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 autoAdjust="0"/>
    <p:restoredTop sz="94660"/>
  </p:normalViewPr>
  <p:slideViewPr>
    <p:cSldViewPr snapToGrid="0">
      <p:cViewPr varScale="1">
        <p:scale>
          <a:sx n="69" d="100"/>
          <a:sy n="69" d="100"/>
        </p:scale>
        <p:origin x="26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</c:dPt>
          <c:errBars>
            <c:errBarType val="both"/>
            <c:errValType val="cust"/>
            <c:noEndCap val="0"/>
            <c:plus>
              <c:numRef>
                <c:f>Feuil2!$E$4:$E$11</c:f>
                <c:numCache>
                  <c:formatCode>General</c:formatCode>
                  <c:ptCount val="8"/>
                  <c:pt idx="0">
                    <c:v>4.3790000000000003E-2</c:v>
                  </c:pt>
                  <c:pt idx="1">
                    <c:v>3.2649999999999998E-2</c:v>
                  </c:pt>
                  <c:pt idx="2">
                    <c:v>8.9419999999999999E-2</c:v>
                  </c:pt>
                  <c:pt idx="3">
                    <c:v>4.2070000000000003E-2</c:v>
                  </c:pt>
                  <c:pt idx="4">
                    <c:v>2.35E-2</c:v>
                  </c:pt>
                  <c:pt idx="5">
                    <c:v>5.0340000000000003E-2</c:v>
                  </c:pt>
                  <c:pt idx="6">
                    <c:v>1.4540000000000001E-2</c:v>
                  </c:pt>
                  <c:pt idx="7">
                    <c:v>1.6920000000000001E-2</c:v>
                  </c:pt>
                </c:numCache>
              </c:numRef>
            </c:plus>
            <c:minus>
              <c:numRef>
                <c:f>Feuil2!$E$4:$E$11</c:f>
                <c:numCache>
                  <c:formatCode>General</c:formatCode>
                  <c:ptCount val="8"/>
                  <c:pt idx="0">
                    <c:v>4.3790000000000003E-2</c:v>
                  </c:pt>
                  <c:pt idx="1">
                    <c:v>3.2649999999999998E-2</c:v>
                  </c:pt>
                  <c:pt idx="2">
                    <c:v>8.9419999999999999E-2</c:v>
                  </c:pt>
                  <c:pt idx="3">
                    <c:v>4.2070000000000003E-2</c:v>
                  </c:pt>
                  <c:pt idx="4">
                    <c:v>2.35E-2</c:v>
                  </c:pt>
                  <c:pt idx="5">
                    <c:v>5.0340000000000003E-2</c:v>
                  </c:pt>
                  <c:pt idx="6">
                    <c:v>1.4540000000000001E-2</c:v>
                  </c:pt>
                  <c:pt idx="7">
                    <c:v>1.6920000000000001E-2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Feuil2!$D$4:$D$11</c:f>
              <c:numCache>
                <c:formatCode>General</c:formatCode>
                <c:ptCount val="8"/>
                <c:pt idx="0">
                  <c:v>1</c:v>
                </c:pt>
                <c:pt idx="1">
                  <c:v>1.00447</c:v>
                </c:pt>
                <c:pt idx="2">
                  <c:v>0.91034999999999999</c:v>
                </c:pt>
                <c:pt idx="3">
                  <c:v>1</c:v>
                </c:pt>
                <c:pt idx="4">
                  <c:v>0.72311999999999999</c:v>
                </c:pt>
                <c:pt idx="5">
                  <c:v>0.53908999999999996</c:v>
                </c:pt>
                <c:pt idx="6">
                  <c:v>0.46557999999999999</c:v>
                </c:pt>
                <c:pt idx="7">
                  <c:v>0.22191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54277216"/>
        <c:axId val="-2054276672"/>
      </c:barChart>
      <c:catAx>
        <c:axId val="-20542772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54276672"/>
        <c:crosses val="autoZero"/>
        <c:auto val="1"/>
        <c:lblAlgn val="ctr"/>
        <c:lblOffset val="100"/>
        <c:noMultiLvlLbl val="0"/>
      </c:catAx>
      <c:valAx>
        <c:axId val="-20542766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054277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336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868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34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317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88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210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140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37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22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89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41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7609C-2A95-42AA-B3B1-298C2BCB5918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62B4A-958C-4070-898E-7120E1E75F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41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90124" y="2849246"/>
            <a:ext cx="5907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b="1" dirty="0" smtClean="0"/>
              <a:t>Figure S5: </a:t>
            </a:r>
            <a:r>
              <a:rPr lang="en-US" sz="1100" b="1" i="1" dirty="0"/>
              <a:t>Eph</a:t>
            </a:r>
            <a:r>
              <a:rPr lang="en-US" sz="1100" b="1" dirty="0"/>
              <a:t>-mRNA accumulation in guts from aphids fed on plants or on artificial medium</a:t>
            </a:r>
            <a:r>
              <a:rPr lang="en-US" sz="1100" dirty="0"/>
              <a:t>. </a:t>
            </a:r>
            <a:r>
              <a:rPr lang="en-US" sz="1100" dirty="0" smtClean="0"/>
              <a:t>Hundred guts per </a:t>
            </a:r>
            <a:r>
              <a:rPr lang="en-US" sz="1100" dirty="0"/>
              <a:t>sample </a:t>
            </a:r>
            <a:r>
              <a:rPr lang="en-US" sz="1100" dirty="0" smtClean="0"/>
              <a:t>were </a:t>
            </a:r>
            <a:r>
              <a:rPr lang="en-US" sz="1100" dirty="0"/>
              <a:t>dissected from </a:t>
            </a:r>
            <a:r>
              <a:rPr lang="en-US" sz="1100" i="1" dirty="0"/>
              <a:t>M. persicae</a:t>
            </a:r>
            <a:r>
              <a:rPr lang="en-US" sz="1100" dirty="0"/>
              <a:t> reared on pepper plants </a:t>
            </a:r>
            <a:r>
              <a:rPr lang="en-US" sz="1100" dirty="0" smtClean="0"/>
              <a:t>(3 samples) or </a:t>
            </a:r>
            <a:r>
              <a:rPr lang="en-US" sz="1100" dirty="0"/>
              <a:t>fed during 5 days on the artificial medium MP148 </a:t>
            </a:r>
            <a:r>
              <a:rPr lang="en-US" sz="1100" dirty="0" smtClean="0"/>
              <a:t>(5 samples). </a:t>
            </a:r>
            <a:r>
              <a:rPr lang="en-US" sz="1100" dirty="0"/>
              <a:t>Data represent the relative expression of </a:t>
            </a:r>
            <a:r>
              <a:rPr lang="en-US" sz="1100" i="1" dirty="0"/>
              <a:t>Eph</a:t>
            </a:r>
            <a:r>
              <a:rPr lang="en-US" sz="1100" dirty="0"/>
              <a:t> in each sample normalized to the accumulation of the two reference genes </a:t>
            </a:r>
            <a:r>
              <a:rPr lang="en-US" sz="1100" i="1" dirty="0"/>
              <a:t>L27</a:t>
            </a:r>
            <a:r>
              <a:rPr lang="en-US" sz="1100" dirty="0"/>
              <a:t> and </a:t>
            </a:r>
            <a:r>
              <a:rPr lang="en-US" sz="1100" i="1" dirty="0"/>
              <a:t>Rlp7</a:t>
            </a:r>
            <a:r>
              <a:rPr lang="en-US" sz="1100" dirty="0"/>
              <a:t> ± standard deviation of triplicates. The first sample for each condition was arbitrarily fixed to 1</a:t>
            </a:r>
            <a:r>
              <a:rPr lang="en-US" sz="1100" dirty="0" smtClean="0"/>
              <a:t>. </a:t>
            </a:r>
            <a:r>
              <a:rPr lang="fr-FR" sz="1100" dirty="0" smtClean="0"/>
              <a:t>CV: coefficient of variation.</a:t>
            </a:r>
            <a:endParaRPr lang="fr-FR" sz="1100" dirty="0"/>
          </a:p>
        </p:txBody>
      </p:sp>
      <p:graphicFrame>
        <p:nvGraphicFramePr>
          <p:cNvPr id="45" name="Graphique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7536091"/>
              </p:ext>
            </p:extLst>
          </p:nvPr>
        </p:nvGraphicFramePr>
        <p:xfrm>
          <a:off x="1916398" y="630111"/>
          <a:ext cx="2657848" cy="1650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ZoneTexte 45"/>
          <p:cNvSpPr txBox="1"/>
          <p:nvPr/>
        </p:nvSpPr>
        <p:spPr>
          <a:xfrm>
            <a:off x="1774691" y="648649"/>
            <a:ext cx="283414" cy="198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1.2</a:t>
            </a:r>
            <a:endParaRPr lang="fr-FR" sz="900" dirty="0"/>
          </a:p>
        </p:txBody>
      </p:sp>
      <p:sp>
        <p:nvSpPr>
          <p:cNvPr id="47" name="ZoneTexte 46"/>
          <p:cNvSpPr txBox="1"/>
          <p:nvPr/>
        </p:nvSpPr>
        <p:spPr>
          <a:xfrm>
            <a:off x="1774691" y="881398"/>
            <a:ext cx="283414" cy="198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1.0</a:t>
            </a:r>
            <a:endParaRPr lang="fr-FR" sz="900" dirty="0"/>
          </a:p>
        </p:txBody>
      </p:sp>
      <p:sp>
        <p:nvSpPr>
          <p:cNvPr id="48" name="ZoneTexte 47"/>
          <p:cNvSpPr txBox="1"/>
          <p:nvPr/>
        </p:nvSpPr>
        <p:spPr>
          <a:xfrm>
            <a:off x="1774691" y="1123421"/>
            <a:ext cx="283414" cy="198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0.8</a:t>
            </a:r>
            <a:endParaRPr lang="fr-FR" sz="900" dirty="0"/>
          </a:p>
        </p:txBody>
      </p:sp>
      <p:sp>
        <p:nvSpPr>
          <p:cNvPr id="49" name="ZoneTexte 48"/>
          <p:cNvSpPr txBox="1"/>
          <p:nvPr/>
        </p:nvSpPr>
        <p:spPr>
          <a:xfrm>
            <a:off x="1774691" y="1346908"/>
            <a:ext cx="283414" cy="198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0.6</a:t>
            </a:r>
            <a:endParaRPr lang="fr-FR" sz="900" dirty="0"/>
          </a:p>
        </p:txBody>
      </p:sp>
      <p:sp>
        <p:nvSpPr>
          <p:cNvPr id="50" name="ZoneTexte 49"/>
          <p:cNvSpPr txBox="1"/>
          <p:nvPr/>
        </p:nvSpPr>
        <p:spPr>
          <a:xfrm>
            <a:off x="1774691" y="1579655"/>
            <a:ext cx="283414" cy="198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0.4</a:t>
            </a:r>
            <a:endParaRPr lang="fr-FR" sz="900" dirty="0"/>
          </a:p>
        </p:txBody>
      </p:sp>
      <p:sp>
        <p:nvSpPr>
          <p:cNvPr id="51" name="ZoneTexte 50"/>
          <p:cNvSpPr txBox="1"/>
          <p:nvPr/>
        </p:nvSpPr>
        <p:spPr>
          <a:xfrm>
            <a:off x="1774691" y="1812412"/>
            <a:ext cx="283414" cy="198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0.2</a:t>
            </a:r>
            <a:endParaRPr lang="fr-FR" sz="900" dirty="0"/>
          </a:p>
        </p:txBody>
      </p:sp>
      <p:sp>
        <p:nvSpPr>
          <p:cNvPr id="52" name="ZoneTexte 51"/>
          <p:cNvSpPr txBox="1"/>
          <p:nvPr/>
        </p:nvSpPr>
        <p:spPr>
          <a:xfrm>
            <a:off x="1774691" y="2045161"/>
            <a:ext cx="283414" cy="198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0.0</a:t>
            </a:r>
            <a:endParaRPr lang="fr-FR" sz="900" dirty="0"/>
          </a:p>
        </p:txBody>
      </p:sp>
      <p:sp>
        <p:nvSpPr>
          <p:cNvPr id="54" name="ZoneTexte 53"/>
          <p:cNvSpPr txBox="1"/>
          <p:nvPr/>
        </p:nvSpPr>
        <p:spPr>
          <a:xfrm>
            <a:off x="1994331" y="2292500"/>
            <a:ext cx="1048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 smtClean="0"/>
              <a:t>Aphids</a:t>
            </a:r>
            <a:r>
              <a:rPr lang="fr-FR" sz="1000" i="1" dirty="0" smtClean="0"/>
              <a:t> </a:t>
            </a:r>
            <a:r>
              <a:rPr lang="fr-FR" sz="1000" dirty="0" smtClean="0"/>
              <a:t>on plants</a:t>
            </a:r>
          </a:p>
          <a:p>
            <a:pPr algn="ctr"/>
            <a:r>
              <a:rPr lang="fr-FR" sz="1000" dirty="0" smtClean="0"/>
              <a:t>CV=7.9% </a:t>
            </a:r>
            <a:endParaRPr lang="fr-FR" sz="1000" dirty="0"/>
          </a:p>
        </p:txBody>
      </p:sp>
      <p:sp>
        <p:nvSpPr>
          <p:cNvPr id="55" name="ZoneTexte 54"/>
          <p:cNvSpPr txBox="1"/>
          <p:nvPr/>
        </p:nvSpPr>
        <p:spPr>
          <a:xfrm>
            <a:off x="2947622" y="2295087"/>
            <a:ext cx="161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 smtClean="0"/>
              <a:t>Aphids</a:t>
            </a:r>
            <a:r>
              <a:rPr lang="fr-FR" sz="1000" i="1" dirty="0" smtClean="0"/>
              <a:t> </a:t>
            </a:r>
            <a:r>
              <a:rPr lang="fr-FR" sz="1000" dirty="0" smtClean="0"/>
              <a:t>on </a:t>
            </a:r>
            <a:r>
              <a:rPr lang="fr-FR" sz="1000" dirty="0" err="1" smtClean="0"/>
              <a:t>artificial</a:t>
            </a:r>
            <a:r>
              <a:rPr lang="fr-FR" sz="1000" dirty="0" smtClean="0"/>
              <a:t> medium</a:t>
            </a:r>
          </a:p>
          <a:p>
            <a:pPr algn="ctr"/>
            <a:r>
              <a:rPr lang="fr-FR" sz="1000" dirty="0" smtClean="0"/>
              <a:t>CV=38.2% </a:t>
            </a:r>
            <a:endParaRPr lang="fr-FR" sz="1000" dirty="0"/>
          </a:p>
        </p:txBody>
      </p:sp>
      <p:sp>
        <p:nvSpPr>
          <p:cNvPr id="56" name="Parenthèse ouvrante 55"/>
          <p:cNvSpPr/>
          <p:nvPr/>
        </p:nvSpPr>
        <p:spPr>
          <a:xfrm rot="16200000">
            <a:off x="2462103" y="1928393"/>
            <a:ext cx="44821" cy="750779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Parenthèse ouvrante 56"/>
          <p:cNvSpPr/>
          <p:nvPr/>
        </p:nvSpPr>
        <p:spPr>
          <a:xfrm rot="16200000">
            <a:off x="3667945" y="1638789"/>
            <a:ext cx="39392" cy="1337240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8" name="Groupe 57"/>
          <p:cNvGrpSpPr/>
          <p:nvPr/>
        </p:nvGrpSpPr>
        <p:grpSpPr>
          <a:xfrm>
            <a:off x="2065639" y="2141510"/>
            <a:ext cx="2324898" cy="198887"/>
            <a:chOff x="982725" y="3301773"/>
            <a:chExt cx="2698326" cy="230832"/>
          </a:xfrm>
        </p:grpSpPr>
        <p:sp>
          <p:nvSpPr>
            <p:cNvPr id="61" name="ZoneTexte 60"/>
            <p:cNvSpPr txBox="1"/>
            <p:nvPr/>
          </p:nvSpPr>
          <p:spPr>
            <a:xfrm>
              <a:off x="982725" y="3301773"/>
              <a:ext cx="2423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/>
                <a:t>1</a:t>
              </a:r>
              <a:endParaRPr lang="fr-FR" sz="900" dirty="0"/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1333575" y="3301773"/>
              <a:ext cx="2423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/>
                <a:t>2</a:t>
              </a:r>
              <a:endParaRPr lang="fr-FR" sz="900" dirty="0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1684425" y="3301773"/>
              <a:ext cx="2423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/>
                <a:t>3</a:t>
              </a:r>
              <a:endParaRPr lang="fr-FR" sz="900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2035275" y="3301773"/>
              <a:ext cx="2423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/>
                <a:t>4</a:t>
              </a:r>
              <a:endParaRPr lang="fr-FR" sz="900" dirty="0"/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2386125" y="3301773"/>
              <a:ext cx="2423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/>
                <a:t>5</a:t>
              </a:r>
              <a:endParaRPr lang="fr-FR" sz="900" dirty="0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2736975" y="3301773"/>
              <a:ext cx="2423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/>
                <a:t>6</a:t>
              </a:r>
              <a:endParaRPr lang="fr-FR" sz="900" dirty="0"/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3087825" y="3301773"/>
              <a:ext cx="2423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/>
                <a:t>7</a:t>
              </a:r>
              <a:endParaRPr lang="fr-FR" sz="900" dirty="0"/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3438677" y="3301773"/>
              <a:ext cx="2423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/>
                <a:t>8</a:t>
              </a:r>
              <a:endParaRPr lang="fr-FR" sz="900" dirty="0"/>
            </a:p>
          </p:txBody>
        </p:sp>
      </p:grpSp>
      <p:cxnSp>
        <p:nvCxnSpPr>
          <p:cNvPr id="59" name="Connecteur droit 58"/>
          <p:cNvCxnSpPr/>
          <p:nvPr/>
        </p:nvCxnSpPr>
        <p:spPr>
          <a:xfrm>
            <a:off x="2927434" y="748093"/>
            <a:ext cx="0" cy="13934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 rot="16200000">
            <a:off x="838212" y="1280115"/>
            <a:ext cx="1606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smtClean="0"/>
              <a:t>Eph</a:t>
            </a:r>
            <a:r>
              <a:rPr lang="fr-FR" sz="1000" dirty="0" smtClean="0"/>
              <a:t> relative expression </a:t>
            </a:r>
            <a:r>
              <a:rPr lang="fr-FR" sz="1000" dirty="0" err="1" smtClean="0"/>
              <a:t>normalized</a:t>
            </a:r>
            <a:r>
              <a:rPr lang="fr-FR" sz="1000" dirty="0" smtClean="0"/>
              <a:t> to </a:t>
            </a:r>
            <a:r>
              <a:rPr lang="fr-FR" sz="1000" i="1" dirty="0" smtClean="0"/>
              <a:t>Rpl7</a:t>
            </a:r>
            <a:r>
              <a:rPr lang="fr-FR" sz="1000" dirty="0" smtClean="0"/>
              <a:t> and </a:t>
            </a:r>
            <a:r>
              <a:rPr lang="fr-FR" sz="1000" i="1" dirty="0" smtClean="0"/>
              <a:t>L27</a:t>
            </a:r>
            <a:endParaRPr lang="fr-FR" sz="1000" i="1" dirty="0"/>
          </a:p>
        </p:txBody>
      </p:sp>
    </p:spTree>
    <p:extLst>
      <p:ext uri="{BB962C8B-B14F-4D97-AF65-F5344CB8AC3E}">
        <p14:creationId xmlns:p14="http://schemas.microsoft.com/office/powerpoint/2010/main" val="32372373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912</TotalTime>
  <Words>60</Words>
  <Application>Microsoft Office PowerPoint</Application>
  <PresentationFormat>Format A4 (210 x 297 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vebrault</dc:creator>
  <cp:lastModifiedBy>vebrault</cp:lastModifiedBy>
  <cp:revision>31</cp:revision>
  <dcterms:created xsi:type="dcterms:W3CDTF">2017-08-11T10:07:33Z</dcterms:created>
  <dcterms:modified xsi:type="dcterms:W3CDTF">2018-02-08T13:02:36Z</dcterms:modified>
</cp:coreProperties>
</file>