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69" d="100"/>
          <a:sy n="69" d="100"/>
        </p:scale>
        <p:origin x="2078" y="67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chaelmulot:Library:Containers:com.apple.mail:Data:Library:Mail%20Downloads:A0AAD818-49D5-4B50-ACBB-A0A10DC9C10E:resultats%20brut%20fecondite&#769;comportement%20alimentaire%20MM%200708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581859222985001"/>
          <c:y val="0.116004145514588"/>
          <c:w val="0.70642777953482305"/>
          <c:h val="0.7679917089708230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</c:dPt>
          <c:errBars>
            <c:errBarType val="both"/>
            <c:errValType val="cust"/>
            <c:noEndCap val="0"/>
            <c:plus>
              <c:numRef>
                <c:f>alimentation!$V$51:$W$51</c:f>
                <c:numCache>
                  <c:formatCode>General</c:formatCode>
                  <c:ptCount val="2"/>
                  <c:pt idx="0">
                    <c:v>1.18</c:v>
                  </c:pt>
                  <c:pt idx="1">
                    <c:v>1.52</c:v>
                  </c:pt>
                </c:numCache>
              </c:numRef>
            </c:plus>
            <c:minus>
              <c:numRef>
                <c:f>alimentation!$V$51:$W$51</c:f>
                <c:numCache>
                  <c:formatCode>General</c:formatCode>
                  <c:ptCount val="2"/>
                  <c:pt idx="0">
                    <c:v>1.18</c:v>
                  </c:pt>
                  <c:pt idx="1">
                    <c:v>1.52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alimentation!$V$49:$W$49</c:f>
              <c:numCache>
                <c:formatCode>General</c:formatCode>
                <c:ptCount val="2"/>
                <c:pt idx="0">
                  <c:v>10.658766233766229</c:v>
                </c:pt>
                <c:pt idx="1">
                  <c:v>7.3523015873015902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01333408"/>
        <c:axId val="-2001332864"/>
      </c:barChart>
      <c:catAx>
        <c:axId val="-20013334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001332864"/>
        <c:crosses val="autoZero"/>
        <c:auto val="1"/>
        <c:lblAlgn val="ctr"/>
        <c:lblOffset val="100"/>
        <c:noMultiLvlLbl val="0"/>
      </c:catAx>
      <c:valAx>
        <c:axId val="-2001332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-2001333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D6F4-7C16-4B89-9005-E4B9E0DCF5E5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9335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D6F4-7C16-4B89-9005-E4B9E0DCF5E5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1102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D6F4-7C16-4B89-9005-E4B9E0DCF5E5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4174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D6F4-7C16-4B89-9005-E4B9E0DCF5E5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8438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D6F4-7C16-4B89-9005-E4B9E0DCF5E5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8024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D6F4-7C16-4B89-9005-E4B9E0DCF5E5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6780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D6F4-7C16-4B89-9005-E4B9E0DCF5E5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9676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D6F4-7C16-4B89-9005-E4B9E0DCF5E5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144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D6F4-7C16-4B89-9005-E4B9E0DCF5E5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6715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D6F4-7C16-4B89-9005-E4B9E0DCF5E5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772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D6F4-7C16-4B89-9005-E4B9E0DCF5E5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941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1D6F4-7C16-4B89-9005-E4B9E0DCF5E5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9771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aphique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7333850"/>
              </p:ext>
            </p:extLst>
          </p:nvPr>
        </p:nvGraphicFramePr>
        <p:xfrm>
          <a:off x="1357551" y="548183"/>
          <a:ext cx="2253750" cy="1831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286731" y="2964986"/>
            <a:ext cx="57683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100" b="1" dirty="0" smtClean="0"/>
              <a:t>Figure S7: </a:t>
            </a:r>
            <a:r>
              <a:rPr lang="fr-FR" sz="1100" b="1" dirty="0" err="1" smtClean="0"/>
              <a:t>Feeding</a:t>
            </a:r>
            <a:r>
              <a:rPr lang="fr-FR" sz="1100" b="1" dirty="0" smtClean="0"/>
              <a:t> </a:t>
            </a:r>
            <a:r>
              <a:rPr lang="fr-FR" sz="1100" b="1" dirty="0" err="1" smtClean="0"/>
              <a:t>activity</a:t>
            </a:r>
            <a:r>
              <a:rPr lang="fr-FR" sz="1100" b="1" dirty="0" smtClean="0"/>
              <a:t> of </a:t>
            </a:r>
            <a:r>
              <a:rPr lang="fr-FR" sz="1100" b="1" dirty="0" err="1" smtClean="0"/>
              <a:t>dsRNA-treated</a:t>
            </a:r>
            <a:r>
              <a:rPr lang="fr-FR" sz="1100" b="1" dirty="0" smtClean="0"/>
              <a:t> </a:t>
            </a:r>
            <a:r>
              <a:rPr lang="fr-FR" sz="1100" b="1" dirty="0" err="1" smtClean="0"/>
              <a:t>aphids</a:t>
            </a:r>
            <a:r>
              <a:rPr lang="fr-FR" sz="1100" b="1" dirty="0" smtClean="0"/>
              <a:t>. </a:t>
            </a:r>
            <a:r>
              <a:rPr lang="fr-FR" sz="1100" dirty="0" err="1" smtClean="0"/>
              <a:t>Honeydew</a:t>
            </a:r>
            <a:r>
              <a:rPr lang="fr-FR" sz="1100" dirty="0" smtClean="0"/>
              <a:t> </a:t>
            </a:r>
            <a:r>
              <a:rPr lang="fr-FR" sz="1100" dirty="0" err="1" smtClean="0"/>
              <a:t>excretion</a:t>
            </a:r>
            <a:r>
              <a:rPr lang="fr-FR" sz="1100" dirty="0" smtClean="0"/>
              <a:t> </a:t>
            </a:r>
            <a:r>
              <a:rPr lang="fr-FR" sz="1100" dirty="0" err="1" smtClean="0"/>
              <a:t>from</a:t>
            </a:r>
            <a:r>
              <a:rPr lang="fr-FR" sz="1100" dirty="0" smtClean="0"/>
              <a:t> </a:t>
            </a:r>
            <a:r>
              <a:rPr lang="fr-FR" sz="1100" dirty="0" err="1" smtClean="0"/>
              <a:t>dsRNA-treated</a:t>
            </a:r>
            <a:r>
              <a:rPr lang="fr-FR" sz="1100" dirty="0" smtClean="0"/>
              <a:t> </a:t>
            </a:r>
            <a:r>
              <a:rPr lang="fr-FR" sz="1100" dirty="0" err="1" smtClean="0"/>
              <a:t>aphids</a:t>
            </a:r>
            <a:r>
              <a:rPr lang="fr-FR" sz="1100" dirty="0" smtClean="0"/>
              <a:t> (</a:t>
            </a:r>
            <a:r>
              <a:rPr lang="fr-FR" sz="1100" dirty="0" err="1" smtClean="0"/>
              <a:t>after</a:t>
            </a:r>
            <a:r>
              <a:rPr lang="fr-FR" sz="1100" dirty="0" smtClean="0"/>
              <a:t> 5 </a:t>
            </a:r>
            <a:r>
              <a:rPr lang="fr-FR" sz="1100" dirty="0" err="1" smtClean="0"/>
              <a:t>days</a:t>
            </a:r>
            <a:r>
              <a:rPr lang="fr-FR" sz="1100" dirty="0" smtClean="0"/>
              <a:t> of acquisition) </a:t>
            </a:r>
            <a:r>
              <a:rPr lang="fr-FR" sz="1100" dirty="0" err="1" smtClean="0"/>
              <a:t>placed</a:t>
            </a:r>
            <a:r>
              <a:rPr lang="fr-FR" sz="1100" dirty="0" smtClean="0"/>
              <a:t> onto </a:t>
            </a:r>
            <a:r>
              <a:rPr lang="fr-FR" sz="1100" dirty="0" err="1" smtClean="0"/>
              <a:t>feeding</a:t>
            </a:r>
            <a:r>
              <a:rPr lang="fr-FR" sz="1100" dirty="0" smtClean="0"/>
              <a:t> </a:t>
            </a:r>
            <a:r>
              <a:rPr lang="fr-FR" sz="1100" dirty="0" err="1" smtClean="0"/>
              <a:t>artificial</a:t>
            </a:r>
            <a:r>
              <a:rPr lang="fr-FR" sz="1100" dirty="0" smtClean="0"/>
              <a:t> medium for 48h; </a:t>
            </a:r>
            <a:r>
              <a:rPr lang="en-US" sz="1100" dirty="0"/>
              <a:t>the bars represent the average of the </a:t>
            </a:r>
            <a:r>
              <a:rPr lang="en-US" sz="1100" dirty="0" smtClean="0"/>
              <a:t>number of </a:t>
            </a:r>
            <a:r>
              <a:rPr lang="en-US" sz="1100" dirty="0"/>
              <a:t>droplets </a:t>
            </a:r>
            <a:r>
              <a:rPr lang="en-US" sz="1100" dirty="0" smtClean="0"/>
              <a:t>produced </a:t>
            </a:r>
            <a:r>
              <a:rPr lang="en-US" sz="1100" dirty="0"/>
              <a:t>per adult or </a:t>
            </a:r>
            <a:r>
              <a:rPr lang="en-US" sz="1100" dirty="0" smtClean="0"/>
              <a:t>nymph during this period. </a:t>
            </a:r>
            <a:r>
              <a:rPr lang="en-US" sz="1100" dirty="0"/>
              <a:t>ns: non-significant after Student </a:t>
            </a:r>
            <a:r>
              <a:rPr lang="en-US" sz="1100" dirty="0" smtClean="0"/>
              <a:t>t-test; Results from one experiment with </a:t>
            </a:r>
            <a:r>
              <a:rPr lang="fr-FR" sz="1100" dirty="0" smtClean="0"/>
              <a:t>n= 75.</a:t>
            </a:r>
            <a:endParaRPr lang="fr-FR" sz="1100" dirty="0"/>
          </a:p>
        </p:txBody>
      </p:sp>
      <p:sp>
        <p:nvSpPr>
          <p:cNvPr id="42" name="ZoneTexte 41"/>
          <p:cNvSpPr txBox="1"/>
          <p:nvPr/>
        </p:nvSpPr>
        <p:spPr>
          <a:xfrm rot="16200000">
            <a:off x="466234" y="1364173"/>
            <a:ext cx="175560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/>
              <a:t>Nb </a:t>
            </a:r>
            <a:r>
              <a:rPr lang="fr-FR" sz="900" dirty="0" err="1" smtClean="0"/>
              <a:t>honeydew</a:t>
            </a:r>
            <a:r>
              <a:rPr lang="fr-FR" sz="900" dirty="0" smtClean="0"/>
              <a:t> </a:t>
            </a:r>
            <a:r>
              <a:rPr lang="fr-FR" sz="900" dirty="0" err="1" smtClean="0"/>
              <a:t>droplets</a:t>
            </a:r>
            <a:r>
              <a:rPr lang="fr-FR" sz="900" dirty="0" smtClean="0"/>
              <a:t>/</a:t>
            </a:r>
            <a:r>
              <a:rPr lang="fr-FR" sz="900" dirty="0" err="1" smtClean="0"/>
              <a:t>adult</a:t>
            </a:r>
            <a:r>
              <a:rPr lang="fr-FR" sz="900" dirty="0" smtClean="0"/>
              <a:t>/</a:t>
            </a:r>
            <a:r>
              <a:rPr lang="fr-FR" sz="900" dirty="0" err="1" smtClean="0"/>
              <a:t>day</a:t>
            </a:r>
            <a:endParaRPr lang="fr-FR" sz="900" dirty="0"/>
          </a:p>
        </p:txBody>
      </p:sp>
      <p:cxnSp>
        <p:nvCxnSpPr>
          <p:cNvPr id="41" name="Connecteur droit 40"/>
          <p:cNvCxnSpPr/>
          <p:nvPr/>
        </p:nvCxnSpPr>
        <p:spPr>
          <a:xfrm>
            <a:off x="2216675" y="954895"/>
            <a:ext cx="660855" cy="28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/>
          <p:cNvSpPr txBox="1"/>
          <p:nvPr/>
        </p:nvSpPr>
        <p:spPr>
          <a:xfrm>
            <a:off x="2216675" y="570485"/>
            <a:ext cx="60144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50" dirty="0" smtClean="0"/>
              <a:t>ns</a:t>
            </a:r>
          </a:p>
          <a:p>
            <a:pPr algn="ctr"/>
            <a:r>
              <a:rPr lang="fr-FR" sz="1050" i="1" dirty="0" smtClean="0"/>
              <a:t>1.0E-01</a:t>
            </a:r>
            <a:endParaRPr lang="fr-FR" sz="1050" i="1" dirty="0"/>
          </a:p>
        </p:txBody>
      </p:sp>
      <p:sp>
        <p:nvSpPr>
          <p:cNvPr id="38" name="ZoneTexte 37"/>
          <p:cNvSpPr txBox="1"/>
          <p:nvPr/>
        </p:nvSpPr>
        <p:spPr>
          <a:xfrm>
            <a:off x="1661190" y="2177970"/>
            <a:ext cx="7954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 err="1" smtClean="0"/>
              <a:t>dsRNA</a:t>
            </a:r>
            <a:r>
              <a:rPr lang="fr-FR" sz="1050" dirty="0" smtClean="0"/>
              <a:t>-Eph</a:t>
            </a:r>
            <a:endParaRPr lang="fr-FR" sz="1050" dirty="0"/>
          </a:p>
        </p:txBody>
      </p:sp>
      <p:sp>
        <p:nvSpPr>
          <p:cNvPr id="39" name="ZoneTexte 38"/>
          <p:cNvSpPr txBox="1"/>
          <p:nvPr/>
        </p:nvSpPr>
        <p:spPr>
          <a:xfrm>
            <a:off x="2442173" y="2177969"/>
            <a:ext cx="82907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 err="1" smtClean="0"/>
              <a:t>dsRNA-LacZ</a:t>
            </a:r>
            <a:endParaRPr lang="fr-FR" sz="1050" dirty="0"/>
          </a:p>
        </p:txBody>
      </p:sp>
    </p:spTree>
    <p:extLst>
      <p:ext uri="{BB962C8B-B14F-4D97-AF65-F5344CB8AC3E}">
        <p14:creationId xmlns:p14="http://schemas.microsoft.com/office/powerpoint/2010/main" val="37335485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551</TotalTime>
  <Words>71</Words>
  <Application>Microsoft Office PowerPoint</Application>
  <PresentationFormat>Format A4 (210 x 297 mm)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vebrault</dc:creator>
  <cp:lastModifiedBy>vebrault</cp:lastModifiedBy>
  <cp:revision>33</cp:revision>
  <dcterms:created xsi:type="dcterms:W3CDTF">2017-08-07T08:51:50Z</dcterms:created>
  <dcterms:modified xsi:type="dcterms:W3CDTF">2018-02-08T13:03:40Z</dcterms:modified>
</cp:coreProperties>
</file>