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ATANIA'S:Manuscripts:UIC:In%20progress:Binge%20Drinking%20DBBI%20Doors%20paper:DBBI_Doors_MainFindings_stats&amp;graphs_SPM12_0929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ATANIA'S:Manuscripts:UIC:In%20progress:Binge%20Drinking%20DBBI%20Doors%20paper:DBBI_Doors_MainFindings_stats&amp;graphs_SPM12_0929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446850393701"/>
          <c:y val="0.0390755751119345"/>
          <c:w val="0.813775984251968"/>
          <c:h val="0.897198891805191"/>
        </c:manualLayout>
      </c:layout>
      <c:barChart>
        <c:barDir val="col"/>
        <c:grouping val="clustered"/>
        <c:varyColors val="0"/>
        <c:ser>
          <c:idx val="0"/>
          <c:order val="0"/>
          <c:tx>
            <c:v>Non-Binge</c:v>
          </c:tx>
          <c:spPr>
            <a:solidFill>
              <a:srgbClr val="00B0F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Doors_NAcc_graph_WvL!$B$11:$B$12</c:f>
                <c:numCache>
                  <c:formatCode>General</c:formatCode>
                  <c:ptCount val="2"/>
                  <c:pt idx="0">
                    <c:v>0.078</c:v>
                  </c:pt>
                  <c:pt idx="1">
                    <c:v>0.038</c:v>
                  </c:pt>
                </c:numCache>
              </c:numRef>
            </c:plus>
            <c:minus>
              <c:numRef>
                <c:f>Doors_NAcc_graph_WvL!$B$11:$B$12</c:f>
                <c:numCache>
                  <c:formatCode>General</c:formatCode>
                  <c:ptCount val="2"/>
                  <c:pt idx="0">
                    <c:v>0.078</c:v>
                  </c:pt>
                  <c:pt idx="1">
                    <c:v>0.038</c:v>
                  </c:pt>
                </c:numCache>
              </c:numRef>
            </c:minus>
          </c:errBars>
          <c:cat>
            <c:strRef>
              <c:f>Doors_NAcc_graph_WvL!$K$6:$K$7</c:f>
              <c:strCache>
                <c:ptCount val="2"/>
                <c:pt idx="0">
                  <c:v>Loss&gt;Fix</c:v>
                </c:pt>
                <c:pt idx="1">
                  <c:v>Win&gt;Fix</c:v>
                </c:pt>
              </c:strCache>
            </c:strRef>
          </c:cat>
          <c:val>
            <c:numRef>
              <c:f>Doors_NAcc_graph_WvL!$L$6:$L$7</c:f>
              <c:numCache>
                <c:formatCode>###0.000</c:formatCode>
                <c:ptCount val="2"/>
                <c:pt idx="0">
                  <c:v>0.064</c:v>
                </c:pt>
                <c:pt idx="1">
                  <c:v>0.111</c:v>
                </c:pt>
              </c:numCache>
            </c:numRef>
          </c:val>
        </c:ser>
        <c:ser>
          <c:idx val="1"/>
          <c:order val="1"/>
          <c:tx>
            <c:v>Binge</c:v>
          </c:tx>
          <c:spPr>
            <a:solidFill>
              <a:srgbClr val="C0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Doors_NAcc_graph_WvL!$C$11:$C$12</c:f>
                <c:numCache>
                  <c:formatCode>General</c:formatCode>
                  <c:ptCount val="2"/>
                  <c:pt idx="0">
                    <c:v>0.072</c:v>
                  </c:pt>
                  <c:pt idx="1">
                    <c:v>0.075</c:v>
                  </c:pt>
                </c:numCache>
              </c:numRef>
            </c:plus>
            <c:minus>
              <c:numRef>
                <c:f>Doors_NAcc_graph_WvL!$C$11:$C$12</c:f>
                <c:numCache>
                  <c:formatCode>General</c:formatCode>
                  <c:ptCount val="2"/>
                  <c:pt idx="0">
                    <c:v>0.072</c:v>
                  </c:pt>
                  <c:pt idx="1">
                    <c:v>0.075</c:v>
                  </c:pt>
                </c:numCache>
              </c:numRef>
            </c:minus>
          </c:errBars>
          <c:cat>
            <c:strRef>
              <c:f>Doors_NAcc_graph_WvL!$K$6:$K$7</c:f>
              <c:strCache>
                <c:ptCount val="2"/>
                <c:pt idx="0">
                  <c:v>Loss&gt;Fix</c:v>
                </c:pt>
                <c:pt idx="1">
                  <c:v>Win&gt;Fix</c:v>
                </c:pt>
              </c:strCache>
            </c:strRef>
          </c:cat>
          <c:val>
            <c:numRef>
              <c:f>Doors_NAcc_graph_WvL!$M$6:$M$7</c:f>
              <c:numCache>
                <c:formatCode>###0.000</c:formatCode>
                <c:ptCount val="2"/>
                <c:pt idx="0">
                  <c:v>-0.096</c:v>
                </c:pt>
                <c:pt idx="1">
                  <c:v>0.089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2941272"/>
        <c:axId val="2068780504"/>
      </c:barChart>
      <c:catAx>
        <c:axId val="2072941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068780504"/>
        <c:crosses val="autoZero"/>
        <c:auto val="1"/>
        <c:lblAlgn val="ctr"/>
        <c:lblOffset val="100"/>
        <c:noMultiLvlLbl val="0"/>
      </c:catAx>
      <c:valAx>
        <c:axId val="2068780504"/>
        <c:scaling>
          <c:orientation val="minMax"/>
        </c:scaling>
        <c:delete val="0"/>
        <c:axPos val="l"/>
        <c:numFmt formatCode="###0.000" sourceLinked="1"/>
        <c:majorTickMark val="out"/>
        <c:minorTickMark val="none"/>
        <c:tickLblPos val="nextTo"/>
        <c:crossAx val="2072941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0439154289387"/>
          <c:y val="0.00179481241315424"/>
          <c:w val="0.169560845710613"/>
          <c:h val="0.147871699861047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446850393701"/>
          <c:y val="0.0390755751119345"/>
          <c:w val="0.813775984251968"/>
          <c:h val="0.897198891805191"/>
        </c:manualLayout>
      </c:layout>
      <c:barChart>
        <c:barDir val="col"/>
        <c:grouping val="clustered"/>
        <c:varyColors val="0"/>
        <c:ser>
          <c:idx val="0"/>
          <c:order val="0"/>
          <c:tx>
            <c:v>Non-Binge</c:v>
          </c:tx>
          <c:spPr>
            <a:solidFill>
              <a:srgbClr val="00B0F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Doors_NAcc_graph_WvL!$B$11:$B$12</c:f>
                <c:numCache>
                  <c:formatCode>General</c:formatCode>
                  <c:ptCount val="2"/>
                  <c:pt idx="0">
                    <c:v>0.078</c:v>
                  </c:pt>
                  <c:pt idx="1">
                    <c:v>0.038</c:v>
                  </c:pt>
                </c:numCache>
              </c:numRef>
            </c:plus>
            <c:minus>
              <c:numRef>
                <c:f>Doors_NAcc_graph_WvL!$B$11:$B$12</c:f>
                <c:numCache>
                  <c:formatCode>General</c:formatCode>
                  <c:ptCount val="2"/>
                  <c:pt idx="0">
                    <c:v>0.078</c:v>
                  </c:pt>
                  <c:pt idx="1">
                    <c:v>0.038</c:v>
                  </c:pt>
                </c:numCache>
              </c:numRef>
            </c:minus>
          </c:errBars>
          <c:cat>
            <c:strRef>
              <c:f>Doors_NAcc_graph_WvL!$T$6:$T$7</c:f>
              <c:strCache>
                <c:ptCount val="2"/>
                <c:pt idx="0">
                  <c:v>Loss&gt;Fix</c:v>
                </c:pt>
                <c:pt idx="1">
                  <c:v>Win&gt;Fix</c:v>
                </c:pt>
              </c:strCache>
            </c:strRef>
          </c:cat>
          <c:val>
            <c:numRef>
              <c:f>Doors_NAcc_graph_WvL!$U$6:$U$7</c:f>
              <c:numCache>
                <c:formatCode>###0.000</c:formatCode>
                <c:ptCount val="2"/>
                <c:pt idx="0">
                  <c:v>0.079</c:v>
                </c:pt>
                <c:pt idx="1">
                  <c:v>0.135</c:v>
                </c:pt>
              </c:numCache>
            </c:numRef>
          </c:val>
        </c:ser>
        <c:ser>
          <c:idx val="1"/>
          <c:order val="1"/>
          <c:tx>
            <c:v>Binge</c:v>
          </c:tx>
          <c:spPr>
            <a:solidFill>
              <a:srgbClr val="C0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Doors_NAcc_graph_WvL!$C$11:$C$12</c:f>
                <c:numCache>
                  <c:formatCode>General</c:formatCode>
                  <c:ptCount val="2"/>
                  <c:pt idx="0">
                    <c:v>0.072</c:v>
                  </c:pt>
                  <c:pt idx="1">
                    <c:v>0.075</c:v>
                  </c:pt>
                </c:numCache>
              </c:numRef>
            </c:plus>
            <c:minus>
              <c:numRef>
                <c:f>Doors_NAcc_graph_WvL!$C$11:$C$12</c:f>
                <c:numCache>
                  <c:formatCode>General</c:formatCode>
                  <c:ptCount val="2"/>
                  <c:pt idx="0">
                    <c:v>0.072</c:v>
                  </c:pt>
                  <c:pt idx="1">
                    <c:v>0.075</c:v>
                  </c:pt>
                </c:numCache>
              </c:numRef>
            </c:minus>
          </c:errBars>
          <c:cat>
            <c:strRef>
              <c:f>Doors_NAcc_graph_WvL!$T$6:$T$7</c:f>
              <c:strCache>
                <c:ptCount val="2"/>
                <c:pt idx="0">
                  <c:v>Loss&gt;Fix</c:v>
                </c:pt>
                <c:pt idx="1">
                  <c:v>Win&gt;Fix</c:v>
                </c:pt>
              </c:strCache>
            </c:strRef>
          </c:cat>
          <c:val>
            <c:numRef>
              <c:f>Doors_NAcc_graph_WvL!$V$6:$V$7</c:f>
              <c:numCache>
                <c:formatCode>###0.000</c:formatCode>
                <c:ptCount val="2"/>
                <c:pt idx="0">
                  <c:v>-0.112</c:v>
                </c:pt>
                <c:pt idx="1">
                  <c:v>0.121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9486808"/>
        <c:axId val="2068499368"/>
      </c:barChart>
      <c:catAx>
        <c:axId val="2069486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068499368"/>
        <c:crosses val="autoZero"/>
        <c:auto val="1"/>
        <c:lblAlgn val="ctr"/>
        <c:lblOffset val="100"/>
        <c:noMultiLvlLbl val="0"/>
      </c:catAx>
      <c:valAx>
        <c:axId val="2068499368"/>
        <c:scaling>
          <c:orientation val="minMax"/>
          <c:max val="0.2"/>
          <c:min val="-0.2"/>
        </c:scaling>
        <c:delete val="0"/>
        <c:axPos val="l"/>
        <c:numFmt formatCode="###0.000" sourceLinked="1"/>
        <c:majorTickMark val="out"/>
        <c:minorTickMark val="none"/>
        <c:tickLblPos val="nextTo"/>
        <c:crossAx val="2069486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0439154289387"/>
          <c:y val="0.00179481241315424"/>
          <c:w val="0.169560845710613"/>
          <c:h val="0.12826385672379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5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0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1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9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8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9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0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0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88BE-F60E-9B42-92D4-5E6CC767C384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1C727-A0F5-AF45-9F6A-7F2842EF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2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1276400" y="7017183"/>
            <a:ext cx="1821865" cy="149955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9646344" y="8773421"/>
            <a:ext cx="1509202" cy="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1584424" y="8773425"/>
            <a:ext cx="1365372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3273738" y="8773421"/>
            <a:ext cx="1405506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5133983" y="8773415"/>
            <a:ext cx="1477987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802892" y="9005330"/>
            <a:ext cx="135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Fixation</a:t>
            </a:r>
          </a:p>
          <a:p>
            <a:pPr algn="just"/>
            <a:r>
              <a:rPr lang="en-US" sz="1600" dirty="0" smtClean="0"/>
              <a:t>0.5 seconds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1484579" y="9005330"/>
            <a:ext cx="1422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Doors</a:t>
            </a:r>
          </a:p>
          <a:p>
            <a:pPr algn="ctr"/>
            <a:r>
              <a:rPr lang="en-US" sz="1600" dirty="0"/>
              <a:t>u</a:t>
            </a:r>
            <a:r>
              <a:rPr lang="en-US" sz="1600" dirty="0" smtClean="0"/>
              <a:t>ntil response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3356793" y="9005330"/>
            <a:ext cx="118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Fixation for</a:t>
            </a:r>
          </a:p>
          <a:p>
            <a:pPr algn="ctr"/>
            <a:r>
              <a:rPr lang="en-US" sz="1600" dirty="0"/>
              <a:t>1</a:t>
            </a:r>
            <a:r>
              <a:rPr lang="en-US" sz="1600" dirty="0" smtClean="0"/>
              <a:t> second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25308044" y="9005330"/>
            <a:ext cx="118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Feedback</a:t>
            </a:r>
          </a:p>
          <a:p>
            <a:pPr algn="ctr"/>
            <a:r>
              <a:rPr lang="en-US" sz="1600" dirty="0"/>
              <a:t>4</a:t>
            </a:r>
            <a:r>
              <a:rPr lang="en-US" sz="1600" dirty="0" smtClean="0"/>
              <a:t> seconds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7953159" y="9005330"/>
            <a:ext cx="126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Wait for response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7022946" y="8773418"/>
            <a:ext cx="1381714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3011635" y="7017183"/>
            <a:ext cx="1800821" cy="148934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6591529" y="7017183"/>
            <a:ext cx="1969713" cy="151314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7416705" y="7017183"/>
            <a:ext cx="2379072" cy="14893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Click for next Round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9509287" y="7017183"/>
            <a:ext cx="1815649" cy="14893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63036" y="7211103"/>
            <a:ext cx="1640763" cy="101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4811256" y="7017183"/>
            <a:ext cx="1902101" cy="150294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or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166601" y="9005330"/>
            <a:ext cx="1180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Fixation</a:t>
            </a:r>
          </a:p>
          <a:p>
            <a:pPr algn="ctr"/>
            <a:r>
              <a:rPr lang="en-US" sz="1600" dirty="0" smtClean="0"/>
              <a:t>2-12 seconds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21428800" y="7169583"/>
            <a:ext cx="1821865" cy="149955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9798744" y="8925821"/>
            <a:ext cx="1509202" cy="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1736824" y="8925825"/>
            <a:ext cx="1365372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3426138" y="8925821"/>
            <a:ext cx="1405506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5286383" y="8925815"/>
            <a:ext cx="1477987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955292" y="9157730"/>
            <a:ext cx="135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Fixation</a:t>
            </a:r>
          </a:p>
          <a:p>
            <a:pPr algn="just"/>
            <a:r>
              <a:rPr lang="en-US" sz="1600" dirty="0" smtClean="0"/>
              <a:t>0.5 seconds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21636979" y="9157730"/>
            <a:ext cx="1422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Doors</a:t>
            </a:r>
          </a:p>
          <a:p>
            <a:pPr algn="ctr"/>
            <a:r>
              <a:rPr lang="en-US" sz="1600" dirty="0"/>
              <a:t>u</a:t>
            </a:r>
            <a:r>
              <a:rPr lang="en-US" sz="1600" dirty="0" smtClean="0"/>
              <a:t>ntil response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3509193" y="9157730"/>
            <a:ext cx="118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Fixation for</a:t>
            </a:r>
          </a:p>
          <a:p>
            <a:pPr algn="ctr"/>
            <a:r>
              <a:rPr lang="en-US" sz="1600" dirty="0"/>
              <a:t>1</a:t>
            </a:r>
            <a:r>
              <a:rPr lang="en-US" sz="1600" dirty="0" smtClean="0"/>
              <a:t> second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5460444" y="9157730"/>
            <a:ext cx="118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Feedback</a:t>
            </a:r>
          </a:p>
          <a:p>
            <a:pPr algn="ctr"/>
            <a:r>
              <a:rPr lang="en-US" sz="1600" dirty="0"/>
              <a:t>4</a:t>
            </a:r>
            <a:r>
              <a:rPr lang="en-US" sz="1600" dirty="0" smtClean="0"/>
              <a:t> seconds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8105559" y="9157730"/>
            <a:ext cx="126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Wait for response</a:t>
            </a:r>
            <a:endParaRPr lang="en-US" sz="16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7175346" y="8925818"/>
            <a:ext cx="1381714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3164035" y="7169583"/>
            <a:ext cx="1800821" cy="148934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6743929" y="7169583"/>
            <a:ext cx="1969713" cy="151314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7569105" y="7169583"/>
            <a:ext cx="2379072" cy="14893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Click for next Round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9661687" y="7169583"/>
            <a:ext cx="1815649" cy="14893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15436" y="7363503"/>
            <a:ext cx="1640763" cy="101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24963656" y="7169583"/>
            <a:ext cx="1902101" cy="150294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or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7319001" y="9157730"/>
            <a:ext cx="1180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Fixation</a:t>
            </a:r>
          </a:p>
          <a:p>
            <a:pPr algn="ctr"/>
            <a:r>
              <a:rPr lang="en-US" sz="1600" dirty="0" smtClean="0"/>
              <a:t>2-12 seconds</a:t>
            </a:r>
            <a:endParaRPr lang="en-US" sz="1600" dirty="0"/>
          </a:p>
        </p:txBody>
      </p:sp>
      <p:graphicFrame>
        <p:nvGraphicFramePr>
          <p:cNvPr id="58" name="Chart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6594049"/>
              </p:ext>
            </p:extLst>
          </p:nvPr>
        </p:nvGraphicFramePr>
        <p:xfrm>
          <a:off x="103844" y="2339013"/>
          <a:ext cx="43561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207065"/>
              </p:ext>
            </p:extLst>
          </p:nvPr>
        </p:nvGraphicFramePr>
        <p:xfrm>
          <a:off x="4675844" y="2339013"/>
          <a:ext cx="43561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184568" y="1969681"/>
            <a:ext cx="35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675844" y="1969681"/>
            <a:ext cx="35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38898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62</Words>
  <Application>Microsoft Macintosh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Natania Crane</dc:creator>
  <cp:lastModifiedBy>Natania Crane</cp:lastModifiedBy>
  <cp:revision>1</cp:revision>
  <dcterms:created xsi:type="dcterms:W3CDTF">2017-05-17T20:14:33Z</dcterms:created>
  <dcterms:modified xsi:type="dcterms:W3CDTF">2017-05-17T20:18:49Z</dcterms:modified>
</cp:coreProperties>
</file>