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8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6" r:id="rId2"/>
    <p:sldId id="297" r:id="rId3"/>
    <p:sldId id="295" r:id="rId4"/>
  </p:sldIdLst>
  <p:sldSz cx="21599525" cy="28800425"/>
  <p:notesSz cx="9866313" cy="6735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3455" userDrawn="1">
          <p15:clr>
            <a:srgbClr val="A4A3A4"/>
          </p15:clr>
        </p15:guide>
        <p15:guide id="3" orient="horz" pos="9071" userDrawn="1">
          <p15:clr>
            <a:srgbClr val="A4A3A4"/>
          </p15:clr>
        </p15:guide>
        <p15:guide id="4" pos="68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92" autoAdjust="0"/>
    <p:restoredTop sz="93405" autoAdjust="0"/>
  </p:normalViewPr>
  <p:slideViewPr>
    <p:cSldViewPr snapToGrid="0">
      <p:cViewPr varScale="1">
        <p:scale>
          <a:sx n="24" d="100"/>
          <a:sy n="24" d="100"/>
        </p:scale>
        <p:origin x="1476" y="30"/>
      </p:cViewPr>
      <p:guideLst>
        <p:guide orient="horz" pos="2880"/>
        <p:guide pos="3455"/>
        <p:guide orient="horz" pos="9071"/>
        <p:guide pos="6803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2015&#24180;&#24230;\NIES\gene%20analysis\2%20Mst1r%20chr9%20107906889-107920383\C3H%20mouse\Real-Time%20PCR\C3H\Mst1r\150928%20Mst1r%20&#32113;&#35336;&#35299;&#26512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D:\2015&#24180;&#24230;\NIES\gene%20analysis\1%20Extl1%20%20chr4%20134356373-134372547\Real-Time%20PCR\C3H%20&#26412;&#12469;&#12531;&#12503;&#12523;\150928%20Extl1%20&#32113;&#35336;&#35299;&#26512;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D:\2015&#24180;&#24230;\NIES\gene%20analysis\3%20slpi%20chr2%20164354070-164356507\C3H\Real-Time%20PCR\&#20840;&#12469;&#12531;&#12503;&#12523;\Slpi%20&#32113;&#35336;&#35299;&#26512;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15&#24180;&#24230;\NIES\Sensitivity\Hepa1c1c7&#12392;Hepa1-6&#12395;&#12362;&#12369;&#12427;DNA&#12513;&#12481;&#12523;&#21270;&#37237;&#32032;&#38306;&#36899;&#36986;&#20253;&#23376;&#12398;&#30330;&#29694;&#24046;&#12398;&#26908;&#35342;\2&#22238;&#30446;\&#32080;&#26524;\&#35299;&#26512;&#32080;&#26524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15&#24180;&#24230;\NIES\Sensitivity\Hepa1c1c7&#12392;Hepa1-6&#12395;&#12362;&#12369;&#12427;DNA&#12513;&#12481;&#12523;&#21270;&#37237;&#32032;&#38306;&#36899;&#36986;&#20253;&#23376;&#12398;&#30330;&#29694;&#24046;&#12398;&#26908;&#35342;\2&#22238;&#30446;\&#32080;&#26524;\&#35299;&#26512;&#32080;&#26524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15&#24180;&#24230;\NIES\Sensitivity\Hepa1c1c7&#12392;Hepa1-6&#12395;&#12362;&#12369;&#12427;DNA&#12513;&#12481;&#12523;&#21270;&#37237;&#32032;&#38306;&#36899;&#36986;&#20253;&#23376;&#12398;&#30330;&#29694;&#24046;&#12398;&#26908;&#35342;\2&#22238;&#30446;\&#32080;&#26524;\&#35299;&#26512;&#32080;&#26524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15&#24180;&#24230;\NIES\Sensitivity\Hepa1c1c7&#12392;Hepa1-6&#12395;&#12362;&#12369;&#12427;DNA&#12513;&#12481;&#12523;&#21270;&#37237;&#32032;&#38306;&#36899;&#36986;&#20253;&#23376;&#12398;&#30330;&#29694;&#24046;&#12398;&#26908;&#35342;\2&#22238;&#30446;\&#32080;&#26524;\&#35299;&#26512;&#32080;&#26524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15&#24180;&#24230;\NIES\Sensitivity\Hepa1c1c7&#12392;Hepa1-6&#12395;&#12362;&#12369;&#12427;DNA&#12513;&#12481;&#12523;&#21270;&#37237;&#32032;&#38306;&#36899;&#36986;&#20253;&#23376;&#12398;&#30330;&#29694;&#24046;&#12398;&#26908;&#35342;\2&#22238;&#30446;\&#32080;&#26524;\&#35299;&#26512;&#32080;&#26524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79205190411719"/>
          <c:y val="3.9557943840424201E-2"/>
          <c:w val="0.56874414704308862"/>
          <c:h val="0.7669196112142564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41275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41275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A36B-466C-BD9F-E35F7F107435}"/>
              </c:ext>
            </c:extLst>
          </c:dPt>
          <c:errBars>
            <c:errBarType val="both"/>
            <c:errValType val="cust"/>
            <c:noEndCap val="0"/>
            <c:plus>
              <c:numRef>
                <c:f>mutation!$M$5:$M$6</c:f>
                <c:numCache>
                  <c:formatCode>General</c:formatCode>
                  <c:ptCount val="2"/>
                  <c:pt idx="0">
                    <c:v>9.5491555056799085E-2</c:v>
                  </c:pt>
                  <c:pt idx="1">
                    <c:v>8.1887794350746834E-2</c:v>
                  </c:pt>
                </c:numCache>
              </c:numRef>
            </c:plus>
            <c:minus>
              <c:numRef>
                <c:f>mutation!$M$5:$M$6</c:f>
                <c:numCache>
                  <c:formatCode>General</c:formatCode>
                  <c:ptCount val="2"/>
                  <c:pt idx="0">
                    <c:v>9.5491555056799085E-2</c:v>
                  </c:pt>
                  <c:pt idx="1">
                    <c:v>8.1887794350746834E-2</c:v>
                  </c:pt>
                </c:numCache>
              </c:numRef>
            </c:minus>
          </c:errBars>
          <c:cat>
            <c:strRef>
              <c:f>mutation!$J$5:$J$6</c:f>
              <c:strCache>
                <c:ptCount val="2"/>
                <c:pt idx="0">
                  <c:v>CCTt M-</c:v>
                </c:pt>
                <c:pt idx="1">
                  <c:v>CCTt M+</c:v>
                </c:pt>
              </c:strCache>
            </c:strRef>
          </c:cat>
          <c:val>
            <c:numRef>
              <c:f>mutation!$K$5:$K$6</c:f>
              <c:numCache>
                <c:formatCode>General</c:formatCode>
                <c:ptCount val="2"/>
                <c:pt idx="0">
                  <c:v>0.4811967183739605</c:v>
                </c:pt>
                <c:pt idx="1">
                  <c:v>0.49104253903189699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36B-466C-BD9F-E35F7F1074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92630016"/>
        <c:axId val="92662784"/>
      </c:barChart>
      <c:catAx>
        <c:axId val="926300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3175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pPr>
            <a:endParaRPr lang="ja-JP"/>
          </a:p>
        </c:txPr>
        <c:crossAx val="92662784"/>
        <c:crosses val="autoZero"/>
        <c:auto val="1"/>
        <c:lblAlgn val="ctr"/>
        <c:lblOffset val="100"/>
        <c:noMultiLvlLbl val="0"/>
      </c:catAx>
      <c:valAx>
        <c:axId val="92662784"/>
        <c:scaling>
          <c:orientation val="minMax"/>
          <c:max val="0.75000000000000011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 w="31750">
            <a:solidFill>
              <a:schemeClr val="tx1"/>
            </a:solidFill>
          </a:ln>
        </c:spPr>
        <c:txPr>
          <a:bodyPr/>
          <a:lstStyle/>
          <a:p>
            <a:pPr>
              <a:defRPr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pPr>
            <a:endParaRPr lang="ja-JP"/>
          </a:p>
        </c:txPr>
        <c:crossAx val="92630016"/>
        <c:crosses val="autoZero"/>
        <c:crossBetween val="between"/>
        <c:majorUnit val="0.25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b="1">
          <a:latin typeface="Arial" pitchFamily="34" charset="0"/>
          <a:cs typeface="Arial" pitchFamily="34" charset="0"/>
        </a:defRPr>
      </a:pPr>
      <a:endParaRPr lang="ja-JP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79205190411719"/>
          <c:y val="4.4124172517881928E-2"/>
          <c:w val="0.62474544583117009"/>
          <c:h val="0.7961563903587219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41275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41275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EAD9-4FF1-BB85-4363B2043B25}"/>
              </c:ext>
            </c:extLst>
          </c:dPt>
          <c:errBars>
            <c:errBarType val="both"/>
            <c:errValType val="cust"/>
            <c:noEndCap val="0"/>
            <c:plus>
              <c:numRef>
                <c:f>mutation!$M$5:$M$6</c:f>
                <c:numCache>
                  <c:formatCode>General</c:formatCode>
                  <c:ptCount val="2"/>
                  <c:pt idx="0">
                    <c:v>0.16442588824280971</c:v>
                  </c:pt>
                  <c:pt idx="1">
                    <c:v>0.16698414490363631</c:v>
                  </c:pt>
                </c:numCache>
              </c:numRef>
            </c:plus>
            <c:minus>
              <c:numRef>
                <c:f>mutation!$M$5:$M$6</c:f>
                <c:numCache>
                  <c:formatCode>General</c:formatCode>
                  <c:ptCount val="2"/>
                  <c:pt idx="0">
                    <c:v>0.16442588824280971</c:v>
                  </c:pt>
                  <c:pt idx="1">
                    <c:v>0.16698414490363631</c:v>
                  </c:pt>
                </c:numCache>
              </c:numRef>
            </c:minus>
          </c:errBars>
          <c:cat>
            <c:strRef>
              <c:f>mutation!$J$5:$J$6</c:f>
              <c:strCache>
                <c:ptCount val="2"/>
                <c:pt idx="0">
                  <c:v>CCTt M-</c:v>
                </c:pt>
                <c:pt idx="1">
                  <c:v>CCTt M+</c:v>
                </c:pt>
              </c:strCache>
            </c:strRef>
          </c:cat>
          <c:val>
            <c:numRef>
              <c:f>mutation!$K$5:$K$6</c:f>
              <c:numCache>
                <c:formatCode>0.000000_ </c:formatCode>
                <c:ptCount val="2"/>
                <c:pt idx="0">
                  <c:v>0.86673723951372583</c:v>
                </c:pt>
                <c:pt idx="1">
                  <c:v>1.1267695881517894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AD9-4FF1-BB85-4363B2043B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8167936"/>
        <c:axId val="128171008"/>
      </c:barChart>
      <c:catAx>
        <c:axId val="1281679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3175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pPr>
            <a:endParaRPr lang="ja-JP"/>
          </a:p>
        </c:txPr>
        <c:crossAx val="128171008"/>
        <c:crosses val="autoZero"/>
        <c:auto val="1"/>
        <c:lblAlgn val="ctr"/>
        <c:lblOffset val="100"/>
        <c:noMultiLvlLbl val="0"/>
      </c:catAx>
      <c:valAx>
        <c:axId val="128171008"/>
        <c:scaling>
          <c:orientation val="minMax"/>
          <c:max val="2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 w="31750">
            <a:solidFill>
              <a:schemeClr val="tx1"/>
            </a:solidFill>
          </a:ln>
        </c:spPr>
        <c:txPr>
          <a:bodyPr/>
          <a:lstStyle/>
          <a:p>
            <a:pPr>
              <a:defRPr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pPr>
            <a:endParaRPr lang="ja-JP"/>
          </a:p>
        </c:txPr>
        <c:crossAx val="128167936"/>
        <c:crosses val="autoZero"/>
        <c:crossBetween val="between"/>
        <c:majorUnit val="1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b="1">
          <a:latin typeface="Arial" pitchFamily="34" charset="0"/>
          <a:cs typeface="Arial" pitchFamily="34" charset="0"/>
        </a:defRPr>
      </a:pPr>
      <a:endParaRPr lang="ja-JP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79205190411719"/>
          <c:y val="6.3183680555642663E-2"/>
          <c:w val="0.61686307073465385"/>
          <c:h val="0.7374149840775076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41275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41275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2387-4C5D-91DC-F7306D4B5630}"/>
              </c:ext>
            </c:extLst>
          </c:dPt>
          <c:errBars>
            <c:errBarType val="both"/>
            <c:errValType val="cust"/>
            <c:noEndCap val="0"/>
            <c:plus>
              <c:numRef>
                <c:f>mutation!$M$5:$M$6</c:f>
                <c:numCache>
                  <c:formatCode>General</c:formatCode>
                  <c:ptCount val="2"/>
                  <c:pt idx="0">
                    <c:v>3.6792753381559046E-2</c:v>
                  </c:pt>
                  <c:pt idx="1">
                    <c:v>5.1325657684800775E-2</c:v>
                  </c:pt>
                </c:numCache>
              </c:numRef>
            </c:plus>
            <c:minus>
              <c:numRef>
                <c:f>mutation!$M$5:$M$6</c:f>
                <c:numCache>
                  <c:formatCode>General</c:formatCode>
                  <c:ptCount val="2"/>
                  <c:pt idx="0">
                    <c:v>3.6792753381559046E-2</c:v>
                  </c:pt>
                  <c:pt idx="1">
                    <c:v>5.1325657684800775E-2</c:v>
                  </c:pt>
                </c:numCache>
              </c:numRef>
            </c:minus>
          </c:errBars>
          <c:cat>
            <c:strRef>
              <c:f>mutation!$J$5:$J$6</c:f>
              <c:strCache>
                <c:ptCount val="2"/>
                <c:pt idx="0">
                  <c:v>CCTt M-</c:v>
                </c:pt>
                <c:pt idx="1">
                  <c:v>CCTt M+</c:v>
                </c:pt>
              </c:strCache>
            </c:strRef>
          </c:cat>
          <c:val>
            <c:numRef>
              <c:f>mutation!$K$5:$K$6</c:f>
              <c:numCache>
                <c:formatCode>0.000000_ </c:formatCode>
                <c:ptCount val="2"/>
                <c:pt idx="0">
                  <c:v>0.17543743075641838</c:v>
                </c:pt>
                <c:pt idx="1">
                  <c:v>0.21760873864600852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387-4C5D-91DC-F7306D4B56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1230848"/>
        <c:axId val="121232384"/>
      </c:barChart>
      <c:catAx>
        <c:axId val="1212308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3175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pPr>
            <a:endParaRPr lang="ja-JP"/>
          </a:p>
        </c:txPr>
        <c:crossAx val="121232384"/>
        <c:crosses val="autoZero"/>
        <c:auto val="1"/>
        <c:lblAlgn val="ctr"/>
        <c:lblOffset val="100"/>
        <c:noMultiLvlLbl val="0"/>
      </c:catAx>
      <c:valAx>
        <c:axId val="121232384"/>
        <c:scaling>
          <c:orientation val="minMax"/>
          <c:max val="0.5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 w="31750">
            <a:solidFill>
              <a:schemeClr val="tx1"/>
            </a:solidFill>
          </a:ln>
        </c:spPr>
        <c:txPr>
          <a:bodyPr/>
          <a:lstStyle/>
          <a:p>
            <a:pPr>
              <a:defRPr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pPr>
            <a:endParaRPr lang="ja-JP"/>
          </a:p>
        </c:txPr>
        <c:crossAx val="121230848"/>
        <c:crosses val="autoZero"/>
        <c:crossBetween val="between"/>
        <c:majorUnit val="0.25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b="1">
          <a:latin typeface="Arial" pitchFamily="34" charset="0"/>
          <a:cs typeface="Arial" pitchFamily="34" charset="0"/>
        </a:defRPr>
      </a:pPr>
      <a:endParaRPr lang="ja-JP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694721866105413"/>
          <c:y val="4.4283405533386666E-2"/>
          <c:w val="0.75051789821468906"/>
          <c:h val="0.8869926830747345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444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444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BD6-4F74-92E3-E26335482C5E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 w="444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BD6-4F74-92E3-E26335482C5E}"/>
              </c:ext>
            </c:extLst>
          </c:dPt>
          <c:errBars>
            <c:errBarType val="both"/>
            <c:errValType val="cust"/>
            <c:noEndCap val="0"/>
            <c:plus>
              <c:numRef>
                <c:f>パワポ用!$E$23:$E$24</c:f>
                <c:numCache>
                  <c:formatCode>General</c:formatCode>
                  <c:ptCount val="2"/>
                  <c:pt idx="0">
                    <c:v>3.9730998493474057E-2</c:v>
                  </c:pt>
                  <c:pt idx="1">
                    <c:v>1.5379552118401909E-2</c:v>
                  </c:pt>
                </c:numCache>
              </c:numRef>
            </c:plus>
            <c:minus>
              <c:numRef>
                <c:f>パワポ用!$E$23:$E$24</c:f>
                <c:numCache>
                  <c:formatCode>General</c:formatCode>
                  <c:ptCount val="2"/>
                  <c:pt idx="0">
                    <c:v>3.9730998493474057E-2</c:v>
                  </c:pt>
                  <c:pt idx="1">
                    <c:v>1.5379552118401909E-2</c:v>
                  </c:pt>
                </c:numCache>
              </c:numRef>
            </c:minus>
            <c:spPr>
              <a:noFill/>
              <a:ln w="381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パワポ用!$B$23:$B$24</c:f>
              <c:strCache>
                <c:ptCount val="2"/>
                <c:pt idx="0">
                  <c:v>Hepa1c1c7</c:v>
                </c:pt>
                <c:pt idx="1">
                  <c:v>Hepa1-6</c:v>
                </c:pt>
              </c:strCache>
            </c:strRef>
          </c:cat>
          <c:val>
            <c:numRef>
              <c:f>パワポ用!$C$23:$C$24</c:f>
              <c:numCache>
                <c:formatCode>0</c:formatCode>
                <c:ptCount val="2"/>
                <c:pt idx="0">
                  <c:v>0.80422445641083884</c:v>
                </c:pt>
                <c:pt idx="1">
                  <c:v>0.77915616577927482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D6-4F74-92E3-E26335482C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19062400"/>
        <c:axId val="-119055328"/>
      </c:barChart>
      <c:catAx>
        <c:axId val="-119062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19055328"/>
        <c:crosses val="autoZero"/>
        <c:auto val="1"/>
        <c:lblAlgn val="ctr"/>
        <c:lblOffset val="100"/>
        <c:noMultiLvlLbl val="0"/>
      </c:catAx>
      <c:valAx>
        <c:axId val="-119055328"/>
        <c:scaling>
          <c:orientation val="minMax"/>
          <c:max val="2"/>
          <c:min val="0"/>
        </c:scaling>
        <c:delete val="0"/>
        <c:axPos val="l"/>
        <c:numFmt formatCode="0" sourceLinked="1"/>
        <c:majorTickMark val="out"/>
        <c:minorTickMark val="none"/>
        <c:tickLblPos val="nextTo"/>
        <c:spPr>
          <a:solidFill>
            <a:schemeClr val="bg1"/>
          </a:solidFill>
          <a:ln w="317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pPr>
            <a:endParaRPr lang="ja-JP"/>
          </a:p>
        </c:txPr>
        <c:crossAx val="-119062400"/>
        <c:crosses val="autoZero"/>
        <c:crossBetween val="between"/>
        <c:majorUnit val="1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464068016137198"/>
          <c:y val="9.2545576395963128E-2"/>
          <c:w val="0.81855433790184462"/>
          <c:h val="0.8489169511418603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444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444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4D-4F96-97E2-1BC8A070036D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 w="444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4D-4F96-97E2-1BC8A070036D}"/>
              </c:ext>
            </c:extLst>
          </c:dPt>
          <c:errBars>
            <c:errBarType val="both"/>
            <c:errValType val="cust"/>
            <c:noEndCap val="0"/>
            <c:plus>
              <c:numRef>
                <c:f>パワポ用!$E$19:$E$20</c:f>
                <c:numCache>
                  <c:formatCode>General</c:formatCode>
                  <c:ptCount val="2"/>
                  <c:pt idx="0">
                    <c:v>5.3727251581615246E-2</c:v>
                  </c:pt>
                  <c:pt idx="1">
                    <c:v>2.4022134578469252E-2</c:v>
                  </c:pt>
                </c:numCache>
              </c:numRef>
            </c:plus>
            <c:minus>
              <c:numRef>
                <c:f>パワポ用!$E$19:$E$20</c:f>
                <c:numCache>
                  <c:formatCode>General</c:formatCode>
                  <c:ptCount val="2"/>
                  <c:pt idx="0">
                    <c:v>5.3727251581615246E-2</c:v>
                  </c:pt>
                  <c:pt idx="1">
                    <c:v>2.4022134578469252E-2</c:v>
                  </c:pt>
                </c:numCache>
              </c:numRef>
            </c:minus>
            <c:spPr>
              <a:noFill/>
              <a:ln w="381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パワポ用!$B$19:$B$20</c:f>
              <c:strCache>
                <c:ptCount val="2"/>
                <c:pt idx="0">
                  <c:v>Hepa1c1c7</c:v>
                </c:pt>
                <c:pt idx="1">
                  <c:v>Hepa1-6</c:v>
                </c:pt>
              </c:strCache>
            </c:strRef>
          </c:cat>
          <c:val>
            <c:numRef>
              <c:f>パワポ用!$C$19:$C$20</c:f>
              <c:numCache>
                <c:formatCode>0</c:formatCode>
                <c:ptCount val="2"/>
                <c:pt idx="0">
                  <c:v>1.1537096849803499</c:v>
                </c:pt>
                <c:pt idx="1">
                  <c:v>0.80473703146173625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D4D-4F96-97E2-1BC8A07003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23787616"/>
        <c:axId val="-123796320"/>
      </c:barChart>
      <c:catAx>
        <c:axId val="-123787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23796320"/>
        <c:crosses val="autoZero"/>
        <c:auto val="1"/>
        <c:lblAlgn val="ctr"/>
        <c:lblOffset val="100"/>
        <c:noMultiLvlLbl val="0"/>
      </c:catAx>
      <c:valAx>
        <c:axId val="-123796320"/>
        <c:scaling>
          <c:orientation val="minMax"/>
          <c:max val="2"/>
        </c:scaling>
        <c:delete val="0"/>
        <c:axPos val="l"/>
        <c:numFmt formatCode="0" sourceLinked="1"/>
        <c:majorTickMark val="out"/>
        <c:minorTickMark val="none"/>
        <c:tickLblPos val="nextTo"/>
        <c:spPr>
          <a:noFill/>
          <a:ln w="317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pPr>
            <a:endParaRPr lang="ja-JP"/>
          </a:p>
        </c:txPr>
        <c:crossAx val="-123787616"/>
        <c:crosses val="autoZero"/>
        <c:crossBetween val="between"/>
        <c:majorUnit val="1"/>
        <c:minorUnit val="1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36182240967636"/>
          <c:y val="4.4308501054851575E-2"/>
          <c:w val="0.8195003527942113"/>
          <c:h val="0.8265045573707383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444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444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14F-4E69-A2C8-F55C373243A3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 w="444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14F-4E69-A2C8-F55C373243A3}"/>
              </c:ext>
            </c:extLst>
          </c:dPt>
          <c:errBars>
            <c:errBarType val="both"/>
            <c:errValType val="cust"/>
            <c:noEndCap val="0"/>
            <c:plus>
              <c:numRef>
                <c:f>パワポ用!$E$11:$E$12</c:f>
                <c:numCache>
                  <c:formatCode>General</c:formatCode>
                  <c:ptCount val="2"/>
                  <c:pt idx="0">
                    <c:v>0.11443115365546788</c:v>
                  </c:pt>
                  <c:pt idx="1">
                    <c:v>5.6433877454446814E-2</c:v>
                  </c:pt>
                </c:numCache>
              </c:numRef>
            </c:plus>
            <c:minus>
              <c:numRef>
                <c:f>パワポ用!$E$11:$E$12</c:f>
                <c:numCache>
                  <c:formatCode>General</c:formatCode>
                  <c:ptCount val="2"/>
                  <c:pt idx="0">
                    <c:v>0.11443115365546788</c:v>
                  </c:pt>
                  <c:pt idx="1">
                    <c:v>5.6433877454446814E-2</c:v>
                  </c:pt>
                </c:numCache>
              </c:numRef>
            </c:minus>
            <c:spPr>
              <a:noFill/>
              <a:ln w="381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パワポ用!$B$11:$B$12</c:f>
              <c:strCache>
                <c:ptCount val="2"/>
                <c:pt idx="0">
                  <c:v>Hepa1c1c7</c:v>
                </c:pt>
                <c:pt idx="1">
                  <c:v>Hepa1-6</c:v>
                </c:pt>
              </c:strCache>
            </c:strRef>
          </c:cat>
          <c:val>
            <c:numRef>
              <c:f>パワポ用!$C$11:$C$12</c:f>
              <c:numCache>
                <c:formatCode>0.0</c:formatCode>
                <c:ptCount val="2"/>
                <c:pt idx="0">
                  <c:v>1.9367059929279049</c:v>
                </c:pt>
                <c:pt idx="1">
                  <c:v>1.0440797198000586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14F-4E69-A2C8-F55C373243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23788704"/>
        <c:axId val="-123795232"/>
      </c:barChart>
      <c:catAx>
        <c:axId val="-123788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23795232"/>
        <c:crosses val="autoZero"/>
        <c:auto val="1"/>
        <c:lblAlgn val="ctr"/>
        <c:lblOffset val="100"/>
        <c:noMultiLvlLbl val="0"/>
      </c:catAx>
      <c:valAx>
        <c:axId val="-123795232"/>
        <c:scaling>
          <c:orientation val="minMax"/>
          <c:max val="3"/>
          <c:min val="0"/>
        </c:scaling>
        <c:delete val="0"/>
        <c:axPos val="l"/>
        <c:numFmt formatCode="0.0" sourceLinked="1"/>
        <c:majorTickMark val="out"/>
        <c:minorTickMark val="none"/>
        <c:tickLblPos val="nextTo"/>
        <c:spPr>
          <a:noFill/>
          <a:ln w="317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pPr>
            <a:endParaRPr lang="ja-JP"/>
          </a:p>
        </c:txPr>
        <c:crossAx val="-123788704"/>
        <c:crosses val="autoZero"/>
        <c:crossBetween val="between"/>
        <c:majorUnit val="1.5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954719370691116"/>
          <c:y val="0.10927948693353538"/>
          <c:w val="0.69537006031525439"/>
          <c:h val="0.7572287158653879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444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444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404-467F-A801-3A9F00002BC9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 w="444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404-467F-A801-3A9F00002BC9}"/>
              </c:ext>
            </c:extLst>
          </c:dPt>
          <c:errBars>
            <c:errBarType val="both"/>
            <c:errValType val="cust"/>
            <c:noEndCap val="0"/>
            <c:plus>
              <c:numRef>
                <c:f>パワポ用!$E$7:$E$8</c:f>
                <c:numCache>
                  <c:formatCode>General</c:formatCode>
                  <c:ptCount val="2"/>
                  <c:pt idx="0">
                    <c:v>0.12962476577705209</c:v>
                  </c:pt>
                  <c:pt idx="1">
                    <c:v>2.8945034474028519E-2</c:v>
                  </c:pt>
                </c:numCache>
              </c:numRef>
            </c:plus>
            <c:minus>
              <c:numRef>
                <c:f>パワポ用!$E$7:$E$8</c:f>
                <c:numCache>
                  <c:formatCode>General</c:formatCode>
                  <c:ptCount val="2"/>
                  <c:pt idx="0">
                    <c:v>0.12962476577705209</c:v>
                  </c:pt>
                  <c:pt idx="1">
                    <c:v>2.8945034474028519E-2</c:v>
                  </c:pt>
                </c:numCache>
              </c:numRef>
            </c:minus>
            <c:spPr>
              <a:noFill/>
              <a:ln w="381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パワポ用!$B$7:$B$8</c:f>
              <c:strCache>
                <c:ptCount val="2"/>
                <c:pt idx="0">
                  <c:v>Hepa1c1c7</c:v>
                </c:pt>
                <c:pt idx="1">
                  <c:v>Hepa1-6</c:v>
                </c:pt>
              </c:strCache>
            </c:strRef>
          </c:cat>
          <c:val>
            <c:numRef>
              <c:f>パワポ用!$C$7:$C$8</c:f>
              <c:numCache>
                <c:formatCode>0.0</c:formatCode>
                <c:ptCount val="2"/>
                <c:pt idx="0">
                  <c:v>2.1304249511054265</c:v>
                </c:pt>
                <c:pt idx="1">
                  <c:v>0.98758086783406684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404-467F-A801-3A9F00002B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23789792"/>
        <c:axId val="-123794144"/>
      </c:barChart>
      <c:catAx>
        <c:axId val="-123789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23794144"/>
        <c:crosses val="autoZero"/>
        <c:auto val="1"/>
        <c:lblAlgn val="ctr"/>
        <c:lblOffset val="100"/>
        <c:noMultiLvlLbl val="0"/>
      </c:catAx>
      <c:valAx>
        <c:axId val="-123794144"/>
        <c:scaling>
          <c:orientation val="minMax"/>
          <c:max val="3"/>
          <c:min val="0"/>
        </c:scaling>
        <c:delete val="0"/>
        <c:axPos val="l"/>
        <c:numFmt formatCode="0.0" sourceLinked="1"/>
        <c:majorTickMark val="out"/>
        <c:minorTickMark val="none"/>
        <c:tickLblPos val="nextTo"/>
        <c:spPr>
          <a:noFill/>
          <a:ln w="444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pPr>
            <a:endParaRPr lang="ja-JP"/>
          </a:p>
        </c:txPr>
        <c:crossAx val="-123789792"/>
        <c:crosses val="autoZero"/>
        <c:crossBetween val="between"/>
        <c:majorUnit val="1.5"/>
        <c:minorUnit val="1.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0220277423295289E-2"/>
          <c:y val="0.10949666156607218"/>
          <c:w val="0.82598666120012565"/>
          <c:h val="0.763667137722610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444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444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306-4CD2-80DE-59A006032A9A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 w="444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306-4CD2-80DE-59A006032A9A}"/>
              </c:ext>
            </c:extLst>
          </c:dPt>
          <c:errBars>
            <c:errBarType val="both"/>
            <c:errValType val="cust"/>
            <c:noEndCap val="0"/>
            <c:plus>
              <c:numRef>
                <c:f>パワポ用!$E$3:$E$4</c:f>
                <c:numCache>
                  <c:formatCode>General</c:formatCode>
                  <c:ptCount val="2"/>
                  <c:pt idx="0">
                    <c:v>0.53680894118805522</c:v>
                  </c:pt>
                  <c:pt idx="1">
                    <c:v>0.18911884476134849</c:v>
                  </c:pt>
                </c:numCache>
              </c:numRef>
            </c:plus>
            <c:minus>
              <c:numRef>
                <c:f>パワポ用!$E$3:$E$4</c:f>
                <c:numCache>
                  <c:formatCode>General</c:formatCode>
                  <c:ptCount val="2"/>
                  <c:pt idx="0">
                    <c:v>0.53680894118805522</c:v>
                  </c:pt>
                  <c:pt idx="1">
                    <c:v>0.18911884476134849</c:v>
                  </c:pt>
                </c:numCache>
              </c:numRef>
            </c:minus>
            <c:spPr>
              <a:noFill/>
              <a:ln w="381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パワポ用!$B$3:$B$4</c:f>
              <c:strCache>
                <c:ptCount val="2"/>
                <c:pt idx="0">
                  <c:v>Hepa1c1c7</c:v>
                </c:pt>
                <c:pt idx="1">
                  <c:v>Hepa1-6</c:v>
                </c:pt>
              </c:strCache>
            </c:strRef>
          </c:cat>
          <c:val>
            <c:numRef>
              <c:f>パワポ用!$C$3:$C$4</c:f>
              <c:numCache>
                <c:formatCode>0</c:formatCode>
                <c:ptCount val="2"/>
                <c:pt idx="0">
                  <c:v>3.3750160638838795</c:v>
                </c:pt>
                <c:pt idx="1">
                  <c:v>1.7506183163641476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306-4CD2-80DE-59A006032A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23796864"/>
        <c:axId val="-123786528"/>
      </c:barChart>
      <c:catAx>
        <c:axId val="-123796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23786528"/>
        <c:crossesAt val="0"/>
        <c:auto val="1"/>
        <c:lblAlgn val="ctr"/>
        <c:lblOffset val="100"/>
        <c:noMultiLvlLbl val="0"/>
      </c:catAx>
      <c:valAx>
        <c:axId val="-123786528"/>
        <c:scaling>
          <c:orientation val="minMax"/>
          <c:max val="4"/>
          <c:min val="0"/>
        </c:scaling>
        <c:delete val="0"/>
        <c:axPos val="l"/>
        <c:numFmt formatCode="0" sourceLinked="1"/>
        <c:majorTickMark val="out"/>
        <c:minorTickMark val="none"/>
        <c:tickLblPos val="nextTo"/>
        <c:spPr>
          <a:noFill/>
          <a:ln w="444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pPr>
            <a:endParaRPr lang="ja-JP"/>
          </a:p>
        </c:txPr>
        <c:crossAx val="-123796864"/>
        <c:crosses val="autoZero"/>
        <c:crossBetween val="between"/>
        <c:min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14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3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2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4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14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3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2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4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7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8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10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11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13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15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17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18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20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21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23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24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26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27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29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30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32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33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35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36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38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39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41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42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44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45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47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48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14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3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2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4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7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8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10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11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13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15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17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18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20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21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23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0.85527</cdr:x>
      <cdr:y>0.01055</cdr:y>
    </cdr:from>
    <cdr:to>
      <cdr:x>0.89903</cdr:x>
      <cdr:y>0.07773</cdr:y>
    </cdr:to>
    <cdr:sp macro="" textlink="">
      <cdr:nvSpPr>
        <cdr:cNvPr id="24" name="テキスト ボックス 13"/>
        <cdr:cNvSpPr txBox="1"/>
      </cdr:nvSpPr>
      <cdr:spPr>
        <a:xfrm xmlns:a="http://schemas.openxmlformats.org/drawingml/2006/main">
          <a:off x="3722916" y="36740"/>
          <a:ext cx="190500" cy="234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5403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88627" y="0"/>
            <a:ext cx="4275403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7CCE8-E070-4238-BB78-467DF2955B4E}" type="datetimeFigureOut">
              <a:rPr kumimoji="1" lang="ja-JP" altLang="en-US" smtClean="0"/>
              <a:pPr/>
              <a:t>2017/12/23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6397807"/>
            <a:ext cx="4275403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88627" y="6397807"/>
            <a:ext cx="4275403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D68101-AD8F-4042-9EB1-5CE2B2C1DD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5588627" y="0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CE453-E213-4E42-A1A8-3917162ED38D}" type="datetimeFigureOut">
              <a:rPr kumimoji="1" lang="ja-JP" altLang="en-US" smtClean="0"/>
              <a:pPr/>
              <a:t>2017/12/23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986213" y="504825"/>
            <a:ext cx="1893887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86632" y="3199488"/>
            <a:ext cx="7893050" cy="3031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6397806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5588627" y="6397806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C9820-8537-4708-9C72-F96200129A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29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986213" y="504825"/>
            <a:ext cx="1893887" cy="25273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en-US" altLang="ja-JP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en-US" altLang="ja-JP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en-US" altLang="ja-JP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en-US" altLang="ja-JP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C9820-8537-4708-9C72-F96200129AC4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632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986213" y="504825"/>
            <a:ext cx="1893887" cy="25273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en-US" altLang="ja-JP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en-US" altLang="ja-JP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en-US" altLang="ja-JP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en-US" altLang="ja-JP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C9820-8537-4708-9C72-F96200129AC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395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986213" y="504825"/>
            <a:ext cx="1893887" cy="25273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en-US" altLang="ja-JP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en-US" altLang="ja-JP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en-US" altLang="ja-JP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en-US" altLang="ja-JP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C9820-8537-4708-9C72-F96200129AC4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9771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19965" y="8946804"/>
            <a:ext cx="18359597" cy="6173426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9930" y="16320243"/>
            <a:ext cx="15119668" cy="73601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659658" y="1153357"/>
            <a:ext cx="4859893" cy="2457369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079981" y="1153357"/>
            <a:ext cx="14219687" cy="2457369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6215" y="18506946"/>
            <a:ext cx="18359597" cy="572008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706215" y="12206857"/>
            <a:ext cx="18359597" cy="6300092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4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63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41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271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12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39998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283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079979" y="6720105"/>
            <a:ext cx="9539790" cy="1900694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979762" y="6720105"/>
            <a:ext cx="9539790" cy="1900694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9976" y="6446768"/>
            <a:ext cx="9543541" cy="268670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4" indent="0">
              <a:buNone/>
              <a:defRPr sz="1500" b="1"/>
            </a:lvl2pPr>
            <a:lvl3pPr marL="685709" indent="0">
              <a:buNone/>
              <a:defRPr sz="1350" b="1"/>
            </a:lvl3pPr>
            <a:lvl4pPr marL="1028563" indent="0">
              <a:buNone/>
              <a:defRPr sz="1200" b="1"/>
            </a:lvl4pPr>
            <a:lvl5pPr marL="1371417" indent="0">
              <a:buNone/>
              <a:defRPr sz="1200" b="1"/>
            </a:lvl5pPr>
            <a:lvl6pPr marL="1714271" indent="0">
              <a:buNone/>
              <a:defRPr sz="1200" b="1"/>
            </a:lvl6pPr>
            <a:lvl7pPr marL="2057126" indent="0">
              <a:buNone/>
              <a:defRPr sz="1200" b="1"/>
            </a:lvl7pPr>
            <a:lvl8pPr marL="2399980" indent="0">
              <a:buNone/>
              <a:defRPr sz="1200" b="1"/>
            </a:lvl8pPr>
            <a:lvl9pPr marL="2742834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79976" y="9133472"/>
            <a:ext cx="9543541" cy="1659358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0972264" y="6446768"/>
            <a:ext cx="9547291" cy="268670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4" indent="0">
              <a:buNone/>
              <a:defRPr sz="1500" b="1"/>
            </a:lvl2pPr>
            <a:lvl3pPr marL="685709" indent="0">
              <a:buNone/>
              <a:defRPr sz="1350" b="1"/>
            </a:lvl3pPr>
            <a:lvl4pPr marL="1028563" indent="0">
              <a:buNone/>
              <a:defRPr sz="1200" b="1"/>
            </a:lvl4pPr>
            <a:lvl5pPr marL="1371417" indent="0">
              <a:buNone/>
              <a:defRPr sz="1200" b="1"/>
            </a:lvl5pPr>
            <a:lvl6pPr marL="1714271" indent="0">
              <a:buNone/>
              <a:defRPr sz="1200" b="1"/>
            </a:lvl6pPr>
            <a:lvl7pPr marL="2057126" indent="0">
              <a:buNone/>
              <a:defRPr sz="1200" b="1"/>
            </a:lvl7pPr>
            <a:lvl8pPr marL="2399980" indent="0">
              <a:buNone/>
              <a:defRPr sz="1200" b="1"/>
            </a:lvl8pPr>
            <a:lvl9pPr marL="2742834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0972264" y="9133472"/>
            <a:ext cx="9547291" cy="1659358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9980" y="1146688"/>
            <a:ext cx="7106095" cy="4880073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444815" y="1146686"/>
            <a:ext cx="12074735" cy="2458036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79980" y="6026758"/>
            <a:ext cx="7106095" cy="19700292"/>
          </a:xfrm>
        </p:spPr>
        <p:txBody>
          <a:bodyPr/>
          <a:lstStyle>
            <a:lvl1pPr marL="0" indent="0">
              <a:buNone/>
              <a:defRPr sz="1050"/>
            </a:lvl1pPr>
            <a:lvl2pPr marL="342854" indent="0">
              <a:buNone/>
              <a:defRPr sz="900"/>
            </a:lvl2pPr>
            <a:lvl3pPr marL="685709" indent="0">
              <a:buNone/>
              <a:defRPr sz="750"/>
            </a:lvl3pPr>
            <a:lvl4pPr marL="1028563" indent="0">
              <a:buNone/>
              <a:defRPr sz="675"/>
            </a:lvl4pPr>
            <a:lvl5pPr marL="1371417" indent="0">
              <a:buNone/>
              <a:defRPr sz="675"/>
            </a:lvl5pPr>
            <a:lvl6pPr marL="1714271" indent="0">
              <a:buNone/>
              <a:defRPr sz="675"/>
            </a:lvl6pPr>
            <a:lvl7pPr marL="2057126" indent="0">
              <a:buNone/>
              <a:defRPr sz="675"/>
            </a:lvl7pPr>
            <a:lvl8pPr marL="2399980" indent="0">
              <a:buNone/>
              <a:defRPr sz="675"/>
            </a:lvl8pPr>
            <a:lvl9pPr marL="2742834" indent="0">
              <a:buNone/>
              <a:defRPr sz="675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3658" y="20160302"/>
            <a:ext cx="12959715" cy="23800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233658" y="2573371"/>
            <a:ext cx="12959715" cy="17280255"/>
          </a:xfrm>
        </p:spPr>
        <p:txBody>
          <a:bodyPr/>
          <a:lstStyle>
            <a:lvl1pPr marL="0" indent="0">
              <a:buNone/>
              <a:defRPr sz="2400"/>
            </a:lvl1pPr>
            <a:lvl2pPr marL="342854" indent="0">
              <a:buNone/>
              <a:defRPr sz="2100"/>
            </a:lvl2pPr>
            <a:lvl3pPr marL="685709" indent="0">
              <a:buNone/>
              <a:defRPr sz="1800"/>
            </a:lvl3pPr>
            <a:lvl4pPr marL="1028563" indent="0">
              <a:buNone/>
              <a:defRPr sz="1500"/>
            </a:lvl4pPr>
            <a:lvl5pPr marL="1371417" indent="0">
              <a:buNone/>
              <a:defRPr sz="1500"/>
            </a:lvl5pPr>
            <a:lvl6pPr marL="1714271" indent="0">
              <a:buNone/>
              <a:defRPr sz="1500"/>
            </a:lvl6pPr>
            <a:lvl7pPr marL="2057126" indent="0">
              <a:buNone/>
              <a:defRPr sz="1500"/>
            </a:lvl7pPr>
            <a:lvl8pPr marL="2399980" indent="0">
              <a:buNone/>
              <a:defRPr sz="1500"/>
            </a:lvl8pPr>
            <a:lvl9pPr marL="2742834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233658" y="22540340"/>
            <a:ext cx="12959715" cy="3380047"/>
          </a:xfrm>
        </p:spPr>
        <p:txBody>
          <a:bodyPr/>
          <a:lstStyle>
            <a:lvl1pPr marL="0" indent="0">
              <a:buNone/>
              <a:defRPr sz="1050"/>
            </a:lvl1pPr>
            <a:lvl2pPr marL="342854" indent="0">
              <a:buNone/>
              <a:defRPr sz="900"/>
            </a:lvl2pPr>
            <a:lvl3pPr marL="685709" indent="0">
              <a:buNone/>
              <a:defRPr sz="750"/>
            </a:lvl3pPr>
            <a:lvl4pPr marL="1028563" indent="0">
              <a:buNone/>
              <a:defRPr sz="675"/>
            </a:lvl4pPr>
            <a:lvl5pPr marL="1371417" indent="0">
              <a:buNone/>
              <a:defRPr sz="675"/>
            </a:lvl5pPr>
            <a:lvl6pPr marL="1714271" indent="0">
              <a:buNone/>
              <a:defRPr sz="675"/>
            </a:lvl6pPr>
            <a:lvl7pPr marL="2057126" indent="0">
              <a:buNone/>
              <a:defRPr sz="675"/>
            </a:lvl7pPr>
            <a:lvl8pPr marL="2399980" indent="0">
              <a:buNone/>
              <a:defRPr sz="675"/>
            </a:lvl8pPr>
            <a:lvl9pPr marL="2742834" indent="0">
              <a:buNone/>
              <a:defRPr sz="675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1079977" y="1153354"/>
            <a:ext cx="19439573" cy="4800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9977" y="6720105"/>
            <a:ext cx="19439573" cy="19006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1079976" y="26693734"/>
            <a:ext cx="5039889" cy="1533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2017/12/23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7379839" y="26693734"/>
            <a:ext cx="6839850" cy="1533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15479662" y="26693734"/>
            <a:ext cx="5039889" cy="1533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709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41" indent="-257141" algn="l" defTabSz="685709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8" indent="-214284" algn="l" defTabSz="685709" rtl="0" eaLnBrk="1" latinLnBrk="0" hangingPunct="1">
        <a:spcBef>
          <a:spcPct val="20000"/>
        </a:spcBef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36" indent="-171427" algn="l" defTabSz="685709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90" indent="-171427" algn="l" defTabSz="685709" rtl="0" eaLnBrk="1" latinLnBrk="0" hangingPunct="1">
        <a:spcBef>
          <a:spcPct val="20000"/>
        </a:spcBef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44" indent="-171427" algn="l" defTabSz="685709" rtl="0" eaLnBrk="1" latinLnBrk="0" hangingPunct="1">
        <a:spcBef>
          <a:spcPct val="20000"/>
        </a:spcBef>
        <a:buFont typeface="Arial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99" indent="-171427" algn="l" defTabSz="685709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53" indent="-171427" algn="l" defTabSz="685709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07" indent="-171427" algn="l" defTabSz="685709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61" indent="-171427" algn="l" defTabSz="685709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70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4" algn="l" defTabSz="68570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9" algn="l" defTabSz="68570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63" algn="l" defTabSz="68570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17" algn="l" defTabSz="68570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71" algn="l" defTabSz="68570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26" algn="l" defTabSz="68570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80" algn="l" defTabSz="68570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34" algn="l" defTabSz="68570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7" Type="http://schemas.openxmlformats.org/officeDocument/2006/relationships/chart" Target="../charts/chart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BD4E97B6-7BB6-4B63-849C-5E21C95C73E2}"/>
              </a:ext>
            </a:extLst>
          </p:cNvPr>
          <p:cNvSpPr txBox="1"/>
          <p:nvPr/>
        </p:nvSpPr>
        <p:spPr>
          <a:xfrm>
            <a:off x="18588798" y="22166797"/>
            <a:ext cx="1481778" cy="561672"/>
          </a:xfrm>
          <a:prstGeom prst="rect">
            <a:avLst/>
          </a:prstGeom>
          <a:noFill/>
        </p:spPr>
        <p:txBody>
          <a:bodyPr wrap="none" lIns="68561" tIns="34280" rIns="68561" bIns="34280" rtlCol="0">
            <a:spAutoFit/>
          </a:bodyPr>
          <a:lstStyle/>
          <a:p>
            <a:r>
              <a:rPr lang="en-US" altLang="ja-JP" sz="3200" b="1" dirty="0">
                <a:latin typeface="Arial" panose="020B0604020202020204" pitchFamily="34" charset="0"/>
                <a:cs typeface="Arial" panose="020B0604020202020204" pitchFamily="34" charset="0"/>
              </a:rPr>
              <a:t>Fig. S1</a:t>
            </a:r>
            <a:endParaRPr lang="en-US" altLang="ja-JP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511C21E-E27B-4F8F-916E-071D17A254D8}"/>
              </a:ext>
            </a:extLst>
          </p:cNvPr>
          <p:cNvGrpSpPr/>
          <p:nvPr/>
        </p:nvGrpSpPr>
        <p:grpSpPr>
          <a:xfrm>
            <a:off x="3595256" y="5649833"/>
            <a:ext cx="14993542" cy="11245157"/>
            <a:chOff x="3595256" y="5649833"/>
            <a:chExt cx="14993542" cy="1124515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3CBE62C-086E-4CE7-97BE-0C75834955A3}"/>
                </a:ext>
              </a:extLst>
            </p:cNvPr>
            <p:cNvGrpSpPr/>
            <p:nvPr/>
          </p:nvGrpSpPr>
          <p:grpSpPr>
            <a:xfrm>
              <a:off x="3595256" y="5649833"/>
              <a:ext cx="14993542" cy="11245157"/>
              <a:chOff x="3534296" y="1276615"/>
              <a:chExt cx="14993542" cy="11245157"/>
            </a:xfrm>
          </p:grpSpPr>
          <p:pic>
            <p:nvPicPr>
              <p:cNvPr id="57" name="図 56">
                <a:extLst>
                  <a:ext uri="{FF2B5EF4-FFF2-40B4-BE49-F238E27FC236}">
                    <a16:creationId xmlns:a16="http://schemas.microsoft.com/office/drawing/2014/main" id="{B2CE82DB-935F-446B-93C9-532EB9959C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534296" y="1276615"/>
                <a:ext cx="14993542" cy="11245157"/>
              </a:xfrm>
              <a:prstGeom prst="rect">
                <a:avLst/>
              </a:prstGeom>
            </p:spPr>
          </p:pic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6D554AED-D065-4EC7-A554-67A9CD50F693}"/>
                  </a:ext>
                </a:extLst>
              </p:cNvPr>
              <p:cNvSpPr/>
              <p:nvPr/>
            </p:nvSpPr>
            <p:spPr>
              <a:xfrm>
                <a:off x="4006918" y="2032099"/>
                <a:ext cx="2463330" cy="18222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3E1D8D18-F7BE-4B20-BBE1-CA49F685FED9}"/>
                  </a:ext>
                </a:extLst>
              </p:cNvPr>
              <p:cNvSpPr/>
              <p:nvPr/>
            </p:nvSpPr>
            <p:spPr>
              <a:xfrm>
                <a:off x="6470248" y="3854370"/>
                <a:ext cx="2280213" cy="15857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C7E79525-6E2D-420C-AD63-A22AD4CAB28E}"/>
                  </a:ext>
                </a:extLst>
              </p:cNvPr>
              <p:cNvSpPr/>
              <p:nvPr/>
            </p:nvSpPr>
            <p:spPr>
              <a:xfrm>
                <a:off x="8750462" y="5440101"/>
                <a:ext cx="2233914" cy="15741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4B75D71F-A575-49FB-B89A-58C5F289CEE2}"/>
                  </a:ext>
                </a:extLst>
              </p:cNvPr>
              <p:cNvSpPr/>
              <p:nvPr/>
            </p:nvSpPr>
            <p:spPr>
              <a:xfrm>
                <a:off x="11073123" y="7014258"/>
                <a:ext cx="2216157" cy="16420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EAEB50D7-18AF-4E6C-B201-3F73F7B35ED6}"/>
                  </a:ext>
                </a:extLst>
              </p:cNvPr>
              <p:cNvSpPr/>
              <p:nvPr/>
            </p:nvSpPr>
            <p:spPr>
              <a:xfrm>
                <a:off x="13335001" y="8656320"/>
                <a:ext cx="2194560" cy="1600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54DA22DC-E5C6-49DE-B1AC-989437CED70E}"/>
                  </a:ext>
                </a:extLst>
              </p:cNvPr>
              <p:cNvSpPr/>
              <p:nvPr/>
            </p:nvSpPr>
            <p:spPr>
              <a:xfrm>
                <a:off x="15605760" y="10287000"/>
                <a:ext cx="2270759" cy="16916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FDE98C0-1E86-4F32-840D-D55556D1E1E5}"/>
                </a:ext>
              </a:extLst>
            </p:cNvPr>
            <p:cNvGrpSpPr/>
            <p:nvPr/>
          </p:nvGrpSpPr>
          <p:grpSpPr>
            <a:xfrm>
              <a:off x="4326184" y="6686630"/>
              <a:ext cx="13518303" cy="9487237"/>
              <a:chOff x="4326184" y="2313412"/>
              <a:chExt cx="13518303" cy="9487237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3A0921B5-1E04-4D04-96E3-16D686893BE7}"/>
                  </a:ext>
                </a:extLst>
              </p:cNvPr>
              <p:cNvGrpSpPr/>
              <p:nvPr/>
            </p:nvGrpSpPr>
            <p:grpSpPr>
              <a:xfrm>
                <a:off x="4326184" y="2313412"/>
                <a:ext cx="2084776" cy="1435628"/>
                <a:chOff x="4326184" y="2313412"/>
                <a:chExt cx="2084776" cy="1435628"/>
              </a:xfrm>
            </p:grpSpPr>
            <p:sp>
              <p:nvSpPr>
                <p:cNvPr id="5" name="正方形/長方形 4">
                  <a:extLst>
                    <a:ext uri="{FF2B5EF4-FFF2-40B4-BE49-F238E27FC236}">
                      <a16:creationId xmlns:a16="http://schemas.microsoft.com/office/drawing/2014/main" id="{C06DF269-0054-4F40-B4EC-DDAEE4C75C71}"/>
                    </a:ext>
                  </a:extLst>
                </p:cNvPr>
                <p:cNvSpPr/>
                <p:nvPr/>
              </p:nvSpPr>
              <p:spPr>
                <a:xfrm>
                  <a:off x="4783422" y="2817891"/>
                  <a:ext cx="1164101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CCN1</a:t>
                  </a:r>
                  <a:endParaRPr lang="ja-JP" altLang="en-US" sz="2800" dirty="0"/>
                </a:p>
              </p:txBody>
            </p:sp>
            <p:sp>
              <p:nvSpPr>
                <p:cNvPr id="6" name="正方形/長方形 5">
                  <a:extLst>
                    <a:ext uri="{FF2B5EF4-FFF2-40B4-BE49-F238E27FC236}">
                      <a16:creationId xmlns:a16="http://schemas.microsoft.com/office/drawing/2014/main" id="{B86C5D7E-E769-4EC1-9F4C-CC27607CDCEE}"/>
                    </a:ext>
                  </a:extLst>
                </p:cNvPr>
                <p:cNvSpPr/>
                <p:nvPr/>
              </p:nvSpPr>
              <p:spPr>
                <a:xfrm>
                  <a:off x="4326184" y="2313412"/>
                  <a:ext cx="2084776" cy="1435628"/>
                </a:xfrm>
                <a:prstGeom prst="rect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8BE76460-1CAC-4D13-B7C7-11F5E66E870A}"/>
                  </a:ext>
                </a:extLst>
              </p:cNvPr>
              <p:cNvGrpSpPr/>
              <p:nvPr/>
            </p:nvGrpSpPr>
            <p:grpSpPr>
              <a:xfrm>
                <a:off x="6608606" y="3923193"/>
                <a:ext cx="2084776" cy="1435628"/>
                <a:chOff x="4326184" y="2313412"/>
                <a:chExt cx="2084776" cy="1435628"/>
              </a:xfrm>
            </p:grpSpPr>
            <p:sp>
              <p:nvSpPr>
                <p:cNvPr id="71" name="正方形/長方形 70">
                  <a:extLst>
                    <a:ext uri="{FF2B5EF4-FFF2-40B4-BE49-F238E27FC236}">
                      <a16:creationId xmlns:a16="http://schemas.microsoft.com/office/drawing/2014/main" id="{4840F4B3-2C04-48F8-9DD4-E60D87E009BC}"/>
                    </a:ext>
                  </a:extLst>
                </p:cNvPr>
                <p:cNvSpPr/>
                <p:nvPr/>
              </p:nvSpPr>
              <p:spPr>
                <a:xfrm>
                  <a:off x="4783422" y="2797571"/>
                  <a:ext cx="1164101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CCN2</a:t>
                  </a:r>
                  <a:endParaRPr lang="ja-JP" altLang="en-US" sz="2800" dirty="0"/>
                </a:p>
              </p:txBody>
            </p:sp>
            <p:sp>
              <p:nvSpPr>
                <p:cNvPr id="103" name="正方形/長方形 102">
                  <a:extLst>
                    <a:ext uri="{FF2B5EF4-FFF2-40B4-BE49-F238E27FC236}">
                      <a16:creationId xmlns:a16="http://schemas.microsoft.com/office/drawing/2014/main" id="{E299A650-C898-4635-9168-40C9599DA8EB}"/>
                    </a:ext>
                  </a:extLst>
                </p:cNvPr>
                <p:cNvSpPr/>
                <p:nvPr/>
              </p:nvSpPr>
              <p:spPr>
                <a:xfrm>
                  <a:off x="4326184" y="2313412"/>
                  <a:ext cx="2084776" cy="1435628"/>
                </a:xfrm>
                <a:prstGeom prst="rect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6CFFD707-D1CE-4046-833E-C7733DBBBE53}"/>
                  </a:ext>
                </a:extLst>
              </p:cNvPr>
              <p:cNvGrpSpPr/>
              <p:nvPr/>
            </p:nvGrpSpPr>
            <p:grpSpPr>
              <a:xfrm>
                <a:off x="8896151" y="5529685"/>
                <a:ext cx="2084776" cy="1435628"/>
                <a:chOff x="4326184" y="2313412"/>
                <a:chExt cx="2084776" cy="1435628"/>
              </a:xfrm>
            </p:grpSpPr>
            <p:sp>
              <p:nvSpPr>
                <p:cNvPr id="106" name="正方形/長方形 105">
                  <a:extLst>
                    <a:ext uri="{FF2B5EF4-FFF2-40B4-BE49-F238E27FC236}">
                      <a16:creationId xmlns:a16="http://schemas.microsoft.com/office/drawing/2014/main" id="{67B93ED2-796E-4F0D-ADC7-DD7C22465616}"/>
                    </a:ext>
                  </a:extLst>
                </p:cNvPr>
                <p:cNvSpPr/>
                <p:nvPr/>
              </p:nvSpPr>
              <p:spPr>
                <a:xfrm>
                  <a:off x="4783422" y="2797571"/>
                  <a:ext cx="1164101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CCN3</a:t>
                  </a:r>
                  <a:endParaRPr lang="ja-JP" altLang="en-US" sz="2800" dirty="0"/>
                </a:p>
              </p:txBody>
            </p:sp>
            <p:sp>
              <p:nvSpPr>
                <p:cNvPr id="107" name="正方形/長方形 106">
                  <a:extLst>
                    <a:ext uri="{FF2B5EF4-FFF2-40B4-BE49-F238E27FC236}">
                      <a16:creationId xmlns:a16="http://schemas.microsoft.com/office/drawing/2014/main" id="{39ADD4A5-0D56-42EF-8AE0-EC57901F7533}"/>
                    </a:ext>
                  </a:extLst>
                </p:cNvPr>
                <p:cNvSpPr/>
                <p:nvPr/>
              </p:nvSpPr>
              <p:spPr>
                <a:xfrm>
                  <a:off x="4326184" y="2313412"/>
                  <a:ext cx="2084776" cy="1435628"/>
                </a:xfrm>
                <a:prstGeom prst="rect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17CCC4F3-3FC7-4C64-BA54-4A0333820DF6}"/>
                  </a:ext>
                </a:extLst>
              </p:cNvPr>
              <p:cNvGrpSpPr/>
              <p:nvPr/>
            </p:nvGrpSpPr>
            <p:grpSpPr>
              <a:xfrm>
                <a:off x="11194344" y="7145780"/>
                <a:ext cx="2084776" cy="1435628"/>
                <a:chOff x="4326184" y="2313412"/>
                <a:chExt cx="2084776" cy="1435628"/>
              </a:xfrm>
            </p:grpSpPr>
            <p:sp>
              <p:nvSpPr>
                <p:cNvPr id="109" name="正方形/長方形 108">
                  <a:extLst>
                    <a:ext uri="{FF2B5EF4-FFF2-40B4-BE49-F238E27FC236}">
                      <a16:creationId xmlns:a16="http://schemas.microsoft.com/office/drawing/2014/main" id="{0C1B65F1-A92D-4054-8547-C9F42AD8A10A}"/>
                    </a:ext>
                  </a:extLst>
                </p:cNvPr>
                <p:cNvSpPr/>
                <p:nvPr/>
              </p:nvSpPr>
              <p:spPr>
                <a:xfrm>
                  <a:off x="4747862" y="2797571"/>
                  <a:ext cx="1244251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CCTt1</a:t>
                  </a:r>
                  <a:endParaRPr lang="ja-JP" altLang="en-US" sz="2800" dirty="0"/>
                </a:p>
              </p:txBody>
            </p:sp>
            <p:sp>
              <p:nvSpPr>
                <p:cNvPr id="110" name="正方形/長方形 109">
                  <a:extLst>
                    <a:ext uri="{FF2B5EF4-FFF2-40B4-BE49-F238E27FC236}">
                      <a16:creationId xmlns:a16="http://schemas.microsoft.com/office/drawing/2014/main" id="{650D1566-84E7-48D1-A05C-24ABE65E5CF4}"/>
                    </a:ext>
                  </a:extLst>
                </p:cNvPr>
                <p:cNvSpPr/>
                <p:nvPr/>
              </p:nvSpPr>
              <p:spPr>
                <a:xfrm>
                  <a:off x="4326184" y="2313412"/>
                  <a:ext cx="2084776" cy="1435628"/>
                </a:xfrm>
                <a:prstGeom prst="rect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301E0CEE-4E7E-4E07-AF45-713991F4DBC2}"/>
                  </a:ext>
                </a:extLst>
              </p:cNvPr>
              <p:cNvGrpSpPr/>
              <p:nvPr/>
            </p:nvGrpSpPr>
            <p:grpSpPr>
              <a:xfrm>
                <a:off x="13485425" y="8738606"/>
                <a:ext cx="2084776" cy="1435628"/>
                <a:chOff x="4326184" y="2313412"/>
                <a:chExt cx="2084776" cy="1435628"/>
              </a:xfrm>
            </p:grpSpPr>
            <p:sp>
              <p:nvSpPr>
                <p:cNvPr id="112" name="正方形/長方形 111">
                  <a:extLst>
                    <a:ext uri="{FF2B5EF4-FFF2-40B4-BE49-F238E27FC236}">
                      <a16:creationId xmlns:a16="http://schemas.microsoft.com/office/drawing/2014/main" id="{D51479C9-6873-4361-AA39-55D924B909B5}"/>
                    </a:ext>
                  </a:extLst>
                </p:cNvPr>
                <p:cNvSpPr/>
                <p:nvPr/>
              </p:nvSpPr>
              <p:spPr>
                <a:xfrm>
                  <a:off x="4742782" y="2797571"/>
                  <a:ext cx="1244251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CCTt2</a:t>
                  </a:r>
                  <a:endParaRPr lang="ja-JP" altLang="en-US" sz="2800" dirty="0"/>
                </a:p>
              </p:txBody>
            </p:sp>
            <p:sp>
              <p:nvSpPr>
                <p:cNvPr id="113" name="正方形/長方形 112">
                  <a:extLst>
                    <a:ext uri="{FF2B5EF4-FFF2-40B4-BE49-F238E27FC236}">
                      <a16:creationId xmlns:a16="http://schemas.microsoft.com/office/drawing/2014/main" id="{CB29F9D5-A885-48B6-B7F2-5A5FA45D1698}"/>
                    </a:ext>
                  </a:extLst>
                </p:cNvPr>
                <p:cNvSpPr/>
                <p:nvPr/>
              </p:nvSpPr>
              <p:spPr>
                <a:xfrm>
                  <a:off x="4326184" y="2313412"/>
                  <a:ext cx="2084776" cy="1435628"/>
                </a:xfrm>
                <a:prstGeom prst="rect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0F8B0189-0B47-41F6-8A5E-9595C40EC9FD}"/>
                  </a:ext>
                </a:extLst>
              </p:cNvPr>
              <p:cNvGrpSpPr/>
              <p:nvPr/>
            </p:nvGrpSpPr>
            <p:grpSpPr>
              <a:xfrm>
                <a:off x="15759711" y="10365021"/>
                <a:ext cx="2084776" cy="1435628"/>
                <a:chOff x="4326184" y="2313412"/>
                <a:chExt cx="2084776" cy="1435628"/>
              </a:xfrm>
            </p:grpSpPr>
            <p:sp>
              <p:nvSpPr>
                <p:cNvPr id="115" name="正方形/長方形 114">
                  <a:extLst>
                    <a:ext uri="{FF2B5EF4-FFF2-40B4-BE49-F238E27FC236}">
                      <a16:creationId xmlns:a16="http://schemas.microsoft.com/office/drawing/2014/main" id="{7BCBA109-F75E-406E-BFA9-7CBB0A784394}"/>
                    </a:ext>
                  </a:extLst>
                </p:cNvPr>
                <p:cNvSpPr/>
                <p:nvPr/>
              </p:nvSpPr>
              <p:spPr>
                <a:xfrm>
                  <a:off x="4742782" y="2797571"/>
                  <a:ext cx="1244251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CCTt3</a:t>
                  </a:r>
                  <a:endParaRPr lang="ja-JP" altLang="en-US" sz="2800" dirty="0"/>
                </a:p>
              </p:txBody>
            </p:sp>
            <p:sp>
              <p:nvSpPr>
                <p:cNvPr id="116" name="正方形/長方形 115">
                  <a:extLst>
                    <a:ext uri="{FF2B5EF4-FFF2-40B4-BE49-F238E27FC236}">
                      <a16:creationId xmlns:a16="http://schemas.microsoft.com/office/drawing/2014/main" id="{97402B03-9BCD-4F09-BACB-8AC0C2ABC828}"/>
                    </a:ext>
                  </a:extLst>
                </p:cNvPr>
                <p:cNvSpPr/>
                <p:nvPr/>
              </p:nvSpPr>
              <p:spPr>
                <a:xfrm>
                  <a:off x="4326184" y="2313412"/>
                  <a:ext cx="2084776" cy="1435628"/>
                </a:xfrm>
                <a:prstGeom prst="rect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13490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/>
          <p:cNvSpPr txBox="1"/>
          <p:nvPr/>
        </p:nvSpPr>
        <p:spPr>
          <a:xfrm>
            <a:off x="1640074" y="8334295"/>
            <a:ext cx="2570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altLang="ja-JP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Mst1r</a:t>
            </a:r>
            <a:endParaRPr lang="ja-JP" alt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690782" y="8338846"/>
            <a:ext cx="2761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altLang="ja-JP" sz="3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Slpi</a:t>
            </a:r>
            <a:endParaRPr lang="ja-JP" alt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3963389" y="8338846"/>
            <a:ext cx="2807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altLang="ja-JP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Extl1</a:t>
            </a:r>
            <a:endParaRPr lang="ja-JP" alt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BD4E97B6-7BB6-4B63-849C-5E21C95C73E2}"/>
              </a:ext>
            </a:extLst>
          </p:cNvPr>
          <p:cNvSpPr txBox="1"/>
          <p:nvPr/>
        </p:nvSpPr>
        <p:spPr>
          <a:xfrm>
            <a:off x="18212486" y="20158593"/>
            <a:ext cx="1481778" cy="561672"/>
          </a:xfrm>
          <a:prstGeom prst="rect">
            <a:avLst/>
          </a:prstGeom>
          <a:noFill/>
        </p:spPr>
        <p:txBody>
          <a:bodyPr wrap="none" lIns="68561" tIns="34280" rIns="68561" bIns="34280" rtlCol="0">
            <a:spAutoFit/>
          </a:bodyPr>
          <a:lstStyle/>
          <a:p>
            <a:r>
              <a:rPr lang="en-US" altLang="ja-JP" sz="3200" b="1" dirty="0">
                <a:latin typeface="Arial" panose="020B0604020202020204" pitchFamily="34" charset="0"/>
                <a:cs typeface="Arial" panose="020B0604020202020204" pitchFamily="34" charset="0"/>
              </a:rPr>
              <a:t>Fig. S2</a:t>
            </a:r>
            <a:endParaRPr lang="en-US" altLang="ja-JP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7" name="グラフ 56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0141397"/>
              </p:ext>
            </p:extLst>
          </p:nvPr>
        </p:nvGraphicFramePr>
        <p:xfrm>
          <a:off x="1401309" y="9556453"/>
          <a:ext cx="6966414" cy="4077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9" name="グラフ 58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5406245"/>
              </p:ext>
            </p:extLst>
          </p:nvPr>
        </p:nvGraphicFramePr>
        <p:xfrm>
          <a:off x="14174402" y="9650237"/>
          <a:ext cx="6491038" cy="3655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0" name="グラフ 59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6927590"/>
              </p:ext>
            </p:extLst>
          </p:nvPr>
        </p:nvGraphicFramePr>
        <p:xfrm>
          <a:off x="8105776" y="9610488"/>
          <a:ext cx="6325052" cy="3985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22BCD258-2A32-427F-9303-5CD771BEA019}"/>
              </a:ext>
            </a:extLst>
          </p:cNvPr>
          <p:cNvSpPr txBox="1"/>
          <p:nvPr/>
        </p:nvSpPr>
        <p:spPr>
          <a:xfrm>
            <a:off x="14333023" y="9350212"/>
            <a:ext cx="1169551" cy="39395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/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Relative expression</a:t>
            </a:r>
          </a:p>
          <a:p>
            <a:pPr algn="ctr"/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( </a:t>
            </a:r>
            <a:r>
              <a:rPr lang="en-US" altLang="ja-JP" sz="3200" b="1" i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Extl1 / rRNA </a:t>
            </a:r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) </a:t>
            </a:r>
            <a:endParaRPr lang="ja-JP" altLang="en-US" sz="3200" b="1" dirty="0">
              <a:latin typeface="Arial" pitchFamily="34" charset="0"/>
              <a:ea typeface="Meiryo UI" panose="020B0604030504040204" pitchFamily="50" charset="-128"/>
              <a:cs typeface="Arial" pitchFamily="34" charset="0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150C3F18-EE78-4D23-98F7-26605A87C18B}"/>
              </a:ext>
            </a:extLst>
          </p:cNvPr>
          <p:cNvSpPr txBox="1"/>
          <p:nvPr/>
        </p:nvSpPr>
        <p:spPr>
          <a:xfrm>
            <a:off x="1326081" y="9422639"/>
            <a:ext cx="1169551" cy="39395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/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Relative expression</a:t>
            </a:r>
          </a:p>
          <a:p>
            <a:pPr algn="ctr"/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( </a:t>
            </a:r>
            <a:r>
              <a:rPr lang="en-US" altLang="ja-JP" sz="3200" b="1" i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Mst1r / rRNA </a:t>
            </a:r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) </a:t>
            </a:r>
            <a:endParaRPr lang="ja-JP" altLang="en-US" sz="3200" b="1" dirty="0">
              <a:latin typeface="Arial" pitchFamily="34" charset="0"/>
              <a:ea typeface="Meiryo UI" panose="020B0604030504040204" pitchFamily="50" charset="-128"/>
              <a:cs typeface="Arial" pitchFamily="34" charset="0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58FE0E50-BC92-45C3-9CF2-79832DC75E93}"/>
              </a:ext>
            </a:extLst>
          </p:cNvPr>
          <p:cNvSpPr txBox="1"/>
          <p:nvPr/>
        </p:nvSpPr>
        <p:spPr>
          <a:xfrm>
            <a:off x="7981751" y="9228068"/>
            <a:ext cx="1169551" cy="39395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/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Relative expression</a:t>
            </a:r>
          </a:p>
          <a:p>
            <a:pPr algn="ctr"/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(</a:t>
            </a:r>
            <a:r>
              <a:rPr lang="en-US" altLang="ja-JP" sz="3200" b="1" dirty="0" err="1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Slpi</a:t>
            </a:r>
            <a:r>
              <a:rPr lang="en-US" altLang="ja-JP" sz="3200" b="1" i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 / rRNA </a:t>
            </a:r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) </a:t>
            </a:r>
            <a:endParaRPr lang="ja-JP" altLang="en-US" sz="3200" b="1" dirty="0">
              <a:latin typeface="Arial" pitchFamily="34" charset="0"/>
              <a:ea typeface="Meiryo UI" panose="020B0604030504040204" pitchFamily="50" charset="-128"/>
              <a:cs typeface="Arial" pitchFamily="34" charset="0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AA624B04-016A-4318-9E7E-47B45824C8CE}"/>
              </a:ext>
            </a:extLst>
          </p:cNvPr>
          <p:cNvGrpSpPr/>
          <p:nvPr/>
        </p:nvGrpSpPr>
        <p:grpSpPr>
          <a:xfrm>
            <a:off x="3318795" y="12887310"/>
            <a:ext cx="4449698" cy="1015667"/>
            <a:chOff x="9819192" y="10734052"/>
            <a:chExt cx="4804435" cy="1312087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CB89B97B-8858-488C-941F-F86B0F28E291}"/>
                </a:ext>
              </a:extLst>
            </p:cNvPr>
            <p:cNvSpPr/>
            <p:nvPr/>
          </p:nvSpPr>
          <p:spPr>
            <a:xfrm>
              <a:off x="10227227" y="10785210"/>
              <a:ext cx="3541023" cy="5848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DE35B334-CB84-4404-8725-9786A2F14943}"/>
                </a:ext>
              </a:extLst>
            </p:cNvPr>
            <p:cNvSpPr txBox="1"/>
            <p:nvPr/>
          </p:nvSpPr>
          <p:spPr>
            <a:xfrm>
              <a:off x="9819192" y="10734052"/>
              <a:ext cx="2561345" cy="1312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Tumor </a:t>
              </a:r>
            </a:p>
            <a:p>
              <a:pPr algn="ctr"/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Mutation</a:t>
              </a:r>
              <a:r>
                <a:rPr lang="ja-JP" altLang="en-US" sz="3000" b="1" dirty="0">
                  <a:latin typeface="Arial" pitchFamily="34" charset="0"/>
                  <a:cs typeface="Arial" pitchFamily="34" charset="0"/>
                </a:rPr>
                <a:t>－</a:t>
              </a:r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07082B05-F2AD-4319-99E1-EA2163832B2E}"/>
                </a:ext>
              </a:extLst>
            </p:cNvPr>
            <p:cNvSpPr txBox="1"/>
            <p:nvPr/>
          </p:nvSpPr>
          <p:spPr>
            <a:xfrm>
              <a:off x="12158626" y="10734057"/>
              <a:ext cx="2465001" cy="1312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Tumor </a:t>
              </a:r>
            </a:p>
            <a:p>
              <a:pPr algn="ctr"/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Mutation </a:t>
              </a:r>
              <a:r>
                <a:rPr lang="ja-JP" altLang="en-US" sz="3000" b="1" dirty="0">
                  <a:latin typeface="Arial" pitchFamily="34" charset="0"/>
                  <a:cs typeface="Arial" pitchFamily="34" charset="0"/>
                </a:rPr>
                <a:t>＋</a:t>
              </a: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55E04024-62DB-4B94-9156-6940C751A754}"/>
              </a:ext>
            </a:extLst>
          </p:cNvPr>
          <p:cNvGrpSpPr/>
          <p:nvPr/>
        </p:nvGrpSpPr>
        <p:grpSpPr>
          <a:xfrm>
            <a:off x="9886517" y="12833676"/>
            <a:ext cx="4419218" cy="1015667"/>
            <a:chOff x="9852102" y="10734052"/>
            <a:chExt cx="4771525" cy="1312087"/>
          </a:xfrm>
        </p:grpSpPr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55BA599B-6FDB-49BB-8FB3-4D1EFFBB527B}"/>
                </a:ext>
              </a:extLst>
            </p:cNvPr>
            <p:cNvSpPr/>
            <p:nvPr/>
          </p:nvSpPr>
          <p:spPr>
            <a:xfrm>
              <a:off x="10227227" y="10785210"/>
              <a:ext cx="3541023" cy="5848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4252A31A-8537-49FB-8EA7-9D54C51F9EF5}"/>
                </a:ext>
              </a:extLst>
            </p:cNvPr>
            <p:cNvSpPr txBox="1"/>
            <p:nvPr/>
          </p:nvSpPr>
          <p:spPr>
            <a:xfrm>
              <a:off x="9852102" y="10734052"/>
              <a:ext cx="2358415" cy="1312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Tumor </a:t>
              </a:r>
            </a:p>
            <a:p>
              <a:pPr algn="ctr"/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Mutation</a:t>
              </a:r>
              <a:r>
                <a:rPr lang="ja-JP" altLang="en-US" sz="3000" b="1" dirty="0">
                  <a:latin typeface="Arial" pitchFamily="34" charset="0"/>
                  <a:cs typeface="Arial" pitchFamily="34" charset="0"/>
                </a:rPr>
                <a:t>－</a:t>
              </a: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DF6B5A23-01AD-46EA-8250-2A0CEE2FD49A}"/>
                </a:ext>
              </a:extLst>
            </p:cNvPr>
            <p:cNvSpPr txBox="1"/>
            <p:nvPr/>
          </p:nvSpPr>
          <p:spPr>
            <a:xfrm>
              <a:off x="12158626" y="10734057"/>
              <a:ext cx="2465001" cy="1312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Tumor </a:t>
              </a:r>
            </a:p>
            <a:p>
              <a:pPr algn="ctr"/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Mutation </a:t>
              </a:r>
              <a:r>
                <a:rPr lang="ja-JP" altLang="en-US" sz="3000" b="1" dirty="0">
                  <a:latin typeface="Arial" pitchFamily="34" charset="0"/>
                  <a:cs typeface="Arial" pitchFamily="34" charset="0"/>
                </a:rPr>
                <a:t>＋</a:t>
              </a: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6D96C1F5-B78D-474F-8A38-C86ECC18514F}"/>
              </a:ext>
            </a:extLst>
          </p:cNvPr>
          <p:cNvGrpSpPr/>
          <p:nvPr/>
        </p:nvGrpSpPr>
        <p:grpSpPr>
          <a:xfrm>
            <a:off x="16076266" y="12782529"/>
            <a:ext cx="4419217" cy="1015667"/>
            <a:chOff x="9852103" y="10734052"/>
            <a:chExt cx="4771524" cy="1312087"/>
          </a:xfrm>
        </p:grpSpPr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543C72D6-7738-4744-A00C-C7C8D82AADE4}"/>
                </a:ext>
              </a:extLst>
            </p:cNvPr>
            <p:cNvSpPr/>
            <p:nvPr/>
          </p:nvSpPr>
          <p:spPr>
            <a:xfrm>
              <a:off x="10227227" y="10785210"/>
              <a:ext cx="3541023" cy="5848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110" name="テキスト ボックス 109">
              <a:extLst>
                <a:ext uri="{FF2B5EF4-FFF2-40B4-BE49-F238E27FC236}">
                  <a16:creationId xmlns:a16="http://schemas.microsoft.com/office/drawing/2014/main" id="{9052ECD9-A0A2-48B4-9093-45FFB56186B0}"/>
                </a:ext>
              </a:extLst>
            </p:cNvPr>
            <p:cNvSpPr txBox="1"/>
            <p:nvPr/>
          </p:nvSpPr>
          <p:spPr>
            <a:xfrm>
              <a:off x="9852103" y="10734052"/>
              <a:ext cx="2347442" cy="1312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Tumor </a:t>
              </a:r>
            </a:p>
            <a:p>
              <a:pPr algn="ctr"/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Mutation</a:t>
              </a:r>
              <a:r>
                <a:rPr lang="ja-JP" altLang="en-US" sz="3000" b="1" dirty="0">
                  <a:latin typeface="Arial" pitchFamily="34" charset="0"/>
                  <a:cs typeface="Arial" pitchFamily="34" charset="0"/>
                </a:rPr>
                <a:t>－</a:t>
              </a:r>
            </a:p>
          </p:txBody>
        </p: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D3219B02-7DC8-4B4E-AF53-81FE2D46879D}"/>
                </a:ext>
              </a:extLst>
            </p:cNvPr>
            <p:cNvSpPr txBox="1"/>
            <p:nvPr/>
          </p:nvSpPr>
          <p:spPr>
            <a:xfrm>
              <a:off x="12158626" y="10734057"/>
              <a:ext cx="2465001" cy="1312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Tumor </a:t>
              </a:r>
            </a:p>
            <a:p>
              <a:pPr algn="ctr"/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Mutation </a:t>
              </a:r>
              <a:r>
                <a:rPr lang="ja-JP" altLang="en-US" sz="3000" b="1" dirty="0">
                  <a:latin typeface="Arial" pitchFamily="34" charset="0"/>
                  <a:cs typeface="Arial" pitchFamily="34" charset="0"/>
                </a:rPr>
                <a:t>＋</a:t>
              </a: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0634B9A7-B8ED-442E-8E60-AE06BF103DBA}"/>
              </a:ext>
            </a:extLst>
          </p:cNvPr>
          <p:cNvGrpSpPr/>
          <p:nvPr/>
        </p:nvGrpSpPr>
        <p:grpSpPr>
          <a:xfrm>
            <a:off x="4574173" y="8438741"/>
            <a:ext cx="1822646" cy="745140"/>
            <a:chOff x="3822900" y="8444664"/>
            <a:chExt cx="2934396" cy="1062484"/>
          </a:xfrm>
        </p:grpSpPr>
        <p:sp>
          <p:nvSpPr>
            <p:cNvPr id="114" name="左大かっこ 113">
              <a:extLst>
                <a:ext uri="{FF2B5EF4-FFF2-40B4-BE49-F238E27FC236}">
                  <a16:creationId xmlns:a16="http://schemas.microsoft.com/office/drawing/2014/main" id="{98B135F9-7C52-4C78-A2C6-9113035AD083}"/>
                </a:ext>
              </a:extLst>
            </p:cNvPr>
            <p:cNvSpPr/>
            <p:nvPr/>
          </p:nvSpPr>
          <p:spPr>
            <a:xfrm rot="5400000">
              <a:off x="5225712" y="7975564"/>
              <a:ext cx="128772" cy="2934396"/>
            </a:xfrm>
            <a:prstGeom prst="leftBracket">
              <a:avLst/>
            </a:prstGeom>
            <a:noFill/>
            <a:ln w="69850" cap="flat" cmpd="sng" algn="ctr">
              <a:solidFill>
                <a:sysClr val="windowText" lastClr="00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sz="825"/>
            </a:p>
          </p:txBody>
        </p:sp>
        <p:sp>
          <p:nvSpPr>
            <p:cNvPr id="115" name="テキスト ボックス 38">
              <a:extLst>
                <a:ext uri="{FF2B5EF4-FFF2-40B4-BE49-F238E27FC236}">
                  <a16:creationId xmlns:a16="http://schemas.microsoft.com/office/drawing/2014/main" id="{A3DCA882-A14F-4324-946D-A3ED1951ED9C}"/>
                </a:ext>
              </a:extLst>
            </p:cNvPr>
            <p:cNvSpPr txBox="1"/>
            <p:nvPr/>
          </p:nvSpPr>
          <p:spPr>
            <a:xfrm>
              <a:off x="4527967" y="8444664"/>
              <a:ext cx="1637960" cy="740053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ja-JP" sz="3600" b="1" dirty="0">
                  <a:solidFill>
                    <a:sysClr val="windowText" lastClr="000000"/>
                  </a:solidFill>
                  <a:latin typeface="Arial" pitchFamily="34" charset="0"/>
                  <a:ea typeface="ＭＳ Ｐゴシック"/>
                  <a:cs typeface="Arial" pitchFamily="34" charset="0"/>
                </a:rPr>
                <a:t>n.s.</a:t>
              </a:r>
              <a:endParaRPr lang="ja-JP" altLang="ja-JP" sz="3600" b="1" dirty="0">
                <a:solidFill>
                  <a:sysClr val="windowText" lastClr="000000"/>
                </a:solidFill>
                <a:latin typeface="Arial" pitchFamily="34" charset="0"/>
                <a:ea typeface="ＭＳ Ｐゴシック"/>
                <a:cs typeface="Arial" pitchFamily="34" charset="0"/>
              </a:endParaRPr>
            </a:p>
            <a:p>
              <a:endParaRPr lang="ja-JP" altLang="en-US" sz="1800" b="1" dirty="0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F04D6E8B-65B2-468A-AC1F-43888BE637DB}"/>
              </a:ext>
            </a:extLst>
          </p:cNvPr>
          <p:cNvGrpSpPr/>
          <p:nvPr/>
        </p:nvGrpSpPr>
        <p:grpSpPr>
          <a:xfrm>
            <a:off x="10971615" y="8472978"/>
            <a:ext cx="1822646" cy="745140"/>
            <a:chOff x="3822900" y="8444664"/>
            <a:chExt cx="2934396" cy="1062484"/>
          </a:xfrm>
        </p:grpSpPr>
        <p:sp>
          <p:nvSpPr>
            <p:cNvPr id="117" name="左大かっこ 116">
              <a:extLst>
                <a:ext uri="{FF2B5EF4-FFF2-40B4-BE49-F238E27FC236}">
                  <a16:creationId xmlns:a16="http://schemas.microsoft.com/office/drawing/2014/main" id="{A05ED77B-9E65-4FB8-B5E4-C2CA5B0CFE10}"/>
                </a:ext>
              </a:extLst>
            </p:cNvPr>
            <p:cNvSpPr/>
            <p:nvPr/>
          </p:nvSpPr>
          <p:spPr>
            <a:xfrm rot="5400000">
              <a:off x="5225712" y="7975564"/>
              <a:ext cx="128772" cy="2934396"/>
            </a:xfrm>
            <a:prstGeom prst="leftBracket">
              <a:avLst/>
            </a:prstGeom>
            <a:noFill/>
            <a:ln w="69850" cap="flat" cmpd="sng" algn="ctr">
              <a:solidFill>
                <a:sysClr val="windowText" lastClr="00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sz="825"/>
            </a:p>
          </p:txBody>
        </p:sp>
        <p:sp>
          <p:nvSpPr>
            <p:cNvPr id="118" name="テキスト ボックス 38">
              <a:extLst>
                <a:ext uri="{FF2B5EF4-FFF2-40B4-BE49-F238E27FC236}">
                  <a16:creationId xmlns:a16="http://schemas.microsoft.com/office/drawing/2014/main" id="{ECF410CF-3A29-4439-8E21-F99DE22FD272}"/>
                </a:ext>
              </a:extLst>
            </p:cNvPr>
            <p:cNvSpPr txBox="1"/>
            <p:nvPr/>
          </p:nvSpPr>
          <p:spPr>
            <a:xfrm>
              <a:off x="4527967" y="8444664"/>
              <a:ext cx="1637960" cy="740053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ja-JP" sz="3600" b="1" dirty="0">
                  <a:solidFill>
                    <a:sysClr val="windowText" lastClr="000000"/>
                  </a:solidFill>
                  <a:latin typeface="Arial" pitchFamily="34" charset="0"/>
                  <a:ea typeface="ＭＳ Ｐゴシック"/>
                  <a:cs typeface="Arial" pitchFamily="34" charset="0"/>
                </a:rPr>
                <a:t>n.s.</a:t>
              </a:r>
              <a:endParaRPr lang="ja-JP" altLang="ja-JP" sz="3600" b="1" dirty="0">
                <a:solidFill>
                  <a:sysClr val="windowText" lastClr="000000"/>
                </a:solidFill>
                <a:latin typeface="Arial" pitchFamily="34" charset="0"/>
                <a:ea typeface="ＭＳ Ｐゴシック"/>
                <a:cs typeface="Arial" pitchFamily="34" charset="0"/>
              </a:endParaRPr>
            </a:p>
            <a:p>
              <a:endParaRPr lang="ja-JP" altLang="en-US" sz="1800" b="1" dirty="0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BAB3206A-AE24-4B07-93F5-D3CD8A75B919}"/>
              </a:ext>
            </a:extLst>
          </p:cNvPr>
          <p:cNvGrpSpPr/>
          <p:nvPr/>
        </p:nvGrpSpPr>
        <p:grpSpPr>
          <a:xfrm>
            <a:off x="17109215" y="8529986"/>
            <a:ext cx="1822646" cy="745140"/>
            <a:chOff x="3822900" y="8444664"/>
            <a:chExt cx="2934396" cy="1062484"/>
          </a:xfrm>
        </p:grpSpPr>
        <p:sp>
          <p:nvSpPr>
            <p:cNvPr id="120" name="左大かっこ 119">
              <a:extLst>
                <a:ext uri="{FF2B5EF4-FFF2-40B4-BE49-F238E27FC236}">
                  <a16:creationId xmlns:a16="http://schemas.microsoft.com/office/drawing/2014/main" id="{B00B880D-51E0-43DA-A000-4FE318B5BC36}"/>
                </a:ext>
              </a:extLst>
            </p:cNvPr>
            <p:cNvSpPr/>
            <p:nvPr/>
          </p:nvSpPr>
          <p:spPr>
            <a:xfrm rot="5400000">
              <a:off x="5225712" y="7975564"/>
              <a:ext cx="128772" cy="2934396"/>
            </a:xfrm>
            <a:prstGeom prst="leftBracket">
              <a:avLst/>
            </a:prstGeom>
            <a:noFill/>
            <a:ln w="69850" cap="flat" cmpd="sng" algn="ctr">
              <a:solidFill>
                <a:sysClr val="windowText" lastClr="00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sz="825"/>
            </a:p>
          </p:txBody>
        </p:sp>
        <p:sp>
          <p:nvSpPr>
            <p:cNvPr id="121" name="テキスト ボックス 38">
              <a:extLst>
                <a:ext uri="{FF2B5EF4-FFF2-40B4-BE49-F238E27FC236}">
                  <a16:creationId xmlns:a16="http://schemas.microsoft.com/office/drawing/2014/main" id="{828E7387-6723-4DCC-9480-FC7542F62F85}"/>
                </a:ext>
              </a:extLst>
            </p:cNvPr>
            <p:cNvSpPr txBox="1"/>
            <p:nvPr/>
          </p:nvSpPr>
          <p:spPr>
            <a:xfrm>
              <a:off x="4527967" y="8444664"/>
              <a:ext cx="1637960" cy="740053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ja-JP" sz="3600" b="1" dirty="0">
                  <a:solidFill>
                    <a:sysClr val="windowText" lastClr="000000"/>
                  </a:solidFill>
                  <a:latin typeface="Arial" pitchFamily="34" charset="0"/>
                  <a:ea typeface="ＭＳ Ｐゴシック"/>
                  <a:cs typeface="Arial" pitchFamily="34" charset="0"/>
                </a:rPr>
                <a:t>n.s.</a:t>
              </a:r>
              <a:endParaRPr lang="ja-JP" altLang="ja-JP" sz="3600" b="1" dirty="0">
                <a:solidFill>
                  <a:sysClr val="windowText" lastClr="000000"/>
                </a:solidFill>
                <a:latin typeface="Arial" pitchFamily="34" charset="0"/>
                <a:ea typeface="ＭＳ Ｐゴシック"/>
                <a:cs typeface="Arial" pitchFamily="34" charset="0"/>
              </a:endParaRPr>
            </a:p>
            <a:p>
              <a:endParaRPr lang="ja-JP" altLang="en-US" sz="1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96459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グラフ 135">
            <a:extLst>
              <a:ext uri="{FF2B5EF4-FFF2-40B4-BE49-F238E27FC236}">
                <a16:creationId xmlns:a16="http://schemas.microsoft.com/office/drawing/2014/main" id="{00000000-0008-0000-02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7063163"/>
              </p:ext>
            </p:extLst>
          </p:nvPr>
        </p:nvGraphicFramePr>
        <p:xfrm>
          <a:off x="12378662" y="13677303"/>
          <a:ext cx="4832996" cy="3776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5" name="グラフ 134">
            <a:extLst>
              <a:ext uri="{FF2B5EF4-FFF2-40B4-BE49-F238E27FC236}">
                <a16:creationId xmlns:a16="http://schemas.microsoft.com/office/drawing/2014/main" id="{00000000-0008-0000-02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1695891"/>
              </p:ext>
            </p:extLst>
          </p:nvPr>
        </p:nvGraphicFramePr>
        <p:xfrm>
          <a:off x="5763894" y="13526771"/>
          <a:ext cx="4762164" cy="3948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4" name="グラフ 133">
            <a:extLst>
              <a:ext uri="{FF2B5EF4-FFF2-40B4-BE49-F238E27FC236}">
                <a16:creationId xmlns:a16="http://schemas.microsoft.com/office/drawing/2014/main" id="{00000000-0008-0000-02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7584986"/>
              </p:ext>
            </p:extLst>
          </p:nvPr>
        </p:nvGraphicFramePr>
        <p:xfrm>
          <a:off x="16057908" y="7150963"/>
          <a:ext cx="4679782" cy="4223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3" name="グラフ 132">
            <a:extLst>
              <a:ext uri="{FF2B5EF4-FFF2-40B4-BE49-F238E27FC236}">
                <a16:creationId xmlns:a16="http://schemas.microsoft.com/office/drawing/2014/main" id="{00000000-0008-0000-02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1944440"/>
              </p:ext>
            </p:extLst>
          </p:nvPr>
        </p:nvGraphicFramePr>
        <p:xfrm>
          <a:off x="8870113" y="6851271"/>
          <a:ext cx="5444306" cy="4461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4" name="グラフ 123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0233016"/>
              </p:ext>
            </p:extLst>
          </p:nvPr>
        </p:nvGraphicFramePr>
        <p:xfrm>
          <a:off x="2831654" y="7029757"/>
          <a:ext cx="4691326" cy="4139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1375134" y="7207163"/>
            <a:ext cx="1169551" cy="39395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/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Relative expression</a:t>
            </a:r>
          </a:p>
          <a:p>
            <a:pPr algn="ctr"/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( </a:t>
            </a:r>
            <a:r>
              <a:rPr lang="en-US" altLang="ja-JP" sz="3200" b="1" i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Dnmt1 / rRNA </a:t>
            </a:r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) </a:t>
            </a:r>
            <a:endParaRPr lang="ja-JP" altLang="en-US" sz="3200" b="1" dirty="0">
              <a:latin typeface="Arial" pitchFamily="34" charset="0"/>
              <a:ea typeface="Meiryo UI" panose="020B0604030504040204" pitchFamily="50" charset="-128"/>
              <a:cs typeface="Arial" pitchFamily="34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4552674" y="7225175"/>
            <a:ext cx="1169551" cy="39395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/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Relative expression</a:t>
            </a:r>
          </a:p>
          <a:p>
            <a:pPr algn="ctr"/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( </a:t>
            </a:r>
            <a:r>
              <a:rPr lang="en-US" altLang="ja-JP" sz="3200" b="1" i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Dnmt3b / rRNA </a:t>
            </a:r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) </a:t>
            </a:r>
            <a:endParaRPr lang="ja-JP" altLang="en-US" sz="3200" b="1" dirty="0">
              <a:latin typeface="Arial" pitchFamily="34" charset="0"/>
              <a:ea typeface="Meiryo UI" panose="020B0604030504040204" pitchFamily="50" charset="-128"/>
              <a:cs typeface="Arial" pitchFamily="34" charset="0"/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3214831" y="10741930"/>
            <a:ext cx="3901504" cy="687472"/>
            <a:chOff x="9971602" y="11220081"/>
            <a:chExt cx="4212541" cy="888112"/>
          </a:xfrm>
        </p:grpSpPr>
        <p:sp>
          <p:nvSpPr>
            <p:cNvPr id="54" name="正方形/長方形 53"/>
            <p:cNvSpPr/>
            <p:nvPr/>
          </p:nvSpPr>
          <p:spPr>
            <a:xfrm>
              <a:off x="10363145" y="11220081"/>
              <a:ext cx="3584468" cy="2647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9971602" y="11392510"/>
              <a:ext cx="2364617" cy="715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Hepa1c1c7</a:t>
              </a:r>
              <a:endParaRPr lang="ja-JP" altLang="en-US" sz="3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12371651" y="11392477"/>
              <a:ext cx="1812492" cy="715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Hepa1-6</a:t>
              </a:r>
              <a:endParaRPr lang="ja-JP" altLang="en-US" sz="30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5" name="テキスト ボックス 64"/>
          <p:cNvSpPr txBox="1"/>
          <p:nvPr/>
        </p:nvSpPr>
        <p:spPr>
          <a:xfrm>
            <a:off x="920960" y="5806836"/>
            <a:ext cx="2570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altLang="ja-JP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Dnmt1</a:t>
            </a:r>
            <a:endParaRPr lang="ja-JP" alt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433726" y="5754160"/>
            <a:ext cx="2761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altLang="ja-JP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Dnmt3a</a:t>
            </a:r>
            <a:endParaRPr lang="ja-JP" alt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4288902" y="5736187"/>
            <a:ext cx="2807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altLang="ja-JP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Dnmt3b</a:t>
            </a:r>
            <a:endParaRPr lang="ja-JP" alt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1125639" y="12319933"/>
            <a:ext cx="2864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>
                <a:latin typeface="Arial" panose="020B0604020202020204" pitchFamily="34" charset="0"/>
                <a:cs typeface="Arial" panose="020B0604020202020204" pitchFamily="34" charset="0"/>
              </a:rPr>
              <a:t>(e) </a:t>
            </a:r>
            <a:r>
              <a:rPr lang="en-US" altLang="ja-JP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Tet3</a:t>
            </a:r>
            <a:endParaRPr lang="ja-JP" alt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2" name="グループ化 71"/>
          <p:cNvGrpSpPr/>
          <p:nvPr/>
        </p:nvGrpSpPr>
        <p:grpSpPr>
          <a:xfrm>
            <a:off x="11098156" y="6602899"/>
            <a:ext cx="1859330" cy="548065"/>
            <a:chOff x="3822900" y="8725669"/>
            <a:chExt cx="2934396" cy="781479"/>
          </a:xfrm>
        </p:grpSpPr>
        <p:sp>
          <p:nvSpPr>
            <p:cNvPr id="73" name="左大かっこ 72"/>
            <p:cNvSpPr/>
            <p:nvPr/>
          </p:nvSpPr>
          <p:spPr>
            <a:xfrm rot="5400000">
              <a:off x="5225712" y="7975564"/>
              <a:ext cx="128772" cy="2934396"/>
            </a:xfrm>
            <a:prstGeom prst="leftBracket">
              <a:avLst/>
            </a:prstGeom>
            <a:noFill/>
            <a:ln w="69850" cap="flat" cmpd="sng" algn="ctr">
              <a:solidFill>
                <a:sysClr val="windowText" lastClr="00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sz="825"/>
            </a:p>
          </p:txBody>
        </p:sp>
        <p:sp>
          <p:nvSpPr>
            <p:cNvPr id="74" name="テキスト ボックス 38"/>
            <p:cNvSpPr txBox="1"/>
            <p:nvPr/>
          </p:nvSpPr>
          <p:spPr>
            <a:xfrm>
              <a:off x="4781449" y="8725669"/>
              <a:ext cx="1637959" cy="49481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ja-JP" sz="3600" dirty="0">
                  <a:solidFill>
                    <a:sysClr val="windowText" lastClr="000000"/>
                  </a:solidFill>
                  <a:latin typeface="Arial" pitchFamily="34" charset="0"/>
                  <a:ea typeface="ＭＳ Ｐゴシック"/>
                  <a:cs typeface="Arial" pitchFamily="34" charset="0"/>
                </a:rPr>
                <a:t>**</a:t>
              </a:r>
              <a:endParaRPr lang="ja-JP" altLang="ja-JP" sz="3600" dirty="0">
                <a:solidFill>
                  <a:sysClr val="windowText" lastClr="000000"/>
                </a:solidFill>
                <a:latin typeface="Arial" pitchFamily="34" charset="0"/>
                <a:ea typeface="ＭＳ Ｐゴシック"/>
                <a:cs typeface="Arial" pitchFamily="34" charset="0"/>
              </a:endParaRPr>
            </a:p>
            <a:p>
              <a:endParaRPr lang="ja-JP" altLang="en-US" sz="1800" dirty="0"/>
            </a:p>
          </p:txBody>
        </p:sp>
      </p:grpSp>
      <p:grpSp>
        <p:nvGrpSpPr>
          <p:cNvPr id="75" name="グループ化 74"/>
          <p:cNvGrpSpPr/>
          <p:nvPr/>
        </p:nvGrpSpPr>
        <p:grpSpPr>
          <a:xfrm>
            <a:off x="17697270" y="6676163"/>
            <a:ext cx="1929443" cy="531000"/>
            <a:chOff x="3822900" y="8840371"/>
            <a:chExt cx="2934396" cy="666777"/>
          </a:xfrm>
        </p:grpSpPr>
        <p:sp>
          <p:nvSpPr>
            <p:cNvPr id="76" name="左大かっこ 75"/>
            <p:cNvSpPr/>
            <p:nvPr/>
          </p:nvSpPr>
          <p:spPr>
            <a:xfrm rot="5400000">
              <a:off x="5225712" y="7975564"/>
              <a:ext cx="128772" cy="2934396"/>
            </a:xfrm>
            <a:prstGeom prst="leftBracket">
              <a:avLst/>
            </a:prstGeom>
            <a:noFill/>
            <a:ln w="69850" cap="flat" cmpd="sng" algn="ctr">
              <a:solidFill>
                <a:sysClr val="windowText" lastClr="00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sz="825"/>
            </a:p>
          </p:txBody>
        </p:sp>
        <p:sp>
          <p:nvSpPr>
            <p:cNvPr id="77" name="テキスト ボックス 38"/>
            <p:cNvSpPr txBox="1"/>
            <p:nvPr/>
          </p:nvSpPr>
          <p:spPr>
            <a:xfrm>
              <a:off x="4837451" y="8840371"/>
              <a:ext cx="1637958" cy="44400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ja-JP" sz="3600" dirty="0">
                  <a:solidFill>
                    <a:sysClr val="windowText" lastClr="000000"/>
                  </a:solidFill>
                  <a:latin typeface="Arial" pitchFamily="34" charset="0"/>
                  <a:ea typeface="ＭＳ Ｐゴシック"/>
                  <a:cs typeface="Arial" pitchFamily="34" charset="0"/>
                </a:rPr>
                <a:t>**</a:t>
              </a:r>
              <a:endParaRPr lang="ja-JP" altLang="ja-JP" sz="3600" dirty="0">
                <a:solidFill>
                  <a:sysClr val="windowText" lastClr="000000"/>
                </a:solidFill>
                <a:latin typeface="Arial" pitchFamily="34" charset="0"/>
                <a:ea typeface="ＭＳ Ｐゴシック"/>
                <a:cs typeface="Arial" pitchFamily="34" charset="0"/>
              </a:endParaRPr>
            </a:p>
            <a:p>
              <a:endParaRPr lang="ja-JP" altLang="en-US" sz="1800" dirty="0"/>
            </a:p>
          </p:txBody>
        </p:sp>
      </p:grpSp>
      <p:grpSp>
        <p:nvGrpSpPr>
          <p:cNvPr id="78" name="グループ化 77"/>
          <p:cNvGrpSpPr/>
          <p:nvPr/>
        </p:nvGrpSpPr>
        <p:grpSpPr>
          <a:xfrm>
            <a:off x="10013575" y="10757448"/>
            <a:ext cx="3914839" cy="687472"/>
            <a:chOff x="9918123" y="11220081"/>
            <a:chExt cx="4226940" cy="888112"/>
          </a:xfrm>
        </p:grpSpPr>
        <p:sp>
          <p:nvSpPr>
            <p:cNvPr id="79" name="正方形/長方形 78"/>
            <p:cNvSpPr/>
            <p:nvPr/>
          </p:nvSpPr>
          <p:spPr>
            <a:xfrm>
              <a:off x="10363145" y="11220081"/>
              <a:ext cx="3749601" cy="2647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9918123" y="11392510"/>
              <a:ext cx="2364617" cy="715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Hepa1c1c7</a:t>
              </a:r>
              <a:endParaRPr lang="ja-JP" altLang="en-US" sz="3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12332571" y="11392477"/>
              <a:ext cx="1812492" cy="715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Hepa1-6</a:t>
              </a:r>
              <a:endParaRPr lang="ja-JP" altLang="en-US" sz="30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16686975" y="10844389"/>
            <a:ext cx="3947224" cy="687472"/>
            <a:chOff x="9905782" y="11220081"/>
            <a:chExt cx="4261906" cy="888112"/>
          </a:xfrm>
        </p:grpSpPr>
        <p:sp>
          <p:nvSpPr>
            <p:cNvPr id="83" name="正方形/長方形 82"/>
            <p:cNvSpPr/>
            <p:nvPr/>
          </p:nvSpPr>
          <p:spPr>
            <a:xfrm>
              <a:off x="10363146" y="11220081"/>
              <a:ext cx="3121620" cy="2647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9905782" y="11392510"/>
              <a:ext cx="2364617" cy="715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Hepa1c1c7</a:t>
              </a:r>
              <a:endParaRPr lang="ja-JP" altLang="en-US" sz="3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テキスト ボックス 84"/>
            <p:cNvSpPr txBox="1"/>
            <p:nvPr/>
          </p:nvSpPr>
          <p:spPr>
            <a:xfrm>
              <a:off x="12355196" y="11392477"/>
              <a:ext cx="1812492" cy="715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Hepa1-6</a:t>
              </a:r>
              <a:endParaRPr lang="ja-JP" altLang="en-US" sz="30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6" name="グループ化 85"/>
          <p:cNvGrpSpPr/>
          <p:nvPr/>
        </p:nvGrpSpPr>
        <p:grpSpPr>
          <a:xfrm>
            <a:off x="4264265" y="6550458"/>
            <a:ext cx="2452611" cy="576303"/>
            <a:chOff x="3822901" y="8685405"/>
            <a:chExt cx="3790814" cy="821744"/>
          </a:xfrm>
        </p:grpSpPr>
        <p:sp>
          <p:nvSpPr>
            <p:cNvPr id="87" name="左大かっこ 86"/>
            <p:cNvSpPr/>
            <p:nvPr/>
          </p:nvSpPr>
          <p:spPr>
            <a:xfrm rot="5400000">
              <a:off x="5225713" y="7975565"/>
              <a:ext cx="128772" cy="2934396"/>
            </a:xfrm>
            <a:prstGeom prst="leftBracket">
              <a:avLst/>
            </a:prstGeom>
            <a:noFill/>
            <a:ln w="69850" cap="flat" cmpd="sng" algn="ctr">
              <a:solidFill>
                <a:sysClr val="windowText" lastClr="00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sz="825"/>
            </a:p>
          </p:txBody>
        </p:sp>
        <p:sp>
          <p:nvSpPr>
            <p:cNvPr id="88" name="テキスト ボックス 38"/>
            <p:cNvSpPr txBox="1"/>
            <p:nvPr/>
          </p:nvSpPr>
          <p:spPr>
            <a:xfrm>
              <a:off x="4984284" y="8685405"/>
              <a:ext cx="2629431" cy="53148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ja-JP" sz="3600" dirty="0">
                  <a:solidFill>
                    <a:sysClr val="windowText" lastClr="000000"/>
                  </a:solidFill>
                  <a:latin typeface="Arial" pitchFamily="34" charset="0"/>
                  <a:ea typeface="ＭＳ Ｐゴシック"/>
                  <a:cs typeface="Arial" pitchFamily="34" charset="0"/>
                </a:rPr>
                <a:t>*</a:t>
              </a:r>
              <a:endParaRPr lang="ja-JP" altLang="en-US" sz="1800" b="1" dirty="0"/>
            </a:p>
          </p:txBody>
        </p:sp>
      </p:grpSp>
      <p:grpSp>
        <p:nvGrpSpPr>
          <p:cNvPr id="93" name="グループ化 92"/>
          <p:cNvGrpSpPr/>
          <p:nvPr/>
        </p:nvGrpSpPr>
        <p:grpSpPr>
          <a:xfrm>
            <a:off x="13285725" y="17251597"/>
            <a:ext cx="3939617" cy="687472"/>
            <a:chOff x="9922244" y="11220081"/>
            <a:chExt cx="4253693" cy="888112"/>
          </a:xfrm>
        </p:grpSpPr>
        <p:sp>
          <p:nvSpPr>
            <p:cNvPr id="94" name="正方形/長方形 93"/>
            <p:cNvSpPr/>
            <p:nvPr/>
          </p:nvSpPr>
          <p:spPr>
            <a:xfrm>
              <a:off x="10363147" y="11220081"/>
              <a:ext cx="3518282" cy="2647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95" name="テキスト ボックス 94"/>
            <p:cNvSpPr txBox="1"/>
            <p:nvPr/>
          </p:nvSpPr>
          <p:spPr>
            <a:xfrm>
              <a:off x="9922244" y="11392510"/>
              <a:ext cx="2364617" cy="715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Hepa1c1c7</a:t>
              </a:r>
              <a:endParaRPr lang="ja-JP" altLang="en-US" sz="3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テキスト ボックス 95"/>
            <p:cNvSpPr txBox="1"/>
            <p:nvPr/>
          </p:nvSpPr>
          <p:spPr>
            <a:xfrm>
              <a:off x="12363445" y="11392477"/>
              <a:ext cx="1812492" cy="715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Hepa1-6</a:t>
              </a:r>
              <a:endParaRPr lang="ja-JP" altLang="en-US" sz="30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14344756" y="12775082"/>
            <a:ext cx="1822646" cy="745140"/>
            <a:chOff x="3822900" y="8444664"/>
            <a:chExt cx="2934396" cy="1062484"/>
          </a:xfrm>
        </p:grpSpPr>
        <p:sp>
          <p:nvSpPr>
            <p:cNvPr id="101" name="左大かっこ 100"/>
            <p:cNvSpPr/>
            <p:nvPr/>
          </p:nvSpPr>
          <p:spPr>
            <a:xfrm rot="5400000">
              <a:off x="5225712" y="7975564"/>
              <a:ext cx="128772" cy="2934396"/>
            </a:xfrm>
            <a:prstGeom prst="leftBracket">
              <a:avLst/>
            </a:prstGeom>
            <a:noFill/>
            <a:ln w="69850" cap="flat" cmpd="sng" algn="ctr">
              <a:solidFill>
                <a:sysClr val="windowText" lastClr="00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sz="825"/>
            </a:p>
          </p:txBody>
        </p:sp>
        <p:sp>
          <p:nvSpPr>
            <p:cNvPr id="102" name="テキスト ボックス 38"/>
            <p:cNvSpPr txBox="1"/>
            <p:nvPr/>
          </p:nvSpPr>
          <p:spPr>
            <a:xfrm>
              <a:off x="4527967" y="8444664"/>
              <a:ext cx="1637960" cy="740053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ja-JP" sz="3600" b="1" dirty="0">
                  <a:solidFill>
                    <a:sysClr val="windowText" lastClr="000000"/>
                  </a:solidFill>
                  <a:latin typeface="Arial" pitchFamily="34" charset="0"/>
                  <a:ea typeface="ＭＳ Ｐゴシック"/>
                  <a:cs typeface="Arial" pitchFamily="34" charset="0"/>
                </a:rPr>
                <a:t>n.s.</a:t>
              </a:r>
              <a:endParaRPr lang="ja-JP" altLang="ja-JP" sz="3600" b="1" dirty="0">
                <a:solidFill>
                  <a:sysClr val="windowText" lastClr="000000"/>
                </a:solidFill>
                <a:latin typeface="Arial" pitchFamily="34" charset="0"/>
                <a:ea typeface="ＭＳ Ｐゴシック"/>
                <a:cs typeface="Arial" pitchFamily="34" charset="0"/>
              </a:endParaRPr>
            </a:p>
            <a:p>
              <a:endParaRPr lang="ja-JP" altLang="en-US" sz="1800" b="1" dirty="0"/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6164786" y="17320167"/>
            <a:ext cx="3947234" cy="687472"/>
            <a:chOff x="9552017" y="11220081"/>
            <a:chExt cx="4261916" cy="888112"/>
          </a:xfrm>
        </p:grpSpPr>
        <p:sp>
          <p:nvSpPr>
            <p:cNvPr id="90" name="正方形/長方形 89"/>
            <p:cNvSpPr/>
            <p:nvPr/>
          </p:nvSpPr>
          <p:spPr>
            <a:xfrm>
              <a:off x="10363146" y="11220081"/>
              <a:ext cx="3121620" cy="2647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9552017" y="11392510"/>
              <a:ext cx="2364618" cy="715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Hepa1c1c7</a:t>
              </a:r>
              <a:endParaRPr lang="ja-JP" altLang="en-US" sz="3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12001441" y="11392477"/>
              <a:ext cx="1812492" cy="715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000" b="1" dirty="0">
                  <a:latin typeface="Arial" pitchFamily="34" charset="0"/>
                  <a:cs typeface="Arial" pitchFamily="34" charset="0"/>
                </a:rPr>
                <a:t>Hepa1-6</a:t>
              </a:r>
              <a:endParaRPr lang="ja-JP" altLang="en-US" sz="30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7256837" y="12914421"/>
            <a:ext cx="1877023" cy="564170"/>
            <a:chOff x="3822900" y="8702706"/>
            <a:chExt cx="2934396" cy="804442"/>
          </a:xfrm>
        </p:grpSpPr>
        <p:sp>
          <p:nvSpPr>
            <p:cNvPr id="98" name="左大かっこ 97"/>
            <p:cNvSpPr/>
            <p:nvPr/>
          </p:nvSpPr>
          <p:spPr>
            <a:xfrm rot="5400000">
              <a:off x="5225712" y="7975564"/>
              <a:ext cx="128772" cy="2934396"/>
            </a:xfrm>
            <a:prstGeom prst="leftBracket">
              <a:avLst/>
            </a:prstGeom>
            <a:noFill/>
            <a:ln w="69850" cap="flat" cmpd="sng" algn="ctr">
              <a:solidFill>
                <a:sysClr val="windowText" lastClr="00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sz="825"/>
            </a:p>
          </p:txBody>
        </p:sp>
        <p:sp>
          <p:nvSpPr>
            <p:cNvPr id="99" name="テキスト ボックス 38"/>
            <p:cNvSpPr txBox="1"/>
            <p:nvPr/>
          </p:nvSpPr>
          <p:spPr>
            <a:xfrm>
              <a:off x="4829290" y="8702706"/>
              <a:ext cx="1637959" cy="7400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ja-JP" sz="3600" b="1" dirty="0">
                  <a:solidFill>
                    <a:sysClr val="windowText" lastClr="000000"/>
                  </a:solidFill>
                  <a:latin typeface="Arial" pitchFamily="34" charset="0"/>
                  <a:ea typeface="ＭＳ Ｐゴシック"/>
                  <a:cs typeface="Arial" pitchFamily="34" charset="0"/>
                </a:rPr>
                <a:t>**</a:t>
              </a:r>
              <a:endParaRPr lang="ja-JP" altLang="ja-JP" sz="3600" b="1" dirty="0">
                <a:solidFill>
                  <a:sysClr val="windowText" lastClr="000000"/>
                </a:solidFill>
                <a:latin typeface="Arial" pitchFamily="34" charset="0"/>
                <a:ea typeface="ＭＳ Ｐゴシック"/>
                <a:cs typeface="Arial" pitchFamily="34" charset="0"/>
              </a:endParaRPr>
            </a:p>
            <a:p>
              <a:endParaRPr lang="ja-JP" altLang="en-US" sz="1800" b="1" dirty="0"/>
            </a:p>
          </p:txBody>
        </p:sp>
      </p:grpSp>
      <p:sp>
        <p:nvSpPr>
          <p:cNvPr id="68" name="テキスト ボックス 67"/>
          <p:cNvSpPr txBox="1"/>
          <p:nvPr/>
        </p:nvSpPr>
        <p:spPr>
          <a:xfrm>
            <a:off x="3957485" y="12336215"/>
            <a:ext cx="2697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>
                <a:latin typeface="Arial" panose="020B0604020202020204" pitchFamily="34" charset="0"/>
                <a:cs typeface="Arial" panose="020B0604020202020204" pitchFamily="34" charset="0"/>
              </a:rPr>
              <a:t>(d) </a:t>
            </a:r>
            <a:r>
              <a:rPr lang="en-US" altLang="ja-JP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Tet2</a:t>
            </a:r>
            <a:endParaRPr lang="ja-JP" alt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967732" y="7215346"/>
            <a:ext cx="1169551" cy="39395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/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Relative expression</a:t>
            </a:r>
          </a:p>
          <a:p>
            <a:pPr algn="ctr"/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( </a:t>
            </a:r>
            <a:r>
              <a:rPr lang="en-US" altLang="ja-JP" sz="3200" b="1" i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Dnmt3a / rRNA </a:t>
            </a:r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) </a:t>
            </a:r>
            <a:endParaRPr lang="ja-JP" altLang="en-US" sz="3200" b="1" dirty="0">
              <a:latin typeface="Arial" pitchFamily="34" charset="0"/>
              <a:ea typeface="Meiryo UI" panose="020B0604030504040204" pitchFamily="50" charset="-128"/>
              <a:cs typeface="Arial" pitchFamily="34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1244958" y="13424019"/>
            <a:ext cx="1169551" cy="39395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/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Relative expression</a:t>
            </a:r>
          </a:p>
          <a:p>
            <a:pPr algn="ctr"/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( </a:t>
            </a:r>
            <a:r>
              <a:rPr lang="en-US" altLang="ja-JP" sz="3200" b="1" i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Tet3 / rRNA </a:t>
            </a:r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) </a:t>
            </a:r>
            <a:endParaRPr lang="ja-JP" altLang="en-US" sz="3200" b="1" dirty="0">
              <a:latin typeface="Arial" pitchFamily="34" charset="0"/>
              <a:ea typeface="Meiryo UI" panose="020B0604030504040204" pitchFamily="50" charset="-128"/>
              <a:cs typeface="Arial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803334" y="13339235"/>
            <a:ext cx="1169551" cy="39395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/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Relative expression</a:t>
            </a:r>
          </a:p>
          <a:p>
            <a:pPr algn="ctr"/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( </a:t>
            </a:r>
            <a:r>
              <a:rPr lang="en-US" altLang="ja-JP" sz="3200" b="1" i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Tet2 / rRNA </a:t>
            </a:r>
            <a:r>
              <a:rPr lang="en-US" altLang="ja-JP" sz="3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) </a:t>
            </a:r>
            <a:endParaRPr lang="ja-JP" altLang="en-US" sz="3200" b="1" dirty="0">
              <a:latin typeface="Arial" pitchFamily="34" charset="0"/>
              <a:ea typeface="Meiryo UI" panose="020B0604030504040204" pitchFamily="50" charset="-128"/>
              <a:cs typeface="Arial" pitchFamily="34" charset="0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BD4E97B6-7BB6-4B63-849C-5E21C95C73E2}"/>
              </a:ext>
            </a:extLst>
          </p:cNvPr>
          <p:cNvSpPr txBox="1"/>
          <p:nvPr/>
        </p:nvSpPr>
        <p:spPr>
          <a:xfrm>
            <a:off x="15769604" y="23511393"/>
            <a:ext cx="1481778" cy="561672"/>
          </a:xfrm>
          <a:prstGeom prst="rect">
            <a:avLst/>
          </a:prstGeom>
          <a:noFill/>
        </p:spPr>
        <p:txBody>
          <a:bodyPr wrap="none" lIns="68561" tIns="34280" rIns="68561" bIns="34280" rtlCol="0">
            <a:spAutoFit/>
          </a:bodyPr>
          <a:lstStyle/>
          <a:p>
            <a:r>
              <a:rPr lang="en-US" altLang="ja-JP" sz="3200" b="1" dirty="0">
                <a:latin typeface="Arial" panose="020B0604020202020204" pitchFamily="34" charset="0"/>
                <a:cs typeface="Arial" panose="020B0604020202020204" pitchFamily="34" charset="0"/>
              </a:rPr>
              <a:t>Fig. S3</a:t>
            </a:r>
            <a:endParaRPr lang="en-US" altLang="ja-JP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914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15953</TotalTime>
  <Words>154</Words>
  <Application>Microsoft Office PowerPoint</Application>
  <PresentationFormat>ユーザー設定</PresentationFormat>
  <Paragraphs>78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Meiryo UI</vt:lpstr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Mol Tox</dc:creator>
  <cp:lastModifiedBy>Keiko NOHARA</cp:lastModifiedBy>
  <cp:revision>971</cp:revision>
  <cp:lastPrinted>2017-12-22T15:04:14Z</cp:lastPrinted>
  <dcterms:created xsi:type="dcterms:W3CDTF">2016-06-17T11:19:43Z</dcterms:created>
  <dcterms:modified xsi:type="dcterms:W3CDTF">2017-12-22T15:04:19Z</dcterms:modified>
</cp:coreProperties>
</file>