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dp" ContentType="image/vnd.ms-photo"/>
  <Default Extension="emf" ContentType="image/x-emf"/>
  <Default Extension="tiff" ContentType="image/tif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34" r:id="rId3"/>
    <p:sldId id="333" r:id="rId4"/>
    <p:sldId id="330" r:id="rId5"/>
    <p:sldId id="332" r:id="rId7"/>
    <p:sldId id="331" r:id="rId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x" initials="y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D84DE3"/>
    <a:srgbClr val="0000FF"/>
    <a:srgbClr val="FF3399"/>
    <a:srgbClr val="F86538"/>
    <a:srgbClr val="7BE3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4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72" y="-552"/>
      </p:cViewPr>
      <p:guideLst>
        <p:guide orient="horz" pos="217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13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1" i="0" baseline="0" dirty="0" smtClean="0">
                <a:solidFill>
                  <a:schemeClr val="tx1"/>
                </a:solidFill>
                <a:effectLst/>
              </a:rPr>
              <a:t>S</a:t>
            </a:r>
            <a:r>
              <a:rPr lang="zh-CN" altLang="zh-CN" sz="1800" b="1" i="0" baseline="0" dirty="0" smtClean="0">
                <a:solidFill>
                  <a:schemeClr val="tx1"/>
                </a:solidFill>
                <a:effectLst/>
              </a:rPr>
              <a:t>tandard curve </a:t>
            </a:r>
            <a:r>
              <a:rPr lang="en-US" altLang="zh-CN" sz="1800" b="1" i="0" baseline="0" dirty="0" smtClean="0">
                <a:solidFill>
                  <a:schemeClr val="tx1"/>
                </a:solidFill>
                <a:effectLst/>
              </a:rPr>
              <a:t>for ATP detection</a:t>
            </a:r>
            <a:endParaRPr lang="zh-CN" altLang="zh-CN" b="1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9525" cap="rnd">
              <a:solidFill>
                <a:schemeClr val="dk1">
                  <a:tint val="885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dk1">
                    <a:tint val="885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elete val="1"/>
          </c:dLbls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forward val="2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00052665065115"/>
                  <c:y val="0.020849094835355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zh-CN" sz="1195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</c:trendlineLbl>
          </c:trendline>
          <c:xVal>
            <c:numRef>
              <c:f>Sheet1!$B$36:$B$42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30</c:v>
                </c:pt>
                <c:pt idx="3">
                  <c:v>60</c:v>
                </c:pt>
                <c:pt idx="4">
                  <c:v>100</c:v>
                </c:pt>
                <c:pt idx="5">
                  <c:v>300</c:v>
                </c:pt>
                <c:pt idx="6">
                  <c:v>600</c:v>
                </c:pt>
              </c:numCache>
            </c:numRef>
          </c:xVal>
          <c:yVal>
            <c:numRef>
              <c:f>Sheet1!$C$36:$C$42</c:f>
              <c:numCache>
                <c:formatCode>General</c:formatCode>
                <c:ptCount val="7"/>
                <c:pt idx="0">
                  <c:v>0</c:v>
                </c:pt>
                <c:pt idx="1">
                  <c:v>1220</c:v>
                </c:pt>
                <c:pt idx="2">
                  <c:v>4260</c:v>
                </c:pt>
                <c:pt idx="3">
                  <c:v>7688</c:v>
                </c:pt>
                <c:pt idx="4">
                  <c:v>12039</c:v>
                </c:pt>
                <c:pt idx="5">
                  <c:v>35989</c:v>
                </c:pt>
                <c:pt idx="6">
                  <c:v>72273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032960"/>
        <c:axId val="129034496"/>
      </c:scatterChart>
      <c:valAx>
        <c:axId val="12903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9034496"/>
        <c:crosses val="autoZero"/>
        <c:crossBetween val="midCat"/>
      </c:valAx>
      <c:valAx>
        <c:axId val="12903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903296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lt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3-26T11:10:11.912" idx="1">
    <p:pos x="3044" y="1241"/>
    <p:text>For some unkonwn reasons, the Western blot band for β-actin in Figure S4 A was missing, and the band has been added. 
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hdphoto2.wdp"/><Relationship Id="rId7" Type="http://schemas.openxmlformats.org/officeDocument/2006/relationships/image" Target="../media/image5.png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image" Target="../media/image1.tif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microsoft.com/office/2007/relationships/hdphoto" Target="../media/hdphoto3.wdp"/><Relationship Id="rId3" Type="http://schemas.openxmlformats.org/officeDocument/2006/relationships/image" Target="../media/image6.png"/><Relationship Id="rId2" Type="http://schemas.openxmlformats.org/officeDocument/2006/relationships/image" Target="../media/image3.tiff"/><Relationship Id="rId1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comments" Target="../comments/comment1.xml"/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073"/>
          <p:cNvSpPr txBox="1"/>
          <p:nvPr/>
        </p:nvSpPr>
        <p:spPr>
          <a:xfrm>
            <a:off x="2209800" y="2131484"/>
            <a:ext cx="7772400" cy="1468967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Additional </a:t>
            </a:r>
            <a:r>
              <a:rPr kumimoji="0" lang="en-US" altLang="zh-CN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fil</a:t>
            </a:r>
            <a:r>
              <a:rPr lang="en-US" altLang="zh-CN" sz="4400" b="1" dirty="0" smtClean="0">
                <a:latin typeface="Arial" panose="020B0604020202020204" pitchFamily="34" charset="0"/>
                <a:ea typeface="+mj-ea"/>
                <a:cs typeface="+mj-cs"/>
              </a:rPr>
              <a:t>e 1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-10795" y="-17145"/>
            <a:ext cx="1639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Arial" panose="020B0604020202020204" pitchFamily="34" charset="0"/>
              </a:rPr>
              <a:t>Figure </a:t>
            </a:r>
            <a:r>
              <a:rPr lang="en-US" altLang="zh-CN" sz="1400" b="1" dirty="0" err="1" smtClean="0">
                <a:latin typeface="Arial" panose="020B0604020202020204" pitchFamily="34" charset="0"/>
              </a:rPr>
              <a:t>S1</a:t>
            </a:r>
            <a:endParaRPr lang="en-US" altLang="zh-CN" sz="1400" b="1" dirty="0">
              <a:latin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628775" y="504825"/>
            <a:ext cx="9333634" cy="6264559"/>
            <a:chOff x="1628775" y="504825"/>
            <a:chExt cx="9333634" cy="6264559"/>
          </a:xfrm>
        </p:grpSpPr>
        <p:pic>
          <p:nvPicPr>
            <p:cNvPr id="2" name="图片 2"/>
            <p:cNvPicPr>
              <a:picLocks noChangeAspect="1" noChangeArrowheads="1"/>
            </p:cNvPicPr>
            <p:nvPr/>
          </p:nvPicPr>
          <p:blipFill rotWithShape="1">
            <a:blip r:embed="rId1" cstate="print">
              <a:lum bright="-35000" contras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725"/>
            <a:stretch>
              <a:fillRect/>
            </a:stretch>
          </p:blipFill>
          <p:spPr bwMode="auto">
            <a:xfrm>
              <a:off x="2044317" y="921834"/>
              <a:ext cx="2684264" cy="248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图片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lum bright="-35000" contras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026"/>
            <a:stretch>
              <a:fillRect/>
            </a:stretch>
          </p:blipFill>
          <p:spPr bwMode="auto">
            <a:xfrm>
              <a:off x="1985600" y="3892485"/>
              <a:ext cx="2698767" cy="2493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1628775" y="504825"/>
              <a:ext cx="9333634" cy="626455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956624" y="599071"/>
              <a:ext cx="525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A2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16274" y="599071"/>
              <a:ext cx="51986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A1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034145" y="3276784"/>
              <a:ext cx="101831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CD11b-FITC</a:t>
              </a:r>
              <a:endParaRPr lang="zh-CN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995680" y="886795"/>
              <a:ext cx="13014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Astrocytes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029885" y="3882094"/>
              <a:ext cx="11865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Microglia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图片 11" descr="gfap-49-50"/>
            <p:cNvPicPr>
              <a:picLocks noChangeAspect="1"/>
            </p:cNvPicPr>
            <p:nvPr/>
          </p:nvPicPr>
          <p:blipFill>
            <a:blip r:embed="rId3" cstate="print">
              <a:lum bright="12000" contrast="42000"/>
            </a:blip>
            <a:stretch>
              <a:fillRect/>
            </a:stretch>
          </p:blipFill>
          <p:spPr>
            <a:xfrm>
              <a:off x="4998219" y="1067327"/>
              <a:ext cx="2770542" cy="208800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9237363" y="737684"/>
              <a:ext cx="152654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FF00"/>
                  </a:solidFill>
                  <a:latin typeface="Arial" panose="020B0604020202020204" pitchFamily="34" charset="0"/>
                </a:rPr>
                <a:t>GFAP</a:t>
              </a:r>
              <a:r>
                <a:rPr lang="en-US" altLang="zh-CN" b="1" dirty="0">
                  <a:latin typeface="Arial" panose="020B0604020202020204" pitchFamily="34" charset="0"/>
                </a:rPr>
                <a:t>/</a:t>
              </a:r>
              <a:r>
                <a:rPr lang="en-US" altLang="zh-CN" b="1" dirty="0">
                  <a:solidFill>
                    <a:srgbClr val="0000FF"/>
                  </a:solidFill>
                  <a:latin typeface="Arial" panose="020B0604020202020204" pitchFamily="34" charset="0"/>
                </a:rPr>
                <a:t>DAPI</a:t>
              </a:r>
              <a:endParaRPr lang="en-US" altLang="zh-CN" b="1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4" name="图片 13" descr="Image_16280-81_副本"/>
            <p:cNvPicPr/>
            <p:nvPr/>
          </p:nvPicPr>
          <p:blipFill>
            <a:blip r:embed="rId4" cstate="print">
              <a:lum bright="12000" contrast="30000"/>
            </a:blip>
            <a:stretch>
              <a:fillRect/>
            </a:stretch>
          </p:blipFill>
          <p:spPr>
            <a:xfrm>
              <a:off x="7851363" y="1067327"/>
              <a:ext cx="2772000" cy="208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8219" y="4090828"/>
              <a:ext cx="2776269" cy="2092741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2821" y="4086966"/>
              <a:ext cx="2770542" cy="2092741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9175156" y="3760290"/>
              <a:ext cx="152654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CD11b</a:t>
              </a:r>
              <a:r>
                <a:rPr lang="en-US" altLang="zh-CN" b="1" dirty="0" smtClean="0">
                  <a:latin typeface="Arial" panose="020B0604020202020204" pitchFamily="34" charset="0"/>
                </a:rPr>
                <a:t>/</a:t>
              </a:r>
              <a:r>
                <a:rPr lang="en-US" altLang="zh-CN" b="1" dirty="0" smtClean="0">
                  <a:solidFill>
                    <a:srgbClr val="0000FF"/>
                  </a:solidFill>
                  <a:latin typeface="Arial" panose="020B0604020202020204" pitchFamily="34" charset="0"/>
                </a:rPr>
                <a:t>DAPI</a:t>
              </a:r>
              <a:endParaRPr lang="en-US" altLang="zh-CN" b="1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9" name="直接连接符 18"/>
            <p:cNvCxnSpPr>
              <a:stCxn id="5" idx="1"/>
              <a:endCxn id="5" idx="3"/>
            </p:cNvCxnSpPr>
            <p:nvPr/>
          </p:nvCxnSpPr>
          <p:spPr>
            <a:xfrm>
              <a:off x="1628775" y="3637105"/>
              <a:ext cx="93336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2995680" y="6255571"/>
              <a:ext cx="101831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CD11b-FITC</a:t>
              </a:r>
              <a:endParaRPr lang="zh-CN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955402" y="3722527"/>
              <a:ext cx="525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B2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15052" y="3660181"/>
              <a:ext cx="51986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B1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SalB OGD 595nm"/>
          <p:cNvPicPr>
            <a:picLocks noChangeAspect="1"/>
          </p:cNvPicPr>
          <p:nvPr/>
        </p:nvPicPr>
        <p:blipFill rotWithShape="1">
          <a:blip r:embed="rId1" cstate="print"/>
          <a:srcRect b="10083"/>
          <a:stretch>
            <a:fillRect/>
          </a:stretch>
        </p:blipFill>
        <p:spPr>
          <a:xfrm>
            <a:off x="267607" y="642439"/>
            <a:ext cx="3425825" cy="272124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5367" y="642439"/>
            <a:ext cx="11718290" cy="605917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7747" y="620849"/>
            <a:ext cx="3562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en-US" altLang="zh-CN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05522" y="629739"/>
            <a:ext cx="3562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endParaRPr lang="en-US" altLang="zh-CN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894727" y="636724"/>
            <a:ext cx="0" cy="6064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CBXOGD 595-1"/>
          <p:cNvPicPr>
            <a:picLocks noChangeAspect="1"/>
          </p:cNvPicPr>
          <p:nvPr/>
        </p:nvPicPr>
        <p:blipFill rotWithShape="1">
          <a:blip r:embed="rId2" cstate="print"/>
          <a:srcRect b="10420"/>
          <a:stretch>
            <a:fillRect/>
          </a:stretch>
        </p:blipFill>
        <p:spPr>
          <a:xfrm>
            <a:off x="267607" y="3785054"/>
            <a:ext cx="3425825" cy="25830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25367" y="3327219"/>
            <a:ext cx="3562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tx1"/>
                </a:solidFill>
                <a:latin typeface="Arial" panose="020B0604020202020204" pitchFamily="34" charset="0"/>
              </a:rPr>
              <a:t>B</a:t>
            </a:r>
            <a:endParaRPr lang="en-US" altLang="zh-CN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10795" y="-17145"/>
            <a:ext cx="1639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Arial" panose="020B0604020202020204" pitchFamily="34" charset="0"/>
              </a:rPr>
              <a:t>Figure </a:t>
            </a:r>
            <a:r>
              <a:rPr lang="en-US" altLang="zh-CN" sz="1400" b="1" dirty="0" err="1" smtClean="0">
                <a:latin typeface="Arial" panose="020B0604020202020204" pitchFamily="34" charset="0"/>
              </a:rPr>
              <a:t>S2</a:t>
            </a:r>
            <a:endParaRPr lang="en-US" altLang="zh-CN" sz="1400" b="1" dirty="0">
              <a:latin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652" y="1445594"/>
            <a:ext cx="7337081" cy="45187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53663" y="3310720"/>
            <a:ext cx="1430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OGD/</a:t>
            </a:r>
            <a:r>
              <a:rPr lang="en-US" altLang="zh-CN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R+SalB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28775" y="6319178"/>
            <a:ext cx="1430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OGD/R+CBX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0795" y="-17145"/>
            <a:ext cx="1639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Arial" panose="020B0604020202020204" pitchFamily="34" charset="0"/>
              </a:rPr>
              <a:t>Figure </a:t>
            </a:r>
            <a:r>
              <a:rPr lang="en-US" altLang="zh-CN" sz="1400" b="1" dirty="0" err="1" smtClean="0">
                <a:latin typeface="Arial" panose="020B0604020202020204" pitchFamily="34" charset="0"/>
              </a:rPr>
              <a:t>S3</a:t>
            </a:r>
            <a:endParaRPr lang="en-US" altLang="zh-CN" sz="1400" b="1" dirty="0">
              <a:latin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57788" y="2163340"/>
            <a:ext cx="369332" cy="16838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Luminescence(RLU)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2227120" y="1349829"/>
          <a:ext cx="6296394" cy="3484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587398" y="4735817"/>
            <a:ext cx="2205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ATP concentration(</a:t>
            </a:r>
            <a:r>
              <a:rPr lang="en-US" altLang="zh-CN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nmol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/l)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-10795" y="-17145"/>
            <a:ext cx="1639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Arial" panose="020B0604020202020204" pitchFamily="34" charset="0"/>
              </a:rPr>
              <a:t>Figure </a:t>
            </a:r>
            <a:r>
              <a:rPr lang="en-US" altLang="zh-CN" sz="1400" b="1" dirty="0" err="1" smtClean="0">
                <a:latin typeface="Arial" panose="020B0604020202020204" pitchFamily="34" charset="0"/>
              </a:rPr>
              <a:t>S4</a:t>
            </a:r>
            <a:endParaRPr lang="en-US" altLang="zh-CN" sz="1400" b="1" dirty="0">
              <a:latin typeface="Arial" panose="020B0604020202020204" pitchFamily="34" charset="0"/>
            </a:endParaRPr>
          </a:p>
        </p:txBody>
      </p:sp>
      <p:pic>
        <p:nvPicPr>
          <p:cNvPr id="2" name="图片 1" descr="Arginase-1-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65570" y="1095375"/>
            <a:ext cx="2592705" cy="2143125"/>
          </a:xfrm>
          <a:prstGeom prst="rect">
            <a:avLst/>
          </a:prstGeom>
        </p:spPr>
      </p:pic>
      <p:sp>
        <p:nvSpPr>
          <p:cNvPr id="4" name="文本框 1"/>
          <p:cNvSpPr txBox="1"/>
          <p:nvPr/>
        </p:nvSpPr>
        <p:spPr>
          <a:xfrm>
            <a:off x="1988820" y="1704340"/>
            <a:ext cx="1019810" cy="276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200" b="1" dirty="0">
                <a:solidFill>
                  <a:prstClr val="black"/>
                </a:solidFill>
                <a:latin typeface="Arial" panose="020B0604020202020204" pitchFamily="34" charset="0"/>
              </a:rPr>
              <a:t>Arginase-1</a:t>
            </a:r>
            <a:endParaRPr lang="en-US" altLang="zh-CN" sz="1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2249805" y="1997075"/>
            <a:ext cx="765175" cy="276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200" b="1" dirty="0">
                <a:solidFill>
                  <a:prstClr val="black"/>
                </a:solidFill>
                <a:latin typeface="Arial" panose="020B0604020202020204" pitchFamily="34" charset="0"/>
              </a:rPr>
              <a:t>β-actin</a:t>
            </a:r>
            <a:endParaRPr lang="en-US" altLang="zh-CN" sz="1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9"/>
          <p:cNvSpPr txBox="1"/>
          <p:nvPr/>
        </p:nvSpPr>
        <p:spPr>
          <a:xfrm rot="19320000">
            <a:off x="2956560" y="1333500"/>
            <a:ext cx="715010" cy="2470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>
                <a:solidFill>
                  <a:prstClr val="black"/>
                </a:solidFill>
                <a:latin typeface="Arial" panose="020B0604020202020204" pitchFamily="34" charset="0"/>
              </a:rPr>
              <a:t>Normal     </a:t>
            </a:r>
            <a:endParaRPr lang="en-US" altLang="zh-CN" sz="10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8" name="图片 3" descr="anti-GAPDH  heart-liver-lung-kidney-lym-bian1-white"/>
          <p:cNvPicPr/>
          <p:nvPr/>
        </p:nvPicPr>
        <p:blipFill>
          <a:blip r:embed="rId2" cstate="print">
            <a:lum bright="-6000" contrast="17998"/>
          </a:blip>
          <a:srcRect l="19820" t="30862" r="49921" b="62131"/>
          <a:stretch>
            <a:fillRect/>
          </a:stretch>
        </p:blipFill>
        <p:spPr>
          <a:xfrm flipH="1">
            <a:off x="2892425" y="1697990"/>
            <a:ext cx="1691640" cy="2781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 rot="19320000">
            <a:off x="3472815" y="1372870"/>
            <a:ext cx="724535" cy="2470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 OGD/R</a:t>
            </a:r>
            <a:endParaRPr lang="en-US" altLang="zh-CN" sz="1000" b="1" dirty="0">
              <a:solidFill>
                <a:prstClr val="black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 rot="19320000">
            <a:off x="3928745" y="1167765"/>
            <a:ext cx="1229360" cy="2470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00" b="1" dirty="0" smtClean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OGD/R-</a:t>
            </a:r>
            <a:r>
              <a:rPr lang="en-US" altLang="zh-CN" sz="1000" b="1" dirty="0" err="1" smtClean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SalB</a:t>
            </a:r>
            <a:endParaRPr lang="en-US" altLang="zh-CN" sz="1000" b="1" dirty="0">
              <a:solidFill>
                <a:prstClr val="black"/>
              </a:solidFill>
              <a:latin typeface="Arial" panose="020B0604020202020204" pitchFamily="34" charset="0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0">
            <a:off x="1597660" y="4086860"/>
            <a:ext cx="3949065" cy="1931670"/>
            <a:chOff x="4349" y="6920"/>
            <a:chExt cx="3920" cy="1301"/>
          </a:xfrm>
        </p:grpSpPr>
        <p:pic>
          <p:nvPicPr>
            <p:cNvPr id="12" name="图片 7"/>
            <p:cNvPicPr/>
            <p:nvPr/>
          </p:nvPicPr>
          <p:blipFill>
            <a:blip r:embed="rId3" cstate="print">
              <a:lum bright="-6000"/>
            </a:blip>
            <a:srcRect t="27209"/>
            <a:stretch>
              <a:fillRect/>
            </a:stretch>
          </p:blipFill>
          <p:spPr>
            <a:xfrm>
              <a:off x="5250" y="7265"/>
              <a:ext cx="2412" cy="2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图片 12" descr="20150729-si10-1"/>
            <p:cNvPicPr/>
            <p:nvPr/>
          </p:nvPicPr>
          <p:blipFill>
            <a:blip r:embed="rId4" cstate="print">
              <a:lum bright="-12000" contrast="-30000"/>
            </a:blip>
            <a:srcRect l="13131" t="54196" r="44101" b="31498"/>
            <a:stretch>
              <a:fillRect/>
            </a:stretch>
          </p:blipFill>
          <p:spPr>
            <a:xfrm flipH="1">
              <a:off x="5251" y="6920"/>
              <a:ext cx="2411" cy="278"/>
            </a:xfrm>
            <a:prstGeom prst="rect">
              <a:avLst/>
            </a:prstGeom>
          </p:spPr>
        </p:pic>
        <p:sp>
          <p:nvSpPr>
            <p:cNvPr id="14" name="文本框 7"/>
            <p:cNvSpPr txBox="1"/>
            <p:nvPr/>
          </p:nvSpPr>
          <p:spPr>
            <a:xfrm>
              <a:off x="4349" y="6955"/>
              <a:ext cx="1018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200" b="1">
                  <a:solidFill>
                    <a:prstClr val="black"/>
                  </a:solidFill>
                  <a:latin typeface="Arial" panose="020B0604020202020204" pitchFamily="34" charset="0"/>
                </a:rPr>
                <a:t>Arginase-1</a:t>
              </a:r>
              <a:endParaRPr lang="en-US" altLang="zh-CN" sz="120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文本框 8"/>
            <p:cNvSpPr txBox="1"/>
            <p:nvPr/>
          </p:nvSpPr>
          <p:spPr>
            <a:xfrm>
              <a:off x="4617" y="7302"/>
              <a:ext cx="764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β-actin</a:t>
              </a:r>
              <a:endParaRPr lang="en-US" altLang="zh-CN" sz="12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4707" y="8045"/>
              <a:ext cx="3562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1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Microglial </a:t>
              </a:r>
              <a:r>
                <a:rPr lang="en-US" altLang="zh-CN" sz="11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OGD/</a:t>
              </a:r>
              <a:r>
                <a:rPr lang="zh-CN" altLang="en-US" sz="11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R+Astrocytes conditioned medium</a:t>
              </a:r>
              <a:endParaRPr lang="zh-CN" altLang="en-US" sz="11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5200" y="8027"/>
              <a:ext cx="24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0"/>
            <p:cNvSpPr txBox="1"/>
            <p:nvPr/>
          </p:nvSpPr>
          <p:spPr>
            <a:xfrm rot="19080000">
              <a:off x="4992" y="7615"/>
              <a:ext cx="736" cy="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50" b="1">
                  <a:solidFill>
                    <a:prstClr val="black"/>
                  </a:solidFill>
                  <a:latin typeface="Arial" panose="020B0604020202020204" pitchFamily="34" charset="0"/>
                </a:rPr>
                <a:t>Ve</a:t>
              </a:r>
              <a:r>
                <a:rPr lang="en-US" altLang="zh-CN" sz="1050" b="1">
                  <a:solidFill>
                    <a:prstClr val="black"/>
                  </a:solidFill>
                  <a:latin typeface="Arial" panose="020B0604020202020204" pitchFamily="34" charset="0"/>
                  <a:sym typeface="宋体" panose="02010600030101010101" pitchFamily="2" charset="-122"/>
                </a:rPr>
                <a:t>h</a:t>
              </a:r>
              <a:r>
                <a:rPr lang="en-US" altLang="zh-CN" sz="1050" b="1">
                  <a:solidFill>
                    <a:prstClr val="black"/>
                  </a:solidFill>
                  <a:latin typeface="Arial" panose="020B0604020202020204" pitchFamily="34" charset="0"/>
                </a:rPr>
                <a:t>icle  </a:t>
              </a:r>
              <a:endParaRPr lang="en-US" altLang="zh-CN" sz="105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文本框 10"/>
            <p:cNvSpPr txBox="1"/>
            <p:nvPr/>
          </p:nvSpPr>
          <p:spPr>
            <a:xfrm rot="19080000">
              <a:off x="5524" y="7609"/>
              <a:ext cx="754" cy="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50" b="1">
                  <a:solidFill>
                    <a:prstClr val="black"/>
                  </a:solidFill>
                  <a:latin typeface="Arial" panose="020B0604020202020204" pitchFamily="34" charset="0"/>
                </a:rPr>
                <a:t>Normal</a:t>
              </a:r>
              <a:endParaRPr lang="en-US" altLang="zh-CN" sz="105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文本框 54"/>
            <p:cNvSpPr txBox="1"/>
            <p:nvPr/>
          </p:nvSpPr>
          <p:spPr>
            <a:xfrm rot="19080000">
              <a:off x="6009" y="7597"/>
              <a:ext cx="692" cy="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50" b="1">
                  <a:solidFill>
                    <a:prstClr val="black"/>
                  </a:solidFill>
                  <a:latin typeface="Arial" panose="020B0604020202020204" pitchFamily="34" charset="0"/>
                  <a:sym typeface="宋体" panose="02010600030101010101" pitchFamily="2" charset="-122"/>
                </a:rPr>
                <a:t>OGD/R</a:t>
              </a:r>
              <a:endParaRPr lang="en-US" altLang="zh-CN" sz="1050" b="1">
                <a:solidFill>
                  <a:prstClr val="black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1" name="文本框 55"/>
            <p:cNvSpPr txBox="1"/>
            <p:nvPr/>
          </p:nvSpPr>
          <p:spPr>
            <a:xfrm rot="19080000">
              <a:off x="6232" y="7660"/>
              <a:ext cx="1051" cy="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50" b="1" dirty="0" smtClean="0">
                  <a:solidFill>
                    <a:prstClr val="black"/>
                  </a:solidFill>
                  <a:latin typeface="Arial" panose="020B0604020202020204" pitchFamily="34" charset="0"/>
                  <a:sym typeface="宋体" panose="02010600030101010101" pitchFamily="2" charset="-122"/>
                </a:rPr>
                <a:t>OGD/R-</a:t>
              </a:r>
              <a:r>
                <a:rPr lang="en-US" altLang="zh-CN" sz="1050" b="1" dirty="0" err="1" smtClean="0">
                  <a:solidFill>
                    <a:prstClr val="black"/>
                  </a:solidFill>
                  <a:latin typeface="Arial" panose="020B0604020202020204" pitchFamily="34" charset="0"/>
                  <a:sym typeface="宋体" panose="02010600030101010101" pitchFamily="2" charset="-122"/>
                </a:rPr>
                <a:t>SalB</a:t>
              </a:r>
              <a:endParaRPr lang="en-US" altLang="zh-CN" sz="1050" b="1" dirty="0">
                <a:solidFill>
                  <a:prstClr val="black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" name="文本框 56"/>
            <p:cNvSpPr txBox="1"/>
            <p:nvPr/>
          </p:nvSpPr>
          <p:spPr>
            <a:xfrm rot="19080000">
              <a:off x="6707" y="7657"/>
              <a:ext cx="1076" cy="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50" b="1" dirty="0" smtClean="0">
                  <a:solidFill>
                    <a:prstClr val="black"/>
                  </a:solidFill>
                  <a:latin typeface="Arial" panose="020B0604020202020204" pitchFamily="34" charset="0"/>
                  <a:sym typeface="宋体" panose="02010600030101010101" pitchFamily="2" charset="-122"/>
                </a:rPr>
                <a:t>OGD/R-CBX</a:t>
              </a:r>
              <a:endParaRPr lang="en-US" altLang="zh-CN" sz="1050" b="1" dirty="0">
                <a:solidFill>
                  <a:prstClr val="black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541780" y="552450"/>
            <a:ext cx="356235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A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02325" y="552450"/>
            <a:ext cx="356235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B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41780" y="3480435"/>
            <a:ext cx="356235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C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02325" y="3480435"/>
            <a:ext cx="356235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D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7" name="图片 26" descr="Arginase-1-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91275" y="3819525"/>
            <a:ext cx="2938145" cy="217106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481455" y="509270"/>
            <a:ext cx="8365490" cy="588200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>
            <a:stCxn id="29" idx="1"/>
            <a:endCxn id="29" idx="3"/>
          </p:cNvCxnSpPr>
          <p:nvPr/>
        </p:nvCxnSpPr>
        <p:spPr>
          <a:xfrm>
            <a:off x="1481455" y="3449955"/>
            <a:ext cx="83654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" descr="3"/>
          <p:cNvPicPr/>
          <p:nvPr/>
        </p:nvPicPr>
        <p:blipFill>
          <a:blip r:embed="rId6"/>
          <a:srcRect l="50174" t="45782" r="33356" b="47530"/>
          <a:stretch>
            <a:fillRect/>
          </a:stretch>
        </p:blipFill>
        <p:spPr>
          <a:xfrm>
            <a:off x="2890364" y="2034156"/>
            <a:ext cx="1693573" cy="26635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WPS 演示</Application>
  <PresentationFormat>Custom</PresentationFormat>
  <Paragraphs>78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yx</dc:creator>
  <cp:lastModifiedBy>yx</cp:lastModifiedBy>
  <cp:revision>257</cp:revision>
  <dcterms:created xsi:type="dcterms:W3CDTF">2017-06-02T01:50:00Z</dcterms:created>
  <dcterms:modified xsi:type="dcterms:W3CDTF">2018-03-26T03:10:21Z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