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 = '1.0' encoding = 'UTF-8' standalone = '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thumbnail" Target="docProps/thumbnail.jpeg"/>
   <Relationship Id="rId3" Type="http://schemas.openxmlformats.org/package/2006/relationships/metadata/core-properties" Target="docProps/core.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62" r:id="rId2"/>
    <p:sldId id="263" r:id="rId3"/>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30" d="100"/>
          <a:sy n="130" d="100"/>
        </p:scale>
        <p:origin x="-1278" y="1356"/>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 = '1.0' encoding = 'UTF-8' standalone = '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notesMaster" Target="notesMasters/notesMaster1.xml"/>
   <Relationship Id="rId5" Type="http://schemas.openxmlformats.org/officeDocument/2006/relationships/presProps" Target="presProps.xml"/>
   <Relationship Id="rId6" Type="http://schemas.openxmlformats.org/officeDocument/2006/relationships/viewProps" Target="viewProps.xml"/>
   <Relationship Id="rId7" Type="http://schemas.openxmlformats.org/officeDocument/2006/relationships/theme" Target="theme/theme1.xml"/>
   <Relationship Id="rId8" Type="http://schemas.openxmlformats.org/officeDocument/2006/relationships/tableStyles" Target="tableStyles.xml"/>
</Relationships>
</file>

<file path=ppt/notesMasters/_rels/notesMaster1.xml.rels><?xml version = '1.0' encoding = 'UTF-8' standalone = '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8A587-A3C5-4501-9178-EA2F432FF69C}" type="datetimeFigureOut">
              <a:rPr lang="en-US" smtClean="0"/>
              <a:pPr/>
              <a:t>1/21/2018</a:t>
            </a:fld>
            <a:endParaRPr lang="en-US"/>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F4B309-177B-4CF0-A4A2-1EF9EFD82D4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FBCE646-2D77-4F3F-8EFE-7054975197F7}" type="datetimeFigureOut">
              <a:rPr lang="en-US" smtClean="0"/>
              <a:pPr/>
              <a:t>1/21/2018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510E83-24CF-4D47-9AF9-62525754CFA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BCE646-2D77-4F3F-8EFE-7054975197F7}" type="datetimeFigureOut">
              <a:rPr lang="en-US" smtClean="0"/>
              <a:pPr/>
              <a:t>1/21/2018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510E83-24CF-4D47-9AF9-62525754CFA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BCE646-2D77-4F3F-8EFE-7054975197F7}" type="datetimeFigureOut">
              <a:rPr lang="en-US" smtClean="0"/>
              <a:pPr/>
              <a:t>1/21/2018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510E83-24CF-4D47-9AF9-62525754CFA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FBCE646-2D77-4F3F-8EFE-7054975197F7}" type="datetimeFigureOut">
              <a:rPr lang="en-US" smtClean="0"/>
              <a:pPr/>
              <a:t>1/21/2018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510E83-24CF-4D47-9AF9-62525754CFA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FBCE646-2D77-4F3F-8EFE-7054975197F7}" type="datetimeFigureOut">
              <a:rPr lang="en-US" smtClean="0"/>
              <a:pPr/>
              <a:t>1/21/2018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510E83-24CF-4D47-9AF9-62525754CFA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FBCE646-2D77-4F3F-8EFE-7054975197F7}" type="datetimeFigureOut">
              <a:rPr lang="en-US" smtClean="0"/>
              <a:pPr/>
              <a:t>1/21/2018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510E83-24CF-4D47-9AF9-62525754CFA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BCE646-2D77-4F3F-8EFE-7054975197F7}" type="datetimeFigureOut">
              <a:rPr lang="en-US" smtClean="0"/>
              <a:pPr/>
              <a:t>1/21/2018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510E83-24CF-4D47-9AF9-62525754CFA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BCE646-2D77-4F3F-8EFE-7054975197F7}" type="datetimeFigureOut">
              <a:rPr lang="en-US" smtClean="0"/>
              <a:pPr/>
              <a:t>1/21/2018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510E83-24CF-4D47-9AF9-62525754CFA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BCE646-2D77-4F3F-8EFE-7054975197F7}" type="datetimeFigureOut">
              <a:rPr lang="en-US" smtClean="0"/>
              <a:pPr/>
              <a:t>1/21/2018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510E83-24CF-4D47-9AF9-62525754CFA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BCE646-2D77-4F3F-8EFE-7054975197F7}" type="datetimeFigureOut">
              <a:rPr lang="en-US" smtClean="0"/>
              <a:pPr/>
              <a:t>1/21/2018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510E83-24CF-4D47-9AF9-62525754CFA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BCE646-2D77-4F3F-8EFE-7054975197F7}" type="datetimeFigureOut">
              <a:rPr lang="en-US" smtClean="0"/>
              <a:pPr/>
              <a:t>1/21/2018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510E83-24CF-4D47-9AF9-62525754CFAF}" type="slidenum">
              <a:rPr lang="en-US" smtClean="0"/>
              <a:pPr/>
              <a:t>‹#›</a:t>
            </a:fld>
            <a:endParaRPr lang="en-US"/>
          </a:p>
        </p:txBody>
      </p:sp>
    </p:spTree>
  </p:cSld>
  <p:clrMapOvr>
    <a:masterClrMapping/>
  </p:clrMapOvr>
</p:sldLayout>
</file>

<file path=ppt/slideMasters/_rels/slideMaster1.xml.rels><?xml version = '1.0' encoding = 'UTF-8' standalone = 'yes'?>
<Relationships xmlns="http://schemas.openxmlformats.org/package/2006/relationships">
   <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EFBCE646-2D77-4F3F-8EFE-7054975197F7}" type="datetimeFigureOut">
              <a:rPr lang="en-US" smtClean="0"/>
              <a:pPr/>
              <a:t>1/21/2018</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C1510E83-24CF-4D47-9AF9-62525754CFA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 = '1.0' encoding = 'UTF-8' standalone = 'yes'?>
<Relationships xmlns="http://schemas.openxmlformats.org/package/2006/relationships">
   <Relationship Id="rId1" Type="http://schemas.openxmlformats.org/officeDocument/2006/relationships/slideLayout" Target="../slideLayouts/slideLayout7.xml"/>
   <Relationship Id="rId10" Type="http://schemas.openxmlformats.org/officeDocument/2006/relationships/image" Target="../media/image9.png"/>
   <Relationship Id="rId11" Type="http://schemas.openxmlformats.org/officeDocument/2006/relationships/image" Target="../media/image10.png"/>
   <Relationship Id="rId12" Type="http://schemas.openxmlformats.org/officeDocument/2006/relationships/image" Target="../media/image11.png"/>
   <Relationship Id="rId13" Type="http://schemas.openxmlformats.org/officeDocument/2006/relationships/image" Target="../media/image12.png"/>
   <Relationship Id="rId14" Type="http://schemas.openxmlformats.org/officeDocument/2006/relationships/image" Target="../media/image13.png"/>
   <Relationship Id="rId15" Type="http://schemas.openxmlformats.org/officeDocument/2006/relationships/image" Target="../media/image14.png"/>
   <Relationship Id="rId16" Type="http://schemas.openxmlformats.org/officeDocument/2006/relationships/image" Target="../media/image15.png"/>
   <Relationship Id="rId17" Type="http://schemas.openxmlformats.org/officeDocument/2006/relationships/image" Target="../media/image16.png"/>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image" Target="../media/image6.png"/>
   <Relationship Id="rId8" Type="http://schemas.openxmlformats.org/officeDocument/2006/relationships/image" Target="../media/image7.png"/>
   <Relationship Id="rId9" Type="http://schemas.openxmlformats.org/officeDocument/2006/relationships/image" Target="../media/image8.png"/>
</Relationships>
</file>

<file path=ppt/slides/_rels/slide2.xml.rels><?xml version = '1.0' encoding = 'UTF-8' standalone = '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17.png"/>
   <Relationship Id="rId3" Type="http://schemas.openxmlformats.org/officeDocument/2006/relationships/image" Target="../media/image18.png"/>
   <Relationship Id="rId4" Type="http://schemas.openxmlformats.org/officeDocument/2006/relationships/image" Target="../media/image19.png"/>
   <Relationship Id="rId5" Type="http://schemas.openxmlformats.org/officeDocument/2006/relationships/image" Target="../media/image20.png"/>
   <Relationship Id="rId6" Type="http://schemas.openxmlformats.org/officeDocument/2006/relationships/image" Target="../media/image21.png"/>
   <Relationship Id="rId7" Type="http://schemas.openxmlformats.org/officeDocument/2006/relationships/image" Target="../media/image22.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p:cNvPicPr>
            <a:picLocks noChangeAspect="1" noChangeArrowheads="1"/>
          </p:cNvPicPr>
          <p:nvPr/>
        </p:nvPicPr>
        <p:blipFill>
          <a:blip r:embed="rId2" cstate="print"/>
          <a:srcRect/>
          <a:stretch>
            <a:fillRect/>
          </a:stretch>
        </p:blipFill>
        <p:spPr bwMode="auto">
          <a:xfrm>
            <a:off x="1981200" y="752490"/>
            <a:ext cx="1441424" cy="1417320"/>
          </a:xfrm>
          <a:prstGeom prst="rect">
            <a:avLst/>
          </a:prstGeom>
          <a:noFill/>
          <a:ln w="9525">
            <a:noFill/>
            <a:miter lim="800000"/>
            <a:headEnd/>
            <a:tailEnd/>
          </a:ln>
          <a:effectLst/>
        </p:spPr>
      </p:pic>
      <p:pic>
        <p:nvPicPr>
          <p:cNvPr id="1032" name="Picture 8"/>
          <p:cNvPicPr>
            <a:picLocks noChangeAspect="1" noChangeArrowheads="1"/>
          </p:cNvPicPr>
          <p:nvPr/>
        </p:nvPicPr>
        <p:blipFill>
          <a:blip r:embed="rId3" cstate="print"/>
          <a:srcRect/>
          <a:stretch>
            <a:fillRect/>
          </a:stretch>
        </p:blipFill>
        <p:spPr bwMode="auto">
          <a:xfrm>
            <a:off x="762000" y="752490"/>
            <a:ext cx="1441424" cy="1417320"/>
          </a:xfrm>
          <a:prstGeom prst="rect">
            <a:avLst/>
          </a:prstGeom>
          <a:noFill/>
          <a:ln w="9525">
            <a:noFill/>
            <a:miter lim="800000"/>
            <a:headEnd/>
            <a:tailEnd/>
          </a:ln>
          <a:effectLst/>
        </p:spPr>
      </p:pic>
      <p:pic>
        <p:nvPicPr>
          <p:cNvPr id="1037" name="Picture 13"/>
          <p:cNvPicPr>
            <a:picLocks noChangeAspect="1" noChangeArrowheads="1"/>
          </p:cNvPicPr>
          <p:nvPr/>
        </p:nvPicPr>
        <p:blipFill>
          <a:blip r:embed="rId4" cstate="print"/>
          <a:srcRect/>
          <a:stretch>
            <a:fillRect/>
          </a:stretch>
        </p:blipFill>
        <p:spPr bwMode="auto">
          <a:xfrm>
            <a:off x="1981200" y="1981785"/>
            <a:ext cx="1441424" cy="1417320"/>
          </a:xfrm>
          <a:prstGeom prst="rect">
            <a:avLst/>
          </a:prstGeom>
          <a:noFill/>
          <a:ln w="9525">
            <a:noFill/>
            <a:miter lim="800000"/>
            <a:headEnd/>
            <a:tailEnd/>
          </a:ln>
          <a:effectLst/>
        </p:spPr>
      </p:pic>
      <p:pic>
        <p:nvPicPr>
          <p:cNvPr id="1038" name="Picture 14"/>
          <p:cNvPicPr>
            <a:picLocks noChangeAspect="1" noChangeArrowheads="1"/>
          </p:cNvPicPr>
          <p:nvPr/>
        </p:nvPicPr>
        <p:blipFill>
          <a:blip r:embed="rId5" cstate="print"/>
          <a:srcRect/>
          <a:stretch>
            <a:fillRect/>
          </a:stretch>
        </p:blipFill>
        <p:spPr bwMode="auto">
          <a:xfrm>
            <a:off x="762000" y="1981785"/>
            <a:ext cx="1441424" cy="1417320"/>
          </a:xfrm>
          <a:prstGeom prst="rect">
            <a:avLst/>
          </a:prstGeom>
          <a:noFill/>
          <a:ln w="9525">
            <a:noFill/>
            <a:miter lim="800000"/>
            <a:headEnd/>
            <a:tailEnd/>
          </a:ln>
          <a:effectLst/>
        </p:spPr>
      </p:pic>
      <p:pic>
        <p:nvPicPr>
          <p:cNvPr id="1027" name="Picture 3"/>
          <p:cNvPicPr>
            <a:picLocks noChangeAspect="1" noChangeArrowheads="1"/>
          </p:cNvPicPr>
          <p:nvPr/>
        </p:nvPicPr>
        <p:blipFill>
          <a:blip r:embed="rId6" cstate="print"/>
          <a:srcRect/>
          <a:stretch>
            <a:fillRect/>
          </a:stretch>
        </p:blipFill>
        <p:spPr bwMode="auto">
          <a:xfrm>
            <a:off x="1981200" y="3217810"/>
            <a:ext cx="1441424" cy="1417320"/>
          </a:xfrm>
          <a:prstGeom prst="rect">
            <a:avLst/>
          </a:prstGeom>
          <a:noFill/>
          <a:ln w="9525">
            <a:noFill/>
            <a:miter lim="800000"/>
            <a:headEnd/>
            <a:tailEnd/>
          </a:ln>
          <a:effectLst/>
        </p:spPr>
      </p:pic>
      <p:pic>
        <p:nvPicPr>
          <p:cNvPr id="1028" name="Picture 4"/>
          <p:cNvPicPr>
            <a:picLocks noChangeAspect="1" noChangeArrowheads="1"/>
          </p:cNvPicPr>
          <p:nvPr/>
        </p:nvPicPr>
        <p:blipFill>
          <a:blip r:embed="rId7" cstate="print"/>
          <a:srcRect/>
          <a:stretch>
            <a:fillRect/>
          </a:stretch>
        </p:blipFill>
        <p:spPr bwMode="auto">
          <a:xfrm>
            <a:off x="762000" y="3217810"/>
            <a:ext cx="1441424" cy="1417320"/>
          </a:xfrm>
          <a:prstGeom prst="rect">
            <a:avLst/>
          </a:prstGeom>
          <a:noFill/>
          <a:ln w="9525">
            <a:noFill/>
            <a:miter lim="800000"/>
            <a:headEnd/>
            <a:tailEnd/>
          </a:ln>
          <a:effectLst/>
        </p:spPr>
      </p:pic>
      <p:pic>
        <p:nvPicPr>
          <p:cNvPr id="1034" name="Picture 10"/>
          <p:cNvPicPr>
            <a:picLocks noChangeAspect="1" noChangeArrowheads="1"/>
          </p:cNvPicPr>
          <p:nvPr/>
        </p:nvPicPr>
        <p:blipFill>
          <a:blip r:embed="rId8" cstate="print"/>
          <a:srcRect/>
          <a:stretch>
            <a:fillRect/>
          </a:stretch>
        </p:blipFill>
        <p:spPr bwMode="auto">
          <a:xfrm>
            <a:off x="1981200" y="4456175"/>
            <a:ext cx="1441424" cy="1417320"/>
          </a:xfrm>
          <a:prstGeom prst="rect">
            <a:avLst/>
          </a:prstGeom>
          <a:noFill/>
          <a:ln w="9525">
            <a:noFill/>
            <a:miter lim="800000"/>
            <a:headEnd/>
            <a:tailEnd/>
          </a:ln>
          <a:effectLst/>
        </p:spPr>
      </p:pic>
      <p:pic>
        <p:nvPicPr>
          <p:cNvPr id="1035" name="Picture 11"/>
          <p:cNvPicPr>
            <a:picLocks noChangeAspect="1" noChangeArrowheads="1"/>
          </p:cNvPicPr>
          <p:nvPr/>
        </p:nvPicPr>
        <p:blipFill>
          <a:blip r:embed="rId9" cstate="print"/>
          <a:srcRect/>
          <a:stretch>
            <a:fillRect/>
          </a:stretch>
        </p:blipFill>
        <p:spPr bwMode="auto">
          <a:xfrm>
            <a:off x="762000" y="4456175"/>
            <a:ext cx="1441424" cy="1417320"/>
          </a:xfrm>
          <a:prstGeom prst="rect">
            <a:avLst/>
          </a:prstGeom>
          <a:noFill/>
          <a:ln w="9525">
            <a:noFill/>
            <a:miter lim="800000"/>
            <a:headEnd/>
            <a:tailEnd/>
          </a:ln>
          <a:effectLst/>
        </p:spPr>
      </p:pic>
      <p:pic>
        <p:nvPicPr>
          <p:cNvPr id="12" name="Picture 3"/>
          <p:cNvPicPr>
            <a:picLocks noChangeAspect="1" noChangeArrowheads="1"/>
          </p:cNvPicPr>
          <p:nvPr/>
        </p:nvPicPr>
        <p:blipFill>
          <a:blip r:embed="rId10" cstate="print"/>
          <a:srcRect l="9091" r="9091"/>
          <a:stretch>
            <a:fillRect/>
          </a:stretch>
        </p:blipFill>
        <p:spPr bwMode="auto">
          <a:xfrm>
            <a:off x="4784109" y="875494"/>
            <a:ext cx="175201" cy="1472184"/>
          </a:xfrm>
          <a:prstGeom prst="rect">
            <a:avLst/>
          </a:prstGeom>
          <a:noFill/>
          <a:ln w="9525">
            <a:noFill/>
            <a:miter lim="800000"/>
            <a:headEnd/>
            <a:tailEnd/>
          </a:ln>
        </p:spPr>
      </p:pic>
      <p:pic>
        <p:nvPicPr>
          <p:cNvPr id="13" name="Picture 4"/>
          <p:cNvPicPr>
            <a:picLocks noChangeAspect="1" noChangeArrowheads="1"/>
          </p:cNvPicPr>
          <p:nvPr/>
        </p:nvPicPr>
        <p:blipFill>
          <a:blip r:embed="rId11" cstate="print"/>
          <a:srcRect/>
          <a:stretch>
            <a:fillRect/>
          </a:stretch>
        </p:blipFill>
        <p:spPr bwMode="auto">
          <a:xfrm>
            <a:off x="4090129" y="823741"/>
            <a:ext cx="519250" cy="1630204"/>
          </a:xfrm>
          <a:prstGeom prst="rect">
            <a:avLst/>
          </a:prstGeom>
          <a:noFill/>
          <a:ln w="9525">
            <a:noFill/>
            <a:miter lim="800000"/>
            <a:headEnd/>
            <a:tailEnd/>
          </a:ln>
        </p:spPr>
      </p:pic>
      <p:sp>
        <p:nvSpPr>
          <p:cNvPr id="14" name="TextBox 13"/>
          <p:cNvSpPr txBox="1"/>
          <p:nvPr/>
        </p:nvSpPr>
        <p:spPr>
          <a:xfrm>
            <a:off x="4572000" y="2309641"/>
            <a:ext cx="609600" cy="215444"/>
          </a:xfrm>
          <a:prstGeom prst="rect">
            <a:avLst/>
          </a:prstGeom>
          <a:noFill/>
        </p:spPr>
        <p:txBody>
          <a:bodyPr wrap="square" rtlCol="0">
            <a:spAutoFit/>
          </a:bodyPr>
          <a:lstStyle/>
          <a:p>
            <a:pPr algn="ctr"/>
            <a:r>
              <a:rPr lang="en-US" sz="800" dirty="0" smtClean="0">
                <a:latin typeface="Arial" panose="020B0604020202020204" pitchFamily="34" charset="0"/>
                <a:cs typeface="Arial" pitchFamily="34" charset="0"/>
              </a:rPr>
              <a:t>8.4</a:t>
            </a:r>
            <a:endParaRPr lang="en-US" sz="800" dirty="0">
              <a:latin typeface="Arial" pitchFamily="34" charset="0"/>
              <a:cs typeface="Arial" pitchFamily="34" charset="0"/>
            </a:endParaRPr>
          </a:p>
        </p:txBody>
      </p:sp>
      <p:sp>
        <p:nvSpPr>
          <p:cNvPr id="15" name="TextBox 14"/>
          <p:cNvSpPr txBox="1"/>
          <p:nvPr/>
        </p:nvSpPr>
        <p:spPr>
          <a:xfrm>
            <a:off x="3850575" y="422160"/>
            <a:ext cx="228600" cy="246221"/>
          </a:xfrm>
          <a:prstGeom prst="rect">
            <a:avLst/>
          </a:prstGeom>
          <a:noFill/>
        </p:spPr>
        <p:txBody>
          <a:bodyPr wrap="square" rtlCol="0">
            <a:spAutoFit/>
          </a:bodyPr>
          <a:lstStyle/>
          <a:p>
            <a:r>
              <a:rPr lang="en-US" sz="1000" dirty="0" smtClean="0">
                <a:latin typeface="Arial" panose="020B0604020202020204" pitchFamily="34" charset="0"/>
                <a:cs typeface="Arial" pitchFamily="34" charset="0"/>
              </a:rPr>
              <a:t>B</a:t>
            </a:r>
            <a:endParaRPr lang="en-US" sz="1000" dirty="0">
              <a:latin typeface="Arial" panose="020B0604020202020204" pitchFamily="34" charset="0"/>
              <a:cs typeface="Arial" pitchFamily="34" charset="0"/>
            </a:endParaRPr>
          </a:p>
        </p:txBody>
      </p:sp>
      <p:sp>
        <p:nvSpPr>
          <p:cNvPr id="16" name="TextBox 15"/>
          <p:cNvSpPr txBox="1"/>
          <p:nvPr/>
        </p:nvSpPr>
        <p:spPr>
          <a:xfrm>
            <a:off x="4414843" y="754149"/>
            <a:ext cx="533400" cy="123111"/>
          </a:xfrm>
          <a:prstGeom prst="rect">
            <a:avLst/>
          </a:prstGeom>
          <a:solidFill>
            <a:schemeClr val="bg1"/>
          </a:solidFill>
          <a:ln>
            <a:noFill/>
          </a:ln>
        </p:spPr>
        <p:txBody>
          <a:bodyPr wrap="square" lIns="91440" tIns="0" rIns="0" bIns="0" rtlCol="0">
            <a:spAutoFit/>
          </a:bodyPr>
          <a:lstStyle/>
          <a:p>
            <a:r>
              <a:rPr lang="en-US" sz="800" dirty="0" smtClean="0">
                <a:latin typeface="Arial" panose="020B0604020202020204" pitchFamily="34" charset="0"/>
                <a:cs typeface="Arial" pitchFamily="34" charset="0"/>
              </a:rPr>
              <a:t>L     </a:t>
            </a:r>
            <a:r>
              <a:rPr lang="en-US" sz="700" dirty="0" smtClean="0">
                <a:latin typeface="Arial" panose="020B0604020202020204" pitchFamily="34" charset="0"/>
                <a:cs typeface="Arial" pitchFamily="34" charset="0"/>
              </a:rPr>
              <a:t> </a:t>
            </a:r>
            <a:r>
              <a:rPr lang="en-US" sz="800" dirty="0" smtClean="0">
                <a:latin typeface="Arial" panose="020B0604020202020204" pitchFamily="34" charset="0"/>
                <a:cs typeface="Arial" pitchFamily="34" charset="0"/>
              </a:rPr>
              <a:t>    </a:t>
            </a:r>
            <a:r>
              <a:rPr lang="en-US" sz="800" dirty="0" smtClean="0">
                <a:latin typeface="Arial" panose="020B0604020202020204" pitchFamily="34" charset="0"/>
                <a:cs typeface="Arial" pitchFamily="34" charset="0"/>
              </a:rPr>
              <a:t>S</a:t>
            </a:r>
            <a:endParaRPr lang="en-US" sz="800" dirty="0">
              <a:latin typeface="Arial" pitchFamily="34" charset="0"/>
              <a:cs typeface="Arial" pitchFamily="34" charset="0"/>
            </a:endParaRPr>
          </a:p>
        </p:txBody>
      </p:sp>
      <p:sp>
        <p:nvSpPr>
          <p:cNvPr id="17" name="TextBox 16"/>
          <p:cNvSpPr txBox="1"/>
          <p:nvPr/>
        </p:nvSpPr>
        <p:spPr>
          <a:xfrm>
            <a:off x="4107833" y="1439235"/>
            <a:ext cx="228600" cy="969496"/>
          </a:xfrm>
          <a:prstGeom prst="rect">
            <a:avLst/>
          </a:prstGeom>
          <a:solidFill>
            <a:schemeClr val="bg1"/>
          </a:solidFill>
          <a:ln>
            <a:noFill/>
          </a:ln>
        </p:spPr>
        <p:txBody>
          <a:bodyPr wrap="square" lIns="0" tIns="0" rIns="0" rtlCol="0">
            <a:spAutoFit/>
          </a:bodyPr>
          <a:lstStyle/>
          <a:p>
            <a:pPr algn="r"/>
            <a:r>
              <a:rPr lang="en-US" sz="800" dirty="0" smtClean="0">
                <a:latin typeface="Arial" panose="020B0604020202020204" pitchFamily="34" charset="0"/>
                <a:cs typeface="Arial" pitchFamily="34" charset="0"/>
              </a:rPr>
              <a:t>4000</a:t>
            </a:r>
          </a:p>
          <a:p>
            <a:pPr algn="r"/>
            <a:endParaRPr lang="en-US" sz="100" dirty="0" smtClean="0">
              <a:latin typeface="Arial" pitchFamily="34" charset="0"/>
              <a:cs typeface="Arial" pitchFamily="34" charset="0"/>
            </a:endParaRPr>
          </a:p>
          <a:p>
            <a:pPr algn="r"/>
            <a:endParaRPr lang="en-US" sz="100" dirty="0" smtClean="0">
              <a:latin typeface="Arial" pitchFamily="34" charset="0"/>
              <a:cs typeface="Arial" pitchFamily="34" charset="0"/>
            </a:endParaRPr>
          </a:p>
          <a:p>
            <a:pPr algn="r"/>
            <a:endParaRPr lang="en-US" sz="200" dirty="0" smtClean="0">
              <a:latin typeface="Arial" pitchFamily="34" charset="0"/>
              <a:cs typeface="Arial" pitchFamily="34" charset="0"/>
            </a:endParaRPr>
          </a:p>
          <a:p>
            <a:pPr algn="r"/>
            <a:r>
              <a:rPr lang="en-US" sz="800" dirty="0" smtClean="0">
                <a:latin typeface="Arial" pitchFamily="34" charset="0"/>
                <a:cs typeface="Arial" pitchFamily="34" charset="0"/>
              </a:rPr>
              <a:t>2000</a:t>
            </a:r>
          </a:p>
          <a:p>
            <a:pPr algn="r"/>
            <a:endParaRPr lang="en-US" sz="300" dirty="0" smtClean="0">
              <a:latin typeface="Arial" pitchFamily="34" charset="0"/>
              <a:cs typeface="Arial" pitchFamily="34" charset="0"/>
            </a:endParaRPr>
          </a:p>
          <a:p>
            <a:pPr algn="r"/>
            <a:r>
              <a:rPr lang="en-US" sz="800" dirty="0" smtClean="0">
                <a:latin typeface="Arial" pitchFamily="34" charset="0"/>
                <a:cs typeface="Arial" pitchFamily="34" charset="0"/>
              </a:rPr>
              <a:t>1000</a:t>
            </a:r>
          </a:p>
          <a:p>
            <a:pPr algn="r"/>
            <a:endParaRPr lang="en-US" sz="100" dirty="0" smtClean="0">
              <a:latin typeface="Arial" pitchFamily="34" charset="0"/>
              <a:cs typeface="Arial" pitchFamily="34" charset="0"/>
            </a:endParaRPr>
          </a:p>
          <a:p>
            <a:pPr algn="r"/>
            <a:r>
              <a:rPr lang="en-US" sz="800" dirty="0" smtClean="0">
                <a:latin typeface="Arial" pitchFamily="34" charset="0"/>
                <a:cs typeface="Arial" pitchFamily="34" charset="0"/>
              </a:rPr>
              <a:t>500</a:t>
            </a:r>
          </a:p>
          <a:p>
            <a:pPr algn="r"/>
            <a:r>
              <a:rPr lang="en-US" sz="800" dirty="0" smtClean="0">
                <a:latin typeface="Arial" pitchFamily="34" charset="0"/>
                <a:cs typeface="Arial" pitchFamily="34" charset="0"/>
              </a:rPr>
              <a:t>200</a:t>
            </a:r>
          </a:p>
          <a:p>
            <a:pPr algn="r"/>
            <a:endParaRPr lang="en-US" sz="200" dirty="0" smtClean="0">
              <a:latin typeface="Arial" pitchFamily="34" charset="0"/>
              <a:cs typeface="Arial" pitchFamily="34" charset="0"/>
            </a:endParaRPr>
          </a:p>
          <a:p>
            <a:pPr algn="r"/>
            <a:endParaRPr lang="en-US" sz="200" dirty="0" smtClean="0">
              <a:latin typeface="Arial" pitchFamily="34" charset="0"/>
              <a:cs typeface="Arial" pitchFamily="34" charset="0"/>
            </a:endParaRPr>
          </a:p>
          <a:p>
            <a:pPr algn="r"/>
            <a:r>
              <a:rPr lang="en-US" sz="800" dirty="0" smtClean="0">
                <a:latin typeface="Arial" pitchFamily="34" charset="0"/>
                <a:cs typeface="Arial" pitchFamily="34" charset="0"/>
              </a:rPr>
              <a:t>25</a:t>
            </a:r>
            <a:endParaRPr lang="en-US" sz="800" dirty="0">
              <a:latin typeface="Arial" pitchFamily="34" charset="0"/>
              <a:cs typeface="Arial" pitchFamily="34" charset="0"/>
            </a:endParaRPr>
          </a:p>
        </p:txBody>
      </p:sp>
      <p:pic>
        <p:nvPicPr>
          <p:cNvPr id="19" name="Picture 2"/>
          <p:cNvPicPr>
            <a:picLocks noChangeAspect="1" noChangeArrowheads="1"/>
          </p:cNvPicPr>
          <p:nvPr/>
        </p:nvPicPr>
        <p:blipFill>
          <a:blip r:embed="rId12" cstate="print"/>
          <a:srcRect/>
          <a:stretch>
            <a:fillRect/>
          </a:stretch>
        </p:blipFill>
        <p:spPr bwMode="auto">
          <a:xfrm>
            <a:off x="4243814" y="5058471"/>
            <a:ext cx="404386" cy="1508760"/>
          </a:xfrm>
          <a:prstGeom prst="rect">
            <a:avLst/>
          </a:prstGeom>
          <a:noFill/>
          <a:ln w="9525">
            <a:noFill/>
            <a:miter lim="800000"/>
            <a:headEnd/>
            <a:tailEnd/>
          </a:ln>
        </p:spPr>
      </p:pic>
      <p:sp>
        <p:nvSpPr>
          <p:cNvPr id="20" name="TextBox 19"/>
          <p:cNvSpPr txBox="1"/>
          <p:nvPr/>
        </p:nvSpPr>
        <p:spPr>
          <a:xfrm>
            <a:off x="3850575" y="2458300"/>
            <a:ext cx="228600" cy="246221"/>
          </a:xfrm>
          <a:prstGeom prst="rect">
            <a:avLst/>
          </a:prstGeom>
          <a:noFill/>
        </p:spPr>
        <p:txBody>
          <a:bodyPr wrap="square" rtlCol="0">
            <a:spAutoFit/>
          </a:bodyPr>
          <a:lstStyle/>
          <a:p>
            <a:r>
              <a:rPr lang="en-US" sz="1000" dirty="0" smtClean="0">
                <a:latin typeface="Arial" panose="020B0604020202020204" pitchFamily="34" charset="0"/>
                <a:cs typeface="Arial" pitchFamily="34" charset="0"/>
              </a:rPr>
              <a:t>C</a:t>
            </a:r>
            <a:endParaRPr lang="en-US" sz="1000" dirty="0">
              <a:latin typeface="Arial" panose="020B0604020202020204" pitchFamily="34" charset="0"/>
              <a:cs typeface="Arial" pitchFamily="34" charset="0"/>
            </a:endParaRPr>
          </a:p>
        </p:txBody>
      </p:sp>
      <p:sp>
        <p:nvSpPr>
          <p:cNvPr id="21" name="TextBox 20"/>
          <p:cNvSpPr txBox="1"/>
          <p:nvPr/>
        </p:nvSpPr>
        <p:spPr>
          <a:xfrm>
            <a:off x="4660200" y="4295791"/>
            <a:ext cx="381000" cy="215444"/>
          </a:xfrm>
          <a:prstGeom prst="rect">
            <a:avLst/>
          </a:prstGeom>
          <a:noFill/>
        </p:spPr>
        <p:txBody>
          <a:bodyPr wrap="square" rtlCol="0">
            <a:spAutoFit/>
          </a:bodyPr>
          <a:lstStyle/>
          <a:p>
            <a:pPr algn="ctr"/>
            <a:r>
              <a:rPr lang="en-US" sz="800" dirty="0" smtClean="0">
                <a:latin typeface="Arial" panose="020B0604020202020204" pitchFamily="34" charset="0"/>
                <a:cs typeface="Arial" pitchFamily="34" charset="0"/>
              </a:rPr>
              <a:t>9.6</a:t>
            </a:r>
            <a:endParaRPr lang="en-US" sz="800" dirty="0">
              <a:latin typeface="Arial" pitchFamily="34" charset="0"/>
              <a:cs typeface="Arial" pitchFamily="34" charset="0"/>
            </a:endParaRPr>
          </a:p>
        </p:txBody>
      </p:sp>
      <p:sp>
        <p:nvSpPr>
          <p:cNvPr id="26" name="TextBox 25"/>
          <p:cNvSpPr txBox="1"/>
          <p:nvPr/>
        </p:nvSpPr>
        <p:spPr>
          <a:xfrm>
            <a:off x="4422075" y="2719895"/>
            <a:ext cx="533400" cy="123111"/>
          </a:xfrm>
          <a:prstGeom prst="rect">
            <a:avLst/>
          </a:prstGeom>
          <a:solidFill>
            <a:schemeClr val="bg1"/>
          </a:solidFill>
          <a:ln>
            <a:noFill/>
          </a:ln>
        </p:spPr>
        <p:txBody>
          <a:bodyPr wrap="square" lIns="91440" tIns="0" rIns="0" bIns="0" rtlCol="0">
            <a:spAutoFit/>
          </a:bodyPr>
          <a:lstStyle/>
          <a:p>
            <a:r>
              <a:rPr lang="en-US" sz="800" dirty="0" smtClean="0">
                <a:latin typeface="Arial" panose="020B0604020202020204" pitchFamily="34" charset="0"/>
                <a:cs typeface="Arial" pitchFamily="34" charset="0"/>
              </a:rPr>
              <a:t>L         S</a:t>
            </a:r>
            <a:endParaRPr lang="en-US" sz="800" dirty="0">
              <a:latin typeface="Arial" pitchFamily="34" charset="0"/>
              <a:cs typeface="Arial" pitchFamily="34" charset="0"/>
            </a:endParaRPr>
          </a:p>
        </p:txBody>
      </p:sp>
      <p:pic>
        <p:nvPicPr>
          <p:cNvPr id="27" name="Picture 2"/>
          <p:cNvPicPr>
            <a:picLocks noChangeAspect="1" noChangeArrowheads="1"/>
          </p:cNvPicPr>
          <p:nvPr/>
        </p:nvPicPr>
        <p:blipFill>
          <a:blip r:embed="rId13" cstate="print"/>
          <a:srcRect/>
          <a:stretch>
            <a:fillRect/>
          </a:stretch>
        </p:blipFill>
        <p:spPr bwMode="auto">
          <a:xfrm>
            <a:off x="4764976" y="2839300"/>
            <a:ext cx="180441" cy="1463040"/>
          </a:xfrm>
          <a:prstGeom prst="rect">
            <a:avLst/>
          </a:prstGeom>
          <a:noFill/>
          <a:ln w="9525">
            <a:noFill/>
            <a:miter lim="800000"/>
            <a:headEnd/>
            <a:tailEnd/>
          </a:ln>
        </p:spPr>
      </p:pic>
      <p:pic>
        <p:nvPicPr>
          <p:cNvPr id="28" name="Picture 3"/>
          <p:cNvPicPr>
            <a:picLocks noChangeAspect="1" noChangeArrowheads="1"/>
          </p:cNvPicPr>
          <p:nvPr/>
        </p:nvPicPr>
        <p:blipFill>
          <a:blip r:embed="rId14" cstate="print"/>
          <a:srcRect/>
          <a:stretch>
            <a:fillRect/>
          </a:stretch>
        </p:blipFill>
        <p:spPr bwMode="auto">
          <a:xfrm>
            <a:off x="4126769" y="2848825"/>
            <a:ext cx="476281" cy="1463040"/>
          </a:xfrm>
          <a:prstGeom prst="rect">
            <a:avLst/>
          </a:prstGeom>
          <a:noFill/>
          <a:ln w="9525">
            <a:noFill/>
            <a:miter lim="800000"/>
            <a:headEnd/>
            <a:tailEnd/>
          </a:ln>
        </p:spPr>
      </p:pic>
      <p:sp>
        <p:nvSpPr>
          <p:cNvPr id="36" name="TextBox 35"/>
          <p:cNvSpPr txBox="1"/>
          <p:nvPr/>
        </p:nvSpPr>
        <p:spPr>
          <a:xfrm>
            <a:off x="4436664" y="4922553"/>
            <a:ext cx="592536" cy="123111"/>
          </a:xfrm>
          <a:prstGeom prst="rect">
            <a:avLst/>
          </a:prstGeom>
          <a:solidFill>
            <a:schemeClr val="bg1"/>
          </a:solidFill>
          <a:ln>
            <a:noFill/>
          </a:ln>
        </p:spPr>
        <p:txBody>
          <a:bodyPr wrap="square" lIns="91440" tIns="0" rIns="0" bIns="0" rtlCol="0">
            <a:spAutoFit/>
          </a:bodyPr>
          <a:lstStyle/>
          <a:p>
            <a:r>
              <a:rPr lang="en-US" sz="800" dirty="0" smtClean="0">
                <a:latin typeface="Arial" panose="020B0604020202020204" pitchFamily="34" charset="0"/>
                <a:cs typeface="Arial" pitchFamily="34" charset="0"/>
              </a:rPr>
              <a:t>L           S</a:t>
            </a:r>
            <a:endParaRPr lang="en-US" sz="800" dirty="0">
              <a:latin typeface="Arial" pitchFamily="34" charset="0"/>
              <a:cs typeface="Arial" pitchFamily="34" charset="0"/>
            </a:endParaRPr>
          </a:p>
        </p:txBody>
      </p:sp>
      <p:sp>
        <p:nvSpPr>
          <p:cNvPr id="37" name="TextBox 36"/>
          <p:cNvSpPr txBox="1"/>
          <p:nvPr/>
        </p:nvSpPr>
        <p:spPr>
          <a:xfrm>
            <a:off x="4744872" y="6476891"/>
            <a:ext cx="367352" cy="215444"/>
          </a:xfrm>
          <a:prstGeom prst="rect">
            <a:avLst/>
          </a:prstGeom>
          <a:noFill/>
        </p:spPr>
        <p:txBody>
          <a:bodyPr wrap="square" rtlCol="0">
            <a:spAutoFit/>
          </a:bodyPr>
          <a:lstStyle/>
          <a:p>
            <a:pPr algn="ctr"/>
            <a:r>
              <a:rPr lang="en-US" sz="800" dirty="0" smtClean="0">
                <a:latin typeface="Arial" panose="020B0604020202020204" pitchFamily="34" charset="0"/>
                <a:cs typeface="Arial" pitchFamily="34" charset="0"/>
              </a:rPr>
              <a:t>9.4</a:t>
            </a:r>
            <a:endParaRPr lang="en-US" sz="800" dirty="0">
              <a:latin typeface="Arial" pitchFamily="34" charset="0"/>
              <a:cs typeface="Arial" pitchFamily="34" charset="0"/>
            </a:endParaRPr>
          </a:p>
        </p:txBody>
      </p:sp>
      <p:sp>
        <p:nvSpPr>
          <p:cNvPr id="38" name="TextBox 37"/>
          <p:cNvSpPr txBox="1"/>
          <p:nvPr/>
        </p:nvSpPr>
        <p:spPr>
          <a:xfrm>
            <a:off x="4106290" y="3416478"/>
            <a:ext cx="228600" cy="984885"/>
          </a:xfrm>
          <a:prstGeom prst="rect">
            <a:avLst/>
          </a:prstGeom>
          <a:solidFill>
            <a:schemeClr val="bg1"/>
          </a:solidFill>
          <a:ln>
            <a:noFill/>
          </a:ln>
        </p:spPr>
        <p:txBody>
          <a:bodyPr wrap="square" lIns="0" tIns="0" rIns="0" rtlCol="0">
            <a:spAutoFit/>
          </a:bodyPr>
          <a:lstStyle/>
          <a:p>
            <a:pPr algn="r"/>
            <a:r>
              <a:rPr lang="en-US" sz="800" dirty="0" smtClean="0">
                <a:latin typeface="Arial" panose="020B0604020202020204" pitchFamily="34" charset="0"/>
                <a:cs typeface="Arial" pitchFamily="34" charset="0"/>
              </a:rPr>
              <a:t>4000</a:t>
            </a:r>
          </a:p>
          <a:p>
            <a:pPr algn="r"/>
            <a:endParaRPr lang="en-US" sz="100" dirty="0" smtClean="0">
              <a:latin typeface="Arial" pitchFamily="34" charset="0"/>
              <a:cs typeface="Arial" pitchFamily="34" charset="0"/>
            </a:endParaRPr>
          </a:p>
          <a:p>
            <a:pPr algn="r"/>
            <a:endParaRPr lang="en-US" sz="100" dirty="0" smtClean="0">
              <a:latin typeface="Arial" pitchFamily="34" charset="0"/>
              <a:cs typeface="Arial" pitchFamily="34" charset="0"/>
            </a:endParaRPr>
          </a:p>
          <a:p>
            <a:pPr algn="r"/>
            <a:endParaRPr lang="en-US" sz="200" dirty="0" smtClean="0">
              <a:latin typeface="Arial" pitchFamily="34" charset="0"/>
              <a:cs typeface="Arial" pitchFamily="34" charset="0"/>
            </a:endParaRPr>
          </a:p>
          <a:p>
            <a:pPr algn="r"/>
            <a:r>
              <a:rPr lang="en-US" sz="800" dirty="0" smtClean="0">
                <a:latin typeface="Arial" pitchFamily="34" charset="0"/>
                <a:cs typeface="Arial" pitchFamily="34" charset="0"/>
              </a:rPr>
              <a:t>2000</a:t>
            </a:r>
          </a:p>
          <a:p>
            <a:pPr algn="r"/>
            <a:endParaRPr lang="en-US" sz="300" dirty="0" smtClean="0">
              <a:latin typeface="Arial" pitchFamily="34" charset="0"/>
              <a:cs typeface="Arial" pitchFamily="34" charset="0"/>
            </a:endParaRPr>
          </a:p>
          <a:p>
            <a:pPr algn="r"/>
            <a:r>
              <a:rPr lang="en-US" sz="800" dirty="0" smtClean="0">
                <a:latin typeface="Arial" pitchFamily="34" charset="0"/>
                <a:cs typeface="Arial" pitchFamily="34" charset="0"/>
              </a:rPr>
              <a:t>1000</a:t>
            </a:r>
          </a:p>
          <a:p>
            <a:pPr algn="r"/>
            <a:endParaRPr lang="en-US" sz="100" dirty="0" smtClean="0">
              <a:latin typeface="Arial" pitchFamily="34" charset="0"/>
              <a:cs typeface="Arial" pitchFamily="34" charset="0"/>
            </a:endParaRPr>
          </a:p>
          <a:p>
            <a:pPr algn="r"/>
            <a:r>
              <a:rPr lang="en-US" sz="800" dirty="0" smtClean="0">
                <a:latin typeface="Arial" pitchFamily="34" charset="0"/>
                <a:cs typeface="Arial" pitchFamily="34" charset="0"/>
              </a:rPr>
              <a:t>500</a:t>
            </a:r>
          </a:p>
          <a:p>
            <a:pPr algn="r"/>
            <a:r>
              <a:rPr lang="en-US" sz="800" dirty="0" smtClean="0">
                <a:latin typeface="Arial" pitchFamily="34" charset="0"/>
                <a:cs typeface="Arial" pitchFamily="34" charset="0"/>
              </a:rPr>
              <a:t>200</a:t>
            </a:r>
          </a:p>
          <a:p>
            <a:pPr algn="r"/>
            <a:endParaRPr lang="en-US" sz="200" dirty="0" smtClean="0">
              <a:latin typeface="Arial" pitchFamily="34" charset="0"/>
              <a:cs typeface="Arial" pitchFamily="34" charset="0"/>
            </a:endParaRPr>
          </a:p>
          <a:p>
            <a:pPr algn="r"/>
            <a:endParaRPr lang="en-US" sz="200" dirty="0" smtClean="0">
              <a:latin typeface="Arial" pitchFamily="34" charset="0"/>
              <a:cs typeface="Arial" pitchFamily="34" charset="0"/>
            </a:endParaRPr>
          </a:p>
          <a:p>
            <a:pPr algn="r"/>
            <a:r>
              <a:rPr lang="en-US" sz="800" dirty="0" smtClean="0">
                <a:latin typeface="Arial" pitchFamily="34" charset="0"/>
                <a:cs typeface="Arial" pitchFamily="34" charset="0"/>
              </a:rPr>
              <a:t>25</a:t>
            </a:r>
            <a:endParaRPr lang="en-US" sz="800" dirty="0">
              <a:latin typeface="Arial" pitchFamily="34" charset="0"/>
              <a:cs typeface="Arial" pitchFamily="34" charset="0"/>
            </a:endParaRPr>
          </a:p>
        </p:txBody>
      </p:sp>
      <p:sp>
        <p:nvSpPr>
          <p:cNvPr id="39" name="TextBox 38"/>
          <p:cNvSpPr txBox="1"/>
          <p:nvPr/>
        </p:nvSpPr>
        <p:spPr>
          <a:xfrm>
            <a:off x="4114800" y="5056879"/>
            <a:ext cx="228600" cy="1615827"/>
          </a:xfrm>
          <a:prstGeom prst="rect">
            <a:avLst/>
          </a:prstGeom>
          <a:solidFill>
            <a:schemeClr val="bg1"/>
          </a:solidFill>
          <a:ln>
            <a:noFill/>
          </a:ln>
        </p:spPr>
        <p:txBody>
          <a:bodyPr wrap="square" lIns="0" tIns="0" rIns="0" rtlCol="0">
            <a:spAutoFit/>
          </a:bodyPr>
          <a:lstStyle/>
          <a:p>
            <a:pPr algn="r"/>
            <a:r>
              <a:rPr lang="en-US" sz="800" dirty="0">
                <a:latin typeface="Arial" panose="020B0604020202020204" pitchFamily="34" charset="0"/>
                <a:cs typeface="Arial" pitchFamily="34" charset="0"/>
              </a:rPr>
              <a:t>7</a:t>
            </a:r>
            <a:r>
              <a:rPr lang="en-US" sz="800" dirty="0" smtClean="0">
                <a:latin typeface="Arial" panose="020B0604020202020204" pitchFamily="34" charset="0"/>
                <a:cs typeface="Arial" pitchFamily="34" charset="0"/>
              </a:rPr>
              <a:t>0</a:t>
            </a:r>
          </a:p>
          <a:p>
            <a:pPr algn="r"/>
            <a:endParaRPr lang="en-US" sz="100" dirty="0" smtClean="0">
              <a:latin typeface="Arial" pitchFamily="34" charset="0"/>
              <a:cs typeface="Arial" pitchFamily="34" charset="0"/>
            </a:endParaRPr>
          </a:p>
          <a:p>
            <a:pPr algn="r"/>
            <a:r>
              <a:rPr lang="en-US" sz="800" dirty="0" smtClean="0">
                <a:latin typeface="Arial" pitchFamily="34" charset="0"/>
                <a:cs typeface="Arial" pitchFamily="34" charset="0"/>
              </a:rPr>
              <a:t>65</a:t>
            </a:r>
          </a:p>
          <a:p>
            <a:pPr algn="r"/>
            <a:endParaRPr lang="en-US" sz="100" dirty="0" smtClean="0">
              <a:latin typeface="Arial" pitchFamily="34" charset="0"/>
              <a:cs typeface="Arial" pitchFamily="34" charset="0"/>
            </a:endParaRPr>
          </a:p>
          <a:p>
            <a:pPr algn="r"/>
            <a:r>
              <a:rPr lang="en-US" sz="800" dirty="0" smtClean="0">
                <a:latin typeface="Arial" pitchFamily="34" charset="0"/>
                <a:cs typeface="Arial" pitchFamily="34" charset="0"/>
              </a:rPr>
              <a:t>60</a:t>
            </a:r>
          </a:p>
          <a:p>
            <a:pPr algn="r"/>
            <a:endParaRPr lang="en-US" sz="100" dirty="0" smtClean="0">
              <a:latin typeface="Arial" pitchFamily="34" charset="0"/>
              <a:cs typeface="Arial" pitchFamily="34" charset="0"/>
            </a:endParaRPr>
          </a:p>
          <a:p>
            <a:pPr algn="r"/>
            <a:endParaRPr lang="en-US" sz="100" dirty="0" smtClean="0">
              <a:latin typeface="Arial" pitchFamily="34" charset="0"/>
              <a:cs typeface="Arial" pitchFamily="34" charset="0"/>
            </a:endParaRPr>
          </a:p>
          <a:p>
            <a:pPr algn="r"/>
            <a:r>
              <a:rPr lang="en-US" sz="800" dirty="0" smtClean="0">
                <a:latin typeface="Arial" pitchFamily="34" charset="0"/>
                <a:cs typeface="Arial" pitchFamily="34" charset="0"/>
              </a:rPr>
              <a:t>55</a:t>
            </a:r>
          </a:p>
          <a:p>
            <a:pPr algn="r"/>
            <a:endParaRPr lang="en-US" sz="100" dirty="0" smtClean="0">
              <a:latin typeface="Arial" pitchFamily="34" charset="0"/>
              <a:cs typeface="Arial" pitchFamily="34" charset="0"/>
            </a:endParaRPr>
          </a:p>
          <a:p>
            <a:pPr algn="r"/>
            <a:r>
              <a:rPr lang="en-US" sz="800" dirty="0" smtClean="0">
                <a:latin typeface="Arial" pitchFamily="34" charset="0"/>
                <a:cs typeface="Arial" pitchFamily="34" charset="0"/>
              </a:rPr>
              <a:t>50</a:t>
            </a:r>
          </a:p>
          <a:p>
            <a:pPr algn="r"/>
            <a:endParaRPr lang="en-US" sz="200" dirty="0" smtClean="0">
              <a:latin typeface="Arial" pitchFamily="34" charset="0"/>
              <a:cs typeface="Arial" pitchFamily="34" charset="0"/>
            </a:endParaRPr>
          </a:p>
          <a:p>
            <a:pPr algn="r"/>
            <a:r>
              <a:rPr lang="en-US" sz="800" dirty="0" smtClean="0">
                <a:latin typeface="Arial" pitchFamily="34" charset="0"/>
                <a:cs typeface="Arial" pitchFamily="34" charset="0"/>
              </a:rPr>
              <a:t>45</a:t>
            </a:r>
            <a:endParaRPr lang="en-US" sz="100" dirty="0" smtClean="0">
              <a:latin typeface="Arial" pitchFamily="34" charset="0"/>
              <a:cs typeface="Arial" pitchFamily="34" charset="0"/>
            </a:endParaRPr>
          </a:p>
          <a:p>
            <a:pPr algn="r"/>
            <a:endParaRPr lang="en-US" sz="100" dirty="0" smtClean="0">
              <a:latin typeface="Arial" pitchFamily="34" charset="0"/>
              <a:cs typeface="Arial" pitchFamily="34" charset="0"/>
            </a:endParaRPr>
          </a:p>
          <a:p>
            <a:pPr algn="r"/>
            <a:r>
              <a:rPr lang="en-US" sz="800" dirty="0" smtClean="0">
                <a:latin typeface="Arial" pitchFamily="34" charset="0"/>
                <a:cs typeface="Arial" pitchFamily="34" charset="0"/>
              </a:rPr>
              <a:t>40</a:t>
            </a:r>
          </a:p>
          <a:p>
            <a:pPr algn="r"/>
            <a:endParaRPr lang="en-US" sz="100" dirty="0" smtClean="0">
              <a:latin typeface="Arial" pitchFamily="34" charset="0"/>
              <a:cs typeface="Arial" pitchFamily="34" charset="0"/>
            </a:endParaRPr>
          </a:p>
          <a:p>
            <a:pPr algn="r"/>
            <a:r>
              <a:rPr lang="en-US" sz="800" dirty="0" smtClean="0">
                <a:latin typeface="Arial" pitchFamily="34" charset="0"/>
                <a:cs typeface="Arial" pitchFamily="34" charset="0"/>
              </a:rPr>
              <a:t>35</a:t>
            </a:r>
          </a:p>
          <a:p>
            <a:pPr algn="r"/>
            <a:endParaRPr lang="en-US" sz="100" dirty="0" smtClean="0">
              <a:latin typeface="Arial" pitchFamily="34" charset="0"/>
              <a:cs typeface="Arial" pitchFamily="34" charset="0"/>
            </a:endParaRPr>
          </a:p>
          <a:p>
            <a:pPr algn="r"/>
            <a:r>
              <a:rPr lang="en-US" sz="800" dirty="0" smtClean="0">
                <a:latin typeface="Arial" pitchFamily="34" charset="0"/>
                <a:cs typeface="Arial" pitchFamily="34" charset="0"/>
              </a:rPr>
              <a:t>30</a:t>
            </a:r>
          </a:p>
          <a:p>
            <a:pPr algn="r"/>
            <a:endParaRPr lang="en-US" sz="100" dirty="0" smtClean="0">
              <a:latin typeface="Arial" pitchFamily="34" charset="0"/>
              <a:cs typeface="Arial" pitchFamily="34" charset="0"/>
            </a:endParaRPr>
          </a:p>
          <a:p>
            <a:pPr algn="r"/>
            <a:r>
              <a:rPr lang="en-US" sz="800" dirty="0" smtClean="0">
                <a:latin typeface="Arial" pitchFamily="34" charset="0"/>
                <a:cs typeface="Arial" pitchFamily="34" charset="0"/>
              </a:rPr>
              <a:t>25</a:t>
            </a:r>
          </a:p>
          <a:p>
            <a:pPr algn="r"/>
            <a:endParaRPr lang="en-US" sz="200" dirty="0" smtClean="0">
              <a:latin typeface="Arial" pitchFamily="34" charset="0"/>
              <a:cs typeface="Arial" pitchFamily="34" charset="0"/>
            </a:endParaRPr>
          </a:p>
          <a:p>
            <a:pPr algn="r"/>
            <a:r>
              <a:rPr lang="en-US" sz="800" dirty="0" smtClean="0">
                <a:latin typeface="Arial" pitchFamily="34" charset="0"/>
                <a:cs typeface="Arial" pitchFamily="34" charset="0"/>
              </a:rPr>
              <a:t>20</a:t>
            </a:r>
            <a:endParaRPr lang="en-US" sz="800" dirty="0">
              <a:latin typeface="Arial" pitchFamily="34" charset="0"/>
              <a:cs typeface="Arial" pitchFamily="34" charset="0"/>
            </a:endParaRPr>
          </a:p>
        </p:txBody>
      </p:sp>
      <p:sp>
        <p:nvSpPr>
          <p:cNvPr id="40" name="TextBox 39"/>
          <p:cNvSpPr txBox="1"/>
          <p:nvPr/>
        </p:nvSpPr>
        <p:spPr>
          <a:xfrm>
            <a:off x="4148920" y="4918311"/>
            <a:ext cx="291152" cy="123111"/>
          </a:xfrm>
          <a:prstGeom prst="rect">
            <a:avLst/>
          </a:prstGeom>
          <a:solidFill>
            <a:schemeClr val="bg1"/>
          </a:solidFill>
          <a:ln>
            <a:noFill/>
          </a:ln>
        </p:spPr>
        <p:txBody>
          <a:bodyPr wrap="square" lIns="91440" tIns="0" rIns="0" bIns="0" rtlCol="0">
            <a:spAutoFit/>
          </a:bodyPr>
          <a:lstStyle/>
          <a:p>
            <a:r>
              <a:rPr lang="en-US" sz="800" dirty="0" smtClean="0">
                <a:latin typeface="Arial" panose="020B0604020202020204" pitchFamily="34" charset="0"/>
                <a:cs typeface="Arial" pitchFamily="34" charset="0"/>
              </a:rPr>
              <a:t>[s] </a:t>
            </a:r>
            <a:endParaRPr lang="en-US" sz="800" dirty="0">
              <a:latin typeface="Arial" pitchFamily="34" charset="0"/>
              <a:cs typeface="Arial" pitchFamily="34" charset="0"/>
            </a:endParaRPr>
          </a:p>
        </p:txBody>
      </p:sp>
      <p:pic>
        <p:nvPicPr>
          <p:cNvPr id="41" name="Picture 3"/>
          <p:cNvPicPr>
            <a:picLocks noChangeAspect="1" noChangeArrowheads="1"/>
          </p:cNvPicPr>
          <p:nvPr/>
        </p:nvPicPr>
        <p:blipFill>
          <a:blip r:embed="rId15" cstate="print"/>
          <a:srcRect/>
          <a:stretch>
            <a:fillRect/>
          </a:stretch>
        </p:blipFill>
        <p:spPr bwMode="auto">
          <a:xfrm>
            <a:off x="4827995" y="5063703"/>
            <a:ext cx="194381" cy="1435608"/>
          </a:xfrm>
          <a:prstGeom prst="rect">
            <a:avLst/>
          </a:prstGeom>
          <a:noFill/>
          <a:ln w="9525">
            <a:noFill/>
            <a:miter lim="800000"/>
            <a:headEnd/>
            <a:tailEnd/>
          </a:ln>
        </p:spPr>
      </p:pic>
      <p:sp>
        <p:nvSpPr>
          <p:cNvPr id="42" name="TextBox 41"/>
          <p:cNvSpPr txBox="1"/>
          <p:nvPr/>
        </p:nvSpPr>
        <p:spPr>
          <a:xfrm>
            <a:off x="3850575" y="4617314"/>
            <a:ext cx="228600" cy="246221"/>
          </a:xfrm>
          <a:prstGeom prst="rect">
            <a:avLst/>
          </a:prstGeom>
          <a:noFill/>
        </p:spPr>
        <p:txBody>
          <a:bodyPr wrap="square" rtlCol="0">
            <a:spAutoFit/>
          </a:bodyPr>
          <a:lstStyle/>
          <a:p>
            <a:r>
              <a:rPr lang="en-US" sz="1000" dirty="0" smtClean="0">
                <a:latin typeface="Arial" panose="020B0604020202020204" pitchFamily="34" charset="0"/>
                <a:cs typeface="Arial" pitchFamily="34" charset="0"/>
              </a:rPr>
              <a:t>D</a:t>
            </a:r>
            <a:endParaRPr lang="en-US" sz="1000" dirty="0">
              <a:latin typeface="Arial" panose="020B0604020202020204" pitchFamily="34" charset="0"/>
              <a:cs typeface="Arial" pitchFamily="34" charset="0"/>
            </a:endParaRPr>
          </a:p>
        </p:txBody>
      </p:sp>
      <p:sp>
        <p:nvSpPr>
          <p:cNvPr id="43" name="TextBox 42"/>
          <p:cNvSpPr txBox="1"/>
          <p:nvPr/>
        </p:nvSpPr>
        <p:spPr>
          <a:xfrm>
            <a:off x="685800" y="422160"/>
            <a:ext cx="228600" cy="246221"/>
          </a:xfrm>
          <a:prstGeom prst="rect">
            <a:avLst/>
          </a:prstGeom>
          <a:noFill/>
        </p:spPr>
        <p:txBody>
          <a:bodyPr wrap="square" rtlCol="0">
            <a:spAutoFit/>
          </a:bodyPr>
          <a:lstStyle/>
          <a:p>
            <a:r>
              <a:rPr lang="en-US" sz="1000" dirty="0" smtClean="0">
                <a:latin typeface="Arial" panose="020B0604020202020204" pitchFamily="34" charset="0"/>
                <a:cs typeface="Arial" pitchFamily="34" charset="0"/>
              </a:rPr>
              <a:t>A</a:t>
            </a:r>
            <a:endParaRPr lang="en-US" sz="1000" dirty="0">
              <a:latin typeface="Arial" panose="020B0604020202020204" pitchFamily="34" charset="0"/>
              <a:cs typeface="Arial" pitchFamily="34" charset="0"/>
            </a:endParaRPr>
          </a:p>
        </p:txBody>
      </p:sp>
      <p:sp>
        <p:nvSpPr>
          <p:cNvPr id="44" name="TextBox 43"/>
          <p:cNvSpPr txBox="1"/>
          <p:nvPr/>
        </p:nvSpPr>
        <p:spPr>
          <a:xfrm>
            <a:off x="1912315" y="1155069"/>
            <a:ext cx="235915" cy="123111"/>
          </a:xfrm>
          <a:prstGeom prst="rect">
            <a:avLst/>
          </a:prstGeom>
          <a:solidFill>
            <a:schemeClr val="bg1"/>
          </a:solidFill>
        </p:spPr>
        <p:txBody>
          <a:bodyPr wrap="square" lIns="0" tIns="0" rIns="0" bIns="0" rtlCol="0">
            <a:spAutoFit/>
          </a:bodyPr>
          <a:lstStyle/>
          <a:p>
            <a:pPr algn="ctr"/>
            <a:r>
              <a:rPr lang="en-US" sz="800" dirty="0" smtClean="0">
                <a:latin typeface="Arial" panose="020B0604020202020204" pitchFamily="34" charset="0"/>
                <a:cs typeface="Arial" pitchFamily="34" charset="0"/>
              </a:rPr>
              <a:t>2.25</a:t>
            </a:r>
            <a:endParaRPr lang="en-US" sz="800" dirty="0">
              <a:latin typeface="Arial" pitchFamily="34" charset="0"/>
              <a:cs typeface="Arial" pitchFamily="34" charset="0"/>
            </a:endParaRPr>
          </a:p>
        </p:txBody>
      </p:sp>
      <p:sp>
        <p:nvSpPr>
          <p:cNvPr id="45" name="TextBox 44"/>
          <p:cNvSpPr txBox="1"/>
          <p:nvPr/>
        </p:nvSpPr>
        <p:spPr>
          <a:xfrm>
            <a:off x="3143095" y="1153499"/>
            <a:ext cx="235915" cy="123111"/>
          </a:xfrm>
          <a:prstGeom prst="rect">
            <a:avLst/>
          </a:prstGeom>
          <a:solidFill>
            <a:schemeClr val="bg1"/>
          </a:solidFill>
        </p:spPr>
        <p:txBody>
          <a:bodyPr wrap="square" lIns="0" tIns="0" rIns="0" bIns="0" rtlCol="0">
            <a:spAutoFit/>
          </a:bodyPr>
          <a:lstStyle/>
          <a:p>
            <a:pPr algn="ctr"/>
            <a:r>
              <a:rPr lang="en-US" sz="800" dirty="0" smtClean="0">
                <a:latin typeface="Arial" panose="020B0604020202020204" pitchFamily="34" charset="0"/>
                <a:cs typeface="Arial" pitchFamily="34" charset="0"/>
              </a:rPr>
              <a:t>2.20</a:t>
            </a:r>
            <a:endParaRPr lang="en-US" sz="800" dirty="0">
              <a:latin typeface="Arial" pitchFamily="34" charset="0"/>
              <a:cs typeface="Arial" pitchFamily="34" charset="0"/>
            </a:endParaRPr>
          </a:p>
        </p:txBody>
      </p:sp>
      <p:sp>
        <p:nvSpPr>
          <p:cNvPr id="46" name="TextBox 45"/>
          <p:cNvSpPr txBox="1"/>
          <p:nvPr/>
        </p:nvSpPr>
        <p:spPr>
          <a:xfrm>
            <a:off x="1905000" y="2318266"/>
            <a:ext cx="235915" cy="123111"/>
          </a:xfrm>
          <a:prstGeom prst="rect">
            <a:avLst/>
          </a:prstGeom>
          <a:solidFill>
            <a:schemeClr val="bg1"/>
          </a:solidFill>
        </p:spPr>
        <p:txBody>
          <a:bodyPr wrap="square" lIns="0" tIns="0" rIns="0" bIns="0" rtlCol="0">
            <a:spAutoFit/>
          </a:bodyPr>
          <a:lstStyle/>
          <a:p>
            <a:pPr algn="ctr"/>
            <a:r>
              <a:rPr lang="en-US" sz="800" dirty="0" smtClean="0">
                <a:latin typeface="Arial" panose="020B0604020202020204" pitchFamily="34" charset="0"/>
                <a:cs typeface="Arial" pitchFamily="34" charset="0"/>
              </a:rPr>
              <a:t>34.0</a:t>
            </a:r>
            <a:endParaRPr lang="en-US" sz="800" dirty="0">
              <a:latin typeface="Arial" pitchFamily="34" charset="0"/>
              <a:cs typeface="Arial" pitchFamily="34" charset="0"/>
            </a:endParaRPr>
          </a:p>
        </p:txBody>
      </p:sp>
      <p:sp>
        <p:nvSpPr>
          <p:cNvPr id="47" name="TextBox 46"/>
          <p:cNvSpPr txBox="1"/>
          <p:nvPr/>
        </p:nvSpPr>
        <p:spPr>
          <a:xfrm>
            <a:off x="3135780" y="2322634"/>
            <a:ext cx="235915" cy="123111"/>
          </a:xfrm>
          <a:prstGeom prst="rect">
            <a:avLst/>
          </a:prstGeom>
          <a:solidFill>
            <a:schemeClr val="bg1"/>
          </a:solidFill>
        </p:spPr>
        <p:txBody>
          <a:bodyPr wrap="square" lIns="0" tIns="0" rIns="0" bIns="0" rtlCol="0">
            <a:spAutoFit/>
          </a:bodyPr>
          <a:lstStyle/>
          <a:p>
            <a:pPr algn="ctr"/>
            <a:r>
              <a:rPr lang="en-US" sz="800" dirty="0" smtClean="0">
                <a:latin typeface="Arial" panose="020B0604020202020204" pitchFamily="34" charset="0"/>
                <a:cs typeface="Arial" pitchFamily="34" charset="0"/>
              </a:rPr>
              <a:t>33.6</a:t>
            </a:r>
            <a:endParaRPr lang="en-US" sz="800" dirty="0">
              <a:latin typeface="Arial" pitchFamily="34" charset="0"/>
              <a:cs typeface="Arial" pitchFamily="34" charset="0"/>
            </a:endParaRPr>
          </a:p>
        </p:txBody>
      </p:sp>
      <p:sp>
        <p:nvSpPr>
          <p:cNvPr id="48" name="TextBox 47"/>
          <p:cNvSpPr txBox="1"/>
          <p:nvPr/>
        </p:nvSpPr>
        <p:spPr>
          <a:xfrm>
            <a:off x="1897685" y="3679957"/>
            <a:ext cx="235915" cy="123111"/>
          </a:xfrm>
          <a:prstGeom prst="rect">
            <a:avLst/>
          </a:prstGeom>
          <a:solidFill>
            <a:schemeClr val="bg1"/>
          </a:solidFill>
        </p:spPr>
        <p:txBody>
          <a:bodyPr wrap="square" lIns="0" tIns="0" rIns="0" bIns="0" rtlCol="0">
            <a:spAutoFit/>
          </a:bodyPr>
          <a:lstStyle/>
          <a:p>
            <a:pPr algn="ctr"/>
            <a:r>
              <a:rPr lang="en-US" sz="800" dirty="0" smtClean="0">
                <a:latin typeface="Arial" panose="020B0604020202020204" pitchFamily="34" charset="0"/>
                <a:cs typeface="Arial" pitchFamily="34" charset="0"/>
              </a:rPr>
              <a:t>67.8</a:t>
            </a:r>
            <a:endParaRPr lang="en-US" sz="800" dirty="0">
              <a:latin typeface="Arial" pitchFamily="34" charset="0"/>
              <a:cs typeface="Arial" pitchFamily="34" charset="0"/>
            </a:endParaRPr>
          </a:p>
        </p:txBody>
      </p:sp>
      <p:sp>
        <p:nvSpPr>
          <p:cNvPr id="49" name="TextBox 48"/>
          <p:cNvSpPr txBox="1"/>
          <p:nvPr/>
        </p:nvSpPr>
        <p:spPr>
          <a:xfrm>
            <a:off x="3122527" y="3680358"/>
            <a:ext cx="235915" cy="123111"/>
          </a:xfrm>
          <a:prstGeom prst="rect">
            <a:avLst/>
          </a:prstGeom>
          <a:solidFill>
            <a:schemeClr val="bg1"/>
          </a:solidFill>
        </p:spPr>
        <p:txBody>
          <a:bodyPr wrap="square" lIns="0" tIns="0" rIns="0" bIns="0" rtlCol="0">
            <a:spAutoFit/>
          </a:bodyPr>
          <a:lstStyle/>
          <a:p>
            <a:pPr algn="ctr"/>
            <a:r>
              <a:rPr lang="en-US" sz="800" dirty="0" smtClean="0">
                <a:latin typeface="Arial" panose="020B0604020202020204" pitchFamily="34" charset="0"/>
                <a:cs typeface="Arial" pitchFamily="34" charset="0"/>
              </a:rPr>
              <a:t>62.8</a:t>
            </a:r>
            <a:endParaRPr lang="en-US" sz="800" dirty="0">
              <a:latin typeface="Arial" pitchFamily="34" charset="0"/>
              <a:cs typeface="Arial" pitchFamily="34" charset="0"/>
            </a:endParaRPr>
          </a:p>
        </p:txBody>
      </p:sp>
      <p:sp>
        <p:nvSpPr>
          <p:cNvPr id="52" name="TextBox 51"/>
          <p:cNvSpPr txBox="1"/>
          <p:nvPr/>
        </p:nvSpPr>
        <p:spPr>
          <a:xfrm>
            <a:off x="1926945" y="4861313"/>
            <a:ext cx="235915" cy="123111"/>
          </a:xfrm>
          <a:prstGeom prst="rect">
            <a:avLst/>
          </a:prstGeom>
          <a:solidFill>
            <a:schemeClr val="bg1"/>
          </a:solidFill>
        </p:spPr>
        <p:txBody>
          <a:bodyPr wrap="square" lIns="0" tIns="0" rIns="0" bIns="0" rtlCol="0">
            <a:spAutoFit/>
          </a:bodyPr>
          <a:lstStyle/>
          <a:p>
            <a:pPr algn="ctr"/>
            <a:r>
              <a:rPr lang="en-US" sz="800" dirty="0" smtClean="0">
                <a:latin typeface="Arial" panose="020B0604020202020204" pitchFamily="34" charset="0"/>
                <a:cs typeface="Arial" pitchFamily="34" charset="0"/>
              </a:rPr>
              <a:t>1.64</a:t>
            </a:r>
            <a:endParaRPr lang="en-US" sz="800" dirty="0">
              <a:latin typeface="Arial" pitchFamily="34" charset="0"/>
              <a:cs typeface="Arial" pitchFamily="34" charset="0"/>
            </a:endParaRPr>
          </a:p>
        </p:txBody>
      </p:sp>
      <p:sp>
        <p:nvSpPr>
          <p:cNvPr id="53" name="TextBox 52"/>
          <p:cNvSpPr txBox="1"/>
          <p:nvPr/>
        </p:nvSpPr>
        <p:spPr>
          <a:xfrm>
            <a:off x="3157725" y="4865517"/>
            <a:ext cx="235915" cy="123111"/>
          </a:xfrm>
          <a:prstGeom prst="rect">
            <a:avLst/>
          </a:prstGeom>
          <a:solidFill>
            <a:schemeClr val="bg1"/>
          </a:solidFill>
        </p:spPr>
        <p:txBody>
          <a:bodyPr wrap="square" lIns="0" tIns="0" rIns="0" bIns="0" rtlCol="0">
            <a:spAutoFit/>
          </a:bodyPr>
          <a:lstStyle/>
          <a:p>
            <a:pPr algn="ctr"/>
            <a:r>
              <a:rPr lang="en-US" sz="800" dirty="0" smtClean="0">
                <a:latin typeface="Arial" panose="020B0604020202020204" pitchFamily="34" charset="0"/>
                <a:cs typeface="Arial" pitchFamily="34" charset="0"/>
              </a:rPr>
              <a:t>1.30</a:t>
            </a:r>
            <a:endParaRPr lang="en-US" sz="800" dirty="0">
              <a:latin typeface="Arial" pitchFamily="34" charset="0"/>
              <a:cs typeface="Arial" pitchFamily="34" charset="0"/>
            </a:endParaRPr>
          </a:p>
        </p:txBody>
      </p:sp>
      <p:pic>
        <p:nvPicPr>
          <p:cNvPr id="1030" name="Picture 6"/>
          <p:cNvPicPr>
            <a:picLocks noChangeAspect="1" noChangeArrowheads="1"/>
          </p:cNvPicPr>
          <p:nvPr/>
        </p:nvPicPr>
        <p:blipFill>
          <a:blip r:embed="rId16" cstate="print"/>
          <a:srcRect/>
          <a:stretch>
            <a:fillRect/>
          </a:stretch>
        </p:blipFill>
        <p:spPr bwMode="auto">
          <a:xfrm>
            <a:off x="1981200" y="5690005"/>
            <a:ext cx="1441424" cy="1417320"/>
          </a:xfrm>
          <a:prstGeom prst="rect">
            <a:avLst/>
          </a:prstGeom>
          <a:noFill/>
          <a:ln w="9525">
            <a:noFill/>
            <a:miter lim="800000"/>
            <a:headEnd/>
            <a:tailEnd/>
          </a:ln>
          <a:effectLst/>
        </p:spPr>
      </p:pic>
      <p:pic>
        <p:nvPicPr>
          <p:cNvPr id="1033" name="Picture 9"/>
          <p:cNvPicPr>
            <a:picLocks noChangeAspect="1" noChangeArrowheads="1"/>
          </p:cNvPicPr>
          <p:nvPr/>
        </p:nvPicPr>
        <p:blipFill>
          <a:blip r:embed="rId17" cstate="print"/>
          <a:srcRect/>
          <a:stretch>
            <a:fillRect/>
          </a:stretch>
        </p:blipFill>
        <p:spPr bwMode="auto">
          <a:xfrm>
            <a:off x="762000" y="5690005"/>
            <a:ext cx="1441424" cy="1417320"/>
          </a:xfrm>
          <a:prstGeom prst="rect">
            <a:avLst/>
          </a:prstGeom>
          <a:noFill/>
          <a:ln w="9525">
            <a:noFill/>
            <a:miter lim="800000"/>
            <a:headEnd/>
            <a:tailEnd/>
          </a:ln>
          <a:effectLst/>
        </p:spPr>
      </p:pic>
      <p:sp>
        <p:nvSpPr>
          <p:cNvPr id="50" name="TextBox 49"/>
          <p:cNvSpPr txBox="1"/>
          <p:nvPr/>
        </p:nvSpPr>
        <p:spPr>
          <a:xfrm>
            <a:off x="1897684" y="6082832"/>
            <a:ext cx="282855" cy="123111"/>
          </a:xfrm>
          <a:prstGeom prst="rect">
            <a:avLst/>
          </a:prstGeom>
          <a:solidFill>
            <a:schemeClr val="bg1"/>
          </a:solidFill>
        </p:spPr>
        <p:txBody>
          <a:bodyPr wrap="square" lIns="0" tIns="0" rIns="0" bIns="0" rtlCol="0">
            <a:spAutoFit/>
          </a:bodyPr>
          <a:lstStyle/>
          <a:p>
            <a:pPr algn="ctr"/>
            <a:r>
              <a:rPr lang="en-US" sz="800" dirty="0" smtClean="0">
                <a:latin typeface="Arial" panose="020B0604020202020204" pitchFamily="34" charset="0"/>
                <a:cs typeface="Arial" pitchFamily="34" charset="0"/>
              </a:rPr>
              <a:t>0.98</a:t>
            </a:r>
            <a:endParaRPr lang="en-US" sz="800" dirty="0">
              <a:latin typeface="Arial" pitchFamily="34" charset="0"/>
              <a:cs typeface="Arial" pitchFamily="34" charset="0"/>
            </a:endParaRPr>
          </a:p>
        </p:txBody>
      </p:sp>
      <p:sp>
        <p:nvSpPr>
          <p:cNvPr id="51" name="TextBox 50"/>
          <p:cNvSpPr txBox="1"/>
          <p:nvPr/>
        </p:nvSpPr>
        <p:spPr>
          <a:xfrm>
            <a:off x="3130138" y="6081262"/>
            <a:ext cx="262125" cy="123111"/>
          </a:xfrm>
          <a:prstGeom prst="rect">
            <a:avLst/>
          </a:prstGeom>
          <a:solidFill>
            <a:schemeClr val="bg1"/>
          </a:solidFill>
        </p:spPr>
        <p:txBody>
          <a:bodyPr wrap="square" lIns="0" tIns="0" rIns="0" bIns="0" rtlCol="0">
            <a:spAutoFit/>
          </a:bodyPr>
          <a:lstStyle/>
          <a:p>
            <a:pPr algn="ctr"/>
            <a:r>
              <a:rPr lang="en-US" sz="800" dirty="0" smtClean="0">
                <a:latin typeface="Arial" panose="020B0604020202020204" pitchFamily="34" charset="0"/>
                <a:cs typeface="Arial" pitchFamily="34" charset="0"/>
              </a:rPr>
              <a:t>9.96</a:t>
            </a:r>
            <a:endParaRPr lang="en-US" sz="800" dirty="0">
              <a:latin typeface="Arial" pitchFamily="34" charset="0"/>
              <a:cs typeface="Arial" pitchFamily="34" charset="0"/>
            </a:endParaRPr>
          </a:p>
        </p:txBody>
      </p:sp>
      <p:sp>
        <p:nvSpPr>
          <p:cNvPr id="54" name="TextBox 53"/>
          <p:cNvSpPr txBox="1"/>
          <p:nvPr/>
        </p:nvSpPr>
        <p:spPr>
          <a:xfrm>
            <a:off x="686007" y="860145"/>
            <a:ext cx="218028" cy="1184940"/>
          </a:xfrm>
          <a:prstGeom prst="rect">
            <a:avLst/>
          </a:prstGeom>
          <a:solidFill>
            <a:schemeClr val="bg1"/>
          </a:solidFill>
          <a:ln>
            <a:noFill/>
          </a:ln>
        </p:spPr>
        <p:txBody>
          <a:bodyPr wrap="square" lIns="0" tIns="0" rIns="0" bIns="0" rtlCol="0">
            <a:spAutoFit/>
          </a:bodyPr>
          <a:lstStyle/>
          <a:p>
            <a:pPr algn="r"/>
            <a:r>
              <a:rPr lang="en-US" sz="800" dirty="0" smtClean="0">
                <a:latin typeface="Arial" panose="020B0604020202020204" pitchFamily="34" charset="0"/>
                <a:cs typeface="Arial" pitchFamily="34" charset="0"/>
              </a:rPr>
              <a:t>10</a:t>
            </a:r>
            <a:r>
              <a:rPr lang="en-US" sz="800" baseline="30000" dirty="0" smtClean="0">
                <a:latin typeface="Arial" panose="020B0604020202020204" pitchFamily="34" charset="0"/>
                <a:cs typeface="Arial" pitchFamily="34" charset="0"/>
              </a:rPr>
              <a:t>5</a:t>
            </a:r>
            <a:endParaRPr lang="en-US" sz="800" baseline="30000" dirty="0">
              <a:latin typeface="Arial" pitchFamily="34" charset="0"/>
              <a:cs typeface="Arial" pitchFamily="34" charset="0"/>
            </a:endParaRPr>
          </a:p>
          <a:p>
            <a:pPr algn="r"/>
            <a:endParaRPr lang="en-US" sz="300" dirty="0" smtClean="0">
              <a:latin typeface="Arial" panose="020B0604020202020204" pitchFamily="34" charset="0"/>
              <a:cs typeface="Arial" pitchFamily="34" charset="0"/>
            </a:endParaRPr>
          </a:p>
          <a:p>
            <a:pPr algn="r"/>
            <a:endParaRPr lang="en-US" sz="900" dirty="0" smtClean="0">
              <a:latin typeface="Arial" panose="020B0604020202020204" pitchFamily="34" charset="0"/>
              <a:cs typeface="Arial" pitchFamily="34" charset="0"/>
            </a:endParaRPr>
          </a:p>
          <a:p>
            <a:pPr algn="r"/>
            <a:r>
              <a:rPr lang="en-US" sz="800" dirty="0">
                <a:latin typeface="Arial" panose="020B0604020202020204" pitchFamily="34" charset="0"/>
                <a:cs typeface="Arial" pitchFamily="34" charset="0"/>
              </a:rPr>
              <a:t>10</a:t>
            </a:r>
            <a:r>
              <a:rPr lang="en-US" sz="800" baseline="30000" dirty="0">
                <a:latin typeface="Arial" pitchFamily="34" charset="0"/>
                <a:cs typeface="Arial" pitchFamily="34" charset="0"/>
              </a:rPr>
              <a:t>4</a:t>
            </a:r>
          </a:p>
          <a:p>
            <a:pPr algn="r"/>
            <a:endParaRPr lang="en-US" sz="800" dirty="0">
              <a:latin typeface="Arial" pitchFamily="34" charset="0"/>
              <a:cs typeface="Arial" pitchFamily="34" charset="0"/>
            </a:endParaRPr>
          </a:p>
          <a:p>
            <a:pPr algn="r"/>
            <a:endParaRPr lang="en-US" sz="600" dirty="0">
              <a:latin typeface="Arial" pitchFamily="34" charset="0"/>
              <a:cs typeface="Arial" pitchFamily="34" charset="0"/>
            </a:endParaRPr>
          </a:p>
          <a:p>
            <a:pPr algn="r"/>
            <a:r>
              <a:rPr lang="en-US" sz="800" dirty="0" smtClean="0">
                <a:latin typeface="Arial" pitchFamily="34" charset="0"/>
                <a:cs typeface="Arial" pitchFamily="34" charset="0"/>
              </a:rPr>
              <a:t>10</a:t>
            </a:r>
            <a:r>
              <a:rPr lang="en-US" sz="800" baseline="30000" dirty="0" smtClean="0">
                <a:latin typeface="Arial" pitchFamily="34" charset="0"/>
                <a:cs typeface="Arial" pitchFamily="34" charset="0"/>
              </a:rPr>
              <a:t>3</a:t>
            </a:r>
            <a:endParaRPr lang="en-US" sz="800" dirty="0">
              <a:latin typeface="Arial" pitchFamily="34" charset="0"/>
              <a:cs typeface="Arial" pitchFamily="34" charset="0"/>
            </a:endParaRPr>
          </a:p>
          <a:p>
            <a:pPr algn="r"/>
            <a:endParaRPr lang="en-US" sz="200" dirty="0" smtClean="0">
              <a:latin typeface="Arial" pitchFamily="34" charset="0"/>
              <a:cs typeface="Arial" pitchFamily="34" charset="0"/>
            </a:endParaRPr>
          </a:p>
          <a:p>
            <a:pPr algn="r"/>
            <a:endParaRPr lang="en-US" sz="500" dirty="0" smtClean="0">
              <a:latin typeface="Arial" pitchFamily="34" charset="0"/>
              <a:cs typeface="Arial" pitchFamily="34" charset="0"/>
            </a:endParaRPr>
          </a:p>
          <a:p>
            <a:pPr algn="r"/>
            <a:r>
              <a:rPr lang="en-US" sz="800" dirty="0" smtClean="0">
                <a:latin typeface="Arial" pitchFamily="34" charset="0"/>
                <a:cs typeface="Arial" pitchFamily="34" charset="0"/>
              </a:rPr>
              <a:t>0</a:t>
            </a:r>
          </a:p>
          <a:p>
            <a:pPr algn="r"/>
            <a:endParaRPr lang="en-US" sz="400" dirty="0" smtClean="0">
              <a:latin typeface="Arial" pitchFamily="34" charset="0"/>
              <a:cs typeface="Arial" pitchFamily="34" charset="0"/>
            </a:endParaRPr>
          </a:p>
          <a:p>
            <a:pPr algn="r"/>
            <a:r>
              <a:rPr lang="en-US" sz="800" dirty="0" smtClean="0">
                <a:latin typeface="Arial" pitchFamily="34" charset="0"/>
                <a:cs typeface="Arial" pitchFamily="34" charset="0"/>
              </a:rPr>
              <a:t>-10</a:t>
            </a:r>
            <a:r>
              <a:rPr lang="en-US" sz="800" baseline="30000" dirty="0" smtClean="0">
                <a:latin typeface="Arial" pitchFamily="34" charset="0"/>
                <a:cs typeface="Arial" pitchFamily="34" charset="0"/>
              </a:rPr>
              <a:t>3</a:t>
            </a:r>
            <a:endParaRPr lang="en-US" sz="800" dirty="0">
              <a:latin typeface="Arial" pitchFamily="34" charset="0"/>
              <a:cs typeface="Arial" pitchFamily="34" charset="0"/>
            </a:endParaRPr>
          </a:p>
        </p:txBody>
      </p:sp>
      <p:sp>
        <p:nvSpPr>
          <p:cNvPr id="55" name="TextBox 54"/>
          <p:cNvSpPr txBox="1"/>
          <p:nvPr/>
        </p:nvSpPr>
        <p:spPr>
          <a:xfrm>
            <a:off x="686007" y="2082395"/>
            <a:ext cx="218028" cy="1184940"/>
          </a:xfrm>
          <a:prstGeom prst="rect">
            <a:avLst/>
          </a:prstGeom>
          <a:solidFill>
            <a:schemeClr val="bg1"/>
          </a:solidFill>
          <a:ln>
            <a:noFill/>
          </a:ln>
        </p:spPr>
        <p:txBody>
          <a:bodyPr wrap="square" lIns="0" tIns="0" rIns="0" bIns="0" rtlCol="0">
            <a:spAutoFit/>
          </a:bodyPr>
          <a:lstStyle/>
          <a:p>
            <a:pPr algn="r"/>
            <a:r>
              <a:rPr lang="en-US" sz="800" dirty="0" smtClean="0">
                <a:latin typeface="Arial" panose="020B0604020202020204" pitchFamily="34" charset="0"/>
                <a:cs typeface="Arial" pitchFamily="34" charset="0"/>
              </a:rPr>
              <a:t>10</a:t>
            </a:r>
            <a:r>
              <a:rPr lang="en-US" sz="800" baseline="30000" dirty="0" smtClean="0">
                <a:latin typeface="Arial" panose="020B0604020202020204" pitchFamily="34" charset="0"/>
                <a:cs typeface="Arial" pitchFamily="34" charset="0"/>
              </a:rPr>
              <a:t>5</a:t>
            </a:r>
            <a:endParaRPr lang="en-US" sz="800" baseline="30000" dirty="0">
              <a:latin typeface="Arial" pitchFamily="34" charset="0"/>
              <a:cs typeface="Arial" pitchFamily="34" charset="0"/>
            </a:endParaRPr>
          </a:p>
          <a:p>
            <a:pPr algn="r"/>
            <a:endParaRPr lang="en-US" sz="300" dirty="0" smtClean="0">
              <a:latin typeface="Arial" panose="020B0604020202020204" pitchFamily="34" charset="0"/>
              <a:cs typeface="Arial" pitchFamily="34" charset="0"/>
            </a:endParaRPr>
          </a:p>
          <a:p>
            <a:pPr algn="r"/>
            <a:endParaRPr lang="en-US" sz="900" dirty="0" smtClean="0">
              <a:latin typeface="Arial" panose="020B0604020202020204" pitchFamily="34" charset="0"/>
              <a:cs typeface="Arial" pitchFamily="34" charset="0"/>
            </a:endParaRPr>
          </a:p>
          <a:p>
            <a:pPr algn="r"/>
            <a:r>
              <a:rPr lang="en-US" sz="800" dirty="0">
                <a:latin typeface="Arial" panose="020B0604020202020204" pitchFamily="34" charset="0"/>
                <a:cs typeface="Arial" pitchFamily="34" charset="0"/>
              </a:rPr>
              <a:t>10</a:t>
            </a:r>
            <a:r>
              <a:rPr lang="en-US" sz="800" baseline="30000" dirty="0">
                <a:latin typeface="Arial" pitchFamily="34" charset="0"/>
                <a:cs typeface="Arial" pitchFamily="34" charset="0"/>
              </a:rPr>
              <a:t>4</a:t>
            </a:r>
          </a:p>
          <a:p>
            <a:pPr algn="r"/>
            <a:endParaRPr lang="en-US" sz="800" dirty="0">
              <a:latin typeface="Arial" pitchFamily="34" charset="0"/>
              <a:cs typeface="Arial" pitchFamily="34" charset="0"/>
            </a:endParaRPr>
          </a:p>
          <a:p>
            <a:pPr algn="r"/>
            <a:endParaRPr lang="en-US" sz="600" dirty="0">
              <a:latin typeface="Arial" pitchFamily="34" charset="0"/>
              <a:cs typeface="Arial" pitchFamily="34" charset="0"/>
            </a:endParaRPr>
          </a:p>
          <a:p>
            <a:pPr algn="r"/>
            <a:r>
              <a:rPr lang="en-US" sz="800" dirty="0" smtClean="0">
                <a:latin typeface="Arial" pitchFamily="34" charset="0"/>
                <a:cs typeface="Arial" pitchFamily="34" charset="0"/>
              </a:rPr>
              <a:t>10</a:t>
            </a:r>
            <a:r>
              <a:rPr lang="en-US" sz="800" baseline="30000" dirty="0" smtClean="0">
                <a:latin typeface="Arial" pitchFamily="34" charset="0"/>
                <a:cs typeface="Arial" pitchFamily="34" charset="0"/>
              </a:rPr>
              <a:t>3</a:t>
            </a:r>
            <a:endParaRPr lang="en-US" sz="800" dirty="0">
              <a:latin typeface="Arial" pitchFamily="34" charset="0"/>
              <a:cs typeface="Arial" pitchFamily="34" charset="0"/>
            </a:endParaRPr>
          </a:p>
          <a:p>
            <a:pPr algn="r"/>
            <a:endParaRPr lang="en-US" sz="200" dirty="0" smtClean="0">
              <a:latin typeface="Arial" pitchFamily="34" charset="0"/>
              <a:cs typeface="Arial" pitchFamily="34" charset="0"/>
            </a:endParaRPr>
          </a:p>
          <a:p>
            <a:pPr algn="r"/>
            <a:endParaRPr lang="en-US" sz="500" dirty="0" smtClean="0">
              <a:latin typeface="Arial" pitchFamily="34" charset="0"/>
              <a:cs typeface="Arial" pitchFamily="34" charset="0"/>
            </a:endParaRPr>
          </a:p>
          <a:p>
            <a:pPr algn="r"/>
            <a:r>
              <a:rPr lang="en-US" sz="800" dirty="0" smtClean="0">
                <a:latin typeface="Arial" pitchFamily="34" charset="0"/>
                <a:cs typeface="Arial" pitchFamily="34" charset="0"/>
              </a:rPr>
              <a:t>0</a:t>
            </a:r>
          </a:p>
          <a:p>
            <a:pPr algn="r"/>
            <a:endParaRPr lang="en-US" sz="400" dirty="0" smtClean="0">
              <a:latin typeface="Arial" pitchFamily="34" charset="0"/>
              <a:cs typeface="Arial" pitchFamily="34" charset="0"/>
            </a:endParaRPr>
          </a:p>
          <a:p>
            <a:pPr algn="r"/>
            <a:r>
              <a:rPr lang="en-US" sz="800" dirty="0" smtClean="0">
                <a:latin typeface="Arial" pitchFamily="34" charset="0"/>
                <a:cs typeface="Arial" pitchFamily="34" charset="0"/>
              </a:rPr>
              <a:t>-10</a:t>
            </a:r>
            <a:r>
              <a:rPr lang="en-US" sz="800" baseline="30000" dirty="0" smtClean="0">
                <a:latin typeface="Arial" pitchFamily="34" charset="0"/>
                <a:cs typeface="Arial" pitchFamily="34" charset="0"/>
              </a:rPr>
              <a:t>3</a:t>
            </a:r>
            <a:endParaRPr lang="en-US" sz="800" dirty="0">
              <a:latin typeface="Arial" pitchFamily="34" charset="0"/>
              <a:cs typeface="Arial" pitchFamily="34" charset="0"/>
            </a:endParaRPr>
          </a:p>
        </p:txBody>
      </p:sp>
      <p:sp>
        <p:nvSpPr>
          <p:cNvPr id="56" name="TextBox 55"/>
          <p:cNvSpPr txBox="1"/>
          <p:nvPr/>
        </p:nvSpPr>
        <p:spPr>
          <a:xfrm>
            <a:off x="686007" y="3335120"/>
            <a:ext cx="218028" cy="1215717"/>
          </a:xfrm>
          <a:prstGeom prst="rect">
            <a:avLst/>
          </a:prstGeom>
          <a:solidFill>
            <a:schemeClr val="bg1"/>
          </a:solidFill>
          <a:ln>
            <a:noFill/>
          </a:ln>
        </p:spPr>
        <p:txBody>
          <a:bodyPr wrap="square" lIns="0" tIns="0" rIns="0" bIns="91440" rtlCol="0">
            <a:spAutoFit/>
          </a:bodyPr>
          <a:lstStyle/>
          <a:p>
            <a:pPr algn="r"/>
            <a:r>
              <a:rPr lang="en-US" sz="800" dirty="0" smtClean="0">
                <a:latin typeface="Arial" panose="020B0604020202020204" pitchFamily="34" charset="0"/>
                <a:cs typeface="Arial" pitchFamily="34" charset="0"/>
              </a:rPr>
              <a:t>10</a:t>
            </a:r>
            <a:r>
              <a:rPr lang="en-US" sz="800" baseline="30000" dirty="0" smtClean="0">
                <a:latin typeface="Arial" panose="020B0604020202020204" pitchFamily="34" charset="0"/>
                <a:cs typeface="Arial" pitchFamily="34" charset="0"/>
              </a:rPr>
              <a:t>5</a:t>
            </a:r>
            <a:endParaRPr lang="en-US" sz="800" baseline="30000" dirty="0">
              <a:latin typeface="Arial" pitchFamily="34" charset="0"/>
              <a:cs typeface="Arial" pitchFamily="34" charset="0"/>
            </a:endParaRPr>
          </a:p>
          <a:p>
            <a:pPr algn="r"/>
            <a:endParaRPr lang="en-US" sz="300" dirty="0" smtClean="0">
              <a:latin typeface="Arial" panose="020B0604020202020204" pitchFamily="34" charset="0"/>
              <a:cs typeface="Arial" pitchFamily="34" charset="0"/>
            </a:endParaRPr>
          </a:p>
          <a:p>
            <a:pPr algn="r"/>
            <a:endParaRPr lang="en-US" sz="700" dirty="0" smtClean="0">
              <a:latin typeface="Arial" panose="020B0604020202020204" pitchFamily="34" charset="0"/>
              <a:cs typeface="Arial" pitchFamily="34" charset="0"/>
            </a:endParaRPr>
          </a:p>
          <a:p>
            <a:pPr algn="r"/>
            <a:r>
              <a:rPr lang="en-US" sz="800" dirty="0">
                <a:latin typeface="Arial" panose="020B0604020202020204" pitchFamily="34" charset="0"/>
                <a:cs typeface="Arial" pitchFamily="34" charset="0"/>
              </a:rPr>
              <a:t>10</a:t>
            </a:r>
            <a:r>
              <a:rPr lang="en-US" sz="800" baseline="30000" dirty="0">
                <a:latin typeface="Arial" pitchFamily="34" charset="0"/>
                <a:cs typeface="Arial" pitchFamily="34" charset="0"/>
              </a:rPr>
              <a:t>4</a:t>
            </a:r>
          </a:p>
          <a:p>
            <a:pPr algn="r"/>
            <a:endParaRPr lang="en-US" sz="500" dirty="0">
              <a:latin typeface="Arial" pitchFamily="34" charset="0"/>
              <a:cs typeface="Arial" pitchFamily="34" charset="0"/>
            </a:endParaRPr>
          </a:p>
          <a:p>
            <a:pPr algn="r"/>
            <a:endParaRPr lang="en-US" sz="600" dirty="0">
              <a:latin typeface="Arial" pitchFamily="34" charset="0"/>
              <a:cs typeface="Arial" pitchFamily="34" charset="0"/>
            </a:endParaRPr>
          </a:p>
          <a:p>
            <a:pPr algn="r"/>
            <a:r>
              <a:rPr lang="en-US" sz="800" dirty="0" smtClean="0">
                <a:latin typeface="Arial" pitchFamily="34" charset="0"/>
                <a:cs typeface="Arial" pitchFamily="34" charset="0"/>
              </a:rPr>
              <a:t>10</a:t>
            </a:r>
            <a:r>
              <a:rPr lang="en-US" sz="800" baseline="30000" dirty="0" smtClean="0">
                <a:latin typeface="Arial" pitchFamily="34" charset="0"/>
                <a:cs typeface="Arial" pitchFamily="34" charset="0"/>
              </a:rPr>
              <a:t>3</a:t>
            </a:r>
            <a:endParaRPr lang="en-US" sz="800" dirty="0">
              <a:latin typeface="Arial" pitchFamily="34" charset="0"/>
              <a:cs typeface="Arial" pitchFamily="34" charset="0"/>
            </a:endParaRPr>
          </a:p>
          <a:p>
            <a:pPr algn="r"/>
            <a:endParaRPr lang="en-US" sz="200" dirty="0" smtClean="0">
              <a:latin typeface="Arial" pitchFamily="34" charset="0"/>
              <a:cs typeface="Arial" pitchFamily="34" charset="0"/>
            </a:endParaRPr>
          </a:p>
          <a:p>
            <a:pPr algn="r"/>
            <a:endParaRPr lang="en-US" sz="600" dirty="0" smtClean="0">
              <a:latin typeface="Arial" pitchFamily="34" charset="0"/>
              <a:cs typeface="Arial" pitchFamily="34" charset="0"/>
            </a:endParaRPr>
          </a:p>
          <a:p>
            <a:pPr algn="r"/>
            <a:endParaRPr lang="en-US" sz="600" dirty="0" smtClean="0">
              <a:latin typeface="Arial" pitchFamily="34" charset="0"/>
              <a:cs typeface="Arial" pitchFamily="34" charset="0"/>
            </a:endParaRPr>
          </a:p>
          <a:p>
            <a:pPr algn="r"/>
            <a:endParaRPr lang="en-US" sz="600" dirty="0" smtClean="0">
              <a:latin typeface="Arial" pitchFamily="34" charset="0"/>
              <a:cs typeface="Arial" pitchFamily="34" charset="0"/>
            </a:endParaRPr>
          </a:p>
          <a:p>
            <a:pPr algn="r"/>
            <a:r>
              <a:rPr lang="en-US" sz="800" dirty="0" smtClean="0">
                <a:latin typeface="Arial" pitchFamily="34" charset="0"/>
                <a:cs typeface="Arial" pitchFamily="34" charset="0"/>
              </a:rPr>
              <a:t>0</a:t>
            </a:r>
            <a:endParaRPr lang="en-US" sz="800" dirty="0">
              <a:latin typeface="Arial" pitchFamily="34" charset="0"/>
              <a:cs typeface="Arial" pitchFamily="34" charset="0"/>
            </a:endParaRPr>
          </a:p>
        </p:txBody>
      </p:sp>
      <p:sp>
        <p:nvSpPr>
          <p:cNvPr id="58" name="TextBox 57"/>
          <p:cNvSpPr txBox="1"/>
          <p:nvPr/>
        </p:nvSpPr>
        <p:spPr>
          <a:xfrm>
            <a:off x="686007" y="5980837"/>
            <a:ext cx="218028" cy="830997"/>
          </a:xfrm>
          <a:prstGeom prst="rect">
            <a:avLst/>
          </a:prstGeom>
          <a:solidFill>
            <a:schemeClr val="bg1"/>
          </a:solidFill>
          <a:ln>
            <a:noFill/>
          </a:ln>
        </p:spPr>
        <p:txBody>
          <a:bodyPr wrap="square" lIns="0" tIns="0" rIns="0" bIns="0" rtlCol="0">
            <a:spAutoFit/>
          </a:bodyPr>
          <a:lstStyle/>
          <a:p>
            <a:pPr algn="r"/>
            <a:r>
              <a:rPr lang="en-US" sz="800" dirty="0" smtClean="0">
                <a:latin typeface="Arial" panose="020B0604020202020204" pitchFamily="34" charset="0"/>
                <a:cs typeface="Arial" pitchFamily="34" charset="0"/>
              </a:rPr>
              <a:t>10</a:t>
            </a:r>
            <a:r>
              <a:rPr lang="en-US" sz="800" baseline="30000" dirty="0" smtClean="0">
                <a:latin typeface="Arial" pitchFamily="34" charset="0"/>
                <a:cs typeface="Arial" pitchFamily="34" charset="0"/>
              </a:rPr>
              <a:t>4</a:t>
            </a:r>
            <a:endParaRPr lang="en-US" sz="800" baseline="30000" dirty="0">
              <a:latin typeface="Arial" pitchFamily="34" charset="0"/>
              <a:cs typeface="Arial" pitchFamily="34" charset="0"/>
            </a:endParaRPr>
          </a:p>
          <a:p>
            <a:pPr algn="r"/>
            <a:endParaRPr lang="en-US" sz="800" dirty="0">
              <a:latin typeface="Arial" pitchFamily="34" charset="0"/>
              <a:cs typeface="Arial" pitchFamily="34" charset="0"/>
            </a:endParaRPr>
          </a:p>
          <a:p>
            <a:pPr algn="r"/>
            <a:endParaRPr lang="en-US" sz="300" dirty="0" smtClean="0">
              <a:latin typeface="Arial" pitchFamily="34" charset="0"/>
              <a:cs typeface="Arial" pitchFamily="34" charset="0"/>
            </a:endParaRPr>
          </a:p>
          <a:p>
            <a:pPr algn="r"/>
            <a:endParaRPr lang="en-US" sz="500" dirty="0">
              <a:latin typeface="Arial" pitchFamily="34" charset="0"/>
              <a:cs typeface="Arial" pitchFamily="34" charset="0"/>
            </a:endParaRPr>
          </a:p>
          <a:p>
            <a:pPr algn="r"/>
            <a:r>
              <a:rPr lang="en-US" sz="800" dirty="0" smtClean="0">
                <a:latin typeface="Arial" pitchFamily="34" charset="0"/>
                <a:cs typeface="Arial" pitchFamily="34" charset="0"/>
              </a:rPr>
              <a:t>10</a:t>
            </a:r>
            <a:r>
              <a:rPr lang="en-US" sz="800" baseline="30000" dirty="0" smtClean="0">
                <a:latin typeface="Arial" pitchFamily="34" charset="0"/>
                <a:cs typeface="Arial" pitchFamily="34" charset="0"/>
              </a:rPr>
              <a:t>3</a:t>
            </a:r>
            <a:endParaRPr lang="en-US" sz="800" dirty="0">
              <a:latin typeface="Arial" pitchFamily="34" charset="0"/>
              <a:cs typeface="Arial" pitchFamily="34" charset="0"/>
            </a:endParaRPr>
          </a:p>
          <a:p>
            <a:pPr algn="r"/>
            <a:endParaRPr lang="en-US" sz="200" dirty="0" smtClean="0">
              <a:latin typeface="Arial" pitchFamily="34" charset="0"/>
              <a:cs typeface="Arial" pitchFamily="34" charset="0"/>
            </a:endParaRPr>
          </a:p>
          <a:p>
            <a:pPr algn="r"/>
            <a:endParaRPr lang="en-US" sz="600" dirty="0" smtClean="0">
              <a:latin typeface="Arial" pitchFamily="34" charset="0"/>
              <a:cs typeface="Arial" pitchFamily="34" charset="0"/>
            </a:endParaRPr>
          </a:p>
          <a:p>
            <a:pPr algn="r"/>
            <a:endParaRPr lang="en-US" sz="600" dirty="0" smtClean="0">
              <a:latin typeface="Arial" pitchFamily="34" charset="0"/>
              <a:cs typeface="Arial" pitchFamily="34" charset="0"/>
            </a:endParaRPr>
          </a:p>
          <a:p>
            <a:pPr algn="r"/>
            <a:r>
              <a:rPr lang="en-US" sz="800" dirty="0" smtClean="0">
                <a:latin typeface="Arial" pitchFamily="34" charset="0"/>
                <a:cs typeface="Arial" pitchFamily="34" charset="0"/>
              </a:rPr>
              <a:t>0</a:t>
            </a:r>
            <a:endParaRPr lang="en-US" sz="800" dirty="0">
              <a:latin typeface="Arial" pitchFamily="34" charset="0"/>
              <a:cs typeface="Arial" pitchFamily="34" charset="0"/>
            </a:endParaRPr>
          </a:p>
        </p:txBody>
      </p:sp>
      <p:sp>
        <p:nvSpPr>
          <p:cNvPr id="59" name="TextBox 58"/>
          <p:cNvSpPr txBox="1"/>
          <p:nvPr/>
        </p:nvSpPr>
        <p:spPr>
          <a:xfrm>
            <a:off x="686007" y="4576986"/>
            <a:ext cx="218028" cy="1046440"/>
          </a:xfrm>
          <a:prstGeom prst="rect">
            <a:avLst/>
          </a:prstGeom>
          <a:solidFill>
            <a:schemeClr val="bg1"/>
          </a:solidFill>
          <a:ln>
            <a:noFill/>
          </a:ln>
        </p:spPr>
        <p:txBody>
          <a:bodyPr wrap="square" lIns="0" tIns="0" rIns="0" bIns="0" rtlCol="0">
            <a:spAutoFit/>
          </a:bodyPr>
          <a:lstStyle/>
          <a:p>
            <a:pPr algn="r"/>
            <a:r>
              <a:rPr lang="en-US" sz="800" dirty="0" smtClean="0">
                <a:latin typeface="Arial" panose="020B0604020202020204" pitchFamily="34" charset="0"/>
                <a:cs typeface="Arial" pitchFamily="34" charset="0"/>
              </a:rPr>
              <a:t>10</a:t>
            </a:r>
            <a:r>
              <a:rPr lang="en-US" sz="800" baseline="30000" dirty="0" smtClean="0">
                <a:latin typeface="Arial" panose="020B0604020202020204" pitchFamily="34" charset="0"/>
                <a:cs typeface="Arial" pitchFamily="34" charset="0"/>
              </a:rPr>
              <a:t>5</a:t>
            </a:r>
            <a:endParaRPr lang="en-US" sz="800" baseline="30000" dirty="0">
              <a:latin typeface="Arial" pitchFamily="34" charset="0"/>
              <a:cs typeface="Arial" pitchFamily="34" charset="0"/>
            </a:endParaRPr>
          </a:p>
          <a:p>
            <a:pPr algn="r"/>
            <a:endParaRPr lang="en-US" sz="300" dirty="0" smtClean="0">
              <a:latin typeface="Arial" panose="020B0604020202020204" pitchFamily="34" charset="0"/>
              <a:cs typeface="Arial" pitchFamily="34" charset="0"/>
            </a:endParaRPr>
          </a:p>
          <a:p>
            <a:pPr algn="r"/>
            <a:endParaRPr lang="en-US" sz="800" dirty="0" smtClean="0">
              <a:latin typeface="Arial" panose="020B0604020202020204" pitchFamily="34" charset="0"/>
              <a:cs typeface="Arial" pitchFamily="34" charset="0"/>
            </a:endParaRPr>
          </a:p>
          <a:p>
            <a:pPr algn="r"/>
            <a:r>
              <a:rPr lang="en-US" sz="800" dirty="0">
                <a:latin typeface="Arial" panose="020B0604020202020204" pitchFamily="34" charset="0"/>
                <a:cs typeface="Arial" pitchFamily="34" charset="0"/>
              </a:rPr>
              <a:t>10</a:t>
            </a:r>
            <a:r>
              <a:rPr lang="en-US" sz="800" baseline="30000" dirty="0">
                <a:latin typeface="Arial" pitchFamily="34" charset="0"/>
                <a:cs typeface="Arial" pitchFamily="34" charset="0"/>
              </a:rPr>
              <a:t>4</a:t>
            </a:r>
          </a:p>
          <a:p>
            <a:pPr algn="r"/>
            <a:endParaRPr lang="en-US" sz="500" dirty="0">
              <a:latin typeface="Arial" pitchFamily="34" charset="0"/>
              <a:cs typeface="Arial" pitchFamily="34" charset="0"/>
            </a:endParaRPr>
          </a:p>
          <a:p>
            <a:pPr algn="r"/>
            <a:endParaRPr lang="en-US" sz="600" dirty="0">
              <a:latin typeface="Arial" pitchFamily="34" charset="0"/>
              <a:cs typeface="Arial" pitchFamily="34" charset="0"/>
            </a:endParaRPr>
          </a:p>
          <a:p>
            <a:pPr algn="r"/>
            <a:r>
              <a:rPr lang="en-US" sz="800" dirty="0" smtClean="0">
                <a:latin typeface="Arial" pitchFamily="34" charset="0"/>
                <a:cs typeface="Arial" pitchFamily="34" charset="0"/>
              </a:rPr>
              <a:t>10</a:t>
            </a:r>
            <a:r>
              <a:rPr lang="en-US" sz="800" baseline="30000" dirty="0" smtClean="0">
                <a:latin typeface="Arial" pitchFamily="34" charset="0"/>
                <a:cs typeface="Arial" pitchFamily="34" charset="0"/>
              </a:rPr>
              <a:t>3</a:t>
            </a:r>
            <a:endParaRPr lang="en-US" sz="200" dirty="0" smtClean="0">
              <a:latin typeface="Arial" pitchFamily="34" charset="0"/>
              <a:cs typeface="Arial" pitchFamily="34" charset="0"/>
            </a:endParaRPr>
          </a:p>
          <a:p>
            <a:pPr algn="r"/>
            <a:endParaRPr lang="en-US" sz="600" dirty="0" smtClean="0">
              <a:latin typeface="Arial" pitchFamily="34" charset="0"/>
              <a:cs typeface="Arial" pitchFamily="34" charset="0"/>
            </a:endParaRPr>
          </a:p>
          <a:p>
            <a:pPr algn="r"/>
            <a:endParaRPr lang="en-US" sz="200" dirty="0" smtClean="0">
              <a:latin typeface="Arial" pitchFamily="34" charset="0"/>
              <a:cs typeface="Arial" pitchFamily="34" charset="0"/>
            </a:endParaRPr>
          </a:p>
          <a:p>
            <a:pPr algn="r"/>
            <a:endParaRPr lang="en-US" sz="600" dirty="0" smtClean="0">
              <a:latin typeface="Arial" pitchFamily="34" charset="0"/>
              <a:cs typeface="Arial" pitchFamily="34" charset="0"/>
            </a:endParaRPr>
          </a:p>
          <a:p>
            <a:pPr algn="r"/>
            <a:r>
              <a:rPr lang="en-US" sz="800" dirty="0" smtClean="0">
                <a:latin typeface="Arial" pitchFamily="34" charset="0"/>
                <a:cs typeface="Arial" pitchFamily="34" charset="0"/>
              </a:rPr>
              <a:t>0</a:t>
            </a:r>
            <a:endParaRPr lang="en-US" sz="800" dirty="0">
              <a:latin typeface="Arial" pitchFamily="34" charset="0"/>
              <a:cs typeface="Arial" pitchFamily="34" charset="0"/>
            </a:endParaRPr>
          </a:p>
        </p:txBody>
      </p:sp>
      <p:sp>
        <p:nvSpPr>
          <p:cNvPr id="60" name="TextBox 59"/>
          <p:cNvSpPr txBox="1"/>
          <p:nvPr/>
        </p:nvSpPr>
        <p:spPr>
          <a:xfrm>
            <a:off x="1138358" y="7030943"/>
            <a:ext cx="995241" cy="215444"/>
          </a:xfrm>
          <a:prstGeom prst="rect">
            <a:avLst/>
          </a:prstGeom>
          <a:solidFill>
            <a:schemeClr val="bg1"/>
          </a:solidFill>
          <a:ln>
            <a:noFill/>
          </a:ln>
        </p:spPr>
        <p:txBody>
          <a:bodyPr wrap="square" lIns="0" tIns="0" rIns="0" bIns="91440" rtlCol="0">
            <a:spAutoFit/>
          </a:bodyPr>
          <a:lstStyle/>
          <a:p>
            <a:r>
              <a:rPr lang="en-US" sz="800" dirty="0" smtClean="0">
                <a:latin typeface="Arial" panose="020B0604020202020204" pitchFamily="34" charset="0"/>
                <a:cs typeface="Arial" pitchFamily="34" charset="0"/>
              </a:rPr>
              <a:t>0           10</a:t>
            </a:r>
            <a:r>
              <a:rPr lang="en-US" sz="800" baseline="30000" dirty="0" smtClean="0">
                <a:latin typeface="Arial" pitchFamily="34" charset="0"/>
                <a:cs typeface="Arial" pitchFamily="34" charset="0"/>
              </a:rPr>
              <a:t>3</a:t>
            </a:r>
            <a:r>
              <a:rPr lang="en-US" sz="800" dirty="0" smtClean="0">
                <a:latin typeface="Arial" pitchFamily="34" charset="0"/>
                <a:cs typeface="Arial" pitchFamily="34" charset="0"/>
              </a:rPr>
              <a:t>       10</a:t>
            </a:r>
            <a:r>
              <a:rPr lang="en-US" sz="800" baseline="30000" dirty="0" smtClean="0">
                <a:latin typeface="Arial" pitchFamily="34" charset="0"/>
                <a:cs typeface="Arial" pitchFamily="34" charset="0"/>
              </a:rPr>
              <a:t>4</a:t>
            </a:r>
            <a:endParaRPr lang="en-US" sz="800" dirty="0">
              <a:latin typeface="Arial" pitchFamily="34" charset="0"/>
              <a:cs typeface="Arial" pitchFamily="34" charset="0"/>
            </a:endParaRPr>
          </a:p>
        </p:txBody>
      </p:sp>
      <p:sp>
        <p:nvSpPr>
          <p:cNvPr id="61" name="TextBox 60"/>
          <p:cNvSpPr txBox="1"/>
          <p:nvPr/>
        </p:nvSpPr>
        <p:spPr>
          <a:xfrm>
            <a:off x="2348277" y="7030943"/>
            <a:ext cx="995241" cy="215444"/>
          </a:xfrm>
          <a:prstGeom prst="rect">
            <a:avLst/>
          </a:prstGeom>
          <a:solidFill>
            <a:schemeClr val="bg1"/>
          </a:solidFill>
          <a:ln>
            <a:noFill/>
          </a:ln>
        </p:spPr>
        <p:txBody>
          <a:bodyPr wrap="square" lIns="0" tIns="0" rIns="0" bIns="91440" rtlCol="0">
            <a:spAutoFit/>
          </a:bodyPr>
          <a:lstStyle/>
          <a:p>
            <a:r>
              <a:rPr lang="en-US" sz="800" dirty="0" smtClean="0">
                <a:latin typeface="Arial" panose="020B0604020202020204" pitchFamily="34" charset="0"/>
                <a:cs typeface="Arial" pitchFamily="34" charset="0"/>
              </a:rPr>
              <a:t>0           10</a:t>
            </a:r>
            <a:r>
              <a:rPr lang="en-US" sz="800" baseline="30000" dirty="0" smtClean="0">
                <a:latin typeface="Arial" pitchFamily="34" charset="0"/>
                <a:cs typeface="Arial" pitchFamily="34" charset="0"/>
              </a:rPr>
              <a:t>3</a:t>
            </a:r>
            <a:r>
              <a:rPr lang="en-US" sz="800" dirty="0" smtClean="0">
                <a:latin typeface="Arial" pitchFamily="34" charset="0"/>
                <a:cs typeface="Arial" pitchFamily="34" charset="0"/>
              </a:rPr>
              <a:t>       10</a:t>
            </a:r>
            <a:r>
              <a:rPr lang="en-US" sz="800" baseline="30000" dirty="0" smtClean="0">
                <a:latin typeface="Arial" pitchFamily="34" charset="0"/>
                <a:cs typeface="Arial" pitchFamily="34" charset="0"/>
              </a:rPr>
              <a:t>4</a:t>
            </a:r>
            <a:endParaRPr lang="en-US" sz="800" dirty="0">
              <a:latin typeface="Arial" pitchFamily="34" charset="0"/>
              <a:cs typeface="Arial" pitchFamily="34" charset="0"/>
            </a:endParaRPr>
          </a:p>
        </p:txBody>
      </p:sp>
      <p:sp>
        <p:nvSpPr>
          <p:cNvPr id="62" name="TextBox 61"/>
          <p:cNvSpPr txBox="1"/>
          <p:nvPr/>
        </p:nvSpPr>
        <p:spPr>
          <a:xfrm>
            <a:off x="932214" y="7128166"/>
            <a:ext cx="641492" cy="215444"/>
          </a:xfrm>
          <a:prstGeom prst="rect">
            <a:avLst/>
          </a:prstGeom>
          <a:noFill/>
        </p:spPr>
        <p:txBody>
          <a:bodyPr wrap="square" rtlCol="0">
            <a:spAutoFit/>
          </a:bodyPr>
          <a:lstStyle/>
          <a:p>
            <a:pPr algn="ctr"/>
            <a:r>
              <a:rPr lang="en-US" sz="800" dirty="0" smtClean="0">
                <a:latin typeface="Arial" pitchFamily="34" charset="0"/>
                <a:cs typeface="Arial" pitchFamily="34" charset="0"/>
              </a:rPr>
              <a:t>CD44</a:t>
            </a:r>
            <a:endParaRPr lang="en-US" sz="800" dirty="0">
              <a:latin typeface="Arial" pitchFamily="34" charset="0"/>
              <a:cs typeface="Arial" pitchFamily="34" charset="0"/>
            </a:endParaRPr>
          </a:p>
        </p:txBody>
      </p:sp>
      <p:cxnSp>
        <p:nvCxnSpPr>
          <p:cNvPr id="63" name="Straight Arrow Connector 62"/>
          <p:cNvCxnSpPr/>
          <p:nvPr/>
        </p:nvCxnSpPr>
        <p:spPr>
          <a:xfrm flipV="1">
            <a:off x="1536212" y="7237984"/>
            <a:ext cx="1857375" cy="0"/>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rot="16200000">
            <a:off x="263434" y="1341708"/>
            <a:ext cx="815443" cy="123113"/>
          </a:xfrm>
          <a:prstGeom prst="rect">
            <a:avLst/>
          </a:prstGeom>
          <a:solidFill>
            <a:schemeClr val="bg1"/>
          </a:solidFill>
        </p:spPr>
        <p:txBody>
          <a:bodyPr wrap="square" lIns="0" tIns="0" rIns="0" bIns="0" rtlCol="0">
            <a:spAutoFit/>
          </a:bodyPr>
          <a:lstStyle/>
          <a:p>
            <a:pPr algn="ctr"/>
            <a:r>
              <a:rPr lang="en-US" sz="800" dirty="0" smtClean="0">
                <a:latin typeface="Arial" panose="020B0604020202020204" pitchFamily="34" charset="0"/>
                <a:cs typeface="Arial" panose="020B0604020202020204" pitchFamily="34" charset="0"/>
              </a:rPr>
              <a:t>IFN</a:t>
            </a:r>
            <a:r>
              <a:rPr lang="el-GR" sz="800" dirty="0" smtClean="0">
                <a:latin typeface="Arial" panose="020B0604020202020204" pitchFamily="34" charset="0"/>
                <a:cs typeface="Arial" panose="020B0604020202020204" pitchFamily="34" charset="0"/>
              </a:rPr>
              <a:t>γ</a:t>
            </a:r>
            <a:endParaRPr lang="en-US" sz="800" baseline="30000" dirty="0" smtClean="0">
              <a:latin typeface="Arial" panose="020B0604020202020204" pitchFamily="34" charset="0"/>
              <a:cs typeface="Arial" panose="020B0604020202020204" pitchFamily="34" charset="0"/>
            </a:endParaRPr>
          </a:p>
        </p:txBody>
      </p:sp>
      <p:sp>
        <p:nvSpPr>
          <p:cNvPr id="65" name="TextBox 64"/>
          <p:cNvSpPr txBox="1"/>
          <p:nvPr/>
        </p:nvSpPr>
        <p:spPr>
          <a:xfrm rot="16200000">
            <a:off x="263435" y="2632165"/>
            <a:ext cx="815443" cy="123113"/>
          </a:xfrm>
          <a:prstGeom prst="rect">
            <a:avLst/>
          </a:prstGeom>
          <a:solidFill>
            <a:schemeClr val="bg1"/>
          </a:solidFill>
        </p:spPr>
        <p:txBody>
          <a:bodyPr wrap="square" lIns="0" tIns="0" rIns="0" bIns="0" rtlCol="0">
            <a:spAutoFit/>
          </a:bodyPr>
          <a:lstStyle/>
          <a:p>
            <a:pPr algn="ctr"/>
            <a:r>
              <a:rPr lang="en-US" sz="800" dirty="0" smtClean="0">
                <a:latin typeface="Arial" panose="020B0604020202020204" pitchFamily="34" charset="0"/>
                <a:cs typeface="Arial" panose="020B0604020202020204" pitchFamily="34" charset="0"/>
              </a:rPr>
              <a:t>IL-2</a:t>
            </a:r>
            <a:endParaRPr lang="en-US" sz="800" baseline="30000" dirty="0" smtClean="0">
              <a:latin typeface="Arial" panose="020B0604020202020204" pitchFamily="34" charset="0"/>
              <a:cs typeface="Arial" panose="020B0604020202020204" pitchFamily="34" charset="0"/>
            </a:endParaRPr>
          </a:p>
        </p:txBody>
      </p:sp>
      <p:sp>
        <p:nvSpPr>
          <p:cNvPr id="66" name="TextBox 65"/>
          <p:cNvSpPr txBox="1"/>
          <p:nvPr/>
        </p:nvSpPr>
        <p:spPr>
          <a:xfrm rot="16200000">
            <a:off x="263435" y="3829420"/>
            <a:ext cx="815443" cy="123113"/>
          </a:xfrm>
          <a:prstGeom prst="rect">
            <a:avLst/>
          </a:prstGeom>
          <a:solidFill>
            <a:schemeClr val="bg1"/>
          </a:solidFill>
        </p:spPr>
        <p:txBody>
          <a:bodyPr wrap="square" lIns="0" tIns="0" rIns="0" bIns="0" rtlCol="0">
            <a:spAutoFit/>
          </a:bodyPr>
          <a:lstStyle/>
          <a:p>
            <a:pPr algn="ctr"/>
            <a:r>
              <a:rPr lang="en-US" sz="800" dirty="0" smtClean="0">
                <a:latin typeface="Arial" panose="020B0604020202020204" pitchFamily="34" charset="0"/>
                <a:cs typeface="Arial" panose="020B0604020202020204" pitchFamily="34" charset="0"/>
              </a:rPr>
              <a:t>TNF</a:t>
            </a:r>
            <a:endParaRPr lang="en-US" sz="800" baseline="30000" dirty="0" smtClean="0">
              <a:latin typeface="Arial" panose="020B0604020202020204" pitchFamily="34" charset="0"/>
              <a:cs typeface="Arial" panose="020B0604020202020204" pitchFamily="34" charset="0"/>
            </a:endParaRPr>
          </a:p>
        </p:txBody>
      </p:sp>
      <p:sp>
        <p:nvSpPr>
          <p:cNvPr id="67" name="TextBox 66"/>
          <p:cNvSpPr txBox="1"/>
          <p:nvPr/>
        </p:nvSpPr>
        <p:spPr>
          <a:xfrm rot="16200000">
            <a:off x="263435" y="5017122"/>
            <a:ext cx="815443" cy="123113"/>
          </a:xfrm>
          <a:prstGeom prst="rect">
            <a:avLst/>
          </a:prstGeom>
          <a:solidFill>
            <a:schemeClr val="bg1"/>
          </a:solidFill>
        </p:spPr>
        <p:txBody>
          <a:bodyPr wrap="square" lIns="0" tIns="0" rIns="0" bIns="0" rtlCol="0">
            <a:spAutoFit/>
          </a:bodyPr>
          <a:lstStyle/>
          <a:p>
            <a:pPr algn="ctr"/>
            <a:r>
              <a:rPr lang="en-US" sz="800" dirty="0" smtClean="0">
                <a:latin typeface="Arial" panose="020B0604020202020204" pitchFamily="34" charset="0"/>
                <a:cs typeface="Arial" panose="020B0604020202020204" pitchFamily="34" charset="0"/>
              </a:rPr>
              <a:t>IL-3</a:t>
            </a:r>
            <a:endParaRPr lang="en-US" sz="800" baseline="30000" dirty="0" smtClean="0">
              <a:latin typeface="Arial" panose="020B0604020202020204" pitchFamily="34" charset="0"/>
              <a:cs typeface="Arial" panose="020B0604020202020204" pitchFamily="34" charset="0"/>
            </a:endParaRPr>
          </a:p>
        </p:txBody>
      </p:sp>
      <p:sp>
        <p:nvSpPr>
          <p:cNvPr id="68" name="TextBox 67"/>
          <p:cNvSpPr txBox="1"/>
          <p:nvPr/>
        </p:nvSpPr>
        <p:spPr>
          <a:xfrm rot="16200000">
            <a:off x="263435" y="6160122"/>
            <a:ext cx="815443" cy="123113"/>
          </a:xfrm>
          <a:prstGeom prst="rect">
            <a:avLst/>
          </a:prstGeom>
          <a:solidFill>
            <a:schemeClr val="bg1"/>
          </a:solidFill>
        </p:spPr>
        <p:txBody>
          <a:bodyPr wrap="square" lIns="0" tIns="0" rIns="0" bIns="0" rtlCol="0">
            <a:spAutoFit/>
          </a:bodyPr>
          <a:lstStyle/>
          <a:p>
            <a:pPr algn="ctr"/>
            <a:r>
              <a:rPr lang="en-US" sz="800" dirty="0" smtClean="0">
                <a:latin typeface="Arial" panose="020B0604020202020204" pitchFamily="34" charset="0"/>
                <a:cs typeface="Arial" panose="020B0604020202020204" pitchFamily="34" charset="0"/>
              </a:rPr>
              <a:t>GM-CSF</a:t>
            </a:r>
            <a:endParaRPr lang="en-US" sz="800" baseline="30000" dirty="0" smtClean="0">
              <a:latin typeface="Arial" panose="020B0604020202020204" pitchFamily="34" charset="0"/>
              <a:cs typeface="Arial" panose="020B0604020202020204" pitchFamily="34" charset="0"/>
            </a:endParaRPr>
          </a:p>
        </p:txBody>
      </p:sp>
      <p:sp>
        <p:nvSpPr>
          <p:cNvPr id="69" name="TextBox 68"/>
          <p:cNvSpPr txBox="1"/>
          <p:nvPr/>
        </p:nvSpPr>
        <p:spPr>
          <a:xfrm>
            <a:off x="1253143" y="599235"/>
            <a:ext cx="641492" cy="215444"/>
          </a:xfrm>
          <a:prstGeom prst="rect">
            <a:avLst/>
          </a:prstGeom>
          <a:noFill/>
        </p:spPr>
        <p:txBody>
          <a:bodyPr wrap="square" rtlCol="0">
            <a:spAutoFit/>
          </a:bodyPr>
          <a:lstStyle/>
          <a:p>
            <a:pPr algn="ctr"/>
            <a:r>
              <a:rPr lang="en-US" sz="800" dirty="0" smtClean="0">
                <a:latin typeface="Arial" pitchFamily="34" charset="0"/>
                <a:cs typeface="Arial" pitchFamily="34" charset="0"/>
              </a:rPr>
              <a:t>PB</a:t>
            </a:r>
            <a:endParaRPr lang="en-US" sz="800" dirty="0">
              <a:latin typeface="Arial" pitchFamily="34" charset="0"/>
              <a:cs typeface="Arial" pitchFamily="34" charset="0"/>
            </a:endParaRPr>
          </a:p>
        </p:txBody>
      </p:sp>
      <p:sp>
        <p:nvSpPr>
          <p:cNvPr id="70" name="TextBox 69"/>
          <p:cNvSpPr txBox="1"/>
          <p:nvPr/>
        </p:nvSpPr>
        <p:spPr>
          <a:xfrm>
            <a:off x="2286000" y="600811"/>
            <a:ext cx="1066800" cy="215444"/>
          </a:xfrm>
          <a:prstGeom prst="rect">
            <a:avLst/>
          </a:prstGeom>
          <a:noFill/>
        </p:spPr>
        <p:txBody>
          <a:bodyPr wrap="square" rtlCol="0">
            <a:spAutoFit/>
          </a:bodyPr>
          <a:lstStyle/>
          <a:p>
            <a:pPr algn="ctr"/>
            <a:r>
              <a:rPr lang="en-US" sz="800" dirty="0" smtClean="0">
                <a:latin typeface="Arial" pitchFamily="34" charset="0"/>
                <a:cs typeface="Arial" pitchFamily="34" charset="0"/>
              </a:rPr>
              <a:t>High salt buffer</a:t>
            </a:r>
            <a:endParaRPr lang="en-US" sz="800" dirty="0">
              <a:latin typeface="Arial" pitchFamily="34" charset="0"/>
              <a:cs typeface="Arial" pitchFamily="34" charset="0"/>
            </a:endParaRPr>
          </a:p>
        </p:txBody>
      </p:sp>
      <p:sp>
        <p:nvSpPr>
          <p:cNvPr id="71" name="TextBox 70"/>
          <p:cNvSpPr txBox="1"/>
          <p:nvPr/>
        </p:nvSpPr>
        <p:spPr>
          <a:xfrm>
            <a:off x="4070910" y="2713969"/>
            <a:ext cx="291152" cy="123111"/>
          </a:xfrm>
          <a:prstGeom prst="rect">
            <a:avLst/>
          </a:prstGeom>
          <a:solidFill>
            <a:schemeClr val="bg1"/>
          </a:solidFill>
          <a:ln>
            <a:noFill/>
          </a:ln>
        </p:spPr>
        <p:txBody>
          <a:bodyPr wrap="square" lIns="91440" tIns="0" rIns="0" bIns="0" rtlCol="0">
            <a:spAutoFit/>
          </a:bodyPr>
          <a:lstStyle/>
          <a:p>
            <a:r>
              <a:rPr lang="en-US" sz="800" dirty="0" smtClean="0">
                <a:latin typeface="Arial" panose="020B0604020202020204" pitchFamily="34" charset="0"/>
                <a:cs typeface="Arial" pitchFamily="34" charset="0"/>
              </a:rPr>
              <a:t>[</a:t>
            </a:r>
            <a:r>
              <a:rPr lang="en-US" sz="800" dirty="0" err="1" smtClean="0">
                <a:latin typeface="Arial" panose="020B0604020202020204" pitchFamily="34" charset="0"/>
                <a:cs typeface="Arial" pitchFamily="34" charset="0"/>
              </a:rPr>
              <a:t>nt</a:t>
            </a:r>
            <a:r>
              <a:rPr lang="en-US" sz="800" dirty="0" smtClean="0">
                <a:latin typeface="Arial" panose="020B0604020202020204" pitchFamily="34" charset="0"/>
                <a:cs typeface="Arial" pitchFamily="34" charset="0"/>
              </a:rPr>
              <a:t>] </a:t>
            </a:r>
            <a:endParaRPr lang="en-US" sz="800" dirty="0">
              <a:latin typeface="Arial" pitchFamily="34" charset="0"/>
              <a:cs typeface="Arial" pitchFamily="34" charset="0"/>
            </a:endParaRPr>
          </a:p>
        </p:txBody>
      </p:sp>
      <p:sp>
        <p:nvSpPr>
          <p:cNvPr id="72" name="TextBox 71"/>
          <p:cNvSpPr txBox="1"/>
          <p:nvPr/>
        </p:nvSpPr>
        <p:spPr>
          <a:xfrm>
            <a:off x="4056280" y="744349"/>
            <a:ext cx="291152" cy="123111"/>
          </a:xfrm>
          <a:prstGeom prst="rect">
            <a:avLst/>
          </a:prstGeom>
          <a:solidFill>
            <a:schemeClr val="bg1"/>
          </a:solidFill>
          <a:ln>
            <a:noFill/>
          </a:ln>
        </p:spPr>
        <p:txBody>
          <a:bodyPr wrap="square" lIns="91440" tIns="0" rIns="0" bIns="0" rtlCol="0">
            <a:spAutoFit/>
          </a:bodyPr>
          <a:lstStyle/>
          <a:p>
            <a:r>
              <a:rPr lang="en-US" sz="800" dirty="0" smtClean="0">
                <a:latin typeface="Arial" panose="020B0604020202020204" pitchFamily="34" charset="0"/>
                <a:cs typeface="Arial" pitchFamily="34" charset="0"/>
              </a:rPr>
              <a:t>[</a:t>
            </a:r>
            <a:r>
              <a:rPr lang="en-US" sz="800" dirty="0" err="1" smtClean="0">
                <a:latin typeface="Arial" panose="020B0604020202020204" pitchFamily="34" charset="0"/>
                <a:cs typeface="Arial" pitchFamily="34" charset="0"/>
              </a:rPr>
              <a:t>nt</a:t>
            </a:r>
            <a:r>
              <a:rPr lang="en-US" sz="800" dirty="0" smtClean="0">
                <a:latin typeface="Arial" panose="020B0604020202020204" pitchFamily="34" charset="0"/>
                <a:cs typeface="Arial" pitchFamily="34" charset="0"/>
              </a:rPr>
              <a:t>] </a:t>
            </a:r>
            <a:endParaRPr lang="en-US" sz="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0"/>
            <a:ext cx="6858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3" name="Group 2"/>
          <p:cNvGrpSpPr/>
          <p:nvPr/>
        </p:nvGrpSpPr>
        <p:grpSpPr>
          <a:xfrm>
            <a:off x="685800" y="685800"/>
            <a:ext cx="5486400" cy="3399711"/>
            <a:chOff x="685800" y="685800"/>
            <a:chExt cx="5486400" cy="3399711"/>
          </a:xfrm>
        </p:grpSpPr>
        <p:pic>
          <p:nvPicPr>
            <p:cNvPr id="4" name="Picture 3"/>
            <p:cNvPicPr>
              <a:picLocks noChangeAspect="1" noChangeArrowheads="1"/>
            </p:cNvPicPr>
            <p:nvPr/>
          </p:nvPicPr>
          <p:blipFill>
            <a:blip r:embed="rId2" cstate="print"/>
            <a:srcRect/>
            <a:stretch>
              <a:fillRect/>
            </a:stretch>
          </p:blipFill>
          <p:spPr bwMode="auto">
            <a:xfrm>
              <a:off x="957075" y="685800"/>
              <a:ext cx="1474622" cy="1417320"/>
            </a:xfrm>
            <a:prstGeom prst="rect">
              <a:avLst/>
            </a:prstGeom>
            <a:noFill/>
            <a:ln w="9525">
              <a:noFill/>
              <a:miter lim="800000"/>
              <a:headEnd/>
              <a:tailEnd/>
            </a:ln>
            <a:effectLst/>
          </p:spPr>
        </p:pic>
        <p:pic>
          <p:nvPicPr>
            <p:cNvPr id="5" name="Picture 4"/>
            <p:cNvPicPr>
              <a:picLocks noChangeAspect="1" noChangeArrowheads="1"/>
            </p:cNvPicPr>
            <p:nvPr/>
          </p:nvPicPr>
          <p:blipFill>
            <a:blip r:embed="rId3" cstate="print"/>
            <a:srcRect/>
            <a:stretch>
              <a:fillRect/>
            </a:stretch>
          </p:blipFill>
          <p:spPr bwMode="auto">
            <a:xfrm>
              <a:off x="2792578" y="685800"/>
              <a:ext cx="1474622" cy="1417320"/>
            </a:xfrm>
            <a:prstGeom prst="rect">
              <a:avLst/>
            </a:prstGeom>
            <a:noFill/>
            <a:ln w="9525">
              <a:noFill/>
              <a:miter lim="800000"/>
              <a:headEnd/>
              <a:tailEnd/>
            </a:ln>
            <a:effectLst/>
          </p:spPr>
        </p:pic>
        <p:pic>
          <p:nvPicPr>
            <p:cNvPr id="6" name="Picture 5"/>
            <p:cNvPicPr>
              <a:picLocks noChangeAspect="1" noChangeArrowheads="1"/>
            </p:cNvPicPr>
            <p:nvPr/>
          </p:nvPicPr>
          <p:blipFill>
            <a:blip r:embed="rId4" cstate="print"/>
            <a:srcRect/>
            <a:stretch>
              <a:fillRect/>
            </a:stretch>
          </p:blipFill>
          <p:spPr bwMode="auto">
            <a:xfrm>
              <a:off x="4621378" y="685800"/>
              <a:ext cx="1474622" cy="1417320"/>
            </a:xfrm>
            <a:prstGeom prst="rect">
              <a:avLst/>
            </a:prstGeom>
            <a:noFill/>
            <a:ln w="9525">
              <a:noFill/>
              <a:miter lim="800000"/>
              <a:headEnd/>
              <a:tailEnd/>
            </a:ln>
            <a:effectLst/>
          </p:spPr>
        </p:pic>
        <p:pic>
          <p:nvPicPr>
            <p:cNvPr id="7" name="Picture 6"/>
            <p:cNvPicPr>
              <a:picLocks noChangeAspect="1" noChangeArrowheads="1"/>
            </p:cNvPicPr>
            <p:nvPr/>
          </p:nvPicPr>
          <p:blipFill>
            <a:blip r:embed="rId5" cstate="print"/>
            <a:srcRect/>
            <a:stretch>
              <a:fillRect/>
            </a:stretch>
          </p:blipFill>
          <p:spPr bwMode="auto">
            <a:xfrm>
              <a:off x="2825706" y="2474975"/>
              <a:ext cx="1441494" cy="1417320"/>
            </a:xfrm>
            <a:prstGeom prst="rect">
              <a:avLst/>
            </a:prstGeom>
            <a:noFill/>
            <a:ln w="9525">
              <a:noFill/>
              <a:miter lim="800000"/>
              <a:headEnd/>
              <a:tailEnd/>
            </a:ln>
            <a:effectLst/>
          </p:spPr>
        </p:pic>
        <p:pic>
          <p:nvPicPr>
            <p:cNvPr id="8" name="Picture 7"/>
            <p:cNvPicPr>
              <a:picLocks noChangeAspect="1" noChangeArrowheads="1"/>
            </p:cNvPicPr>
            <p:nvPr/>
          </p:nvPicPr>
          <p:blipFill>
            <a:blip r:embed="rId6" cstate="print"/>
            <a:srcRect/>
            <a:stretch>
              <a:fillRect/>
            </a:stretch>
          </p:blipFill>
          <p:spPr bwMode="auto">
            <a:xfrm>
              <a:off x="4654506" y="2474975"/>
              <a:ext cx="1441494" cy="1417320"/>
            </a:xfrm>
            <a:prstGeom prst="rect">
              <a:avLst/>
            </a:prstGeom>
            <a:noFill/>
            <a:ln w="9525">
              <a:noFill/>
              <a:miter lim="800000"/>
              <a:headEnd/>
              <a:tailEnd/>
            </a:ln>
            <a:effectLst/>
          </p:spPr>
        </p:pic>
        <p:pic>
          <p:nvPicPr>
            <p:cNvPr id="9" name="Picture 8"/>
            <p:cNvPicPr>
              <a:picLocks noChangeAspect="1" noChangeArrowheads="1"/>
            </p:cNvPicPr>
            <p:nvPr/>
          </p:nvPicPr>
          <p:blipFill>
            <a:blip r:embed="rId7" cstate="print"/>
            <a:srcRect/>
            <a:stretch>
              <a:fillRect/>
            </a:stretch>
          </p:blipFill>
          <p:spPr bwMode="auto">
            <a:xfrm>
              <a:off x="957075" y="2474975"/>
              <a:ext cx="1474622" cy="1417320"/>
            </a:xfrm>
            <a:prstGeom prst="rect">
              <a:avLst/>
            </a:prstGeom>
            <a:noFill/>
            <a:ln w="9525">
              <a:noFill/>
              <a:miter lim="800000"/>
              <a:headEnd/>
              <a:tailEnd/>
            </a:ln>
            <a:effectLst/>
          </p:spPr>
        </p:pic>
        <p:sp>
          <p:nvSpPr>
            <p:cNvPr id="10" name="TextBox 10"/>
            <p:cNvSpPr txBox="1"/>
            <p:nvPr/>
          </p:nvSpPr>
          <p:spPr>
            <a:xfrm>
              <a:off x="2747465" y="2593494"/>
              <a:ext cx="228600" cy="1308050"/>
            </a:xfrm>
            <a:prstGeom prst="rect">
              <a:avLst/>
            </a:prstGeom>
            <a:solidFill>
              <a:schemeClr val="bg1"/>
            </a:solidFill>
            <a:ln>
              <a:noFill/>
            </a:ln>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dirty="0" smtClean="0">
                  <a:latin typeface="Arial" pitchFamily="34" charset="0"/>
                  <a:cs typeface="Arial" pitchFamily="34" charset="0"/>
                </a:rPr>
                <a:t>10</a:t>
              </a:r>
              <a:r>
                <a:rPr lang="en-US" sz="800" baseline="30000" dirty="0" smtClean="0">
                  <a:latin typeface="Arial" pitchFamily="34" charset="0"/>
                  <a:cs typeface="Arial" pitchFamily="34" charset="0"/>
                </a:rPr>
                <a:t>5</a:t>
              </a:r>
            </a:p>
            <a:p>
              <a:pPr algn="r"/>
              <a:endParaRPr lang="en-US" sz="500" dirty="0" smtClean="0">
                <a:latin typeface="Arial" pitchFamily="34" charset="0"/>
                <a:cs typeface="Arial" pitchFamily="34" charset="0"/>
              </a:endParaRPr>
            </a:p>
            <a:p>
              <a:pPr algn="r"/>
              <a:endParaRPr lang="en-US" sz="800" dirty="0">
                <a:latin typeface="Arial" pitchFamily="34" charset="0"/>
                <a:cs typeface="Arial" pitchFamily="34" charset="0"/>
              </a:endParaRPr>
            </a:p>
            <a:p>
              <a:pPr algn="r"/>
              <a:r>
                <a:rPr lang="en-US" sz="800" dirty="0" smtClean="0">
                  <a:latin typeface="Arial" pitchFamily="34" charset="0"/>
                  <a:cs typeface="Arial" pitchFamily="34" charset="0"/>
                </a:rPr>
                <a:t>10</a:t>
              </a:r>
              <a:r>
                <a:rPr lang="en-US" sz="800" baseline="30000" dirty="0">
                  <a:latin typeface="Arial" pitchFamily="34" charset="0"/>
                  <a:cs typeface="Arial" pitchFamily="34" charset="0"/>
                </a:rPr>
                <a:t>4</a:t>
              </a:r>
              <a:endParaRPr lang="en-US" sz="800" dirty="0">
                <a:latin typeface="Arial" pitchFamily="34" charset="0"/>
                <a:cs typeface="Arial" pitchFamily="34" charset="0"/>
              </a:endParaRPr>
            </a:p>
            <a:p>
              <a:pPr algn="r"/>
              <a:endParaRPr lang="en-US" sz="500" dirty="0" smtClean="0">
                <a:latin typeface="Arial" pitchFamily="34" charset="0"/>
                <a:cs typeface="Arial" pitchFamily="34" charset="0"/>
              </a:endParaRPr>
            </a:p>
            <a:p>
              <a:pPr algn="r"/>
              <a:endParaRPr lang="en-US" sz="800" dirty="0" smtClean="0">
                <a:latin typeface="Arial" pitchFamily="34" charset="0"/>
                <a:cs typeface="Arial" pitchFamily="34" charset="0"/>
              </a:endParaRPr>
            </a:p>
            <a:p>
              <a:pPr algn="r"/>
              <a:r>
                <a:rPr lang="en-US" sz="800" dirty="0" smtClean="0">
                  <a:latin typeface="Arial" pitchFamily="34" charset="0"/>
                  <a:cs typeface="Arial" pitchFamily="34" charset="0"/>
                </a:rPr>
                <a:t>10</a:t>
              </a:r>
              <a:r>
                <a:rPr lang="en-US" sz="800" baseline="30000" dirty="0" smtClean="0">
                  <a:latin typeface="Arial" pitchFamily="34" charset="0"/>
                  <a:cs typeface="Arial" pitchFamily="34" charset="0"/>
                </a:rPr>
                <a:t>3</a:t>
              </a:r>
              <a:endParaRPr lang="en-US" sz="800" dirty="0">
                <a:latin typeface="Arial" pitchFamily="34" charset="0"/>
                <a:cs typeface="Arial" pitchFamily="34" charset="0"/>
              </a:endParaRPr>
            </a:p>
            <a:p>
              <a:pPr algn="r"/>
              <a:endParaRPr lang="en-US" sz="200" dirty="0" smtClean="0">
                <a:latin typeface="Arial" pitchFamily="34" charset="0"/>
                <a:cs typeface="Arial" pitchFamily="34" charset="0"/>
              </a:endParaRPr>
            </a:p>
            <a:p>
              <a:pPr algn="r"/>
              <a:endParaRPr lang="en-US" sz="300" dirty="0" smtClean="0">
                <a:latin typeface="Arial" pitchFamily="34" charset="0"/>
                <a:cs typeface="Arial" pitchFamily="34" charset="0"/>
              </a:endParaRPr>
            </a:p>
            <a:p>
              <a:pPr algn="r"/>
              <a:r>
                <a:rPr lang="en-US" sz="800" dirty="0" smtClean="0">
                  <a:latin typeface="Arial" pitchFamily="34" charset="0"/>
                  <a:cs typeface="Arial" pitchFamily="34" charset="0"/>
                </a:rPr>
                <a:t>0</a:t>
              </a:r>
            </a:p>
            <a:p>
              <a:pPr algn="r"/>
              <a:endParaRPr lang="en-US" sz="300" dirty="0" smtClean="0">
                <a:latin typeface="Arial" pitchFamily="34" charset="0"/>
                <a:cs typeface="Arial" pitchFamily="34" charset="0"/>
              </a:endParaRPr>
            </a:p>
            <a:p>
              <a:pPr algn="r"/>
              <a:endParaRPr lang="en-US" sz="300" dirty="0">
                <a:latin typeface="Arial" pitchFamily="34" charset="0"/>
                <a:cs typeface="Arial" pitchFamily="34" charset="0"/>
              </a:endParaRPr>
            </a:p>
            <a:p>
              <a:pPr algn="r"/>
              <a:r>
                <a:rPr lang="en-US" sz="800" dirty="0" smtClean="0">
                  <a:latin typeface="Arial" pitchFamily="34" charset="0"/>
                  <a:cs typeface="Arial" pitchFamily="34" charset="0"/>
                </a:rPr>
                <a:t>-10</a:t>
              </a:r>
              <a:r>
                <a:rPr lang="en-US" sz="800" baseline="30000" dirty="0">
                  <a:latin typeface="Arial" pitchFamily="34" charset="0"/>
                  <a:cs typeface="Arial" pitchFamily="34" charset="0"/>
                </a:rPr>
                <a:t>3</a:t>
              </a:r>
              <a:endParaRPr lang="en-US" sz="800" dirty="0">
                <a:latin typeface="Arial" pitchFamily="34" charset="0"/>
                <a:cs typeface="Arial" pitchFamily="34" charset="0"/>
              </a:endParaRPr>
            </a:p>
            <a:p>
              <a:pPr algn="r"/>
              <a:endParaRPr lang="en-US" sz="800" dirty="0">
                <a:latin typeface="Arial" pitchFamily="34" charset="0"/>
                <a:cs typeface="Arial" pitchFamily="34" charset="0"/>
              </a:endParaRPr>
            </a:p>
          </p:txBody>
        </p:sp>
        <p:sp>
          <p:nvSpPr>
            <p:cNvPr id="11" name="TextBox 11"/>
            <p:cNvSpPr txBox="1"/>
            <p:nvPr/>
          </p:nvSpPr>
          <p:spPr>
            <a:xfrm>
              <a:off x="2999225" y="3810000"/>
              <a:ext cx="1275290" cy="215444"/>
            </a:xfrm>
            <a:prstGeom prst="rect">
              <a:avLst/>
            </a:prstGeom>
            <a:solidFill>
              <a:schemeClr val="bg1"/>
            </a:solidFill>
            <a:ln>
              <a:noFill/>
            </a:ln>
          </p:spPr>
          <p:txBody>
            <a:bodyPr wrap="square" lIns="0" tIns="0" rIns="0" bIns="9144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dirty="0" smtClean="0">
                  <a:latin typeface="Arial" pitchFamily="34" charset="0"/>
                  <a:cs typeface="Arial" pitchFamily="34" charset="0"/>
                </a:rPr>
                <a:t>-10</a:t>
              </a:r>
              <a:r>
                <a:rPr lang="en-US" sz="800" baseline="30000" dirty="0" smtClean="0">
                  <a:latin typeface="Arial" pitchFamily="34" charset="0"/>
                  <a:cs typeface="Arial" pitchFamily="34" charset="0"/>
                </a:rPr>
                <a:t>3</a:t>
              </a:r>
              <a:r>
                <a:rPr lang="en-US" sz="800" dirty="0" smtClean="0">
                  <a:latin typeface="Arial" pitchFamily="34" charset="0"/>
                  <a:cs typeface="Arial" pitchFamily="34" charset="0"/>
                </a:rPr>
                <a:t>  </a:t>
              </a:r>
              <a:r>
                <a:rPr lang="en-US" sz="800" baseline="30000" dirty="0" smtClean="0">
                  <a:latin typeface="Arial" pitchFamily="34" charset="0"/>
                  <a:cs typeface="Arial" pitchFamily="34" charset="0"/>
                </a:rPr>
                <a:t>  </a:t>
              </a:r>
              <a:r>
                <a:rPr lang="en-US" sz="800" dirty="0" smtClean="0">
                  <a:latin typeface="Arial" pitchFamily="34" charset="0"/>
                  <a:cs typeface="Arial" pitchFamily="34" charset="0"/>
                </a:rPr>
                <a:t>0    10</a:t>
              </a:r>
              <a:r>
                <a:rPr lang="en-US" sz="800" baseline="30000" dirty="0" smtClean="0">
                  <a:latin typeface="Arial" pitchFamily="34" charset="0"/>
                  <a:cs typeface="Arial" pitchFamily="34" charset="0"/>
                </a:rPr>
                <a:t>3</a:t>
              </a:r>
              <a:r>
                <a:rPr lang="en-US" sz="800" dirty="0" smtClean="0">
                  <a:latin typeface="Arial" pitchFamily="34" charset="0"/>
                  <a:cs typeface="Arial" pitchFamily="34" charset="0"/>
                </a:rPr>
                <a:t>       10</a:t>
              </a:r>
              <a:r>
                <a:rPr lang="en-US" sz="800" baseline="30000" dirty="0" smtClean="0">
                  <a:latin typeface="Arial" pitchFamily="34" charset="0"/>
                  <a:cs typeface="Arial" pitchFamily="34" charset="0"/>
                </a:rPr>
                <a:t>4</a:t>
              </a:r>
              <a:r>
                <a:rPr lang="en-US" sz="800" dirty="0" smtClean="0">
                  <a:latin typeface="Arial" pitchFamily="34" charset="0"/>
                  <a:cs typeface="Arial" pitchFamily="34" charset="0"/>
                </a:rPr>
                <a:t>     10</a:t>
              </a:r>
              <a:r>
                <a:rPr lang="en-US" sz="800" baseline="30000" dirty="0" smtClean="0">
                  <a:latin typeface="Arial" pitchFamily="34" charset="0"/>
                  <a:cs typeface="Arial" pitchFamily="34" charset="0"/>
                </a:rPr>
                <a:t>5</a:t>
              </a:r>
              <a:r>
                <a:rPr lang="en-US" sz="800" dirty="0" smtClean="0">
                  <a:latin typeface="Arial" pitchFamily="34" charset="0"/>
                  <a:cs typeface="Arial" pitchFamily="34" charset="0"/>
                </a:rPr>
                <a:t> </a:t>
              </a:r>
              <a:endParaRPr lang="en-US" sz="800" dirty="0">
                <a:latin typeface="Arial" pitchFamily="34" charset="0"/>
                <a:cs typeface="Arial" pitchFamily="34" charset="0"/>
              </a:endParaRPr>
            </a:p>
          </p:txBody>
        </p:sp>
        <p:sp>
          <p:nvSpPr>
            <p:cNvPr id="12" name="TextBox 12"/>
            <p:cNvSpPr txBox="1"/>
            <p:nvPr/>
          </p:nvSpPr>
          <p:spPr>
            <a:xfrm>
              <a:off x="1698345" y="1031440"/>
              <a:ext cx="685800" cy="123111"/>
            </a:xfrm>
            <a:prstGeom prst="rect">
              <a:avLst/>
            </a:prstGeom>
            <a:solidFill>
              <a:schemeClr val="bg1"/>
            </a:solid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dirty="0" smtClean="0">
                  <a:latin typeface="Arial" panose="020B0604020202020204" pitchFamily="34" charset="0"/>
                  <a:cs typeface="Arial" panose="020B0604020202020204" pitchFamily="34" charset="0"/>
                </a:rPr>
                <a:t>lymphocytes</a:t>
              </a:r>
            </a:p>
          </p:txBody>
        </p:sp>
        <p:sp>
          <p:nvSpPr>
            <p:cNvPr id="13" name="TextBox 13"/>
            <p:cNvSpPr txBox="1"/>
            <p:nvPr/>
          </p:nvSpPr>
          <p:spPr>
            <a:xfrm>
              <a:off x="4579315" y="2587750"/>
              <a:ext cx="228600" cy="1369606"/>
            </a:xfrm>
            <a:prstGeom prst="rect">
              <a:avLst/>
            </a:prstGeom>
            <a:solidFill>
              <a:schemeClr val="bg1"/>
            </a:solidFill>
            <a:ln>
              <a:noFill/>
            </a:ln>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dirty="0" smtClean="0">
                  <a:latin typeface="Arial" pitchFamily="34" charset="0"/>
                  <a:cs typeface="Arial" pitchFamily="34" charset="0"/>
                </a:rPr>
                <a:t>10</a:t>
              </a:r>
              <a:r>
                <a:rPr lang="en-US" sz="800" baseline="30000" dirty="0" smtClean="0">
                  <a:latin typeface="Arial" pitchFamily="34" charset="0"/>
                  <a:cs typeface="Arial" pitchFamily="34" charset="0"/>
                </a:rPr>
                <a:t>5</a:t>
              </a:r>
            </a:p>
            <a:p>
              <a:pPr algn="r"/>
              <a:endParaRPr lang="en-US" sz="500" dirty="0" smtClean="0">
                <a:latin typeface="Arial" pitchFamily="34" charset="0"/>
                <a:cs typeface="Arial" pitchFamily="34" charset="0"/>
              </a:endParaRPr>
            </a:p>
            <a:p>
              <a:pPr algn="r"/>
              <a:endParaRPr lang="en-US" sz="800" dirty="0">
                <a:latin typeface="Arial" pitchFamily="34" charset="0"/>
                <a:cs typeface="Arial" pitchFamily="34" charset="0"/>
              </a:endParaRPr>
            </a:p>
            <a:p>
              <a:pPr algn="r"/>
              <a:r>
                <a:rPr lang="en-US" sz="800" dirty="0" smtClean="0">
                  <a:latin typeface="Arial" pitchFamily="34" charset="0"/>
                  <a:cs typeface="Arial" pitchFamily="34" charset="0"/>
                </a:rPr>
                <a:t>10</a:t>
              </a:r>
              <a:r>
                <a:rPr lang="en-US" sz="800" baseline="30000" dirty="0">
                  <a:latin typeface="Arial" pitchFamily="34" charset="0"/>
                  <a:cs typeface="Arial" pitchFamily="34" charset="0"/>
                </a:rPr>
                <a:t>4</a:t>
              </a:r>
              <a:endParaRPr lang="en-US" sz="800" dirty="0">
                <a:latin typeface="Arial" pitchFamily="34" charset="0"/>
                <a:cs typeface="Arial" pitchFamily="34" charset="0"/>
              </a:endParaRPr>
            </a:p>
            <a:p>
              <a:pPr algn="r"/>
              <a:endParaRPr lang="en-US" sz="500" dirty="0" smtClean="0">
                <a:latin typeface="Arial" pitchFamily="34" charset="0"/>
                <a:cs typeface="Arial" pitchFamily="34" charset="0"/>
              </a:endParaRPr>
            </a:p>
            <a:p>
              <a:pPr algn="r"/>
              <a:endParaRPr lang="en-US" sz="800" dirty="0" smtClean="0">
                <a:latin typeface="Arial" pitchFamily="34" charset="0"/>
                <a:cs typeface="Arial" pitchFamily="34" charset="0"/>
              </a:endParaRPr>
            </a:p>
            <a:p>
              <a:pPr algn="r"/>
              <a:r>
                <a:rPr lang="en-US" sz="800" dirty="0" smtClean="0">
                  <a:latin typeface="Arial" pitchFamily="34" charset="0"/>
                  <a:cs typeface="Arial" pitchFamily="34" charset="0"/>
                </a:rPr>
                <a:t>10</a:t>
              </a:r>
              <a:r>
                <a:rPr lang="en-US" sz="800" baseline="30000" dirty="0" smtClean="0">
                  <a:latin typeface="Arial" pitchFamily="34" charset="0"/>
                  <a:cs typeface="Arial" pitchFamily="34" charset="0"/>
                </a:rPr>
                <a:t>3</a:t>
              </a:r>
              <a:endParaRPr lang="en-US" sz="800" dirty="0">
                <a:latin typeface="Arial" pitchFamily="34" charset="0"/>
                <a:cs typeface="Arial" pitchFamily="34" charset="0"/>
              </a:endParaRPr>
            </a:p>
            <a:p>
              <a:pPr algn="r"/>
              <a:endParaRPr lang="en-US" sz="400" dirty="0" smtClean="0">
                <a:latin typeface="Arial" pitchFamily="34" charset="0"/>
                <a:cs typeface="Arial" pitchFamily="34" charset="0"/>
              </a:endParaRPr>
            </a:p>
            <a:p>
              <a:pPr algn="r"/>
              <a:endParaRPr lang="en-US" sz="400" dirty="0" smtClean="0">
                <a:latin typeface="Arial" pitchFamily="34" charset="0"/>
                <a:cs typeface="Arial" pitchFamily="34" charset="0"/>
              </a:endParaRPr>
            </a:p>
            <a:p>
              <a:pPr algn="r"/>
              <a:r>
                <a:rPr lang="en-US" sz="800" dirty="0" smtClean="0">
                  <a:latin typeface="Arial" pitchFamily="34" charset="0"/>
                  <a:cs typeface="Arial" pitchFamily="34" charset="0"/>
                </a:rPr>
                <a:t>0</a:t>
              </a:r>
            </a:p>
            <a:p>
              <a:pPr algn="r"/>
              <a:endParaRPr lang="en-US" sz="300" dirty="0" smtClean="0">
                <a:latin typeface="Arial" pitchFamily="34" charset="0"/>
                <a:cs typeface="Arial" pitchFamily="34" charset="0"/>
              </a:endParaRPr>
            </a:p>
            <a:p>
              <a:pPr algn="r"/>
              <a:endParaRPr lang="en-US" sz="200" dirty="0" smtClean="0">
                <a:latin typeface="Arial" pitchFamily="34" charset="0"/>
                <a:cs typeface="Arial" pitchFamily="34" charset="0"/>
              </a:endParaRPr>
            </a:p>
            <a:p>
              <a:pPr algn="r"/>
              <a:endParaRPr lang="en-US" sz="200" dirty="0">
                <a:latin typeface="Arial" pitchFamily="34" charset="0"/>
                <a:cs typeface="Arial" pitchFamily="34" charset="0"/>
              </a:endParaRPr>
            </a:p>
            <a:p>
              <a:pPr algn="r"/>
              <a:r>
                <a:rPr lang="en-US" sz="800" dirty="0" smtClean="0">
                  <a:latin typeface="Arial" pitchFamily="34" charset="0"/>
                  <a:cs typeface="Arial" pitchFamily="34" charset="0"/>
                </a:rPr>
                <a:t>-10</a:t>
              </a:r>
              <a:r>
                <a:rPr lang="en-US" sz="800" baseline="30000" dirty="0">
                  <a:latin typeface="Arial" pitchFamily="34" charset="0"/>
                  <a:cs typeface="Arial" pitchFamily="34" charset="0"/>
                </a:rPr>
                <a:t>3</a:t>
              </a:r>
              <a:endParaRPr lang="en-US" sz="800" dirty="0">
                <a:latin typeface="Arial" pitchFamily="34" charset="0"/>
                <a:cs typeface="Arial" pitchFamily="34" charset="0"/>
              </a:endParaRPr>
            </a:p>
            <a:p>
              <a:pPr algn="r"/>
              <a:endParaRPr lang="en-US" sz="800" dirty="0">
                <a:latin typeface="Arial" pitchFamily="34" charset="0"/>
                <a:cs typeface="Arial" pitchFamily="34" charset="0"/>
              </a:endParaRPr>
            </a:p>
          </p:txBody>
        </p:sp>
        <p:sp>
          <p:nvSpPr>
            <p:cNvPr id="14" name="TextBox 14"/>
            <p:cNvSpPr txBox="1"/>
            <p:nvPr/>
          </p:nvSpPr>
          <p:spPr>
            <a:xfrm>
              <a:off x="762000" y="2543860"/>
              <a:ext cx="381000" cy="1308050"/>
            </a:xfrm>
            <a:prstGeom prst="rect">
              <a:avLst/>
            </a:prstGeom>
            <a:solidFill>
              <a:schemeClr val="bg1"/>
            </a:solidFill>
            <a:ln>
              <a:noFill/>
            </a:ln>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dirty="0" smtClean="0">
                  <a:latin typeface="Arial" pitchFamily="34" charset="0"/>
                  <a:cs typeface="Arial" pitchFamily="34" charset="0"/>
                </a:rPr>
                <a:t>250K</a:t>
              </a:r>
              <a:endParaRPr lang="en-US" sz="900" dirty="0">
                <a:latin typeface="Arial" pitchFamily="34" charset="0"/>
                <a:cs typeface="Arial" pitchFamily="34" charset="0"/>
              </a:endParaRPr>
            </a:p>
            <a:p>
              <a:pPr algn="r"/>
              <a:endParaRPr lang="en-US" sz="700" dirty="0" smtClean="0">
                <a:latin typeface="Arial" pitchFamily="34" charset="0"/>
                <a:cs typeface="Arial" pitchFamily="34" charset="0"/>
              </a:endParaRPr>
            </a:p>
            <a:p>
              <a:pPr algn="r"/>
              <a:r>
                <a:rPr lang="en-US" sz="800" dirty="0" smtClean="0">
                  <a:latin typeface="Arial" pitchFamily="34" charset="0"/>
                  <a:cs typeface="Arial" pitchFamily="34" charset="0"/>
                </a:rPr>
                <a:t>200K</a:t>
              </a:r>
            </a:p>
            <a:p>
              <a:pPr algn="r"/>
              <a:endParaRPr lang="en-US" sz="800" dirty="0" smtClean="0">
                <a:latin typeface="Arial" pitchFamily="34" charset="0"/>
                <a:cs typeface="Arial" pitchFamily="34" charset="0"/>
              </a:endParaRPr>
            </a:p>
            <a:p>
              <a:pPr algn="r"/>
              <a:r>
                <a:rPr lang="en-US" sz="800" dirty="0" smtClean="0">
                  <a:latin typeface="Arial" pitchFamily="34" charset="0"/>
                  <a:cs typeface="Arial" pitchFamily="34" charset="0"/>
                </a:rPr>
                <a:t>150K</a:t>
              </a:r>
            </a:p>
            <a:p>
              <a:pPr algn="r"/>
              <a:endParaRPr lang="en-US" sz="700" dirty="0" smtClean="0">
                <a:latin typeface="Arial" pitchFamily="34" charset="0"/>
                <a:cs typeface="Arial" pitchFamily="34" charset="0"/>
              </a:endParaRPr>
            </a:p>
            <a:p>
              <a:pPr algn="r"/>
              <a:r>
                <a:rPr lang="en-US" sz="800" dirty="0" smtClean="0">
                  <a:latin typeface="Arial" pitchFamily="34" charset="0"/>
                  <a:cs typeface="Arial" pitchFamily="34" charset="0"/>
                </a:rPr>
                <a:t>100K</a:t>
              </a:r>
            </a:p>
            <a:p>
              <a:pPr algn="r"/>
              <a:endParaRPr lang="en-US" sz="700" dirty="0" smtClean="0">
                <a:latin typeface="Arial" pitchFamily="34" charset="0"/>
                <a:cs typeface="Arial" pitchFamily="34" charset="0"/>
              </a:endParaRPr>
            </a:p>
            <a:p>
              <a:pPr algn="r"/>
              <a:r>
                <a:rPr lang="en-US" sz="800" dirty="0" smtClean="0">
                  <a:latin typeface="Arial" pitchFamily="34" charset="0"/>
                  <a:cs typeface="Arial" pitchFamily="34" charset="0"/>
                </a:rPr>
                <a:t>50K</a:t>
              </a:r>
            </a:p>
            <a:p>
              <a:pPr algn="r"/>
              <a:endParaRPr lang="en-US" sz="500" dirty="0" smtClean="0">
                <a:latin typeface="Arial" pitchFamily="34" charset="0"/>
                <a:cs typeface="Arial" pitchFamily="34" charset="0"/>
              </a:endParaRPr>
            </a:p>
            <a:p>
              <a:pPr algn="r"/>
              <a:r>
                <a:rPr lang="en-US" sz="800" dirty="0" smtClean="0">
                  <a:latin typeface="Arial" pitchFamily="34" charset="0"/>
                  <a:cs typeface="Arial" pitchFamily="34" charset="0"/>
                </a:rPr>
                <a:t>0</a:t>
              </a:r>
              <a:endParaRPr lang="en-US" sz="800" dirty="0">
                <a:latin typeface="Arial" pitchFamily="34" charset="0"/>
                <a:cs typeface="Arial" pitchFamily="34" charset="0"/>
              </a:endParaRPr>
            </a:p>
          </p:txBody>
        </p:sp>
        <p:sp>
          <p:nvSpPr>
            <p:cNvPr id="15" name="TextBox 15"/>
            <p:cNvSpPr txBox="1"/>
            <p:nvPr/>
          </p:nvSpPr>
          <p:spPr>
            <a:xfrm>
              <a:off x="2598115" y="747370"/>
              <a:ext cx="381000" cy="1308050"/>
            </a:xfrm>
            <a:prstGeom prst="rect">
              <a:avLst/>
            </a:prstGeom>
            <a:solidFill>
              <a:schemeClr val="bg1"/>
            </a:solidFill>
            <a:ln>
              <a:noFill/>
            </a:ln>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dirty="0" smtClean="0">
                  <a:latin typeface="Arial" pitchFamily="34" charset="0"/>
                  <a:cs typeface="Arial" pitchFamily="34" charset="0"/>
                </a:rPr>
                <a:t>250K</a:t>
              </a:r>
              <a:endParaRPr lang="en-US" sz="900" dirty="0">
                <a:latin typeface="Arial" pitchFamily="34" charset="0"/>
                <a:cs typeface="Arial" pitchFamily="34" charset="0"/>
              </a:endParaRPr>
            </a:p>
            <a:p>
              <a:pPr algn="r"/>
              <a:endParaRPr lang="en-US" sz="700" dirty="0" smtClean="0">
                <a:latin typeface="Arial" pitchFamily="34" charset="0"/>
                <a:cs typeface="Arial" pitchFamily="34" charset="0"/>
              </a:endParaRPr>
            </a:p>
            <a:p>
              <a:pPr algn="r"/>
              <a:r>
                <a:rPr lang="en-US" sz="800" dirty="0" smtClean="0">
                  <a:latin typeface="Arial" pitchFamily="34" charset="0"/>
                  <a:cs typeface="Arial" pitchFamily="34" charset="0"/>
                </a:rPr>
                <a:t>200K</a:t>
              </a:r>
            </a:p>
            <a:p>
              <a:pPr algn="r"/>
              <a:endParaRPr lang="en-US" sz="800" dirty="0" smtClean="0">
                <a:latin typeface="Arial" pitchFamily="34" charset="0"/>
                <a:cs typeface="Arial" pitchFamily="34" charset="0"/>
              </a:endParaRPr>
            </a:p>
            <a:p>
              <a:pPr algn="r"/>
              <a:r>
                <a:rPr lang="en-US" sz="800" dirty="0" smtClean="0">
                  <a:latin typeface="Arial" pitchFamily="34" charset="0"/>
                  <a:cs typeface="Arial" pitchFamily="34" charset="0"/>
                </a:rPr>
                <a:t>150K</a:t>
              </a:r>
            </a:p>
            <a:p>
              <a:pPr algn="r"/>
              <a:endParaRPr lang="en-US" sz="700" dirty="0" smtClean="0">
                <a:latin typeface="Arial" pitchFamily="34" charset="0"/>
                <a:cs typeface="Arial" pitchFamily="34" charset="0"/>
              </a:endParaRPr>
            </a:p>
            <a:p>
              <a:pPr algn="r"/>
              <a:r>
                <a:rPr lang="en-US" sz="800" dirty="0" smtClean="0">
                  <a:latin typeface="Arial" pitchFamily="34" charset="0"/>
                  <a:cs typeface="Arial" pitchFamily="34" charset="0"/>
                </a:rPr>
                <a:t>100K</a:t>
              </a:r>
            </a:p>
            <a:p>
              <a:pPr algn="r"/>
              <a:endParaRPr lang="en-US" sz="700" dirty="0" smtClean="0">
                <a:latin typeface="Arial" pitchFamily="34" charset="0"/>
                <a:cs typeface="Arial" pitchFamily="34" charset="0"/>
              </a:endParaRPr>
            </a:p>
            <a:p>
              <a:pPr algn="r"/>
              <a:r>
                <a:rPr lang="en-US" sz="800" dirty="0" smtClean="0">
                  <a:latin typeface="Arial" pitchFamily="34" charset="0"/>
                  <a:cs typeface="Arial" pitchFamily="34" charset="0"/>
                </a:rPr>
                <a:t>50K</a:t>
              </a:r>
            </a:p>
            <a:p>
              <a:pPr algn="r"/>
              <a:endParaRPr lang="en-US" sz="500" dirty="0" smtClean="0">
                <a:latin typeface="Arial" pitchFamily="34" charset="0"/>
                <a:cs typeface="Arial" pitchFamily="34" charset="0"/>
              </a:endParaRPr>
            </a:p>
            <a:p>
              <a:pPr algn="r"/>
              <a:r>
                <a:rPr lang="en-US" sz="800" dirty="0" smtClean="0">
                  <a:latin typeface="Arial" pitchFamily="34" charset="0"/>
                  <a:cs typeface="Arial" pitchFamily="34" charset="0"/>
                </a:rPr>
                <a:t>0</a:t>
              </a:r>
              <a:endParaRPr lang="en-US" sz="800" dirty="0">
                <a:latin typeface="Arial" pitchFamily="34" charset="0"/>
                <a:cs typeface="Arial" pitchFamily="34" charset="0"/>
              </a:endParaRPr>
            </a:p>
          </p:txBody>
        </p:sp>
        <p:sp>
          <p:nvSpPr>
            <p:cNvPr id="16" name="TextBox 16"/>
            <p:cNvSpPr txBox="1"/>
            <p:nvPr/>
          </p:nvSpPr>
          <p:spPr>
            <a:xfrm>
              <a:off x="4434230" y="744320"/>
              <a:ext cx="381000" cy="1308050"/>
            </a:xfrm>
            <a:prstGeom prst="rect">
              <a:avLst/>
            </a:prstGeom>
            <a:solidFill>
              <a:schemeClr val="bg1"/>
            </a:solidFill>
            <a:ln>
              <a:noFill/>
            </a:ln>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dirty="0" smtClean="0">
                  <a:latin typeface="Arial" pitchFamily="34" charset="0"/>
                  <a:cs typeface="Arial" pitchFamily="34" charset="0"/>
                </a:rPr>
                <a:t>250K</a:t>
              </a:r>
              <a:endParaRPr lang="en-US" sz="900" dirty="0">
                <a:latin typeface="Arial" pitchFamily="34" charset="0"/>
                <a:cs typeface="Arial" pitchFamily="34" charset="0"/>
              </a:endParaRPr>
            </a:p>
            <a:p>
              <a:pPr algn="r"/>
              <a:endParaRPr lang="en-US" sz="700" dirty="0" smtClean="0">
                <a:latin typeface="Arial" pitchFamily="34" charset="0"/>
                <a:cs typeface="Arial" pitchFamily="34" charset="0"/>
              </a:endParaRPr>
            </a:p>
            <a:p>
              <a:pPr algn="r"/>
              <a:r>
                <a:rPr lang="en-US" sz="800" dirty="0" smtClean="0">
                  <a:latin typeface="Arial" pitchFamily="34" charset="0"/>
                  <a:cs typeface="Arial" pitchFamily="34" charset="0"/>
                </a:rPr>
                <a:t>200K</a:t>
              </a:r>
            </a:p>
            <a:p>
              <a:pPr algn="r"/>
              <a:endParaRPr lang="en-US" sz="800" dirty="0" smtClean="0">
                <a:latin typeface="Arial" pitchFamily="34" charset="0"/>
                <a:cs typeface="Arial" pitchFamily="34" charset="0"/>
              </a:endParaRPr>
            </a:p>
            <a:p>
              <a:pPr algn="r"/>
              <a:r>
                <a:rPr lang="en-US" sz="800" dirty="0" smtClean="0">
                  <a:latin typeface="Arial" pitchFamily="34" charset="0"/>
                  <a:cs typeface="Arial" pitchFamily="34" charset="0"/>
                </a:rPr>
                <a:t>150K</a:t>
              </a:r>
            </a:p>
            <a:p>
              <a:pPr algn="r"/>
              <a:endParaRPr lang="en-US" sz="700" dirty="0" smtClean="0">
                <a:latin typeface="Arial" pitchFamily="34" charset="0"/>
                <a:cs typeface="Arial" pitchFamily="34" charset="0"/>
              </a:endParaRPr>
            </a:p>
            <a:p>
              <a:pPr algn="r"/>
              <a:r>
                <a:rPr lang="en-US" sz="800" dirty="0" smtClean="0">
                  <a:latin typeface="Arial" pitchFamily="34" charset="0"/>
                  <a:cs typeface="Arial" pitchFamily="34" charset="0"/>
                </a:rPr>
                <a:t>100K</a:t>
              </a:r>
            </a:p>
            <a:p>
              <a:pPr algn="r"/>
              <a:endParaRPr lang="en-US" sz="700" dirty="0" smtClean="0">
                <a:latin typeface="Arial" pitchFamily="34" charset="0"/>
                <a:cs typeface="Arial" pitchFamily="34" charset="0"/>
              </a:endParaRPr>
            </a:p>
            <a:p>
              <a:pPr algn="r"/>
              <a:r>
                <a:rPr lang="en-US" sz="800" dirty="0" smtClean="0">
                  <a:latin typeface="Arial" pitchFamily="34" charset="0"/>
                  <a:cs typeface="Arial" pitchFamily="34" charset="0"/>
                </a:rPr>
                <a:t>50K</a:t>
              </a:r>
            </a:p>
            <a:p>
              <a:pPr algn="r"/>
              <a:endParaRPr lang="en-US" sz="500" dirty="0" smtClean="0">
                <a:latin typeface="Arial" pitchFamily="34" charset="0"/>
                <a:cs typeface="Arial" pitchFamily="34" charset="0"/>
              </a:endParaRPr>
            </a:p>
            <a:p>
              <a:pPr algn="r"/>
              <a:r>
                <a:rPr lang="en-US" sz="800" dirty="0" smtClean="0">
                  <a:latin typeface="Arial" pitchFamily="34" charset="0"/>
                  <a:cs typeface="Arial" pitchFamily="34" charset="0"/>
                </a:rPr>
                <a:t>0</a:t>
              </a:r>
              <a:endParaRPr lang="en-US" sz="800" dirty="0">
                <a:latin typeface="Arial" pitchFamily="34" charset="0"/>
                <a:cs typeface="Arial" pitchFamily="34" charset="0"/>
              </a:endParaRPr>
            </a:p>
          </p:txBody>
        </p:sp>
        <p:sp>
          <p:nvSpPr>
            <p:cNvPr id="17" name="TextBox 17"/>
            <p:cNvSpPr txBox="1"/>
            <p:nvPr/>
          </p:nvSpPr>
          <p:spPr>
            <a:xfrm>
              <a:off x="770530" y="744320"/>
              <a:ext cx="381000" cy="1277273"/>
            </a:xfrm>
            <a:prstGeom prst="rect">
              <a:avLst/>
            </a:prstGeom>
            <a:solidFill>
              <a:schemeClr val="bg1"/>
            </a:solidFill>
            <a:ln>
              <a:noFill/>
            </a:ln>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dirty="0" smtClean="0">
                  <a:latin typeface="Arial" pitchFamily="34" charset="0"/>
                  <a:cs typeface="Arial" pitchFamily="34" charset="0"/>
                </a:rPr>
                <a:t>250K</a:t>
              </a:r>
              <a:endParaRPr lang="en-US" sz="900" dirty="0">
                <a:latin typeface="Arial" pitchFamily="34" charset="0"/>
                <a:cs typeface="Arial" pitchFamily="34" charset="0"/>
              </a:endParaRPr>
            </a:p>
            <a:p>
              <a:pPr algn="r"/>
              <a:endParaRPr lang="en-US" sz="700" dirty="0" smtClean="0">
                <a:latin typeface="Arial" pitchFamily="34" charset="0"/>
                <a:cs typeface="Arial" pitchFamily="34" charset="0"/>
              </a:endParaRPr>
            </a:p>
            <a:p>
              <a:pPr algn="r"/>
              <a:r>
                <a:rPr lang="en-US" sz="800" dirty="0" smtClean="0">
                  <a:latin typeface="Arial" pitchFamily="34" charset="0"/>
                  <a:cs typeface="Arial" pitchFamily="34" charset="0"/>
                </a:rPr>
                <a:t>200K</a:t>
              </a:r>
            </a:p>
            <a:p>
              <a:pPr algn="r"/>
              <a:endParaRPr lang="en-US" sz="800" dirty="0" smtClean="0">
                <a:latin typeface="Arial" pitchFamily="34" charset="0"/>
                <a:cs typeface="Arial" pitchFamily="34" charset="0"/>
              </a:endParaRPr>
            </a:p>
            <a:p>
              <a:pPr algn="r"/>
              <a:r>
                <a:rPr lang="en-US" sz="800" dirty="0" smtClean="0">
                  <a:latin typeface="Arial" pitchFamily="34" charset="0"/>
                  <a:cs typeface="Arial" pitchFamily="34" charset="0"/>
                </a:rPr>
                <a:t>150K</a:t>
              </a:r>
            </a:p>
            <a:p>
              <a:pPr algn="r"/>
              <a:endParaRPr lang="en-US" sz="700" dirty="0" smtClean="0">
                <a:latin typeface="Arial" pitchFamily="34" charset="0"/>
                <a:cs typeface="Arial" pitchFamily="34" charset="0"/>
              </a:endParaRPr>
            </a:p>
            <a:p>
              <a:pPr algn="r"/>
              <a:r>
                <a:rPr lang="en-US" sz="800" dirty="0" smtClean="0">
                  <a:latin typeface="Arial" pitchFamily="34" charset="0"/>
                  <a:cs typeface="Arial" pitchFamily="34" charset="0"/>
                </a:rPr>
                <a:t>100K</a:t>
              </a:r>
            </a:p>
            <a:p>
              <a:pPr algn="r"/>
              <a:endParaRPr lang="en-US" sz="700" dirty="0" smtClean="0">
                <a:latin typeface="Arial" pitchFamily="34" charset="0"/>
                <a:cs typeface="Arial" pitchFamily="34" charset="0"/>
              </a:endParaRPr>
            </a:p>
            <a:p>
              <a:pPr algn="r"/>
              <a:r>
                <a:rPr lang="en-US" sz="800" dirty="0" smtClean="0">
                  <a:latin typeface="Arial" pitchFamily="34" charset="0"/>
                  <a:cs typeface="Arial" pitchFamily="34" charset="0"/>
                </a:rPr>
                <a:t>50K</a:t>
              </a:r>
            </a:p>
            <a:p>
              <a:pPr algn="r"/>
              <a:endParaRPr lang="en-US" sz="300" dirty="0" smtClean="0">
                <a:latin typeface="Arial" pitchFamily="34" charset="0"/>
                <a:cs typeface="Arial" pitchFamily="34" charset="0"/>
              </a:endParaRPr>
            </a:p>
            <a:p>
              <a:pPr algn="r"/>
              <a:endParaRPr lang="en-US" sz="300" dirty="0" smtClean="0">
                <a:latin typeface="Arial" pitchFamily="34" charset="0"/>
                <a:cs typeface="Arial" pitchFamily="34" charset="0"/>
              </a:endParaRPr>
            </a:p>
            <a:p>
              <a:pPr algn="r"/>
              <a:r>
                <a:rPr lang="en-US" sz="800" dirty="0" smtClean="0">
                  <a:latin typeface="Arial" pitchFamily="34" charset="0"/>
                  <a:cs typeface="Arial" pitchFamily="34" charset="0"/>
                </a:rPr>
                <a:t>0</a:t>
              </a:r>
              <a:endParaRPr lang="en-US" sz="800" dirty="0">
                <a:latin typeface="Arial" pitchFamily="34" charset="0"/>
                <a:cs typeface="Arial" pitchFamily="34" charset="0"/>
              </a:endParaRPr>
            </a:p>
          </p:txBody>
        </p:sp>
        <p:sp>
          <p:nvSpPr>
            <p:cNvPr id="18" name="TextBox 18"/>
            <p:cNvSpPr txBox="1"/>
            <p:nvPr/>
          </p:nvSpPr>
          <p:spPr>
            <a:xfrm>
              <a:off x="4964580" y="3817315"/>
              <a:ext cx="1207620" cy="215444"/>
            </a:xfrm>
            <a:prstGeom prst="rect">
              <a:avLst/>
            </a:prstGeom>
            <a:solidFill>
              <a:schemeClr val="bg1"/>
            </a:solidFill>
            <a:ln>
              <a:noFill/>
            </a:ln>
          </p:spPr>
          <p:txBody>
            <a:bodyPr wrap="square" lIns="0" tIns="0" rIns="0" bIns="9144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baseline="30000" dirty="0" smtClean="0">
                  <a:latin typeface="Arial" pitchFamily="34" charset="0"/>
                  <a:cs typeface="Arial" pitchFamily="34" charset="0"/>
                </a:rPr>
                <a:t> </a:t>
              </a:r>
              <a:r>
                <a:rPr lang="en-US" sz="800" dirty="0" smtClean="0">
                  <a:latin typeface="Arial" pitchFamily="34" charset="0"/>
                  <a:cs typeface="Arial" pitchFamily="34" charset="0"/>
                </a:rPr>
                <a:t>0             10</a:t>
              </a:r>
              <a:r>
                <a:rPr lang="en-US" sz="800" baseline="30000" dirty="0" smtClean="0">
                  <a:latin typeface="Arial" pitchFamily="34" charset="0"/>
                  <a:cs typeface="Arial" pitchFamily="34" charset="0"/>
                </a:rPr>
                <a:t>3</a:t>
              </a:r>
              <a:r>
                <a:rPr lang="en-US" sz="800" dirty="0" smtClean="0">
                  <a:latin typeface="Arial" pitchFamily="34" charset="0"/>
                  <a:cs typeface="Arial" pitchFamily="34" charset="0"/>
                </a:rPr>
                <a:t>       10</a:t>
              </a:r>
              <a:r>
                <a:rPr lang="en-US" sz="800" baseline="30000" dirty="0" smtClean="0">
                  <a:latin typeface="Arial" pitchFamily="34" charset="0"/>
                  <a:cs typeface="Arial" pitchFamily="34" charset="0"/>
                </a:rPr>
                <a:t>4</a:t>
              </a:r>
              <a:endParaRPr lang="en-US" sz="800" dirty="0">
                <a:latin typeface="Arial" pitchFamily="34" charset="0"/>
                <a:cs typeface="Arial" pitchFamily="34" charset="0"/>
              </a:endParaRPr>
            </a:p>
          </p:txBody>
        </p:sp>
        <p:sp>
          <p:nvSpPr>
            <p:cNvPr id="19" name="TextBox 19"/>
            <p:cNvSpPr txBox="1"/>
            <p:nvPr/>
          </p:nvSpPr>
          <p:spPr>
            <a:xfrm>
              <a:off x="1274670" y="3823156"/>
              <a:ext cx="1207620" cy="215444"/>
            </a:xfrm>
            <a:prstGeom prst="rect">
              <a:avLst/>
            </a:prstGeom>
            <a:solidFill>
              <a:schemeClr val="bg1"/>
            </a:solidFill>
            <a:ln>
              <a:noFill/>
            </a:ln>
          </p:spPr>
          <p:txBody>
            <a:bodyPr wrap="square" lIns="0" tIns="0" rIns="0" bIns="9144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baseline="30000" dirty="0" smtClean="0">
                  <a:latin typeface="Arial" pitchFamily="34" charset="0"/>
                  <a:cs typeface="Arial" pitchFamily="34" charset="0"/>
                </a:rPr>
                <a:t> </a:t>
              </a:r>
              <a:r>
                <a:rPr lang="en-US" sz="800" dirty="0" smtClean="0">
                  <a:latin typeface="Arial" pitchFamily="34" charset="0"/>
                  <a:cs typeface="Arial" pitchFamily="34" charset="0"/>
                </a:rPr>
                <a:t>0              10</a:t>
              </a:r>
              <a:r>
                <a:rPr lang="en-US" sz="800" baseline="30000" dirty="0" smtClean="0">
                  <a:latin typeface="Arial" pitchFamily="34" charset="0"/>
                  <a:cs typeface="Arial" pitchFamily="34" charset="0"/>
                </a:rPr>
                <a:t>3</a:t>
              </a:r>
              <a:r>
                <a:rPr lang="en-US" sz="800" dirty="0" smtClean="0">
                  <a:latin typeface="Arial" pitchFamily="34" charset="0"/>
                  <a:cs typeface="Arial" pitchFamily="34" charset="0"/>
                </a:rPr>
                <a:t>      10</a:t>
              </a:r>
              <a:r>
                <a:rPr lang="en-US" sz="800" baseline="30000" dirty="0" smtClean="0">
                  <a:latin typeface="Arial" pitchFamily="34" charset="0"/>
                  <a:cs typeface="Arial" pitchFamily="34" charset="0"/>
                </a:rPr>
                <a:t>4</a:t>
              </a:r>
              <a:endParaRPr lang="en-US" sz="800" dirty="0">
                <a:latin typeface="Arial" pitchFamily="34" charset="0"/>
                <a:cs typeface="Arial" pitchFamily="34" charset="0"/>
              </a:endParaRPr>
            </a:p>
          </p:txBody>
        </p:sp>
        <p:sp>
          <p:nvSpPr>
            <p:cNvPr id="20" name="TextBox 21"/>
            <p:cNvSpPr txBox="1"/>
            <p:nvPr/>
          </p:nvSpPr>
          <p:spPr>
            <a:xfrm rot="5400000">
              <a:off x="1650190" y="1518434"/>
              <a:ext cx="257859" cy="1277273"/>
            </a:xfrm>
            <a:prstGeom prst="rect">
              <a:avLst/>
            </a:prstGeom>
            <a:solidFill>
              <a:schemeClr val="bg1"/>
            </a:solidFill>
            <a:ln>
              <a:noFill/>
            </a:ln>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dirty="0" smtClean="0">
                  <a:latin typeface="Arial" pitchFamily="34" charset="0"/>
                  <a:cs typeface="Arial" pitchFamily="34" charset="0"/>
                </a:rPr>
                <a:t>250K</a:t>
              </a:r>
              <a:endParaRPr lang="en-US" sz="900" dirty="0">
                <a:latin typeface="Arial" pitchFamily="34" charset="0"/>
                <a:cs typeface="Arial" pitchFamily="34" charset="0"/>
              </a:endParaRPr>
            </a:p>
            <a:p>
              <a:endParaRPr lang="en-US" sz="700" dirty="0" smtClean="0">
                <a:latin typeface="Arial" pitchFamily="34" charset="0"/>
                <a:cs typeface="Arial" pitchFamily="34" charset="0"/>
              </a:endParaRPr>
            </a:p>
            <a:p>
              <a:r>
                <a:rPr lang="en-US" sz="800" dirty="0" smtClean="0">
                  <a:latin typeface="Arial" pitchFamily="34" charset="0"/>
                  <a:cs typeface="Arial" pitchFamily="34" charset="0"/>
                </a:rPr>
                <a:t>200K</a:t>
              </a:r>
            </a:p>
            <a:p>
              <a:endParaRPr lang="en-US" sz="800" dirty="0" smtClean="0">
                <a:latin typeface="Arial" pitchFamily="34" charset="0"/>
                <a:cs typeface="Arial" pitchFamily="34" charset="0"/>
              </a:endParaRPr>
            </a:p>
            <a:p>
              <a:r>
                <a:rPr lang="en-US" sz="800" dirty="0" smtClean="0">
                  <a:latin typeface="Arial" pitchFamily="34" charset="0"/>
                  <a:cs typeface="Arial" pitchFamily="34" charset="0"/>
                </a:rPr>
                <a:t>150K</a:t>
              </a:r>
            </a:p>
            <a:p>
              <a:endParaRPr lang="en-US" sz="700" dirty="0" smtClean="0">
                <a:latin typeface="Arial" pitchFamily="34" charset="0"/>
                <a:cs typeface="Arial" pitchFamily="34" charset="0"/>
              </a:endParaRPr>
            </a:p>
            <a:p>
              <a:r>
                <a:rPr lang="en-US" sz="800" dirty="0" smtClean="0">
                  <a:latin typeface="Arial" pitchFamily="34" charset="0"/>
                  <a:cs typeface="Arial" pitchFamily="34" charset="0"/>
                </a:rPr>
                <a:t>100K</a:t>
              </a:r>
            </a:p>
            <a:p>
              <a:endParaRPr lang="en-US" sz="700" dirty="0" smtClean="0">
                <a:latin typeface="Arial" pitchFamily="34" charset="0"/>
                <a:cs typeface="Arial" pitchFamily="34" charset="0"/>
              </a:endParaRPr>
            </a:p>
            <a:p>
              <a:r>
                <a:rPr lang="en-US" sz="800" dirty="0" smtClean="0">
                  <a:latin typeface="Arial" pitchFamily="34" charset="0"/>
                  <a:cs typeface="Arial" pitchFamily="34" charset="0"/>
                </a:rPr>
                <a:t>50K</a:t>
              </a:r>
            </a:p>
            <a:p>
              <a:endParaRPr lang="en-US" sz="300" dirty="0" smtClean="0">
                <a:latin typeface="Arial" pitchFamily="34" charset="0"/>
                <a:cs typeface="Arial" pitchFamily="34" charset="0"/>
              </a:endParaRPr>
            </a:p>
            <a:p>
              <a:endParaRPr lang="en-US" sz="300" dirty="0" smtClean="0">
                <a:latin typeface="Arial" pitchFamily="34" charset="0"/>
                <a:cs typeface="Arial" pitchFamily="34" charset="0"/>
              </a:endParaRPr>
            </a:p>
            <a:p>
              <a:r>
                <a:rPr lang="en-US" sz="800" dirty="0" smtClean="0">
                  <a:latin typeface="Arial" pitchFamily="34" charset="0"/>
                  <a:cs typeface="Arial" pitchFamily="34" charset="0"/>
                </a:rPr>
                <a:t>0</a:t>
              </a:r>
              <a:endParaRPr lang="en-US" sz="800" dirty="0">
                <a:latin typeface="Arial" pitchFamily="34" charset="0"/>
                <a:cs typeface="Arial" pitchFamily="34" charset="0"/>
              </a:endParaRPr>
            </a:p>
          </p:txBody>
        </p:sp>
        <p:sp>
          <p:nvSpPr>
            <p:cNvPr id="21" name="TextBox 22"/>
            <p:cNvSpPr txBox="1"/>
            <p:nvPr/>
          </p:nvSpPr>
          <p:spPr>
            <a:xfrm rot="5400000">
              <a:off x="3496584" y="1518433"/>
              <a:ext cx="257859" cy="1277273"/>
            </a:xfrm>
            <a:prstGeom prst="rect">
              <a:avLst/>
            </a:prstGeom>
            <a:solidFill>
              <a:schemeClr val="bg1"/>
            </a:solidFill>
            <a:ln>
              <a:noFill/>
            </a:ln>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dirty="0" smtClean="0">
                  <a:latin typeface="Arial" pitchFamily="34" charset="0"/>
                  <a:cs typeface="Arial" pitchFamily="34" charset="0"/>
                </a:rPr>
                <a:t>250K</a:t>
              </a:r>
              <a:endParaRPr lang="en-US" sz="900" dirty="0">
                <a:latin typeface="Arial" pitchFamily="34" charset="0"/>
                <a:cs typeface="Arial" pitchFamily="34" charset="0"/>
              </a:endParaRPr>
            </a:p>
            <a:p>
              <a:endParaRPr lang="en-US" sz="700" dirty="0" smtClean="0">
                <a:latin typeface="Arial" pitchFamily="34" charset="0"/>
                <a:cs typeface="Arial" pitchFamily="34" charset="0"/>
              </a:endParaRPr>
            </a:p>
            <a:p>
              <a:r>
                <a:rPr lang="en-US" sz="800" dirty="0" smtClean="0">
                  <a:latin typeface="Arial" pitchFamily="34" charset="0"/>
                  <a:cs typeface="Arial" pitchFamily="34" charset="0"/>
                </a:rPr>
                <a:t>200K</a:t>
              </a:r>
            </a:p>
            <a:p>
              <a:endParaRPr lang="en-US" sz="800" dirty="0" smtClean="0">
                <a:latin typeface="Arial" pitchFamily="34" charset="0"/>
                <a:cs typeface="Arial" pitchFamily="34" charset="0"/>
              </a:endParaRPr>
            </a:p>
            <a:p>
              <a:r>
                <a:rPr lang="en-US" sz="800" dirty="0" smtClean="0">
                  <a:latin typeface="Arial" pitchFamily="34" charset="0"/>
                  <a:cs typeface="Arial" pitchFamily="34" charset="0"/>
                </a:rPr>
                <a:t>150K</a:t>
              </a:r>
            </a:p>
            <a:p>
              <a:endParaRPr lang="en-US" sz="700" dirty="0" smtClean="0">
                <a:latin typeface="Arial" pitchFamily="34" charset="0"/>
                <a:cs typeface="Arial" pitchFamily="34" charset="0"/>
              </a:endParaRPr>
            </a:p>
            <a:p>
              <a:r>
                <a:rPr lang="en-US" sz="800" dirty="0" smtClean="0">
                  <a:latin typeface="Arial" pitchFamily="34" charset="0"/>
                  <a:cs typeface="Arial" pitchFamily="34" charset="0"/>
                </a:rPr>
                <a:t>100K</a:t>
              </a:r>
            </a:p>
            <a:p>
              <a:endParaRPr lang="en-US" sz="700" dirty="0" smtClean="0">
                <a:latin typeface="Arial" pitchFamily="34" charset="0"/>
                <a:cs typeface="Arial" pitchFamily="34" charset="0"/>
              </a:endParaRPr>
            </a:p>
            <a:p>
              <a:r>
                <a:rPr lang="en-US" sz="800" dirty="0" smtClean="0">
                  <a:latin typeface="Arial" pitchFamily="34" charset="0"/>
                  <a:cs typeface="Arial" pitchFamily="34" charset="0"/>
                </a:rPr>
                <a:t>50K</a:t>
              </a:r>
            </a:p>
            <a:p>
              <a:endParaRPr lang="en-US" sz="300" dirty="0" smtClean="0">
                <a:latin typeface="Arial" pitchFamily="34" charset="0"/>
                <a:cs typeface="Arial" pitchFamily="34" charset="0"/>
              </a:endParaRPr>
            </a:p>
            <a:p>
              <a:endParaRPr lang="en-US" sz="300" dirty="0" smtClean="0">
                <a:latin typeface="Arial" pitchFamily="34" charset="0"/>
                <a:cs typeface="Arial" pitchFamily="34" charset="0"/>
              </a:endParaRPr>
            </a:p>
            <a:p>
              <a:r>
                <a:rPr lang="en-US" sz="800" dirty="0" smtClean="0">
                  <a:latin typeface="Arial" pitchFamily="34" charset="0"/>
                  <a:cs typeface="Arial" pitchFamily="34" charset="0"/>
                </a:rPr>
                <a:t>0</a:t>
              </a:r>
              <a:endParaRPr lang="en-US" sz="800" dirty="0">
                <a:latin typeface="Arial" pitchFamily="34" charset="0"/>
                <a:cs typeface="Arial" pitchFamily="34" charset="0"/>
              </a:endParaRPr>
            </a:p>
          </p:txBody>
        </p:sp>
        <p:sp>
          <p:nvSpPr>
            <p:cNvPr id="22" name="TextBox 23"/>
            <p:cNvSpPr txBox="1"/>
            <p:nvPr/>
          </p:nvSpPr>
          <p:spPr>
            <a:xfrm rot="5400000">
              <a:off x="5318069" y="1515383"/>
              <a:ext cx="257859" cy="1277273"/>
            </a:xfrm>
            <a:prstGeom prst="rect">
              <a:avLst/>
            </a:prstGeom>
            <a:solidFill>
              <a:schemeClr val="bg1"/>
            </a:solidFill>
            <a:ln>
              <a:noFill/>
            </a:ln>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dirty="0" smtClean="0">
                  <a:latin typeface="Arial" pitchFamily="34" charset="0"/>
                  <a:cs typeface="Arial" pitchFamily="34" charset="0"/>
                </a:rPr>
                <a:t>250K</a:t>
              </a:r>
              <a:endParaRPr lang="en-US" sz="900" dirty="0">
                <a:latin typeface="Arial" pitchFamily="34" charset="0"/>
                <a:cs typeface="Arial" pitchFamily="34" charset="0"/>
              </a:endParaRPr>
            </a:p>
            <a:p>
              <a:endParaRPr lang="en-US" sz="700" dirty="0" smtClean="0">
                <a:latin typeface="Arial" pitchFamily="34" charset="0"/>
                <a:cs typeface="Arial" pitchFamily="34" charset="0"/>
              </a:endParaRPr>
            </a:p>
            <a:p>
              <a:r>
                <a:rPr lang="en-US" sz="800" dirty="0" smtClean="0">
                  <a:latin typeface="Arial" pitchFamily="34" charset="0"/>
                  <a:cs typeface="Arial" pitchFamily="34" charset="0"/>
                </a:rPr>
                <a:t>200K</a:t>
              </a:r>
            </a:p>
            <a:p>
              <a:endParaRPr lang="en-US" sz="800" dirty="0" smtClean="0">
                <a:latin typeface="Arial" pitchFamily="34" charset="0"/>
                <a:cs typeface="Arial" pitchFamily="34" charset="0"/>
              </a:endParaRPr>
            </a:p>
            <a:p>
              <a:r>
                <a:rPr lang="en-US" sz="800" dirty="0" smtClean="0">
                  <a:latin typeface="Arial" pitchFamily="34" charset="0"/>
                  <a:cs typeface="Arial" pitchFamily="34" charset="0"/>
                </a:rPr>
                <a:t>150K</a:t>
              </a:r>
            </a:p>
            <a:p>
              <a:endParaRPr lang="en-US" sz="700" dirty="0" smtClean="0">
                <a:latin typeface="Arial" pitchFamily="34" charset="0"/>
                <a:cs typeface="Arial" pitchFamily="34" charset="0"/>
              </a:endParaRPr>
            </a:p>
            <a:p>
              <a:r>
                <a:rPr lang="en-US" sz="800" dirty="0" smtClean="0">
                  <a:latin typeface="Arial" pitchFamily="34" charset="0"/>
                  <a:cs typeface="Arial" pitchFamily="34" charset="0"/>
                </a:rPr>
                <a:t>100K</a:t>
              </a:r>
            </a:p>
            <a:p>
              <a:endParaRPr lang="en-US" sz="700" dirty="0" smtClean="0">
                <a:latin typeface="Arial" pitchFamily="34" charset="0"/>
                <a:cs typeface="Arial" pitchFamily="34" charset="0"/>
              </a:endParaRPr>
            </a:p>
            <a:p>
              <a:r>
                <a:rPr lang="en-US" sz="800" dirty="0" smtClean="0">
                  <a:latin typeface="Arial" pitchFamily="34" charset="0"/>
                  <a:cs typeface="Arial" pitchFamily="34" charset="0"/>
                </a:rPr>
                <a:t>50K</a:t>
              </a:r>
            </a:p>
            <a:p>
              <a:endParaRPr lang="en-US" sz="300" dirty="0" smtClean="0">
                <a:latin typeface="Arial" pitchFamily="34" charset="0"/>
                <a:cs typeface="Arial" pitchFamily="34" charset="0"/>
              </a:endParaRPr>
            </a:p>
            <a:p>
              <a:endParaRPr lang="en-US" sz="300" dirty="0" smtClean="0">
                <a:latin typeface="Arial" pitchFamily="34" charset="0"/>
                <a:cs typeface="Arial" pitchFamily="34" charset="0"/>
              </a:endParaRPr>
            </a:p>
            <a:p>
              <a:r>
                <a:rPr lang="en-US" sz="800" dirty="0" smtClean="0">
                  <a:latin typeface="Arial" pitchFamily="34" charset="0"/>
                  <a:cs typeface="Arial" pitchFamily="34" charset="0"/>
                </a:rPr>
                <a:t>0</a:t>
              </a:r>
              <a:endParaRPr lang="en-US" sz="800" dirty="0">
                <a:latin typeface="Arial" pitchFamily="34" charset="0"/>
                <a:cs typeface="Arial" pitchFamily="34" charset="0"/>
              </a:endParaRPr>
            </a:p>
          </p:txBody>
        </p:sp>
        <p:sp>
          <p:nvSpPr>
            <p:cNvPr id="23" name="TextBox 24"/>
            <p:cNvSpPr txBox="1"/>
            <p:nvPr/>
          </p:nvSpPr>
          <p:spPr>
            <a:xfrm>
              <a:off x="1922680" y="1160680"/>
              <a:ext cx="294435" cy="123111"/>
            </a:xfrm>
            <a:prstGeom prst="rect">
              <a:avLst/>
            </a:prstGeom>
            <a:solidFill>
              <a:schemeClr val="bg1"/>
            </a:solid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dirty="0" smtClean="0">
                  <a:latin typeface="Arial" panose="020B0604020202020204" pitchFamily="34" charset="0"/>
                  <a:cs typeface="Arial" panose="020B0604020202020204" pitchFamily="34" charset="0"/>
                </a:rPr>
                <a:t>64.7</a:t>
              </a:r>
              <a:endParaRPr lang="en-US" sz="800" dirty="0">
                <a:latin typeface="Arial" panose="020B0604020202020204" pitchFamily="34" charset="0"/>
                <a:cs typeface="Arial" panose="020B0604020202020204" pitchFamily="34" charset="0"/>
              </a:endParaRPr>
            </a:p>
          </p:txBody>
        </p:sp>
        <p:sp>
          <p:nvSpPr>
            <p:cNvPr id="24" name="TextBox 25"/>
            <p:cNvSpPr txBox="1"/>
            <p:nvPr/>
          </p:nvSpPr>
          <p:spPr>
            <a:xfrm>
              <a:off x="3421685" y="1264334"/>
              <a:ext cx="685800" cy="123111"/>
            </a:xfrm>
            <a:prstGeom prst="rect">
              <a:avLst/>
            </a:prstGeom>
            <a:solidFill>
              <a:schemeClr val="bg1"/>
            </a:solid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dirty="0" smtClean="0">
                  <a:latin typeface="Arial" panose="020B0604020202020204" pitchFamily="34" charset="0"/>
                  <a:cs typeface="Arial" panose="020B0604020202020204" pitchFamily="34" charset="0"/>
                </a:rPr>
                <a:t>single cells</a:t>
              </a:r>
            </a:p>
          </p:txBody>
        </p:sp>
        <p:sp>
          <p:nvSpPr>
            <p:cNvPr id="25" name="TextBox 26"/>
            <p:cNvSpPr txBox="1"/>
            <p:nvPr/>
          </p:nvSpPr>
          <p:spPr>
            <a:xfrm>
              <a:off x="3624075" y="1386259"/>
              <a:ext cx="294435" cy="123111"/>
            </a:xfrm>
            <a:prstGeom prst="rect">
              <a:avLst/>
            </a:prstGeom>
            <a:solidFill>
              <a:schemeClr val="bg1"/>
            </a:solid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dirty="0" smtClean="0">
                  <a:latin typeface="Arial" panose="020B0604020202020204" pitchFamily="34" charset="0"/>
                  <a:cs typeface="Arial" panose="020B0604020202020204" pitchFamily="34" charset="0"/>
                </a:rPr>
                <a:t>97.7</a:t>
              </a:r>
              <a:endParaRPr lang="en-US" sz="800" dirty="0">
                <a:latin typeface="Arial" panose="020B0604020202020204" pitchFamily="34" charset="0"/>
                <a:cs typeface="Arial" panose="020B0604020202020204" pitchFamily="34" charset="0"/>
              </a:endParaRPr>
            </a:p>
          </p:txBody>
        </p:sp>
        <p:sp>
          <p:nvSpPr>
            <p:cNvPr id="26" name="TextBox 27"/>
            <p:cNvSpPr txBox="1"/>
            <p:nvPr/>
          </p:nvSpPr>
          <p:spPr>
            <a:xfrm>
              <a:off x="5257800" y="1233830"/>
              <a:ext cx="685800" cy="123111"/>
            </a:xfrm>
            <a:prstGeom prst="rect">
              <a:avLst/>
            </a:prstGeom>
            <a:solidFill>
              <a:schemeClr val="bg1"/>
            </a:solid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dirty="0" smtClean="0">
                  <a:latin typeface="Arial" panose="020B0604020202020204" pitchFamily="34" charset="0"/>
                  <a:cs typeface="Arial" panose="020B0604020202020204" pitchFamily="34" charset="0"/>
                </a:rPr>
                <a:t>single cells</a:t>
              </a:r>
            </a:p>
          </p:txBody>
        </p:sp>
        <p:sp>
          <p:nvSpPr>
            <p:cNvPr id="27" name="TextBox 28"/>
            <p:cNvSpPr txBox="1"/>
            <p:nvPr/>
          </p:nvSpPr>
          <p:spPr>
            <a:xfrm>
              <a:off x="5423615" y="1363070"/>
              <a:ext cx="294435" cy="123111"/>
            </a:xfrm>
            <a:prstGeom prst="rect">
              <a:avLst/>
            </a:prstGeom>
            <a:solidFill>
              <a:schemeClr val="bg1"/>
            </a:solid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dirty="0" smtClean="0">
                  <a:latin typeface="Arial" panose="020B0604020202020204" pitchFamily="34" charset="0"/>
                  <a:cs typeface="Arial" panose="020B0604020202020204" pitchFamily="34" charset="0"/>
                </a:rPr>
                <a:t>97.3</a:t>
              </a:r>
              <a:endParaRPr lang="en-US" sz="800" dirty="0">
                <a:latin typeface="Arial" panose="020B0604020202020204" pitchFamily="34" charset="0"/>
                <a:cs typeface="Arial" panose="020B0604020202020204" pitchFamily="34" charset="0"/>
              </a:endParaRPr>
            </a:p>
          </p:txBody>
        </p:sp>
        <p:sp>
          <p:nvSpPr>
            <p:cNvPr id="28" name="TextBox 29"/>
            <p:cNvSpPr txBox="1"/>
            <p:nvPr/>
          </p:nvSpPr>
          <p:spPr>
            <a:xfrm>
              <a:off x="1288085" y="2756024"/>
              <a:ext cx="685800" cy="123111"/>
            </a:xfrm>
            <a:prstGeom prst="rect">
              <a:avLst/>
            </a:prstGeom>
            <a:solidFill>
              <a:schemeClr val="bg1"/>
            </a:solid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dirty="0" smtClean="0">
                  <a:latin typeface="Arial" panose="020B0604020202020204" pitchFamily="34" charset="0"/>
                  <a:cs typeface="Arial" panose="020B0604020202020204" pitchFamily="34" charset="0"/>
                </a:rPr>
                <a:t>live cells</a:t>
              </a:r>
            </a:p>
          </p:txBody>
        </p:sp>
        <p:sp>
          <p:nvSpPr>
            <p:cNvPr id="29" name="TextBox 30"/>
            <p:cNvSpPr txBox="1"/>
            <p:nvPr/>
          </p:nvSpPr>
          <p:spPr>
            <a:xfrm>
              <a:off x="1475845" y="2885264"/>
              <a:ext cx="294435" cy="123111"/>
            </a:xfrm>
            <a:prstGeom prst="rect">
              <a:avLst/>
            </a:prstGeom>
            <a:solidFill>
              <a:schemeClr val="bg1"/>
            </a:solid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dirty="0" smtClean="0">
                  <a:latin typeface="Arial" panose="020B0604020202020204" pitchFamily="34" charset="0"/>
                  <a:cs typeface="Arial" panose="020B0604020202020204" pitchFamily="34" charset="0"/>
                </a:rPr>
                <a:t>59.1</a:t>
              </a:r>
              <a:endParaRPr lang="en-US" sz="800" dirty="0">
                <a:latin typeface="Arial" panose="020B0604020202020204" pitchFamily="34" charset="0"/>
                <a:cs typeface="Arial" panose="020B0604020202020204" pitchFamily="34" charset="0"/>
              </a:endParaRPr>
            </a:p>
          </p:txBody>
        </p:sp>
        <p:sp>
          <p:nvSpPr>
            <p:cNvPr id="30" name="TextBox 31"/>
            <p:cNvSpPr txBox="1"/>
            <p:nvPr/>
          </p:nvSpPr>
          <p:spPr>
            <a:xfrm>
              <a:off x="3886200" y="2871849"/>
              <a:ext cx="363320" cy="123111"/>
            </a:xfrm>
            <a:prstGeom prst="rect">
              <a:avLst/>
            </a:prstGeom>
            <a:solidFill>
              <a:schemeClr val="bg1"/>
            </a:solid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dirty="0" smtClean="0">
                  <a:latin typeface="Arial" panose="020B0604020202020204" pitchFamily="34" charset="0"/>
                  <a:cs typeface="Arial" panose="020B0604020202020204" pitchFamily="34" charset="0"/>
                </a:rPr>
                <a:t>CD4</a:t>
              </a:r>
              <a:r>
                <a:rPr lang="en-US" sz="800" baseline="30000" dirty="0" smtClean="0">
                  <a:latin typeface="Arial" panose="020B0604020202020204" pitchFamily="34" charset="0"/>
                  <a:cs typeface="Arial" panose="020B0604020202020204" pitchFamily="34" charset="0"/>
                </a:rPr>
                <a:t>+</a:t>
              </a:r>
            </a:p>
          </p:txBody>
        </p:sp>
        <p:sp>
          <p:nvSpPr>
            <p:cNvPr id="31" name="TextBox 32"/>
            <p:cNvSpPr txBox="1"/>
            <p:nvPr/>
          </p:nvSpPr>
          <p:spPr>
            <a:xfrm>
              <a:off x="3921560" y="3001089"/>
              <a:ext cx="294435" cy="123111"/>
            </a:xfrm>
            <a:prstGeom prst="rect">
              <a:avLst/>
            </a:prstGeom>
            <a:solidFill>
              <a:schemeClr val="bg1"/>
            </a:solid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dirty="0" smtClean="0">
                  <a:latin typeface="Arial" panose="020B0604020202020204" pitchFamily="34" charset="0"/>
                  <a:cs typeface="Arial" panose="020B0604020202020204" pitchFamily="34" charset="0"/>
                </a:rPr>
                <a:t>28.9</a:t>
              </a:r>
              <a:endParaRPr lang="en-US" sz="800" dirty="0">
                <a:latin typeface="Arial" panose="020B0604020202020204" pitchFamily="34" charset="0"/>
                <a:cs typeface="Arial" panose="020B0604020202020204" pitchFamily="34" charset="0"/>
              </a:endParaRPr>
            </a:p>
          </p:txBody>
        </p:sp>
        <p:sp>
          <p:nvSpPr>
            <p:cNvPr id="32" name="TextBox 33"/>
            <p:cNvSpPr txBox="1"/>
            <p:nvPr/>
          </p:nvSpPr>
          <p:spPr>
            <a:xfrm>
              <a:off x="5086505" y="2819400"/>
              <a:ext cx="323695" cy="123111"/>
            </a:xfrm>
            <a:prstGeom prst="rect">
              <a:avLst/>
            </a:prstGeom>
            <a:solidFill>
              <a:schemeClr val="bg1"/>
            </a:solid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dirty="0" smtClean="0">
                  <a:latin typeface="Arial" panose="020B0604020202020204" pitchFamily="34" charset="0"/>
                  <a:cs typeface="Arial" panose="020B0604020202020204" pitchFamily="34" charset="0"/>
                </a:rPr>
                <a:t>IFN</a:t>
              </a:r>
              <a:r>
                <a:rPr lang="el-GR" sz="800" dirty="0" smtClean="0">
                  <a:latin typeface="Arial" panose="020B0604020202020204" pitchFamily="34" charset="0"/>
                  <a:cs typeface="Arial" panose="020B0604020202020204" pitchFamily="34" charset="0"/>
                </a:rPr>
                <a:t>γ</a:t>
              </a:r>
              <a:endParaRPr lang="en-US" sz="800" baseline="30000" dirty="0" smtClean="0">
                <a:latin typeface="Arial" panose="020B0604020202020204" pitchFamily="34" charset="0"/>
                <a:cs typeface="Arial" panose="020B0604020202020204" pitchFamily="34" charset="0"/>
              </a:endParaRPr>
            </a:p>
          </p:txBody>
        </p:sp>
        <p:sp>
          <p:nvSpPr>
            <p:cNvPr id="33" name="TextBox 34"/>
            <p:cNvSpPr txBox="1"/>
            <p:nvPr/>
          </p:nvSpPr>
          <p:spPr>
            <a:xfrm>
              <a:off x="5140562" y="2942540"/>
              <a:ext cx="262323" cy="123111"/>
            </a:xfrm>
            <a:prstGeom prst="rect">
              <a:avLst/>
            </a:prstGeom>
            <a:solidFill>
              <a:schemeClr val="bg1"/>
            </a:solid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dirty="0" smtClean="0">
                  <a:latin typeface="Arial" panose="020B0604020202020204" pitchFamily="34" charset="0"/>
                  <a:cs typeface="Arial" panose="020B0604020202020204" pitchFamily="34" charset="0"/>
                </a:rPr>
                <a:t>2.39</a:t>
              </a:r>
              <a:endParaRPr lang="en-US" sz="800" dirty="0">
                <a:latin typeface="Arial" panose="020B0604020202020204" pitchFamily="34" charset="0"/>
                <a:cs typeface="Arial" panose="020B0604020202020204" pitchFamily="34" charset="0"/>
              </a:endParaRPr>
            </a:p>
          </p:txBody>
        </p:sp>
        <p:sp>
          <p:nvSpPr>
            <p:cNvPr id="34" name="TextBox 35"/>
            <p:cNvSpPr txBox="1"/>
            <p:nvPr/>
          </p:nvSpPr>
          <p:spPr>
            <a:xfrm>
              <a:off x="1447800" y="2315289"/>
              <a:ext cx="685800" cy="123111"/>
            </a:xfrm>
            <a:prstGeom prst="rect">
              <a:avLst/>
            </a:prstGeom>
            <a:solidFill>
              <a:schemeClr val="bg1"/>
            </a:solid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dirty="0" smtClean="0">
                  <a:latin typeface="Arial" panose="020B0604020202020204" pitchFamily="34" charset="0"/>
                  <a:cs typeface="Arial" panose="020B0604020202020204" pitchFamily="34" charset="0"/>
                </a:rPr>
                <a:t>FSC-A</a:t>
              </a:r>
            </a:p>
          </p:txBody>
        </p:sp>
        <p:sp>
          <p:nvSpPr>
            <p:cNvPr id="35" name="TextBox 36"/>
            <p:cNvSpPr txBox="1"/>
            <p:nvPr/>
          </p:nvSpPr>
          <p:spPr>
            <a:xfrm>
              <a:off x="3276600" y="2315289"/>
              <a:ext cx="685800" cy="123111"/>
            </a:xfrm>
            <a:prstGeom prst="rect">
              <a:avLst/>
            </a:prstGeom>
            <a:solidFill>
              <a:schemeClr val="bg1"/>
            </a:solid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dirty="0" smtClean="0">
                  <a:latin typeface="Arial" panose="020B0604020202020204" pitchFamily="34" charset="0"/>
                  <a:cs typeface="Arial" panose="020B0604020202020204" pitchFamily="34" charset="0"/>
                </a:rPr>
                <a:t>FSC-H</a:t>
              </a:r>
            </a:p>
          </p:txBody>
        </p:sp>
        <p:sp>
          <p:nvSpPr>
            <p:cNvPr id="36" name="TextBox 37"/>
            <p:cNvSpPr txBox="1"/>
            <p:nvPr/>
          </p:nvSpPr>
          <p:spPr>
            <a:xfrm>
              <a:off x="5181600" y="2315289"/>
              <a:ext cx="685800" cy="123111"/>
            </a:xfrm>
            <a:prstGeom prst="rect">
              <a:avLst/>
            </a:prstGeom>
            <a:solidFill>
              <a:schemeClr val="bg1"/>
            </a:solid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dirty="0" smtClean="0">
                  <a:latin typeface="Arial" panose="020B0604020202020204" pitchFamily="34" charset="0"/>
                  <a:cs typeface="Arial" panose="020B0604020202020204" pitchFamily="34" charset="0"/>
                </a:rPr>
                <a:t>SSC-H</a:t>
              </a:r>
            </a:p>
          </p:txBody>
        </p:sp>
        <p:sp>
          <p:nvSpPr>
            <p:cNvPr id="37" name="TextBox 38"/>
            <p:cNvSpPr txBox="1"/>
            <p:nvPr/>
          </p:nvSpPr>
          <p:spPr>
            <a:xfrm>
              <a:off x="1452065" y="3962400"/>
              <a:ext cx="685800" cy="123111"/>
            </a:xfrm>
            <a:prstGeom prst="rect">
              <a:avLst/>
            </a:prstGeom>
            <a:solidFill>
              <a:schemeClr val="bg1"/>
            </a:solid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dirty="0" smtClean="0">
                  <a:latin typeface="Arial" panose="020B0604020202020204" pitchFamily="34" charset="0"/>
                  <a:cs typeface="Arial" panose="020B0604020202020204" pitchFamily="34" charset="0"/>
                </a:rPr>
                <a:t>live-dead blue</a:t>
              </a:r>
            </a:p>
          </p:txBody>
        </p:sp>
        <p:sp>
          <p:nvSpPr>
            <p:cNvPr id="38" name="TextBox 39"/>
            <p:cNvSpPr txBox="1"/>
            <p:nvPr/>
          </p:nvSpPr>
          <p:spPr>
            <a:xfrm rot="16200000">
              <a:off x="404456" y="1318885"/>
              <a:ext cx="685800" cy="123111"/>
            </a:xfrm>
            <a:prstGeom prst="rect">
              <a:avLst/>
            </a:prstGeom>
            <a:solidFill>
              <a:schemeClr val="bg1"/>
            </a:solid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dirty="0" smtClean="0">
                  <a:latin typeface="Arial" panose="020B0604020202020204" pitchFamily="34" charset="0"/>
                  <a:cs typeface="Arial" panose="020B0604020202020204" pitchFamily="34" charset="0"/>
                </a:rPr>
                <a:t>SSC-A</a:t>
              </a:r>
            </a:p>
          </p:txBody>
        </p:sp>
        <p:sp>
          <p:nvSpPr>
            <p:cNvPr id="39" name="TextBox 40"/>
            <p:cNvSpPr txBox="1"/>
            <p:nvPr/>
          </p:nvSpPr>
          <p:spPr>
            <a:xfrm rot="16200000">
              <a:off x="404456" y="3053804"/>
              <a:ext cx="685800" cy="123111"/>
            </a:xfrm>
            <a:prstGeom prst="rect">
              <a:avLst/>
            </a:prstGeom>
            <a:solidFill>
              <a:schemeClr val="bg1"/>
            </a:solid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dirty="0" smtClean="0">
                  <a:latin typeface="Arial" panose="020B0604020202020204" pitchFamily="34" charset="0"/>
                  <a:cs typeface="Arial" panose="020B0604020202020204" pitchFamily="34" charset="0"/>
                </a:rPr>
                <a:t>FSC-H</a:t>
              </a:r>
            </a:p>
          </p:txBody>
        </p:sp>
        <p:sp>
          <p:nvSpPr>
            <p:cNvPr id="40" name="TextBox 41"/>
            <p:cNvSpPr txBox="1"/>
            <p:nvPr/>
          </p:nvSpPr>
          <p:spPr>
            <a:xfrm rot="16200000">
              <a:off x="2309456" y="1326200"/>
              <a:ext cx="685800" cy="123111"/>
            </a:xfrm>
            <a:prstGeom prst="rect">
              <a:avLst/>
            </a:prstGeom>
            <a:solidFill>
              <a:schemeClr val="bg1"/>
            </a:solid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dirty="0" smtClean="0">
                  <a:latin typeface="Arial" panose="020B0604020202020204" pitchFamily="34" charset="0"/>
                  <a:cs typeface="Arial" panose="020B0604020202020204" pitchFamily="34" charset="0"/>
                </a:rPr>
                <a:t>FSC-W</a:t>
              </a:r>
            </a:p>
          </p:txBody>
        </p:sp>
        <p:sp>
          <p:nvSpPr>
            <p:cNvPr id="41" name="TextBox 42"/>
            <p:cNvSpPr txBox="1"/>
            <p:nvPr/>
          </p:nvSpPr>
          <p:spPr>
            <a:xfrm rot="16200000">
              <a:off x="2309456" y="3061119"/>
              <a:ext cx="685800" cy="123111"/>
            </a:xfrm>
            <a:prstGeom prst="rect">
              <a:avLst/>
            </a:prstGeom>
            <a:solidFill>
              <a:schemeClr val="bg1"/>
            </a:solid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dirty="0" smtClean="0">
                  <a:latin typeface="Arial" panose="020B0604020202020204" pitchFamily="34" charset="0"/>
                  <a:cs typeface="Arial" panose="020B0604020202020204" pitchFamily="34" charset="0"/>
                </a:rPr>
                <a:t>trash-PE-Cy5</a:t>
              </a:r>
            </a:p>
          </p:txBody>
        </p:sp>
        <p:sp>
          <p:nvSpPr>
            <p:cNvPr id="42" name="TextBox 43"/>
            <p:cNvSpPr txBox="1"/>
            <p:nvPr/>
          </p:nvSpPr>
          <p:spPr>
            <a:xfrm rot="16200000">
              <a:off x="4152914" y="1336565"/>
              <a:ext cx="685800" cy="123111"/>
            </a:xfrm>
            <a:prstGeom prst="rect">
              <a:avLst/>
            </a:prstGeom>
            <a:solidFill>
              <a:schemeClr val="bg1"/>
            </a:solid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dirty="0" smtClean="0">
                  <a:latin typeface="Arial" panose="020B0604020202020204" pitchFamily="34" charset="0"/>
                  <a:cs typeface="Arial" panose="020B0604020202020204" pitchFamily="34" charset="0"/>
                </a:rPr>
                <a:t>SSC-W</a:t>
              </a:r>
            </a:p>
          </p:txBody>
        </p:sp>
        <p:sp>
          <p:nvSpPr>
            <p:cNvPr id="43" name="TextBox 44"/>
            <p:cNvSpPr txBox="1"/>
            <p:nvPr/>
          </p:nvSpPr>
          <p:spPr>
            <a:xfrm rot="16200000">
              <a:off x="3924316" y="3100744"/>
              <a:ext cx="1143000" cy="123111"/>
            </a:xfrm>
            <a:prstGeom prst="rect">
              <a:avLst/>
            </a:prstGeom>
            <a:solidFill>
              <a:schemeClr val="bg1"/>
            </a:solid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dirty="0" smtClean="0">
                  <a:latin typeface="Arial" panose="020B0604020202020204" pitchFamily="34" charset="0"/>
                  <a:cs typeface="Arial" panose="020B0604020202020204" pitchFamily="34" charset="0"/>
                </a:rPr>
                <a:t>IFN</a:t>
              </a:r>
              <a:r>
                <a:rPr lang="el-GR" sz="800" dirty="0" smtClean="0">
                  <a:latin typeface="Arial" panose="020B0604020202020204" pitchFamily="34" charset="0"/>
                  <a:cs typeface="Arial" panose="020B0604020202020204" pitchFamily="34" charset="0"/>
                </a:rPr>
                <a:t>γ</a:t>
              </a:r>
              <a:r>
                <a:rPr lang="en-US" sz="800" dirty="0" smtClean="0">
                  <a:latin typeface="Arial" panose="020B0604020202020204" pitchFamily="34" charset="0"/>
                  <a:cs typeface="Arial" panose="020B0604020202020204" pitchFamily="34" charset="0"/>
                </a:rPr>
                <a:t>-</a:t>
              </a:r>
              <a:r>
                <a:rPr lang="en-US" sz="800" dirty="0" err="1" smtClean="0">
                  <a:latin typeface="Arial" panose="020B0604020202020204" pitchFamily="34" charset="0"/>
                  <a:cs typeface="Arial" panose="020B0604020202020204" pitchFamily="34" charset="0"/>
                </a:rPr>
                <a:t>Alexafluor</a:t>
              </a:r>
              <a:r>
                <a:rPr lang="en-US" sz="800" dirty="0" smtClean="0">
                  <a:latin typeface="Arial" panose="020B0604020202020204" pitchFamily="34" charset="0"/>
                  <a:cs typeface="Arial" panose="020B0604020202020204" pitchFamily="34" charset="0"/>
                </a:rPr>
                <a:t> 700</a:t>
              </a:r>
              <a:endParaRPr lang="en-US" sz="800" baseline="30000" dirty="0" smtClean="0">
                <a:latin typeface="Arial" panose="020B0604020202020204" pitchFamily="34" charset="0"/>
                <a:cs typeface="Arial" panose="020B0604020202020204" pitchFamily="34" charset="0"/>
              </a:endParaRPr>
            </a:p>
          </p:txBody>
        </p:sp>
        <p:sp>
          <p:nvSpPr>
            <p:cNvPr id="44" name="TextBox 45"/>
            <p:cNvSpPr txBox="1"/>
            <p:nvPr/>
          </p:nvSpPr>
          <p:spPr>
            <a:xfrm>
              <a:off x="3276600" y="3962400"/>
              <a:ext cx="685800" cy="123111"/>
            </a:xfrm>
            <a:prstGeom prst="rect">
              <a:avLst/>
            </a:prstGeom>
            <a:solidFill>
              <a:schemeClr val="bg1"/>
            </a:solid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dirty="0" smtClean="0">
                  <a:latin typeface="Arial" panose="020B0604020202020204" pitchFamily="34" charset="0"/>
                  <a:cs typeface="Arial" panose="020B0604020202020204" pitchFamily="34" charset="0"/>
                </a:rPr>
                <a:t>CD4-APC-Cy7</a:t>
              </a:r>
            </a:p>
          </p:txBody>
        </p:sp>
        <p:sp>
          <p:nvSpPr>
            <p:cNvPr id="45" name="TextBox 46"/>
            <p:cNvSpPr txBox="1"/>
            <p:nvPr/>
          </p:nvSpPr>
          <p:spPr>
            <a:xfrm>
              <a:off x="5054195" y="3962400"/>
              <a:ext cx="838200" cy="123111"/>
            </a:xfrm>
            <a:prstGeom prst="rect">
              <a:avLst/>
            </a:prstGeom>
            <a:solidFill>
              <a:schemeClr val="bg1"/>
            </a:solid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dirty="0" smtClean="0">
                  <a:latin typeface="Arial" panose="020B0604020202020204" pitchFamily="34" charset="0"/>
                  <a:cs typeface="Arial" panose="020B0604020202020204" pitchFamily="34" charset="0"/>
                </a:rPr>
                <a:t>CD44-pacific blue</a:t>
              </a:r>
            </a:p>
          </p:txBody>
        </p:sp>
      </p:grpSp>
      <p:sp>
        <p:nvSpPr>
          <p:cNvPr id="1027" name="Rectangle 3"/>
          <p:cNvSpPr>
            <a:spLocks noChangeArrowheads="1"/>
          </p:cNvSpPr>
          <p:nvPr/>
        </p:nvSpPr>
        <p:spPr bwMode="auto">
          <a:xfrm>
            <a:off x="381000" y="4648200"/>
            <a:ext cx="609600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Supplementary Figure 1. Gating strategy used for ICS experiments.</a:t>
            </a:r>
            <a:r>
              <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Gating strategy  used to eliminate doublets, dead cells and non-CD4+ T cells are shown.  Each plot shows the cells gated in the previous plot and the numbers indicate the percentage of parent population.  Trash cocktail included antibodies to MHCII, CD8α and B220.</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742</TotalTime>
  <Words>256</Words>
  <Application>Microsoft Office PowerPoint</Application>
  <PresentationFormat>On-screen Show (4:3)</PresentationFormat>
  <Paragraphs>273</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Slide 1</vt:lpstr>
      <vt:lpstr>Slide 2</vt:lpstr>
    </vt:vector>
  </TitlesOfParts>
  <Company/>
  <LinksUpToDate>false</LinksUpToDate>
  <SharedDoc>false</SharedDoc>
  <HyperlinksChanged>false</HyperlinksChanged>
  <AppVersion>12.0000</AppVersion>
  <Template/>
  <Manager/>
  <HyperlinkBase/>
</Properties>
</file>

<file path=docProps/core.xml><?xml version="1.0" encoding="utf-8"?>
<cp:coreProperties xmlns:cp="http://schemas.openxmlformats.org/package/2006/metadata/core-properties" xmlns:dc="http://purl.org/dc/elements/1.1/" xmlns:dcterms="http://purl.org/dc/terms/" xmlns:xsi="http://www.w3.org/2001/XMLSchema-instance"/>
</file>