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0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502;&#1488;&#1505;&#1496;&#1512;\&#1506;&#1511;&#1493;&#1502;&#1497;%20&#1514;&#1490;&#1493;&#1489;&#1492;%20&#1495;&#1491;&#1513;&#1497;&#1501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Sheet1!$B$11</c:f>
              <c:strCache>
                <c:ptCount val="1"/>
                <c:pt idx="0">
                  <c:v>WW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Sheet1!$A$12:$A$15</c:f>
              <c:numCache>
                <c:formatCode>General</c:formatCode>
                <c:ptCount val="4"/>
                <c:pt idx="0">
                  <c:v>66.0</c:v>
                </c:pt>
                <c:pt idx="1">
                  <c:v>94.0</c:v>
                </c:pt>
                <c:pt idx="2">
                  <c:v>133.0</c:v>
                </c:pt>
                <c:pt idx="3">
                  <c:v>145.0</c:v>
                </c:pt>
              </c:numCache>
            </c:numRef>
          </c:cat>
          <c:val>
            <c:numRef>
              <c:f>Sheet1!$B$12:$B$15</c:f>
              <c:numCache>
                <c:formatCode>General</c:formatCode>
                <c:ptCount val="4"/>
                <c:pt idx="0">
                  <c:v>10.7</c:v>
                </c:pt>
                <c:pt idx="1">
                  <c:v>21.0</c:v>
                </c:pt>
                <c:pt idx="2">
                  <c:v>30.8</c:v>
                </c:pt>
                <c:pt idx="3">
                  <c:v>33.6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B15-49C7-88F0-93F01374BE16}"/>
            </c:ext>
          </c:extLst>
        </c:ser>
        <c:ser>
          <c:idx val="1"/>
          <c:order val="1"/>
          <c:tx>
            <c:strRef>
              <c:f>Sheet1!$C$11</c:f>
              <c:strCache>
                <c:ptCount val="1"/>
                <c:pt idx="0">
                  <c:v>WL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Sheet1!$A$12:$A$15</c:f>
              <c:numCache>
                <c:formatCode>General</c:formatCode>
                <c:ptCount val="4"/>
                <c:pt idx="0">
                  <c:v>66.0</c:v>
                </c:pt>
                <c:pt idx="1">
                  <c:v>94.0</c:v>
                </c:pt>
                <c:pt idx="2">
                  <c:v>133.0</c:v>
                </c:pt>
                <c:pt idx="3">
                  <c:v>145.0</c:v>
                </c:pt>
              </c:numCache>
            </c:numRef>
          </c:cat>
          <c:val>
            <c:numRef>
              <c:f>Sheet1!$C$12:$C$15</c:f>
              <c:numCache>
                <c:formatCode>General</c:formatCode>
                <c:ptCount val="4"/>
                <c:pt idx="0">
                  <c:v>10.0</c:v>
                </c:pt>
                <c:pt idx="1">
                  <c:v>17.5</c:v>
                </c:pt>
                <c:pt idx="2">
                  <c:v>24.1</c:v>
                </c:pt>
                <c:pt idx="3">
                  <c:v>26.1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B15-49C7-88F0-93F01374B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6261944"/>
        <c:axId val="2116268360"/>
      </c:lineChart>
      <c:catAx>
        <c:axId val="21162619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 from sowing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268360"/>
        <c:crosses val="autoZero"/>
        <c:auto val="1"/>
        <c:lblAlgn val="ctr"/>
        <c:lblOffset val="100"/>
        <c:noMultiLvlLbl val="0"/>
      </c:catAx>
      <c:valAx>
        <c:axId val="2116268360"/>
        <c:scaling>
          <c:orientation val="minMax"/>
          <c:max val="37.0"/>
          <c:min val="7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Accumulated</a:t>
                </a:r>
                <a:r>
                  <a:rPr lang="en-US" baseline="0"/>
                  <a:t> Irrigation </a:t>
                </a:r>
                <a:r>
                  <a:rPr lang="en-US" sz="1000" b="0" i="0" u="none" strike="noStrike" baseline="0">
                    <a:effectLst/>
                  </a:rPr>
                  <a:t>( m3)</a:t>
                </a:r>
                <a:r>
                  <a:rPr lang="he-IL" sz="1000" b="0" i="0" u="none" strike="noStrike" baseline="0">
                    <a:effectLst/>
                  </a:rPr>
                  <a:t> 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261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59519402315625"/>
          <c:y val="0.111388689208802"/>
          <c:w val="0.384448357003946"/>
          <c:h val="0.07812554680664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WW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Sheet1!$A$4:$A$7</c:f>
              <c:numCache>
                <c:formatCode>General</c:formatCode>
                <c:ptCount val="4"/>
                <c:pt idx="0">
                  <c:v>70.0</c:v>
                </c:pt>
                <c:pt idx="1">
                  <c:v>84.0</c:v>
                </c:pt>
                <c:pt idx="2">
                  <c:v>119.0</c:v>
                </c:pt>
                <c:pt idx="3">
                  <c:v>154.0</c:v>
                </c:pt>
              </c:numCache>
            </c:numRef>
          </c:cat>
          <c:val>
            <c:numRef>
              <c:f>Sheet1!$B$4:$B$7</c:f>
              <c:numCache>
                <c:formatCode>General</c:formatCode>
                <c:ptCount val="4"/>
                <c:pt idx="0">
                  <c:v>179.25</c:v>
                </c:pt>
                <c:pt idx="1">
                  <c:v>314.8374999999999</c:v>
                </c:pt>
                <c:pt idx="2">
                  <c:v>348.625</c:v>
                </c:pt>
                <c:pt idx="3">
                  <c:v>36.4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3BD-4748-8AB8-31B44074CB8E}"/>
            </c:ext>
          </c:extLst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WL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Sheet1!$A$4:$A$7</c:f>
              <c:numCache>
                <c:formatCode>General</c:formatCode>
                <c:ptCount val="4"/>
                <c:pt idx="0">
                  <c:v>70.0</c:v>
                </c:pt>
                <c:pt idx="1">
                  <c:v>84.0</c:v>
                </c:pt>
                <c:pt idx="2">
                  <c:v>119.0</c:v>
                </c:pt>
                <c:pt idx="3">
                  <c:v>154.0</c:v>
                </c:pt>
              </c:numCache>
            </c:numRef>
          </c:cat>
          <c:val>
            <c:numRef>
              <c:f>Sheet1!$C$4:$C$7</c:f>
              <c:numCache>
                <c:formatCode>General</c:formatCode>
                <c:ptCount val="4"/>
                <c:pt idx="0">
                  <c:v>138.5375</c:v>
                </c:pt>
                <c:pt idx="1">
                  <c:v>220.675</c:v>
                </c:pt>
                <c:pt idx="2">
                  <c:v>254.0375</c:v>
                </c:pt>
                <c:pt idx="3">
                  <c:v>33.8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3BD-4748-8AB8-31B44074C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7795272"/>
        <c:axId val="2022817560"/>
      </c:lineChart>
      <c:catAx>
        <c:axId val="21177952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>
                    <a:effectLst/>
                  </a:rPr>
                  <a:t>Days from sowing</a:t>
                </a:r>
                <a:endParaRPr lang="he-IL" sz="10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2817560"/>
        <c:crosses val="autoZero"/>
        <c:auto val="1"/>
        <c:lblAlgn val="ctr"/>
        <c:lblOffset val="100"/>
        <c:noMultiLvlLbl val="0"/>
      </c:catAx>
      <c:valAx>
        <c:axId val="2022817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 dirty="0" err="1">
                    <a:effectLst/>
                  </a:rPr>
                  <a:t>mmol</a:t>
                </a:r>
                <a:r>
                  <a:rPr lang="en-US" sz="1200" b="0" i="0" baseline="0" dirty="0">
                    <a:effectLst/>
                  </a:rPr>
                  <a:t> m</a:t>
                </a:r>
                <a:r>
                  <a:rPr lang="en-US" sz="1200" b="0" i="0" baseline="30000" dirty="0">
                    <a:effectLst/>
                  </a:rPr>
                  <a:t>-2</a:t>
                </a:r>
                <a:r>
                  <a:rPr lang="en-US" sz="1200" b="0" i="0" baseline="0" dirty="0">
                    <a:effectLst/>
                  </a:rPr>
                  <a:t>s</a:t>
                </a:r>
                <a:r>
                  <a:rPr lang="en-US" sz="1200" b="0" i="0" baseline="30000" dirty="0">
                    <a:effectLst/>
                  </a:rPr>
                  <a:t>-1</a:t>
                </a:r>
                <a:endParaRPr lang="he-IL" sz="7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7795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88799407433456"/>
          <c:y val="0.130787970928027"/>
          <c:w val="0.34768736004559"/>
          <c:h val="0.06637214595963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sup!$A$11</c:f>
              <c:strCache>
                <c:ptCount val="1"/>
                <c:pt idx="0">
                  <c:v>Hv/Hv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sup!$B$10:$C$10</c:f>
              <c:strCache>
                <c:ptCount val="2"/>
                <c:pt idx="0">
                  <c:v>WL</c:v>
                </c:pt>
                <c:pt idx="1">
                  <c:v>WW</c:v>
                </c:pt>
              </c:strCache>
            </c:strRef>
          </c:cat>
          <c:val>
            <c:numRef>
              <c:f>sup!$B$11:$C$11</c:f>
              <c:numCache>
                <c:formatCode>General</c:formatCode>
                <c:ptCount val="2"/>
                <c:pt idx="0">
                  <c:v>37.01270400000001</c:v>
                </c:pt>
                <c:pt idx="1">
                  <c:v>42.52895900000001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sup!$A$12</c:f>
              <c:strCache>
                <c:ptCount val="1"/>
                <c:pt idx="0">
                  <c:v>Hv/Hs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sup!$B$10:$C$10</c:f>
              <c:strCache>
                <c:ptCount val="2"/>
                <c:pt idx="0">
                  <c:v>WL</c:v>
                </c:pt>
                <c:pt idx="1">
                  <c:v>WW</c:v>
                </c:pt>
              </c:strCache>
            </c:strRef>
          </c:cat>
          <c:val>
            <c:numRef>
              <c:f>sup!$B$12:$C$12</c:f>
              <c:numCache>
                <c:formatCode>General</c:formatCode>
                <c:ptCount val="2"/>
                <c:pt idx="0">
                  <c:v>37.07137100000001</c:v>
                </c:pt>
                <c:pt idx="1">
                  <c:v>40.59590700000001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sup!$A$13</c:f>
              <c:strCache>
                <c:ptCount val="1"/>
                <c:pt idx="0">
                  <c:v>Hs/Hs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sup!$B$10:$C$10</c:f>
              <c:strCache>
                <c:ptCount val="2"/>
                <c:pt idx="0">
                  <c:v>WL</c:v>
                </c:pt>
                <c:pt idx="1">
                  <c:v>WW</c:v>
                </c:pt>
              </c:strCache>
            </c:strRef>
          </c:cat>
          <c:val>
            <c:numRef>
              <c:f>sup!$B$13:$C$13</c:f>
              <c:numCache>
                <c:formatCode>General</c:formatCode>
                <c:ptCount val="2"/>
                <c:pt idx="0">
                  <c:v>33.313633</c:v>
                </c:pt>
                <c:pt idx="1">
                  <c:v>37.083421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6297864"/>
        <c:axId val="2116301512"/>
      </c:lineChart>
      <c:catAx>
        <c:axId val="2116297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301512"/>
        <c:crosses val="autoZero"/>
        <c:auto val="1"/>
        <c:lblAlgn val="ctr"/>
        <c:lblOffset val="100"/>
        <c:noMultiLvlLbl val="0"/>
      </c:catAx>
      <c:valAx>
        <c:axId val="2116301512"/>
        <c:scaling>
          <c:orientation val="minMax"/>
          <c:max val="44.0"/>
          <c:min val="32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VDW (gr)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297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family!$A$13</c:f>
              <c:strCache>
                <c:ptCount val="1"/>
                <c:pt idx="0">
                  <c:v>Hv/Hv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family!$B$12:$C$12</c:f>
              <c:strCache>
                <c:ptCount val="2"/>
                <c:pt idx="0">
                  <c:v>WL</c:v>
                </c:pt>
                <c:pt idx="1">
                  <c:v>WW</c:v>
                </c:pt>
              </c:strCache>
            </c:strRef>
          </c:cat>
          <c:val>
            <c:numRef>
              <c:f>family!$B$13:$C$13</c:f>
              <c:numCache>
                <c:formatCode>General</c:formatCode>
                <c:ptCount val="2"/>
                <c:pt idx="0">
                  <c:v>211.50829</c:v>
                </c:pt>
                <c:pt idx="1">
                  <c:v>342.9934799999991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family!#REF!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family!$B$12:$C$12</c:f>
              <c:strCache>
                <c:ptCount val="2"/>
                <c:pt idx="0">
                  <c:v>WL</c:v>
                </c:pt>
                <c:pt idx="1">
                  <c:v>WW</c:v>
                </c:pt>
              </c:strCache>
            </c:strRef>
          </c:cat>
          <c:val>
            <c:numRef>
              <c:f>family!#REF!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family!$A$14</c:f>
              <c:strCache>
                <c:ptCount val="1"/>
                <c:pt idx="0">
                  <c:v>Hs/Hs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family!$B$12:$C$12</c:f>
              <c:strCache>
                <c:ptCount val="2"/>
                <c:pt idx="0">
                  <c:v>WL</c:v>
                </c:pt>
                <c:pt idx="1">
                  <c:v>WW</c:v>
                </c:pt>
              </c:strCache>
            </c:strRef>
          </c:cat>
          <c:val>
            <c:numRef>
              <c:f>family!$B$14:$C$14</c:f>
              <c:numCache>
                <c:formatCode>General</c:formatCode>
                <c:ptCount val="2"/>
                <c:pt idx="0">
                  <c:v>252.30511</c:v>
                </c:pt>
                <c:pt idx="1">
                  <c:v>272.58413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6192328"/>
        <c:axId val="2116195976"/>
      </c:lineChart>
      <c:catAx>
        <c:axId val="2116192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195976"/>
        <c:crosses val="autoZero"/>
        <c:auto val="1"/>
        <c:lblAlgn val="ctr"/>
        <c:lblOffset val="100"/>
        <c:noMultiLvlLbl val="0"/>
      </c:catAx>
      <c:valAx>
        <c:axId val="2116195976"/>
        <c:scaling>
          <c:orientation val="minMax"/>
          <c:max val="360.0"/>
          <c:min val="2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baseline="0">
                    <a:effectLst/>
                  </a:rPr>
                  <a:t>GN (N)</a:t>
                </a:r>
                <a:endParaRPr lang="en-GB" sz="6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192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family!$L$13</c:f>
              <c:strCache>
                <c:ptCount val="1"/>
                <c:pt idx="0">
                  <c:v>Hv/Hv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family!$M$12:$N$12</c:f>
              <c:strCache>
                <c:ptCount val="2"/>
                <c:pt idx="0">
                  <c:v>WL</c:v>
                </c:pt>
                <c:pt idx="1">
                  <c:v>WW</c:v>
                </c:pt>
              </c:strCache>
            </c:strRef>
          </c:cat>
          <c:val>
            <c:numRef>
              <c:f>family!$M$13:$N$13</c:f>
              <c:numCache>
                <c:formatCode>General</c:formatCode>
                <c:ptCount val="2"/>
                <c:pt idx="0">
                  <c:v>196.1302</c:v>
                </c:pt>
                <c:pt idx="1">
                  <c:v>315.1717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family!#REF!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family!$M$12:$N$12</c:f>
              <c:strCache>
                <c:ptCount val="2"/>
                <c:pt idx="0">
                  <c:v>WL</c:v>
                </c:pt>
                <c:pt idx="1">
                  <c:v>WW</c:v>
                </c:pt>
              </c:strCache>
            </c:strRef>
          </c:cat>
          <c:val>
            <c:numRef>
              <c:f>family!#REF!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family!$L$14</c:f>
              <c:strCache>
                <c:ptCount val="1"/>
                <c:pt idx="0">
                  <c:v>Hs/Hs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family!$M$12:$N$12</c:f>
              <c:strCache>
                <c:ptCount val="2"/>
                <c:pt idx="0">
                  <c:v>WL</c:v>
                </c:pt>
                <c:pt idx="1">
                  <c:v>WW</c:v>
                </c:pt>
              </c:strCache>
            </c:strRef>
          </c:cat>
          <c:val>
            <c:numRef>
              <c:f>family!$M$14:$N$14</c:f>
              <c:numCache>
                <c:formatCode>General</c:formatCode>
                <c:ptCount val="2"/>
                <c:pt idx="0">
                  <c:v>221.15018</c:v>
                </c:pt>
                <c:pt idx="1">
                  <c:v>334.6793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2836968"/>
        <c:axId val="2022840616"/>
      </c:lineChart>
      <c:catAx>
        <c:axId val="2022836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2840616"/>
        <c:crosses val="autoZero"/>
        <c:auto val="1"/>
        <c:lblAlgn val="ctr"/>
        <c:lblOffset val="100"/>
        <c:noMultiLvlLbl val="0"/>
      </c:catAx>
      <c:valAx>
        <c:axId val="2022840616"/>
        <c:scaling>
          <c:orientation val="minMax"/>
          <c:min val="19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baseline="0">
                    <a:effectLst/>
                  </a:rPr>
                  <a:t>GN (N)</a:t>
                </a:r>
                <a:endParaRPr lang="en-GB" sz="11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2836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10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5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67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23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68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5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57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0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3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7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7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2656F-3C6E-274D-8AAE-BA90329FF19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5C8A6-DCDA-A04E-AE8A-9DAC7378B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19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Relationship Id="rId3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2607021" y="1174202"/>
            <a:ext cx="3430732" cy="3579170"/>
            <a:chOff x="2339752" y="3212976"/>
            <a:chExt cx="3430732" cy="3579170"/>
          </a:xfrm>
        </p:grpSpPr>
        <p:grpSp>
          <p:nvGrpSpPr>
            <p:cNvPr id="3" name="קבוצה 2"/>
            <p:cNvGrpSpPr/>
            <p:nvPr/>
          </p:nvGrpSpPr>
          <p:grpSpPr>
            <a:xfrm>
              <a:off x="2339752" y="3212976"/>
              <a:ext cx="3430732" cy="1944216"/>
              <a:chOff x="780120" y="2133600"/>
              <a:chExt cx="5925480" cy="4404360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480" r="13188" b="5861"/>
              <a:stretch/>
            </p:blipFill>
            <p:spPr bwMode="auto">
              <a:xfrm>
                <a:off x="780120" y="2133600"/>
                <a:ext cx="5925480" cy="4404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3491882" y="2491163"/>
                <a:ext cx="3056717" cy="83667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b="1" dirty="0" smtClean="0"/>
                  <a:t>C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Hv/Hv</a:t>
                </a:r>
                <a:r>
                  <a:rPr lang="en-US" dirty="0" smtClean="0"/>
                  <a:t> 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923761" y="4675564"/>
                <a:ext cx="2460102" cy="83667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b="1" dirty="0" smtClean="0"/>
                  <a:t>T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Hs/Hs</a:t>
                </a:r>
                <a:endParaRPr lang="he-IL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283965" y="4221089"/>
                <a:ext cx="2421635" cy="83667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b="1" dirty="0" smtClean="0"/>
                  <a:t>C+T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Hv/Hs</a:t>
                </a:r>
                <a:endParaRPr lang="he-IL" dirty="0"/>
              </a:p>
            </p:txBody>
          </p:sp>
          <p:cxnSp>
            <p:nvCxnSpPr>
              <p:cNvPr id="9" name="Straight Arrow Connector 7"/>
              <p:cNvCxnSpPr>
                <a:stCxn id="8" idx="1"/>
              </p:cNvCxnSpPr>
              <p:nvPr/>
            </p:nvCxnSpPr>
            <p:spPr>
              <a:xfrm flipH="1">
                <a:off x="3491882" y="4639425"/>
                <a:ext cx="792083" cy="137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>
                <a:off x="3275856" y="3685674"/>
                <a:ext cx="216024" cy="3193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1"/>
              <p:cNvCxnSpPr/>
              <p:nvPr/>
            </p:nvCxnSpPr>
            <p:spPr>
              <a:xfrm flipV="1">
                <a:off x="2883463" y="4856871"/>
                <a:ext cx="392392" cy="923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06" t="36928" r="21467" b="33369"/>
            <a:stretch/>
          </p:blipFill>
          <p:spPr bwMode="auto">
            <a:xfrm>
              <a:off x="2339752" y="5242353"/>
              <a:ext cx="3430732" cy="1549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1957317" y="1174202"/>
            <a:ext cx="64970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(a)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1957317" y="3203579"/>
            <a:ext cx="64970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(b)</a:t>
            </a:r>
            <a:endParaRPr lang="he-IL" dirty="0"/>
          </a:p>
        </p:txBody>
      </p:sp>
      <p:sp>
        <p:nvSpPr>
          <p:cNvPr id="15" name="Rectangle 14"/>
          <p:cNvSpPr/>
          <p:nvPr/>
        </p:nvSpPr>
        <p:spPr>
          <a:xfrm>
            <a:off x="396851" y="6023798"/>
            <a:ext cx="68973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Fig. S1.</a:t>
            </a:r>
            <a:r>
              <a:rPr lang="en-US" b="1" dirty="0"/>
              <a:t> </a:t>
            </a:r>
            <a:r>
              <a:rPr lang="en-US" dirty="0"/>
              <a:t>Genotyping for the BC</a:t>
            </a:r>
            <a:r>
              <a:rPr lang="en-US" baseline="-25000" dirty="0"/>
              <a:t>2</a:t>
            </a:r>
            <a:r>
              <a:rPr lang="en-US" dirty="0"/>
              <a:t>F</a:t>
            </a:r>
            <a:r>
              <a:rPr lang="en-US" baseline="-25000" dirty="0"/>
              <a:t>1</a:t>
            </a:r>
            <a:r>
              <a:rPr lang="en-US" dirty="0"/>
              <a:t> pot experiment.</a:t>
            </a:r>
          </a:p>
        </p:txBody>
      </p:sp>
    </p:spTree>
    <p:extLst>
      <p:ext uri="{BB962C8B-B14F-4D97-AF65-F5344CB8AC3E}">
        <p14:creationId xmlns:p14="http://schemas.microsoft.com/office/powerpoint/2010/main" val="24799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06" y="2417604"/>
            <a:ext cx="2551685" cy="1716655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TextBox 5"/>
          <p:cNvSpPr txBox="1"/>
          <p:nvPr/>
        </p:nvSpPr>
        <p:spPr>
          <a:xfrm>
            <a:off x="122305" y="2405369"/>
            <a:ext cx="380203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(a)</a:t>
            </a:r>
            <a:endParaRPr lang="he-IL" sz="1350" dirty="0">
              <a:solidFill>
                <a:prstClr val="black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725373" y="2299633"/>
            <a:ext cx="2987531" cy="2195178"/>
            <a:chOff x="3633830" y="1923176"/>
            <a:chExt cx="3983373" cy="2743200"/>
          </a:xfrm>
        </p:grpSpPr>
        <p:graphicFrame>
          <p:nvGraphicFramePr>
            <p:cNvPr id="3" name="Chart 2">
              <a:extLst>
                <a:ext uri="{FF2B5EF4-FFF2-40B4-BE49-F238E27FC236}">
                  <a16:creationId xmlns="" xmlns:a16="http://schemas.microsoft.com/office/drawing/2014/main" id="{70DFDB0D-9F15-49C0-9D75-D68F50A44A6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78835416"/>
                </p:ext>
              </p:extLst>
            </p:nvPr>
          </p:nvGraphicFramePr>
          <p:xfrm>
            <a:off x="3633830" y="1923176"/>
            <a:ext cx="3983373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2" name="Straight Arrow Connector 11"/>
            <p:cNvCxnSpPr/>
            <p:nvPr/>
          </p:nvCxnSpPr>
          <p:spPr>
            <a:xfrm>
              <a:off x="5696124" y="3821629"/>
              <a:ext cx="0" cy="15939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764287" y="2183444"/>
            <a:ext cx="3207741" cy="2311367"/>
            <a:chOff x="7685714" y="1768257"/>
            <a:chExt cx="4276988" cy="3042714"/>
          </a:xfrm>
        </p:grpSpPr>
        <p:graphicFrame>
          <p:nvGraphicFramePr>
            <p:cNvPr id="5" name="Chart 4">
              <a:extLst>
                <a:ext uri="{FF2B5EF4-FFF2-40B4-BE49-F238E27FC236}">
                  <a16:creationId xmlns="" xmlns:a16="http://schemas.microsoft.com/office/drawing/2014/main" id="{3A173097-FCCA-4748-A1AD-F9013143E7E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9434591"/>
                </p:ext>
              </p:extLst>
            </p:nvPr>
          </p:nvGraphicFramePr>
          <p:xfrm>
            <a:off x="7685714" y="1768257"/>
            <a:ext cx="4276988" cy="30427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13" name="Straight Arrow Connector 12"/>
            <p:cNvCxnSpPr/>
            <p:nvPr/>
          </p:nvCxnSpPr>
          <p:spPr>
            <a:xfrm>
              <a:off x="9875241" y="3925641"/>
              <a:ext cx="0" cy="15939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2741680" y="2405369"/>
            <a:ext cx="388699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(b)</a:t>
            </a:r>
            <a:endParaRPr lang="he-IL" sz="135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70629" y="2386318"/>
            <a:ext cx="383035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(c)</a:t>
            </a:r>
            <a:endParaRPr lang="he-IL" sz="1350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5956" y="5572458"/>
            <a:ext cx="7747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Fig. S2. Details of the irrigation management in the pot experiment.</a:t>
            </a:r>
          </a:p>
        </p:txBody>
      </p:sp>
    </p:spTree>
    <p:extLst>
      <p:ext uri="{BB962C8B-B14F-4D97-AF65-F5344CB8AC3E}">
        <p14:creationId xmlns:p14="http://schemas.microsoft.com/office/powerpoint/2010/main" val="2088136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868371"/>
              </p:ext>
            </p:extLst>
          </p:nvPr>
        </p:nvGraphicFramePr>
        <p:xfrm>
          <a:off x="819664" y="88762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354392" y="2626273"/>
            <a:ext cx="928612" cy="667584"/>
            <a:chOff x="5682183" y="2808737"/>
            <a:chExt cx="1091150" cy="667584"/>
          </a:xfrm>
        </p:grpSpPr>
        <p:sp>
          <p:nvSpPr>
            <p:cNvPr id="6" name="Rectangle 5"/>
            <p:cNvSpPr/>
            <p:nvPr/>
          </p:nvSpPr>
          <p:spPr>
            <a:xfrm>
              <a:off x="5682183" y="2808737"/>
              <a:ext cx="1009442" cy="667584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5787171" y="2954330"/>
              <a:ext cx="298824" cy="0"/>
            </a:xfrm>
            <a:prstGeom prst="line">
              <a:avLst/>
            </a:prstGeom>
            <a:ln w="28575" cmpd="sng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787171" y="3139294"/>
              <a:ext cx="298824" cy="0"/>
            </a:xfrm>
            <a:prstGeom prst="line">
              <a:avLst/>
            </a:prstGeom>
            <a:ln w="28575" cmpd="sng"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787171" y="3340541"/>
              <a:ext cx="298824" cy="0"/>
            </a:xfrm>
            <a:prstGeom prst="line">
              <a:avLst/>
            </a:prstGeom>
            <a:ln w="28575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089216" y="2808739"/>
              <a:ext cx="6841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Hv</a:t>
              </a:r>
              <a:r>
                <a:rPr lang="en-US" sz="1200" dirty="0" smtClean="0"/>
                <a:t>/</a:t>
              </a:r>
              <a:r>
                <a:rPr lang="en-US" sz="1200" dirty="0" err="1" smtClean="0"/>
                <a:t>Hv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89216" y="2985562"/>
              <a:ext cx="6690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Hv</a:t>
              </a:r>
              <a:r>
                <a:rPr lang="en-US" sz="1200" dirty="0" smtClean="0"/>
                <a:t>/</a:t>
              </a:r>
              <a:r>
                <a:rPr lang="en-US" sz="1200" dirty="0" err="1" smtClean="0"/>
                <a:t>Hs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89216" y="3162385"/>
              <a:ext cx="6539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Hs</a:t>
              </a:r>
              <a:r>
                <a:rPr lang="en-US" sz="1200" dirty="0" smtClean="0"/>
                <a:t>/</a:t>
              </a:r>
              <a:r>
                <a:rPr lang="en-US" sz="1200" dirty="0" err="1" smtClean="0"/>
                <a:t>Hs</a:t>
              </a:r>
              <a:endParaRPr lang="en-US" sz="12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386357" y="4785238"/>
            <a:ext cx="80308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Fig. S3. Reaction norms for vegetative dry matter in the field experiment.</a:t>
            </a:r>
          </a:p>
        </p:txBody>
      </p:sp>
    </p:spTree>
    <p:extLst>
      <p:ext uri="{BB962C8B-B14F-4D97-AF65-F5344CB8AC3E}">
        <p14:creationId xmlns:p14="http://schemas.microsoft.com/office/powerpoint/2010/main" val="2753305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24896" y="482752"/>
            <a:ext cx="92868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350" dirty="0" smtClean="0">
                <a:solidFill>
                  <a:prstClr val="black"/>
                </a:solidFill>
              </a:rPr>
              <a:t>HEB_05</a:t>
            </a:r>
            <a:endParaRPr lang="he-IL" sz="135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9264" y="509394"/>
            <a:ext cx="92868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350" dirty="0" smtClean="0">
                <a:solidFill>
                  <a:prstClr val="black"/>
                </a:solidFill>
              </a:rPr>
              <a:t>HEB_16</a:t>
            </a:r>
            <a:endParaRPr lang="he-IL" sz="135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810" y="787359"/>
            <a:ext cx="47287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350" dirty="0" smtClean="0">
                <a:solidFill>
                  <a:prstClr val="black"/>
                </a:solidFill>
              </a:rPr>
              <a:t>(a)</a:t>
            </a:r>
            <a:endParaRPr lang="he-IL" sz="1350" dirty="0">
              <a:solidFill>
                <a:prstClr val="black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506462"/>
              </p:ext>
            </p:extLst>
          </p:nvPr>
        </p:nvGraphicFramePr>
        <p:xfrm>
          <a:off x="4740877" y="782834"/>
          <a:ext cx="4403124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8678957"/>
              </p:ext>
            </p:extLst>
          </p:nvPr>
        </p:nvGraphicFramePr>
        <p:xfrm>
          <a:off x="1" y="809475"/>
          <a:ext cx="4513540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512717" y="2224342"/>
            <a:ext cx="786809" cy="760807"/>
            <a:chOff x="3512715" y="2224341"/>
            <a:chExt cx="786809" cy="760807"/>
          </a:xfrm>
        </p:grpSpPr>
        <p:sp>
          <p:nvSpPr>
            <p:cNvPr id="24" name="Rectangle 23"/>
            <p:cNvSpPr/>
            <p:nvPr/>
          </p:nvSpPr>
          <p:spPr>
            <a:xfrm>
              <a:off x="3512715" y="2224341"/>
              <a:ext cx="786809" cy="7608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41251" y="2318835"/>
              <a:ext cx="53163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r>
                <a:rPr lang="en-US" sz="1050" dirty="0" err="1" smtClean="0"/>
                <a:t>Hv</a:t>
              </a:r>
              <a:r>
                <a:rPr lang="en-US" sz="1050" dirty="0" smtClean="0"/>
                <a:t>/</a:t>
              </a:r>
              <a:r>
                <a:rPr lang="en-US" sz="1050" dirty="0" err="1" smtClean="0"/>
                <a:t>Hv</a:t>
              </a:r>
              <a:endParaRPr lang="en-US" sz="1200" dirty="0" smtClean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741607" y="2613625"/>
              <a:ext cx="5312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r>
                <a:rPr lang="en-US" sz="1000" dirty="0" smtClean="0"/>
                <a:t>Hs/Hs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549863" y="2457334"/>
              <a:ext cx="228600" cy="0"/>
            </a:xfrm>
            <a:prstGeom prst="line">
              <a:avLst/>
            </a:prstGeom>
            <a:solidFill>
              <a:schemeClr val="bg1"/>
            </a:solidFill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552876" y="2756496"/>
              <a:ext cx="228600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4841518" y="787359"/>
            <a:ext cx="47287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350" dirty="0" smtClean="0">
                <a:solidFill>
                  <a:prstClr val="black"/>
                </a:solidFill>
              </a:rPr>
              <a:t>(b)</a:t>
            </a:r>
            <a:endParaRPr lang="he-IL" sz="1350" dirty="0">
              <a:solidFill>
                <a:prstClr val="black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8070045" y="2224342"/>
            <a:ext cx="786809" cy="760807"/>
            <a:chOff x="3512715" y="2224341"/>
            <a:chExt cx="786809" cy="760807"/>
          </a:xfrm>
        </p:grpSpPr>
        <p:sp>
          <p:nvSpPr>
            <p:cNvPr id="30" name="Rectangle 29"/>
            <p:cNvSpPr/>
            <p:nvPr/>
          </p:nvSpPr>
          <p:spPr>
            <a:xfrm>
              <a:off x="3512715" y="2224341"/>
              <a:ext cx="786809" cy="7608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41251" y="2318835"/>
              <a:ext cx="53163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r>
                <a:rPr lang="en-US" sz="1050" dirty="0" err="1" smtClean="0"/>
                <a:t>Hv</a:t>
              </a:r>
              <a:r>
                <a:rPr lang="en-US" sz="1050" dirty="0" smtClean="0"/>
                <a:t>/</a:t>
              </a:r>
              <a:r>
                <a:rPr lang="en-US" sz="1050" dirty="0" err="1" smtClean="0"/>
                <a:t>Hv</a:t>
              </a:r>
              <a:endParaRPr lang="en-US" sz="1200" dirty="0" smtClean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41607" y="2613625"/>
              <a:ext cx="53127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r>
                <a:rPr lang="en-US" sz="1000" dirty="0" smtClean="0"/>
                <a:t>Hs/Hs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3549863" y="2457334"/>
              <a:ext cx="228600" cy="0"/>
            </a:xfrm>
            <a:prstGeom prst="line">
              <a:avLst/>
            </a:prstGeom>
            <a:solidFill>
              <a:schemeClr val="bg1"/>
            </a:solidFill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552876" y="2756496"/>
              <a:ext cx="228600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/>
          <p:cNvSpPr/>
          <p:nvPr/>
        </p:nvSpPr>
        <p:spPr>
          <a:xfrm>
            <a:off x="501804" y="4562768"/>
            <a:ext cx="6141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Fig. S4. Reaction norms for grain number for HEB-05 and HEB-16 families in the field experiment.</a:t>
            </a:r>
          </a:p>
        </p:txBody>
      </p:sp>
    </p:spTree>
    <p:extLst>
      <p:ext uri="{BB962C8B-B14F-4D97-AF65-F5344CB8AC3E}">
        <p14:creationId xmlns:p14="http://schemas.microsoft.com/office/powerpoint/2010/main" val="3648741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150</Words>
  <Application>Microsoft Macintosh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 Fridman</dc:creator>
  <cp:lastModifiedBy>admin Fridman</cp:lastModifiedBy>
  <cp:revision>1</cp:revision>
  <dcterms:created xsi:type="dcterms:W3CDTF">2018-01-30T15:54:10Z</dcterms:created>
  <dcterms:modified xsi:type="dcterms:W3CDTF">2018-01-30T15:55:19Z</dcterms:modified>
</cp:coreProperties>
</file>