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sldIdLst>
    <p:sldId id="256" r:id="rId2"/>
    <p:sldId id="257" r:id="rId3"/>
    <p:sldId id="264" r:id="rId4"/>
    <p:sldId id="258" r:id="rId5"/>
    <p:sldId id="263" r:id="rId6"/>
    <p:sldId id="265" r:id="rId7"/>
    <p:sldId id="259" r:id="rId8"/>
    <p:sldId id="261" r:id="rId9"/>
    <p:sldId id="260" r:id="rId10"/>
    <p:sldId id="262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A2BEA-CB84-4B2D-9D78-42271E848A4A}" type="datetimeFigureOut">
              <a:rPr lang="zh-CN" altLang="en-US" smtClean="0"/>
              <a:pPr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09BC3-0A2E-44B1-96BE-26D2DF8DB5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4285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</a:t>
            </a:r>
            <a:r>
              <a:rPr lang="en-US" altLang="zh-CN" b="1" dirty="0" smtClean="0"/>
              <a:t>1</a:t>
            </a:r>
            <a:endParaRPr lang="zh-CN" altLang="en-US" b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786" y="5251606"/>
            <a:ext cx="7786742" cy="121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upplementary Figure 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1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. 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Localization of </a:t>
            </a:r>
            <a:r>
              <a:rPr kumimoji="0" lang="en-US" altLang="zh-CN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on maize chromosomes.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The chromosome numbers are indicated at the top. The position of each gene was indicated by red line on the chromosomes. The </a:t>
            </a:r>
            <a:r>
              <a:rPr kumimoji="0" lang="en-US" altLang="zh-CN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Arabdopsis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PYLs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were used as queries against maize genome database (version B73 working gene set translations 5a.59 for RefGen_V2).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6" name="图片 5" descr="Supplemental Figure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3" y="928670"/>
            <a:ext cx="5966453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4348" y="500042"/>
            <a:ext cx="7429520" cy="205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Supplemental F</a:t>
            </a:r>
            <a:r>
              <a:rPr lang="en-US" altLang="zh-CN" sz="1400" b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igure </a:t>
            </a:r>
            <a:r>
              <a:rPr lang="en-US" altLang="zh-CN" sz="1400" b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6</a:t>
            </a:r>
            <a:r>
              <a:rPr lang="en-US" altLang="zh-CN" sz="1400" b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. Association analysis of </a:t>
            </a:r>
            <a:r>
              <a:rPr lang="en-US" altLang="zh-CN" sz="1400" b="1" i="1" dirty="0" smtClean="0" bmk="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ZmPYL8</a:t>
            </a:r>
            <a:r>
              <a:rPr lang="en-US" altLang="zh-CN" sz="1400" b="1" i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genetic variants with maize drought tolerance.</a:t>
            </a:r>
            <a:endParaRPr lang="en-US" altLang="zh-CN" sz="1400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(A) 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Associations of </a:t>
            </a:r>
            <a:r>
              <a:rPr lang="en-US" altLang="zh-CN" sz="1400" i="1" dirty="0" smtClean="0" bmk="OLE_LINK39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ZmPYL8</a:t>
            </a:r>
            <a:r>
              <a:rPr lang="en-US" altLang="zh-CN" sz="1400" i="1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SNPs with drought tolerance. The gene structure is shown at the bottom. The significant associations are shown in red (p&lt;0.01). </a:t>
            </a:r>
            <a:r>
              <a:rPr lang="en-US" altLang="zh-CN" sz="1400" dirty="0" err="1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Exons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 and </a:t>
            </a:r>
            <a:r>
              <a:rPr lang="en-US" altLang="zh-CN" sz="1400" dirty="0" err="1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introns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 are shown as filled boxes and dark lines, respectively. </a:t>
            </a:r>
            <a:endParaRPr lang="en-US" altLang="zh-CN" sz="1400" dirty="0" smtClean="0" bmk="OLE_LINK39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(B) 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LD map for </a:t>
            </a:r>
            <a:r>
              <a:rPr lang="en-US" altLang="zh-CN" sz="1400" i="1" dirty="0" smtClean="0" bmk="OLE_LINK39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ZmPYL8</a:t>
            </a:r>
            <a:r>
              <a:rPr lang="en-US" altLang="zh-CN" sz="1400" i="1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dirty="0" smtClean="0" bmk="OLE_LINK39">
                <a:latin typeface="Arial" pitchFamily="34" charset="0"/>
                <a:ea typeface="宋体" pitchFamily="2" charset="-122"/>
                <a:cs typeface="Arial" pitchFamily="34" charset="0"/>
              </a:rPr>
              <a:t>SNPs. Color in each block represents the R-squared value between two SNPs. </a:t>
            </a:r>
            <a:endParaRPr lang="en-US" altLang="zh-CN" sz="1400" dirty="0" smtClean="0" bmk="OLE_LINK39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44" y="14285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</a:t>
            </a:r>
            <a:r>
              <a:rPr lang="en-US" altLang="zh-CN" b="1" dirty="0" smtClean="0"/>
              <a:t>2</a:t>
            </a:r>
            <a:endParaRPr lang="zh-CN" altLang="en-US" b="1" dirty="0"/>
          </a:p>
        </p:txBody>
      </p:sp>
      <p:pic>
        <p:nvPicPr>
          <p:cNvPr id="4" name="图片 3" descr="Supplemental Figur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8683" y="714356"/>
            <a:ext cx="7028093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57224" y="642918"/>
            <a:ext cx="721523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upplementary Figure 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2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. Relative expression of </a:t>
            </a:r>
            <a:r>
              <a:rPr kumimoji="0" lang="en-US" altLang="zh-CN" sz="1400" b="1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to ABA treatment</a:t>
            </a:r>
            <a:endParaRPr kumimoji="0" lang="en-US" altLang="zh-CN" sz="14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The relative expression levels of 12 </a:t>
            </a:r>
            <a:r>
              <a:rPr kumimoji="0" lang="en-US" altLang="zh-CN" sz="1400" b="0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kumimoji="0" lang="en-US" altLang="zh-CN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were analyzed by </a:t>
            </a:r>
            <a:r>
              <a:rPr kumimoji="0" lang="en-US" altLang="zh-CN" sz="1400" b="0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qRT</a:t>
            </a:r>
            <a:r>
              <a:rPr kumimoji="0" lang="en-US" altLang="zh-CN" sz="14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-PCR in maize seedlings after ABA treatment. </a:t>
            </a:r>
            <a:r>
              <a:rPr kumimoji="0" lang="en-US" altLang="zh-CN" sz="1400" b="0" i="0" u="none" strike="noStrike" cap="none" normalizeH="0" baseline="0" dirty="0" smtClean="0" bmk="OLE_LINK3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Seedlings at three-leaf stage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were sprayed with various concentrations of </a:t>
            </a:r>
            <a:r>
              <a:rPr lang="en-US" altLang="zh-CN" sz="14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ABA (</a:t>
            </a:r>
            <a:r>
              <a:rPr lang="pt-BR" altLang="zh-CN" sz="14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0, 1, 10, 50, 100, 150 </a:t>
            </a:r>
            <a:r>
              <a:rPr lang="el-GR" altLang="zh-CN" sz="14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μ</a:t>
            </a:r>
            <a:r>
              <a:rPr lang="en-US" altLang="zh-CN" sz="1400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M)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solution,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and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samples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were harvested three hours after the treatments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</a:t>
            </a:r>
            <a:r>
              <a:rPr lang="en-US" altLang="zh-CN" b="1" dirty="0" smtClean="0"/>
              <a:t>3</a:t>
            </a:r>
            <a:endParaRPr lang="zh-CN" altLang="en-US" b="1" dirty="0"/>
          </a:p>
        </p:txBody>
      </p:sp>
      <p:pic>
        <p:nvPicPr>
          <p:cNvPr id="5" name="图片 4" descr="Supplemental Figure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785794"/>
            <a:ext cx="6768773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42910" y="500042"/>
            <a:ext cx="7572428" cy="121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upplementary Figure 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3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. Relative expression of </a:t>
            </a:r>
            <a:r>
              <a:rPr kumimoji="0" lang="en-US" altLang="zh-CN" sz="1400" b="1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to salt treatment.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The relative expression levels of 12 </a:t>
            </a:r>
            <a:r>
              <a:rPr lang="en-US" altLang="zh-CN" sz="1400" i="1" dirty="0" err="1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 genes were analyzed by </a:t>
            </a:r>
            <a:r>
              <a:rPr lang="en-US" altLang="zh-CN" sz="1400" dirty="0" err="1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qRT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-PCR in maize seedlings after salt treatment. Seedlings were harvested at various time points treated with 150 </a:t>
            </a:r>
            <a:r>
              <a:rPr lang="en-US" altLang="zh-CN" sz="1400" dirty="0" err="1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mM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dirty="0" err="1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NaCl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</a:t>
            </a:r>
            <a:r>
              <a:rPr lang="en-US" altLang="zh-CN" b="1" dirty="0" smtClean="0"/>
              <a:t>4</a:t>
            </a:r>
            <a:endParaRPr lang="zh-CN" altLang="en-US" b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57224" y="4786322"/>
            <a:ext cx="7572428" cy="93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S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upplementary Figure 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4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. </a:t>
            </a:r>
            <a:r>
              <a:rPr lang="en-US" altLang="zh-CN" sz="1400" b="1" dirty="0" smtClean="0" bmk="">
                <a:latin typeface="Arial" pitchFamily="34" charset="0"/>
                <a:ea typeface="宋体" pitchFamily="2" charset="-122"/>
                <a:cs typeface="Arial" pitchFamily="34" charset="0"/>
              </a:rPr>
              <a:t>E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xpression of </a:t>
            </a:r>
            <a:r>
              <a:rPr kumimoji="0" lang="en-US" altLang="zh-CN" sz="1400" b="1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ZmPYL</a:t>
            </a:r>
            <a:r>
              <a:rPr kumimoji="0" lang="en-US" altLang="zh-CN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rPr>
              <a:t> genes in transgenic plants.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RT-PCR was used to detect the expression of </a:t>
            </a:r>
            <a:r>
              <a:rPr lang="en-US" altLang="zh-CN" sz="1400" i="1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ZmPYL3</a:t>
            </a:r>
            <a:r>
              <a:rPr lang="en-US" altLang="zh-CN" sz="1400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en-US" altLang="zh-CN" sz="1400" i="1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ZmPYL9</a:t>
            </a:r>
            <a:r>
              <a:rPr lang="en-US" altLang="zh-CN" sz="1400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en-US" altLang="zh-CN" sz="1400" i="1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ZmPYL10</a:t>
            </a:r>
            <a:r>
              <a:rPr lang="en-US" altLang="zh-CN" sz="1400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, </a:t>
            </a:r>
            <a:r>
              <a:rPr lang="en-US" altLang="zh-CN" sz="1400" i="1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ZmPYL13</a:t>
            </a:r>
            <a:r>
              <a:rPr lang="en-US" altLang="zh-CN" sz="1400" dirty="0" smtClean="0" bmk="OLE_LINK42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in the transgenic Arabidopsis plants. </a:t>
            </a:r>
            <a:r>
              <a:rPr lang="en-US" altLang="zh-CN" sz="1400" i="1" dirty="0" err="1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Actin</a:t>
            </a:r>
            <a:r>
              <a:rPr lang="en-US" altLang="zh-CN" sz="1400" dirty="0" smtClean="0" bmk="OLE_LINK42">
                <a:latin typeface="Arial" pitchFamily="34" charset="0"/>
                <a:ea typeface="宋体" pitchFamily="2" charset="-122"/>
                <a:cs typeface="Arial" pitchFamily="34" charset="0"/>
              </a:rPr>
              <a:t> was used as controls.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6" name="图片 5" descr="Supplemental Figure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285860"/>
            <a:ext cx="5391547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</a:t>
            </a:r>
            <a:r>
              <a:rPr lang="en-US" altLang="zh-CN" b="1" dirty="0" smtClean="0"/>
              <a:t>5</a:t>
            </a:r>
            <a:endParaRPr lang="zh-CN" altLang="en-US" b="1" dirty="0"/>
          </a:p>
        </p:txBody>
      </p:sp>
      <p:pic>
        <p:nvPicPr>
          <p:cNvPr id="6" name="图片 5" descr="Supplemental Figu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642918"/>
            <a:ext cx="5000660" cy="57945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85786" y="393024"/>
            <a:ext cx="7215238" cy="233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Supplemental Figure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5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. </a:t>
            </a:r>
            <a:r>
              <a:rPr lang="en-US" altLang="zh-CN" sz="1400" b="1" dirty="0" err="1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Overexpression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of </a:t>
            </a:r>
            <a:r>
              <a:rPr lang="en-US" altLang="zh-CN" sz="1400" b="1" i="1" dirty="0" smtClean="0" bmk="OLE_LINK37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ZmPYL9</a:t>
            </a:r>
            <a:r>
              <a:rPr lang="en-US" altLang="zh-CN" sz="1400" b="1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and</a:t>
            </a:r>
            <a:r>
              <a:rPr lang="en-US" altLang="zh-CN" sz="1400" b="1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ZmPYL12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in </a:t>
            </a:r>
            <a:r>
              <a:rPr lang="en-US" altLang="zh-CN" sz="1400" b="1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Arabidopsis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enhanced drought tolerance.</a:t>
            </a:r>
            <a:endParaRPr lang="en-US" altLang="zh-CN" sz="1400" dirty="0" smtClean="0" bmk="OLE_LINK37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(A)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and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(D) Expression of </a:t>
            </a:r>
            <a:r>
              <a:rPr lang="en-US" altLang="zh-CN" sz="1400" i="1" dirty="0" smtClean="0" bmk="OLE_LINK37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ZmPYL9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(A)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or 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ZmPYL12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in the transgenic plants.</a:t>
            </a:r>
            <a:endParaRPr lang="en-US" altLang="zh-CN" sz="1400" b="1" dirty="0" smtClean="0" bmk="OLE_LINK37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 lvl="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(B)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and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(E)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Drought tolerance assay of two transgenic lines </a:t>
            </a:r>
            <a:r>
              <a:rPr lang="en-US" altLang="zh-CN" sz="1400" dirty="0" err="1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overexpressing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i="1" dirty="0" smtClean="0" bmk="OLE_LINK37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ZmPYL9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(B)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or 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ZmPYL12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(E)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. Seedlings at the 3-week stage were stressed for 2 weeks and then </a:t>
            </a:r>
            <a:r>
              <a:rPr lang="en-US" altLang="zh-CN" sz="1400" dirty="0" err="1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rewatered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for 1 day. </a:t>
            </a:r>
          </a:p>
          <a:p>
            <a:pPr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(C)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and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(F)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Survival rates of Col and </a:t>
            </a:r>
            <a:r>
              <a:rPr lang="en-US" altLang="zh-CN" sz="1400" i="1" dirty="0" smtClean="0" bmk="OLE_LINK37">
                <a:solidFill>
                  <a:srgbClr val="0000FF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ZmPYL9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(C)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or </a:t>
            </a:r>
            <a:r>
              <a:rPr lang="en-US" altLang="zh-CN" sz="1400" i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ZmPYL12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en-US" altLang="zh-CN" sz="1400" b="1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(F) </a:t>
            </a:r>
            <a:r>
              <a:rPr lang="en-US" altLang="zh-CN" sz="1400" dirty="0" smtClean="0" bmk="OLE_LINK37">
                <a:latin typeface="Arial" pitchFamily="34" charset="0"/>
                <a:ea typeface="宋体" pitchFamily="2" charset="-122"/>
                <a:cs typeface="Arial" pitchFamily="34" charset="0"/>
              </a:rPr>
              <a:t>transgenic plants after drought stress. Data represent the mean ± SD of three replicates.</a:t>
            </a:r>
            <a:endParaRPr lang="en-US" altLang="zh-CN" sz="1400" dirty="0" smtClean="0" bmk="OLE_LINK37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242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Supplemental Figure S6</a:t>
            </a:r>
            <a:endParaRPr lang="zh-CN" altLang="en-US" b="1" dirty="0"/>
          </a:p>
        </p:txBody>
      </p:sp>
      <p:pic>
        <p:nvPicPr>
          <p:cNvPr id="4" name="图片 3" descr="Supplemental Figure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928670"/>
            <a:ext cx="5008713" cy="50006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422</Words>
  <Application>Microsoft Office PowerPoint</Application>
  <PresentationFormat>全屏显示(4:3)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pc</cp:lastModifiedBy>
  <cp:revision>21</cp:revision>
  <dcterms:created xsi:type="dcterms:W3CDTF">2017-11-16T09:42:29Z</dcterms:created>
  <dcterms:modified xsi:type="dcterms:W3CDTF">2018-01-24T13:47:16Z</dcterms:modified>
</cp:coreProperties>
</file>