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handoutMasterIdLst>
    <p:handoutMasterId r:id="rId12"/>
  </p:handoutMasterIdLst>
  <p:sldIdLst>
    <p:sldId id="346" r:id="rId2"/>
    <p:sldId id="339" r:id="rId3"/>
    <p:sldId id="345" r:id="rId4"/>
    <p:sldId id="335" r:id="rId5"/>
    <p:sldId id="328" r:id="rId6"/>
    <p:sldId id="332" r:id="rId7"/>
    <p:sldId id="333" r:id="rId8"/>
    <p:sldId id="342" r:id="rId9"/>
    <p:sldId id="337" r:id="rId10"/>
    <p:sldId id="336" r:id="rId11"/>
  </p:sldIdLst>
  <p:sldSz cx="6858000" cy="9144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00"/>
    <a:srgbClr val="CC00FF"/>
    <a:srgbClr val="993366"/>
    <a:srgbClr val="000066"/>
    <a:srgbClr val="3366FF"/>
    <a:srgbClr val="00CC00"/>
    <a:srgbClr val="99FFCC"/>
    <a:srgbClr val="CC99FF"/>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462" autoAdjust="0"/>
    <p:restoredTop sz="94660"/>
  </p:normalViewPr>
  <p:slideViewPr>
    <p:cSldViewPr snapToGrid="0">
      <p:cViewPr varScale="1">
        <p:scale>
          <a:sx n="76" d="100"/>
          <a:sy n="76" d="100"/>
        </p:scale>
        <p:origin x="2502" y="84"/>
      </p:cViewPr>
      <p:guideLst>
        <p:guide orient="horz" pos="2880"/>
        <p:guide pos="2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1FDFD78A-A74F-45A4-9F4D-ABF8999FBD71}" type="datetimeFigureOut">
              <a:rPr lang="en-US" smtClean="0"/>
              <a:t>3/1/2018</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B3A57FA8-6D82-49F8-A213-EB9AB71818AC}" type="slidenum">
              <a:rPr lang="en-US" smtClean="0"/>
              <a:t>‹#›</a:t>
            </a:fld>
            <a:endParaRPr lang="en-US"/>
          </a:p>
        </p:txBody>
      </p:sp>
    </p:spTree>
    <p:extLst>
      <p:ext uri="{BB962C8B-B14F-4D97-AF65-F5344CB8AC3E}">
        <p14:creationId xmlns:p14="http://schemas.microsoft.com/office/powerpoint/2010/main" val="357184816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5B8C471-33B2-4C9E-833A-993C036BF1B2}" type="datetimeFigureOut">
              <a:rPr lang="en-US" smtClean="0"/>
              <a:t>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525E8E-6371-4B01-AB2E-57989ACA3659}" type="slidenum">
              <a:rPr lang="en-US" smtClean="0"/>
              <a:t>‹#›</a:t>
            </a:fld>
            <a:endParaRPr lang="en-US"/>
          </a:p>
        </p:txBody>
      </p:sp>
    </p:spTree>
    <p:extLst>
      <p:ext uri="{BB962C8B-B14F-4D97-AF65-F5344CB8AC3E}">
        <p14:creationId xmlns:p14="http://schemas.microsoft.com/office/powerpoint/2010/main" val="10919301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B8C471-33B2-4C9E-833A-993C036BF1B2}" type="datetimeFigureOut">
              <a:rPr lang="en-US" smtClean="0"/>
              <a:t>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525E8E-6371-4B01-AB2E-57989ACA3659}" type="slidenum">
              <a:rPr lang="en-US" smtClean="0"/>
              <a:t>‹#›</a:t>
            </a:fld>
            <a:endParaRPr lang="en-US"/>
          </a:p>
        </p:txBody>
      </p:sp>
    </p:spTree>
    <p:extLst>
      <p:ext uri="{BB962C8B-B14F-4D97-AF65-F5344CB8AC3E}">
        <p14:creationId xmlns:p14="http://schemas.microsoft.com/office/powerpoint/2010/main" val="9127802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B8C471-33B2-4C9E-833A-993C036BF1B2}" type="datetimeFigureOut">
              <a:rPr lang="en-US" smtClean="0"/>
              <a:t>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525E8E-6371-4B01-AB2E-57989ACA3659}" type="slidenum">
              <a:rPr lang="en-US" smtClean="0"/>
              <a:t>‹#›</a:t>
            </a:fld>
            <a:endParaRPr lang="en-US"/>
          </a:p>
        </p:txBody>
      </p:sp>
    </p:spTree>
    <p:extLst>
      <p:ext uri="{BB962C8B-B14F-4D97-AF65-F5344CB8AC3E}">
        <p14:creationId xmlns:p14="http://schemas.microsoft.com/office/powerpoint/2010/main" val="35736425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B8C471-33B2-4C9E-833A-993C036BF1B2}" type="datetimeFigureOut">
              <a:rPr lang="en-US" smtClean="0"/>
              <a:t>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525E8E-6371-4B01-AB2E-57989ACA3659}" type="slidenum">
              <a:rPr lang="en-US" smtClean="0"/>
              <a:t>‹#›</a:t>
            </a:fld>
            <a:endParaRPr lang="en-US"/>
          </a:p>
        </p:txBody>
      </p:sp>
    </p:spTree>
    <p:extLst>
      <p:ext uri="{BB962C8B-B14F-4D97-AF65-F5344CB8AC3E}">
        <p14:creationId xmlns:p14="http://schemas.microsoft.com/office/powerpoint/2010/main" val="17499695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5B8C471-33B2-4C9E-833A-993C036BF1B2}" type="datetimeFigureOut">
              <a:rPr lang="en-US" smtClean="0"/>
              <a:t>3/1/2018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525E8E-6371-4B01-AB2E-57989ACA3659}" type="slidenum">
              <a:rPr lang="en-US" smtClean="0"/>
              <a:t>‹#›</a:t>
            </a:fld>
            <a:endParaRPr lang="en-US"/>
          </a:p>
        </p:txBody>
      </p:sp>
    </p:spTree>
    <p:extLst>
      <p:ext uri="{BB962C8B-B14F-4D97-AF65-F5344CB8AC3E}">
        <p14:creationId xmlns:p14="http://schemas.microsoft.com/office/powerpoint/2010/main" val="12035752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5B8C471-33B2-4C9E-833A-993C036BF1B2}" type="datetimeFigureOut">
              <a:rPr lang="en-US" smtClean="0"/>
              <a:t>3/1/2018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525E8E-6371-4B01-AB2E-57989ACA3659}" type="slidenum">
              <a:rPr lang="en-US" smtClean="0"/>
              <a:t>‹#›</a:t>
            </a:fld>
            <a:endParaRPr lang="en-US"/>
          </a:p>
        </p:txBody>
      </p:sp>
    </p:spTree>
    <p:extLst>
      <p:ext uri="{BB962C8B-B14F-4D97-AF65-F5344CB8AC3E}">
        <p14:creationId xmlns:p14="http://schemas.microsoft.com/office/powerpoint/2010/main" val="41138660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5B8C471-33B2-4C9E-833A-993C036BF1B2}" type="datetimeFigureOut">
              <a:rPr lang="en-US" smtClean="0"/>
              <a:t>3/1/2018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525E8E-6371-4B01-AB2E-57989ACA3659}" type="slidenum">
              <a:rPr lang="en-US" smtClean="0"/>
              <a:t>‹#›</a:t>
            </a:fld>
            <a:endParaRPr lang="en-US"/>
          </a:p>
        </p:txBody>
      </p:sp>
    </p:spTree>
    <p:extLst>
      <p:ext uri="{BB962C8B-B14F-4D97-AF65-F5344CB8AC3E}">
        <p14:creationId xmlns:p14="http://schemas.microsoft.com/office/powerpoint/2010/main" val="36319449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5B8C471-33B2-4C9E-833A-993C036BF1B2}" type="datetimeFigureOut">
              <a:rPr lang="en-US" smtClean="0"/>
              <a:t>3/1/2018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525E8E-6371-4B01-AB2E-57989ACA3659}" type="slidenum">
              <a:rPr lang="en-US" smtClean="0"/>
              <a:t>‹#›</a:t>
            </a:fld>
            <a:endParaRPr lang="en-US"/>
          </a:p>
        </p:txBody>
      </p:sp>
    </p:spTree>
    <p:extLst>
      <p:ext uri="{BB962C8B-B14F-4D97-AF65-F5344CB8AC3E}">
        <p14:creationId xmlns:p14="http://schemas.microsoft.com/office/powerpoint/2010/main" val="20423272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B8C471-33B2-4C9E-833A-993C036BF1B2}" type="datetimeFigureOut">
              <a:rPr lang="en-US" smtClean="0"/>
              <a:t>3/1/2018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525E8E-6371-4B01-AB2E-57989ACA3659}" type="slidenum">
              <a:rPr lang="en-US" smtClean="0"/>
              <a:t>‹#›</a:t>
            </a:fld>
            <a:endParaRPr lang="en-US"/>
          </a:p>
        </p:txBody>
      </p:sp>
    </p:spTree>
    <p:extLst>
      <p:ext uri="{BB962C8B-B14F-4D97-AF65-F5344CB8AC3E}">
        <p14:creationId xmlns:p14="http://schemas.microsoft.com/office/powerpoint/2010/main" val="12651906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5B8C471-33B2-4C9E-833A-993C036BF1B2}" type="datetimeFigureOut">
              <a:rPr lang="en-US" smtClean="0"/>
              <a:t>3/1/2018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525E8E-6371-4B01-AB2E-57989ACA3659}" type="slidenum">
              <a:rPr lang="en-US" smtClean="0"/>
              <a:t>‹#›</a:t>
            </a:fld>
            <a:endParaRPr lang="en-US"/>
          </a:p>
        </p:txBody>
      </p:sp>
    </p:spTree>
    <p:extLst>
      <p:ext uri="{BB962C8B-B14F-4D97-AF65-F5344CB8AC3E}">
        <p14:creationId xmlns:p14="http://schemas.microsoft.com/office/powerpoint/2010/main" val="5152607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45B8C471-33B2-4C9E-833A-993C036BF1B2}" type="datetimeFigureOut">
              <a:rPr lang="en-US" smtClean="0"/>
              <a:t>3/1/2018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525E8E-6371-4B01-AB2E-57989ACA3659}" type="slidenum">
              <a:rPr lang="en-US" smtClean="0"/>
              <a:t>‹#›</a:t>
            </a:fld>
            <a:endParaRPr lang="en-US"/>
          </a:p>
        </p:txBody>
      </p:sp>
    </p:spTree>
    <p:extLst>
      <p:ext uri="{BB962C8B-B14F-4D97-AF65-F5344CB8AC3E}">
        <p14:creationId xmlns:p14="http://schemas.microsoft.com/office/powerpoint/2010/main" val="42258606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45B8C471-33B2-4C9E-833A-993C036BF1B2}" type="datetimeFigureOut">
              <a:rPr lang="en-US" smtClean="0"/>
              <a:t>3/1/2018</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08525E8E-6371-4B01-AB2E-57989ACA3659}" type="slidenum">
              <a:rPr lang="en-US" smtClean="0"/>
              <a:t>‹#›</a:t>
            </a:fld>
            <a:endParaRPr lang="en-US"/>
          </a:p>
        </p:txBody>
      </p:sp>
    </p:spTree>
    <p:extLst>
      <p:ext uri="{BB962C8B-B14F-4D97-AF65-F5344CB8AC3E}">
        <p14:creationId xmlns:p14="http://schemas.microsoft.com/office/powerpoint/2010/main" val="375544741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816538"/>
            <a:ext cx="5753100" cy="2492990"/>
          </a:xfrm>
          <a:prstGeom prst="rect">
            <a:avLst/>
          </a:prstGeom>
        </p:spPr>
        <p:txBody>
          <a:bodyPr wrap="square">
            <a:spAutoFit/>
          </a:bodyPr>
          <a:lstStyle/>
          <a:p>
            <a:pPr>
              <a:spcAft>
                <a:spcPts val="0"/>
              </a:spcAft>
            </a:pPr>
            <a:r>
              <a:rPr lang="en-US" sz="1200" b="1" dirty="0" smtClean="0">
                <a:latin typeface="Calibri" panose="020F0502020204030204" pitchFamily="34" charset="0"/>
                <a:ea typeface="Calibri" panose="020F0502020204030204" pitchFamily="34" charset="0"/>
                <a:cs typeface="Arial" panose="020B0604020202020204" pitchFamily="34" charset="0"/>
              </a:rPr>
              <a:t>S2 File: </a:t>
            </a:r>
            <a:r>
              <a:rPr lang="en-US" sz="1200" dirty="0">
                <a:latin typeface="Calibri" panose="020F0502020204030204" pitchFamily="34" charset="0"/>
                <a:ea typeface="Calibri" panose="020F0502020204030204" pitchFamily="34" charset="0"/>
                <a:cs typeface="Arial" panose="020B0604020202020204" pitchFamily="34" charset="0"/>
              </a:rPr>
              <a:t>Content and arrangement of genes at </a:t>
            </a:r>
            <a:r>
              <a:rPr lang="en-US" sz="1200" i="1" dirty="0">
                <a:latin typeface="Calibri" panose="020F0502020204030204" pitchFamily="34" charset="0"/>
                <a:ea typeface="Calibri" panose="020F0502020204030204" pitchFamily="34" charset="0"/>
                <a:cs typeface="Arial" panose="020B0604020202020204" pitchFamily="34" charset="0"/>
              </a:rPr>
              <a:t>TRI </a:t>
            </a:r>
            <a:r>
              <a:rPr lang="en-US" sz="1200" dirty="0">
                <a:latin typeface="Calibri" panose="020F0502020204030204" pitchFamily="34" charset="0"/>
                <a:ea typeface="Calibri" panose="020F0502020204030204" pitchFamily="34" charset="0"/>
                <a:cs typeface="Arial" panose="020B0604020202020204" pitchFamily="34" charset="0"/>
              </a:rPr>
              <a:t>loci in selected fungi. In the diagrams (above), green arrows represent known </a:t>
            </a:r>
            <a:r>
              <a:rPr lang="en-US" sz="1200" i="1" dirty="0">
                <a:latin typeface="Calibri" panose="020F0502020204030204" pitchFamily="34" charset="0"/>
                <a:ea typeface="Calibri" panose="020F0502020204030204" pitchFamily="34" charset="0"/>
                <a:cs typeface="Arial" panose="020B0604020202020204" pitchFamily="34" charset="0"/>
              </a:rPr>
              <a:t>TRI </a:t>
            </a:r>
            <a:r>
              <a:rPr lang="en-US" sz="1200" dirty="0">
                <a:latin typeface="Calibri" panose="020F0502020204030204" pitchFamily="34" charset="0"/>
                <a:ea typeface="Calibri" panose="020F0502020204030204" pitchFamily="34" charset="0"/>
                <a:cs typeface="Arial" panose="020B0604020202020204" pitchFamily="34" charset="0"/>
              </a:rPr>
              <a:t>genes, and </a:t>
            </a:r>
            <a:r>
              <a:rPr lang="en-US" sz="1200" dirty="0" smtClean="0">
                <a:latin typeface="Calibri" panose="020F0502020204030204" pitchFamily="34" charset="0"/>
                <a:ea typeface="Calibri" panose="020F0502020204030204" pitchFamily="34" charset="0"/>
                <a:cs typeface="Arial" panose="020B0604020202020204" pitchFamily="34" charset="0"/>
              </a:rPr>
              <a:t>gray </a:t>
            </a:r>
            <a:r>
              <a:rPr lang="en-US" sz="1200" dirty="0">
                <a:latin typeface="Calibri" panose="020F0502020204030204" pitchFamily="34" charset="0"/>
                <a:ea typeface="Calibri" panose="020F0502020204030204" pitchFamily="34" charset="0"/>
                <a:cs typeface="Arial" panose="020B0604020202020204" pitchFamily="34" charset="0"/>
              </a:rPr>
              <a:t>arrows represent genes that are unique to a region in a particular genus. Numbers below arrows are locus tag numbers (with five-letter prefix, the underscore, and in some cases a zero omitted). The tables below the diagrams include predicted functions of genes based on Blast2Go analysis and supplemented with manual blast analysis in some cases. Tables also include information on contigs on which the genes occur. In the tables, genes above and below a double line are on different contigs. </a:t>
            </a:r>
            <a:r>
              <a:rPr lang="en-US" sz="1200" b="1" dirty="0">
                <a:latin typeface="Calibri" panose="020F0502020204030204" pitchFamily="34" charset="0"/>
                <a:ea typeface="Calibri" panose="020F0502020204030204" pitchFamily="34" charset="0"/>
                <a:cs typeface="Arial" panose="020B0604020202020204" pitchFamily="34" charset="0"/>
              </a:rPr>
              <a:t>A.</a:t>
            </a:r>
            <a:r>
              <a:rPr lang="en-US" sz="1200" dirty="0">
                <a:latin typeface="Calibri" panose="020F0502020204030204" pitchFamily="34" charset="0"/>
                <a:ea typeface="Calibri" panose="020F0502020204030204" pitchFamily="34" charset="0"/>
                <a:cs typeface="Arial" panose="020B0604020202020204" pitchFamily="34" charset="0"/>
              </a:rPr>
              <a:t> </a:t>
            </a:r>
            <a:r>
              <a:rPr lang="en-US" sz="1200" i="1" dirty="0">
                <a:latin typeface="Calibri" panose="020F0502020204030204" pitchFamily="34" charset="0"/>
                <a:ea typeface="Calibri" panose="020F0502020204030204" pitchFamily="34" charset="0"/>
                <a:cs typeface="Arial" panose="020B0604020202020204" pitchFamily="34" charset="0"/>
              </a:rPr>
              <a:t>Beauveria</a:t>
            </a:r>
            <a:r>
              <a:rPr lang="en-US" sz="1200" dirty="0">
                <a:latin typeface="Calibri" panose="020F0502020204030204" pitchFamily="34" charset="0"/>
                <a:ea typeface="Calibri" panose="020F0502020204030204" pitchFamily="34" charset="0"/>
                <a:cs typeface="Arial" panose="020B0604020202020204" pitchFamily="34" charset="0"/>
              </a:rPr>
              <a:t>; </a:t>
            </a:r>
            <a:r>
              <a:rPr lang="en-US" sz="1200" b="1" dirty="0">
                <a:latin typeface="Calibri" panose="020F0502020204030204" pitchFamily="34" charset="0"/>
                <a:ea typeface="Calibri" panose="020F0502020204030204" pitchFamily="34" charset="0"/>
                <a:cs typeface="Arial" panose="020B0604020202020204" pitchFamily="34" charset="0"/>
              </a:rPr>
              <a:t>B.</a:t>
            </a:r>
            <a:r>
              <a:rPr lang="en-US" sz="1200" dirty="0">
                <a:latin typeface="Calibri" panose="020F0502020204030204" pitchFamily="34" charset="0"/>
                <a:ea typeface="Calibri" panose="020F0502020204030204" pitchFamily="34" charset="0"/>
                <a:cs typeface="Arial" panose="020B0604020202020204" pitchFamily="34" charset="0"/>
              </a:rPr>
              <a:t> </a:t>
            </a:r>
            <a:r>
              <a:rPr lang="en-US" sz="1200" i="1" dirty="0">
                <a:latin typeface="Calibri" panose="020F0502020204030204" pitchFamily="34" charset="0"/>
                <a:ea typeface="Calibri" panose="020F0502020204030204" pitchFamily="34" charset="0"/>
                <a:cs typeface="Arial" panose="020B0604020202020204" pitchFamily="34" charset="0"/>
              </a:rPr>
              <a:t>Cordyceps </a:t>
            </a:r>
            <a:r>
              <a:rPr lang="en-US" sz="1200" dirty="0">
                <a:latin typeface="Calibri" panose="020F0502020204030204" pitchFamily="34" charset="0"/>
                <a:ea typeface="Calibri" panose="020F0502020204030204" pitchFamily="34" charset="0"/>
                <a:cs typeface="Arial" panose="020B0604020202020204" pitchFamily="34" charset="0"/>
              </a:rPr>
              <a:t>– orange arrows represent genes that are common to the </a:t>
            </a:r>
            <a:r>
              <a:rPr lang="en-US" sz="1200" i="1" dirty="0">
                <a:latin typeface="Calibri" panose="020F0502020204030204" pitchFamily="34" charset="0"/>
                <a:ea typeface="Calibri" panose="020F0502020204030204" pitchFamily="34" charset="0"/>
                <a:cs typeface="Arial" panose="020B0604020202020204" pitchFamily="34" charset="0"/>
              </a:rPr>
              <a:t>TRI </a:t>
            </a:r>
            <a:r>
              <a:rPr lang="en-US" sz="1200" dirty="0">
                <a:latin typeface="Calibri" panose="020F0502020204030204" pitchFamily="34" charset="0"/>
                <a:ea typeface="Calibri" panose="020F0502020204030204" pitchFamily="34" charset="0"/>
                <a:cs typeface="Arial" panose="020B0604020202020204" pitchFamily="34" charset="0"/>
              </a:rPr>
              <a:t>cluster locus in </a:t>
            </a:r>
            <a:r>
              <a:rPr lang="en-US" sz="1200" i="1" dirty="0">
                <a:latin typeface="Calibri" panose="020F0502020204030204" pitchFamily="34" charset="0"/>
                <a:ea typeface="Calibri" panose="020F0502020204030204" pitchFamily="34" charset="0"/>
                <a:cs typeface="Arial" panose="020B0604020202020204" pitchFamily="34" charset="0"/>
              </a:rPr>
              <a:t>Beauveria </a:t>
            </a:r>
            <a:r>
              <a:rPr lang="en-US" sz="1200" dirty="0">
                <a:latin typeface="Calibri" panose="020F0502020204030204" pitchFamily="34" charset="0"/>
                <a:ea typeface="Calibri" panose="020F0502020204030204" pitchFamily="34" charset="0"/>
                <a:cs typeface="Arial" panose="020B0604020202020204" pitchFamily="34" charset="0"/>
              </a:rPr>
              <a:t>and </a:t>
            </a:r>
            <a:r>
              <a:rPr lang="en-US" sz="1200" i="1" dirty="0">
                <a:latin typeface="Calibri" panose="020F0502020204030204" pitchFamily="34" charset="0"/>
                <a:ea typeface="Calibri" panose="020F0502020204030204" pitchFamily="34" charset="0"/>
                <a:cs typeface="Arial" panose="020B0604020202020204" pitchFamily="34" charset="0"/>
              </a:rPr>
              <a:t>Cordyceps</a:t>
            </a:r>
            <a:r>
              <a:rPr lang="en-US" sz="1200" dirty="0">
                <a:latin typeface="Calibri" panose="020F0502020204030204" pitchFamily="34" charset="0"/>
                <a:ea typeface="Calibri" panose="020F0502020204030204" pitchFamily="34" charset="0"/>
                <a:cs typeface="Arial" panose="020B0604020202020204" pitchFamily="34" charset="0"/>
              </a:rPr>
              <a:t>; </a:t>
            </a:r>
            <a:r>
              <a:rPr lang="en-US" sz="1200" b="1" dirty="0">
                <a:latin typeface="Calibri" panose="020F0502020204030204" pitchFamily="34" charset="0"/>
                <a:ea typeface="Calibri" panose="020F0502020204030204" pitchFamily="34" charset="0"/>
                <a:cs typeface="Arial" panose="020B0604020202020204" pitchFamily="34" charset="0"/>
              </a:rPr>
              <a:t>C.</a:t>
            </a:r>
            <a:r>
              <a:rPr lang="en-US" sz="1200" dirty="0">
                <a:latin typeface="Calibri" panose="020F0502020204030204" pitchFamily="34" charset="0"/>
                <a:ea typeface="Calibri" panose="020F0502020204030204" pitchFamily="34" charset="0"/>
                <a:cs typeface="Arial" panose="020B0604020202020204" pitchFamily="34" charset="0"/>
              </a:rPr>
              <a:t> </a:t>
            </a:r>
            <a:r>
              <a:rPr lang="en-US" sz="1200" i="1" dirty="0" smtClean="0">
                <a:latin typeface="Calibri" panose="020F0502020204030204" pitchFamily="34" charset="0"/>
                <a:ea typeface="Calibri" panose="020F0502020204030204" pitchFamily="34" charset="0"/>
                <a:cs typeface="Arial" panose="020B0604020202020204" pitchFamily="34" charset="0"/>
              </a:rPr>
              <a:t>Microcyclospora </a:t>
            </a:r>
            <a:r>
              <a:rPr lang="en-US" sz="1200" i="1" dirty="0">
                <a:latin typeface="Calibri" panose="020F0502020204030204" pitchFamily="34" charset="0"/>
                <a:ea typeface="Calibri" panose="020F0502020204030204" pitchFamily="34" charset="0"/>
                <a:cs typeface="Arial" panose="020B0604020202020204" pitchFamily="34" charset="0"/>
              </a:rPr>
              <a:t>tardicrescens</a:t>
            </a:r>
            <a:r>
              <a:rPr lang="en-US" sz="1200" dirty="0">
                <a:latin typeface="Calibri" panose="020F0502020204030204" pitchFamily="34" charset="0"/>
                <a:ea typeface="Calibri" panose="020F0502020204030204" pitchFamily="34" charset="0"/>
                <a:cs typeface="Arial" panose="020B0604020202020204" pitchFamily="34" charset="0"/>
              </a:rPr>
              <a:t>; </a:t>
            </a:r>
            <a:r>
              <a:rPr lang="en-US" sz="1200" b="1" dirty="0">
                <a:latin typeface="Calibri" panose="020F0502020204030204" pitchFamily="34" charset="0"/>
                <a:ea typeface="Calibri" panose="020F0502020204030204" pitchFamily="34" charset="0"/>
                <a:cs typeface="Arial" panose="020B0604020202020204" pitchFamily="34" charset="0"/>
              </a:rPr>
              <a:t>D. </a:t>
            </a:r>
            <a:r>
              <a:rPr lang="en-US" sz="1200" i="1" dirty="0">
                <a:latin typeface="Calibri" panose="020F0502020204030204" pitchFamily="34" charset="0"/>
                <a:ea typeface="Calibri" panose="020F0502020204030204" pitchFamily="34" charset="0"/>
                <a:cs typeface="Arial" panose="020B0604020202020204" pitchFamily="34" charset="0"/>
              </a:rPr>
              <a:t>Myrothecium roridum </a:t>
            </a:r>
            <a:r>
              <a:rPr lang="en-US" sz="1200" dirty="0">
                <a:latin typeface="Calibri" panose="020F0502020204030204" pitchFamily="34" charset="0"/>
                <a:ea typeface="Calibri" panose="020F0502020204030204" pitchFamily="34" charset="0"/>
                <a:cs typeface="Arial" panose="020B0604020202020204" pitchFamily="34" charset="0"/>
              </a:rPr>
              <a:t>– purple arrows represent genes that are common to </a:t>
            </a:r>
            <a:r>
              <a:rPr lang="en-US" sz="1200" i="1" dirty="0">
                <a:latin typeface="Calibri" panose="020F0502020204030204" pitchFamily="34" charset="0"/>
                <a:ea typeface="Calibri" panose="020F0502020204030204" pitchFamily="34" charset="0"/>
                <a:cs typeface="Arial" panose="020B0604020202020204" pitchFamily="34" charset="0"/>
              </a:rPr>
              <a:t>TRI </a:t>
            </a:r>
            <a:r>
              <a:rPr lang="en-US" sz="1200" dirty="0">
                <a:latin typeface="Calibri" panose="020F0502020204030204" pitchFamily="34" charset="0"/>
                <a:ea typeface="Calibri" panose="020F0502020204030204" pitchFamily="34" charset="0"/>
                <a:cs typeface="Arial" panose="020B0604020202020204" pitchFamily="34" charset="0"/>
              </a:rPr>
              <a:t>loci in </a:t>
            </a:r>
            <a:r>
              <a:rPr lang="en-US" sz="1200" i="1" dirty="0">
                <a:latin typeface="Calibri" panose="020F0502020204030204" pitchFamily="34" charset="0"/>
                <a:ea typeface="Calibri" panose="020F0502020204030204" pitchFamily="34" charset="0"/>
                <a:cs typeface="Arial" panose="020B0604020202020204" pitchFamily="34" charset="0"/>
              </a:rPr>
              <a:t>Myrothecium </a:t>
            </a:r>
            <a:r>
              <a:rPr lang="en-US" sz="1200" dirty="0">
                <a:latin typeface="Calibri" panose="020F0502020204030204" pitchFamily="34" charset="0"/>
                <a:ea typeface="Calibri" panose="020F0502020204030204" pitchFamily="34" charset="0"/>
                <a:cs typeface="Arial" panose="020B0604020202020204" pitchFamily="34" charset="0"/>
              </a:rPr>
              <a:t>and </a:t>
            </a:r>
            <a:r>
              <a:rPr lang="en-US" sz="1200" i="1" dirty="0">
                <a:latin typeface="Calibri" panose="020F0502020204030204" pitchFamily="34" charset="0"/>
                <a:ea typeface="Calibri" panose="020F0502020204030204" pitchFamily="34" charset="0"/>
                <a:cs typeface="Arial" panose="020B0604020202020204" pitchFamily="34" charset="0"/>
              </a:rPr>
              <a:t>Stachybotrys chartarum</a:t>
            </a:r>
            <a:r>
              <a:rPr lang="en-US" sz="1200" dirty="0">
                <a:latin typeface="Calibri" panose="020F0502020204030204" pitchFamily="34" charset="0"/>
                <a:ea typeface="Calibri" panose="020F0502020204030204" pitchFamily="34" charset="0"/>
                <a:cs typeface="Arial" panose="020B0604020202020204" pitchFamily="34" charset="0"/>
              </a:rPr>
              <a:t>;</a:t>
            </a:r>
            <a:r>
              <a:rPr lang="en-US" sz="1200" i="1" dirty="0">
                <a:latin typeface="Calibri" panose="020F0502020204030204" pitchFamily="34" charset="0"/>
                <a:ea typeface="Calibri" panose="020F0502020204030204" pitchFamily="34" charset="0"/>
                <a:cs typeface="Arial" panose="020B0604020202020204" pitchFamily="34" charset="0"/>
              </a:rPr>
              <a:t> </a:t>
            </a:r>
            <a:r>
              <a:rPr lang="en-US" sz="1200" b="1" dirty="0">
                <a:latin typeface="Calibri" panose="020F0502020204030204" pitchFamily="34" charset="0"/>
                <a:ea typeface="Calibri" panose="020F0502020204030204" pitchFamily="34" charset="0"/>
                <a:cs typeface="Arial" panose="020B0604020202020204" pitchFamily="34" charset="0"/>
              </a:rPr>
              <a:t>E.</a:t>
            </a:r>
            <a:r>
              <a:rPr lang="en-US" sz="1200" i="1" dirty="0">
                <a:latin typeface="Calibri" panose="020F0502020204030204" pitchFamily="34" charset="0"/>
                <a:ea typeface="Calibri" panose="020F0502020204030204" pitchFamily="34" charset="0"/>
                <a:cs typeface="Arial" panose="020B0604020202020204" pitchFamily="34" charset="0"/>
              </a:rPr>
              <a:t> Spicellum ovalisporum</a:t>
            </a:r>
            <a:r>
              <a:rPr lang="en-US" sz="1200" dirty="0">
                <a:latin typeface="Calibri" panose="020F0502020204030204" pitchFamily="34" charset="0"/>
                <a:ea typeface="Calibri" panose="020F0502020204030204" pitchFamily="34" charset="0"/>
                <a:cs typeface="Arial" panose="020B0604020202020204" pitchFamily="34" charset="0"/>
              </a:rPr>
              <a:t>; </a:t>
            </a:r>
            <a:r>
              <a:rPr lang="en-US" sz="1200" b="1" dirty="0">
                <a:latin typeface="Calibri" panose="020F0502020204030204" pitchFamily="34" charset="0"/>
                <a:ea typeface="Calibri" panose="020F0502020204030204" pitchFamily="34" charset="0"/>
                <a:cs typeface="Arial" panose="020B0604020202020204" pitchFamily="34" charset="0"/>
              </a:rPr>
              <a:t>F. </a:t>
            </a:r>
            <a:r>
              <a:rPr lang="en-US" sz="1200" i="1" dirty="0">
                <a:latin typeface="Calibri" panose="020F0502020204030204" pitchFamily="34" charset="0"/>
                <a:ea typeface="Calibri" panose="020F0502020204030204" pitchFamily="34" charset="0"/>
                <a:cs typeface="Arial" panose="020B0604020202020204" pitchFamily="34" charset="0"/>
              </a:rPr>
              <a:t>Spicellum roseum</a:t>
            </a:r>
            <a:r>
              <a:rPr lang="en-US" sz="1200" dirty="0">
                <a:latin typeface="Calibri" panose="020F0502020204030204" pitchFamily="34" charset="0"/>
                <a:ea typeface="Calibri" panose="020F0502020204030204" pitchFamily="34" charset="0"/>
                <a:cs typeface="Arial" panose="020B0604020202020204" pitchFamily="34" charset="0"/>
              </a:rPr>
              <a:t>; </a:t>
            </a:r>
            <a:r>
              <a:rPr lang="en-US" sz="1200" b="1" dirty="0">
                <a:latin typeface="Calibri" panose="020F0502020204030204" pitchFamily="34" charset="0"/>
                <a:ea typeface="Calibri" panose="020F0502020204030204" pitchFamily="34" charset="0"/>
                <a:cs typeface="Arial" panose="020B0604020202020204" pitchFamily="34" charset="0"/>
              </a:rPr>
              <a:t>G.</a:t>
            </a:r>
            <a:r>
              <a:rPr lang="en-US" sz="1200" dirty="0">
                <a:latin typeface="Calibri" panose="020F0502020204030204" pitchFamily="34" charset="0"/>
                <a:ea typeface="Calibri" panose="020F0502020204030204" pitchFamily="34" charset="0"/>
                <a:cs typeface="Arial" panose="020B0604020202020204" pitchFamily="34" charset="0"/>
              </a:rPr>
              <a:t> </a:t>
            </a:r>
            <a:r>
              <a:rPr lang="en-US" sz="1200" i="1" dirty="0">
                <a:latin typeface="Calibri" panose="020F0502020204030204" pitchFamily="34" charset="0"/>
                <a:ea typeface="Calibri" panose="020F0502020204030204" pitchFamily="34" charset="0"/>
                <a:cs typeface="Arial" panose="020B0604020202020204" pitchFamily="34" charset="0"/>
              </a:rPr>
              <a:t>Stachybotrys</a:t>
            </a:r>
            <a:r>
              <a:rPr lang="en-US" sz="1200" dirty="0">
                <a:latin typeface="Calibri" panose="020F0502020204030204" pitchFamily="34" charset="0"/>
                <a:ea typeface="Calibri" panose="020F0502020204030204" pitchFamily="34" charset="0"/>
                <a:cs typeface="Arial" panose="020B0604020202020204" pitchFamily="34" charset="0"/>
              </a:rPr>
              <a:t>; </a:t>
            </a:r>
            <a:r>
              <a:rPr lang="en-US" sz="1200" b="1" dirty="0">
                <a:latin typeface="Calibri" panose="020F0502020204030204" pitchFamily="34" charset="0"/>
                <a:ea typeface="Calibri" panose="020F0502020204030204" pitchFamily="34" charset="0"/>
                <a:cs typeface="Arial" panose="020B0604020202020204" pitchFamily="34" charset="0"/>
              </a:rPr>
              <a:t>H.</a:t>
            </a:r>
            <a:r>
              <a:rPr lang="en-US" sz="1200" dirty="0">
                <a:latin typeface="Calibri" panose="020F0502020204030204" pitchFamily="34" charset="0"/>
                <a:ea typeface="Calibri" panose="020F0502020204030204" pitchFamily="34" charset="0"/>
                <a:cs typeface="Arial" panose="020B0604020202020204" pitchFamily="34" charset="0"/>
              </a:rPr>
              <a:t> </a:t>
            </a:r>
            <a:r>
              <a:rPr lang="en-US" sz="1200" i="1" dirty="0">
                <a:latin typeface="Calibri" panose="020F0502020204030204" pitchFamily="34" charset="0"/>
                <a:ea typeface="Calibri" panose="020F0502020204030204" pitchFamily="34" charset="0"/>
                <a:cs typeface="Arial" panose="020B0604020202020204" pitchFamily="34" charset="0"/>
              </a:rPr>
              <a:t>Trichoderma arundinaceum</a:t>
            </a:r>
            <a:r>
              <a:rPr lang="en-US" sz="1200" dirty="0">
                <a:latin typeface="Calibri" panose="020F0502020204030204" pitchFamily="34" charset="0"/>
                <a:ea typeface="Calibri" panose="020F0502020204030204" pitchFamily="34" charset="0"/>
                <a:cs typeface="Arial" panose="020B0604020202020204" pitchFamily="34" charset="0"/>
              </a:rPr>
              <a:t>; and </a:t>
            </a:r>
            <a:r>
              <a:rPr lang="en-US" sz="1200" b="1" dirty="0">
                <a:latin typeface="Calibri" panose="020F0502020204030204" pitchFamily="34" charset="0"/>
                <a:ea typeface="Calibri" panose="020F0502020204030204" pitchFamily="34" charset="0"/>
                <a:cs typeface="Arial" panose="020B0604020202020204" pitchFamily="34" charset="0"/>
              </a:rPr>
              <a:t>I.</a:t>
            </a:r>
            <a:r>
              <a:rPr lang="en-US" sz="1200" dirty="0">
                <a:latin typeface="Calibri" panose="020F0502020204030204" pitchFamily="34" charset="0"/>
                <a:ea typeface="Calibri" panose="020F0502020204030204" pitchFamily="34" charset="0"/>
                <a:cs typeface="Arial" panose="020B0604020202020204" pitchFamily="34" charset="0"/>
              </a:rPr>
              <a:t> </a:t>
            </a:r>
            <a:r>
              <a:rPr lang="en-US" sz="1200" i="1" dirty="0">
                <a:latin typeface="Calibri" panose="020F0502020204030204" pitchFamily="34" charset="0"/>
                <a:ea typeface="Calibri" panose="020F0502020204030204" pitchFamily="34" charset="0"/>
                <a:cs typeface="Arial" panose="020B0604020202020204" pitchFamily="34" charset="0"/>
              </a:rPr>
              <a:t>Trichothecium roseum</a:t>
            </a:r>
            <a:r>
              <a:rPr lang="en-US" sz="1200" dirty="0">
                <a:latin typeface="Calibri" panose="020F0502020204030204" pitchFamily="34" charset="0"/>
                <a:ea typeface="Calibri" panose="020F0502020204030204" pitchFamily="34" charset="0"/>
                <a:cs typeface="Arial" panose="020B0604020202020204" pitchFamily="34" charset="0"/>
              </a:rPr>
              <a:t>.</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978644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Text Box 8"/>
          <p:cNvSpPr txBox="1">
            <a:spLocks noChangeAspect="1" noChangeArrowheads="1"/>
          </p:cNvSpPr>
          <p:nvPr/>
        </p:nvSpPr>
        <p:spPr bwMode="auto">
          <a:xfrm>
            <a:off x="285913" y="393076"/>
            <a:ext cx="6065733" cy="523220"/>
          </a:xfrm>
          <a:prstGeom prst="rect">
            <a:avLst/>
          </a:prstGeom>
          <a:noFill/>
          <a:ln w="9525">
            <a:noFill/>
            <a:miter lim="800000"/>
            <a:headEnd/>
            <a:tailEnd/>
          </a:ln>
        </p:spPr>
        <p:txBody>
          <a:bodyPr wrap="square">
            <a:spAutoFit/>
          </a:bodyPr>
          <a:lstStyle/>
          <a:p>
            <a:r>
              <a:rPr lang="en-US" sz="1400" b="1" dirty="0" smtClean="0"/>
              <a:t>Fig I: Content </a:t>
            </a:r>
            <a:r>
              <a:rPr lang="en-US" sz="1400" b="1" dirty="0"/>
              <a:t>and </a:t>
            </a:r>
            <a:r>
              <a:rPr lang="en-US" sz="1400" b="1" dirty="0" smtClean="0"/>
              <a:t>arrangement </a:t>
            </a:r>
            <a:r>
              <a:rPr lang="en-US" sz="1400" b="1" dirty="0"/>
              <a:t>of </a:t>
            </a:r>
            <a:r>
              <a:rPr lang="en-US" sz="1400" b="1" i="1" dirty="0"/>
              <a:t>TRI</a:t>
            </a:r>
            <a:r>
              <a:rPr lang="en-US" sz="1400" b="1" dirty="0"/>
              <a:t> </a:t>
            </a:r>
            <a:r>
              <a:rPr lang="en-US" sz="1400" b="1" dirty="0" smtClean="0"/>
              <a:t>genes </a:t>
            </a:r>
            <a:r>
              <a:rPr lang="en-US" sz="1400" b="1" dirty="0"/>
              <a:t>on contigs from </a:t>
            </a:r>
            <a:r>
              <a:rPr lang="en-US" sz="1400" b="1" dirty="0" smtClean="0"/>
              <a:t>the genome </a:t>
            </a:r>
            <a:r>
              <a:rPr lang="en-US" sz="1400" b="1" dirty="0"/>
              <a:t>sequence of </a:t>
            </a:r>
            <a:r>
              <a:rPr lang="en-US" sz="1400" b="1" i="1" dirty="0" smtClean="0"/>
              <a:t>Trichothecium </a:t>
            </a:r>
            <a:r>
              <a:rPr lang="en-US" sz="1400" b="1" i="1" dirty="0"/>
              <a:t>roseum </a:t>
            </a:r>
            <a:r>
              <a:rPr lang="en-US" sz="1400" b="1" dirty="0"/>
              <a:t>strain DAOM 195227</a:t>
            </a:r>
          </a:p>
        </p:txBody>
      </p:sp>
      <p:grpSp>
        <p:nvGrpSpPr>
          <p:cNvPr id="151" name="Group 150"/>
          <p:cNvGrpSpPr/>
          <p:nvPr/>
        </p:nvGrpSpPr>
        <p:grpSpPr>
          <a:xfrm>
            <a:off x="366801" y="1046133"/>
            <a:ext cx="3147015" cy="338729"/>
            <a:chOff x="817755" y="1536418"/>
            <a:chExt cx="4196020" cy="451639"/>
          </a:xfrm>
        </p:grpSpPr>
        <p:sp>
          <p:nvSpPr>
            <p:cNvPr id="3" name="Line 12"/>
            <p:cNvSpPr>
              <a:spLocks noChangeAspect="1" noChangeShapeType="1"/>
            </p:cNvSpPr>
            <p:nvPr/>
          </p:nvSpPr>
          <p:spPr bwMode="auto">
            <a:xfrm>
              <a:off x="2114856" y="1675010"/>
              <a:ext cx="2834640" cy="0"/>
            </a:xfrm>
            <a:prstGeom prst="line">
              <a:avLst/>
            </a:prstGeom>
            <a:noFill/>
            <a:ln w="38100">
              <a:solidFill>
                <a:srgbClr val="000066"/>
              </a:solidFill>
              <a:round/>
              <a:headEnd/>
              <a:tailEnd/>
            </a:ln>
          </p:spPr>
          <p:txBody>
            <a:bodyPr/>
            <a:lstStyle/>
            <a:p>
              <a:endParaRPr lang="en-US" sz="825"/>
            </a:p>
          </p:txBody>
        </p:sp>
        <p:grpSp>
          <p:nvGrpSpPr>
            <p:cNvPr id="4" name="Group 3"/>
            <p:cNvGrpSpPr/>
            <p:nvPr/>
          </p:nvGrpSpPr>
          <p:grpSpPr>
            <a:xfrm>
              <a:off x="2867935" y="1548767"/>
              <a:ext cx="378735" cy="276999"/>
              <a:chOff x="2151516" y="1933688"/>
              <a:chExt cx="378735" cy="276999"/>
            </a:xfrm>
          </p:grpSpPr>
          <p:sp>
            <p:nvSpPr>
              <p:cNvPr id="5" name="Pentagon 4"/>
              <p:cNvSpPr/>
              <p:nvPr/>
            </p:nvSpPr>
            <p:spPr>
              <a:xfrm flipH="1">
                <a:off x="2162049" y="1971345"/>
                <a:ext cx="295813" cy="177172"/>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6" name="Text Box 33"/>
              <p:cNvSpPr txBox="1">
                <a:spLocks noChangeAspect="1" noChangeArrowheads="1"/>
              </p:cNvSpPr>
              <p:nvPr/>
            </p:nvSpPr>
            <p:spPr bwMode="auto">
              <a:xfrm>
                <a:off x="2151516" y="1933688"/>
                <a:ext cx="378735" cy="276999"/>
              </a:xfrm>
              <a:prstGeom prst="rect">
                <a:avLst/>
              </a:prstGeom>
              <a:noFill/>
              <a:ln w="9525">
                <a:noFill/>
                <a:miter lim="800000"/>
                <a:headEnd/>
                <a:tailEnd/>
              </a:ln>
            </p:spPr>
            <p:txBody>
              <a:bodyPr wrap="none">
                <a:spAutoFit/>
              </a:bodyPr>
              <a:lstStyle/>
              <a:p>
                <a:r>
                  <a:rPr lang="en-US" sz="750" b="1" i="1" dirty="0">
                    <a:solidFill>
                      <a:srgbClr val="000066"/>
                    </a:solidFill>
                  </a:rPr>
                  <a:t>6a</a:t>
                </a:r>
              </a:p>
            </p:txBody>
          </p:sp>
        </p:grpSp>
        <p:sp>
          <p:nvSpPr>
            <p:cNvPr id="7" name="Pentagon 6"/>
            <p:cNvSpPr/>
            <p:nvPr/>
          </p:nvSpPr>
          <p:spPr>
            <a:xfrm flipH="1">
              <a:off x="2520269" y="1586424"/>
              <a:ext cx="295813" cy="177172"/>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8" name="Pentagon 7"/>
            <p:cNvSpPr/>
            <p:nvPr/>
          </p:nvSpPr>
          <p:spPr>
            <a:xfrm flipH="1">
              <a:off x="2177963" y="1586424"/>
              <a:ext cx="295813" cy="177172"/>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9" name="Line 12"/>
            <p:cNvSpPr>
              <a:spLocks noChangeAspect="1" noChangeShapeType="1"/>
            </p:cNvSpPr>
            <p:nvPr/>
          </p:nvSpPr>
          <p:spPr bwMode="auto">
            <a:xfrm>
              <a:off x="844171" y="1675010"/>
              <a:ext cx="822960" cy="0"/>
            </a:xfrm>
            <a:prstGeom prst="line">
              <a:avLst/>
            </a:prstGeom>
            <a:noFill/>
            <a:ln w="38100">
              <a:solidFill>
                <a:srgbClr val="000066"/>
              </a:solidFill>
              <a:prstDash val="solid"/>
              <a:round/>
              <a:headEnd/>
              <a:tailEnd/>
            </a:ln>
          </p:spPr>
          <p:txBody>
            <a:bodyPr/>
            <a:lstStyle/>
            <a:p>
              <a:endParaRPr lang="en-US" sz="825"/>
            </a:p>
          </p:txBody>
        </p:sp>
        <p:sp>
          <p:nvSpPr>
            <p:cNvPr id="10" name="Pentagon 9"/>
            <p:cNvSpPr/>
            <p:nvPr/>
          </p:nvSpPr>
          <p:spPr>
            <a:xfrm rot="10800000">
              <a:off x="1268288" y="1586424"/>
              <a:ext cx="295813" cy="177172"/>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1" name="Pentagon 10"/>
            <p:cNvSpPr/>
            <p:nvPr/>
          </p:nvSpPr>
          <p:spPr>
            <a:xfrm>
              <a:off x="927875" y="1586424"/>
              <a:ext cx="295813" cy="177172"/>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cxnSp>
          <p:nvCxnSpPr>
            <p:cNvPr id="12" name="Straight Connector 11"/>
            <p:cNvCxnSpPr/>
            <p:nvPr/>
          </p:nvCxnSpPr>
          <p:spPr>
            <a:xfrm>
              <a:off x="2062242" y="1593529"/>
              <a:ext cx="112707" cy="162963"/>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611797" y="1593528"/>
              <a:ext cx="112707" cy="162963"/>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sp>
          <p:nvSpPr>
            <p:cNvPr id="14" name="Text Box 33"/>
            <p:cNvSpPr txBox="1">
              <a:spLocks noChangeAspect="1" noChangeArrowheads="1"/>
            </p:cNvSpPr>
            <p:nvPr/>
          </p:nvSpPr>
          <p:spPr bwMode="auto">
            <a:xfrm>
              <a:off x="1654986" y="1536418"/>
              <a:ext cx="534763" cy="276999"/>
            </a:xfrm>
            <a:prstGeom prst="rect">
              <a:avLst/>
            </a:prstGeom>
            <a:noFill/>
            <a:ln w="9525">
              <a:noFill/>
              <a:miter lim="800000"/>
              <a:headEnd/>
              <a:tailEnd/>
            </a:ln>
          </p:spPr>
          <p:txBody>
            <a:bodyPr wrap="none">
              <a:spAutoFit/>
            </a:bodyPr>
            <a:lstStyle/>
            <a:p>
              <a:r>
                <a:rPr lang="en-US" sz="750" b="1" dirty="0">
                  <a:solidFill>
                    <a:srgbClr val="000066"/>
                  </a:solidFill>
                </a:rPr>
                <a:t>12 kb</a:t>
              </a:r>
            </a:p>
          </p:txBody>
        </p:sp>
        <p:grpSp>
          <p:nvGrpSpPr>
            <p:cNvPr id="16" name="Group 15"/>
            <p:cNvGrpSpPr/>
            <p:nvPr/>
          </p:nvGrpSpPr>
          <p:grpSpPr>
            <a:xfrm>
              <a:off x="3230277" y="1551900"/>
              <a:ext cx="310341" cy="276999"/>
              <a:chOff x="4255506" y="1936821"/>
              <a:chExt cx="310341" cy="276999"/>
            </a:xfrm>
          </p:grpSpPr>
          <p:sp>
            <p:nvSpPr>
              <p:cNvPr id="17" name="Pentagon 16"/>
              <p:cNvSpPr/>
              <p:nvPr/>
            </p:nvSpPr>
            <p:spPr>
              <a:xfrm>
                <a:off x="4263629" y="1973655"/>
                <a:ext cx="295813" cy="174862"/>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8" name="Text Box 33"/>
              <p:cNvSpPr txBox="1">
                <a:spLocks noChangeAspect="1" noChangeArrowheads="1"/>
              </p:cNvSpPr>
              <p:nvPr/>
            </p:nvSpPr>
            <p:spPr bwMode="auto">
              <a:xfrm>
                <a:off x="4255506" y="1936821"/>
                <a:ext cx="310341" cy="276999"/>
              </a:xfrm>
              <a:prstGeom prst="rect">
                <a:avLst/>
              </a:prstGeom>
              <a:noFill/>
              <a:ln w="9525">
                <a:noFill/>
                <a:miter lim="800000"/>
                <a:headEnd/>
                <a:tailEnd/>
              </a:ln>
            </p:spPr>
            <p:txBody>
              <a:bodyPr wrap="none">
                <a:spAutoFit/>
              </a:bodyPr>
              <a:lstStyle/>
              <a:p>
                <a:r>
                  <a:rPr lang="en-US" sz="750" b="1" i="1" dirty="0">
                    <a:solidFill>
                      <a:srgbClr val="000066"/>
                    </a:solidFill>
                  </a:rPr>
                  <a:t>4</a:t>
                </a:r>
              </a:p>
            </p:txBody>
          </p:sp>
        </p:grpSp>
        <p:sp>
          <p:nvSpPr>
            <p:cNvPr id="20" name="Pentagon 19"/>
            <p:cNvSpPr/>
            <p:nvPr/>
          </p:nvSpPr>
          <p:spPr>
            <a:xfrm>
              <a:off x="3581082" y="1587579"/>
              <a:ext cx="295813" cy="174862"/>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21" name="Text Box 33"/>
            <p:cNvSpPr txBox="1">
              <a:spLocks noChangeAspect="1" noChangeArrowheads="1"/>
            </p:cNvSpPr>
            <p:nvPr/>
          </p:nvSpPr>
          <p:spPr bwMode="auto">
            <a:xfrm>
              <a:off x="3558001" y="1551900"/>
              <a:ext cx="310341" cy="276999"/>
            </a:xfrm>
            <a:prstGeom prst="rect">
              <a:avLst/>
            </a:prstGeom>
            <a:noFill/>
            <a:ln w="9525">
              <a:noFill/>
              <a:miter lim="800000"/>
              <a:headEnd/>
              <a:tailEnd/>
            </a:ln>
          </p:spPr>
          <p:txBody>
            <a:bodyPr wrap="none">
              <a:spAutoFit/>
            </a:bodyPr>
            <a:lstStyle/>
            <a:p>
              <a:r>
                <a:rPr lang="en-US" sz="750" b="1" i="1" dirty="0">
                  <a:solidFill>
                    <a:srgbClr val="000066"/>
                  </a:solidFill>
                </a:rPr>
                <a:t>3</a:t>
              </a:r>
            </a:p>
          </p:txBody>
        </p:sp>
        <p:sp>
          <p:nvSpPr>
            <p:cNvPr id="23" name="Pentagon 22"/>
            <p:cNvSpPr/>
            <p:nvPr/>
          </p:nvSpPr>
          <p:spPr>
            <a:xfrm flipH="1">
              <a:off x="3901706" y="1586424"/>
              <a:ext cx="295813" cy="177172"/>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26" name="Pentagon 25"/>
            <p:cNvSpPr/>
            <p:nvPr/>
          </p:nvSpPr>
          <p:spPr>
            <a:xfrm rot="10800000" flipH="1">
              <a:off x="4574172" y="1586424"/>
              <a:ext cx="295813" cy="177172"/>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28" name="Pentagon 27"/>
            <p:cNvSpPr/>
            <p:nvPr/>
          </p:nvSpPr>
          <p:spPr>
            <a:xfrm>
              <a:off x="4247346" y="1586424"/>
              <a:ext cx="295813" cy="177172"/>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5"/>
            </a:p>
          </p:txBody>
        </p:sp>
        <p:sp>
          <p:nvSpPr>
            <p:cNvPr id="29" name="Text Box 33"/>
            <p:cNvSpPr txBox="1">
              <a:spLocks noChangeAspect="1" noChangeArrowheads="1"/>
            </p:cNvSpPr>
            <p:nvPr/>
          </p:nvSpPr>
          <p:spPr bwMode="auto">
            <a:xfrm>
              <a:off x="4183018" y="1544205"/>
              <a:ext cx="374461" cy="276999"/>
            </a:xfrm>
            <a:prstGeom prst="rect">
              <a:avLst/>
            </a:prstGeom>
            <a:noFill/>
            <a:ln w="9525">
              <a:noFill/>
              <a:miter lim="800000"/>
              <a:headEnd/>
              <a:tailEnd/>
            </a:ln>
          </p:spPr>
          <p:txBody>
            <a:bodyPr wrap="none">
              <a:spAutoFit/>
            </a:bodyPr>
            <a:lstStyle/>
            <a:p>
              <a:r>
                <a:rPr lang="en-US" sz="750" b="1" i="1" dirty="0">
                  <a:solidFill>
                    <a:srgbClr val="000066"/>
                  </a:solidFill>
                </a:rPr>
                <a:t>18</a:t>
              </a:r>
            </a:p>
          </p:txBody>
        </p:sp>
        <p:sp>
          <p:nvSpPr>
            <p:cNvPr id="111" name="Text Box 33"/>
            <p:cNvSpPr txBox="1">
              <a:spLocks noChangeAspect="1" noChangeArrowheads="1"/>
            </p:cNvSpPr>
            <p:nvPr/>
          </p:nvSpPr>
          <p:spPr bwMode="auto">
            <a:xfrm>
              <a:off x="3897965" y="1551900"/>
              <a:ext cx="374461" cy="276999"/>
            </a:xfrm>
            <a:prstGeom prst="rect">
              <a:avLst/>
            </a:prstGeom>
            <a:noFill/>
            <a:ln w="9525">
              <a:noFill/>
              <a:miter lim="800000"/>
              <a:headEnd/>
              <a:tailEnd/>
            </a:ln>
          </p:spPr>
          <p:txBody>
            <a:bodyPr wrap="none">
              <a:spAutoFit/>
            </a:bodyPr>
            <a:lstStyle/>
            <a:p>
              <a:r>
                <a:rPr lang="en-US" sz="750" b="1" i="1" dirty="0">
                  <a:solidFill>
                    <a:srgbClr val="000066"/>
                  </a:solidFill>
                </a:rPr>
                <a:t>17</a:t>
              </a:r>
            </a:p>
          </p:txBody>
        </p:sp>
        <p:sp>
          <p:nvSpPr>
            <p:cNvPr id="140" name="Rectangle 139"/>
            <p:cNvSpPr/>
            <p:nvPr/>
          </p:nvSpPr>
          <p:spPr>
            <a:xfrm>
              <a:off x="817755" y="1726446"/>
              <a:ext cx="4196020" cy="261611"/>
            </a:xfrm>
            <a:prstGeom prst="rect">
              <a:avLst/>
            </a:prstGeom>
            <a:noFill/>
            <a:ln w="9525">
              <a:noFill/>
              <a:miter lim="800000"/>
              <a:headEnd/>
              <a:tailEnd/>
            </a:ln>
          </p:spPr>
          <p:txBody>
            <a:bodyPr wrap="none">
              <a:spAutoFit/>
            </a:bodyPr>
            <a:lstStyle/>
            <a:p>
              <a:r>
                <a:rPr lang="nb-NO" sz="675" b="1" dirty="0">
                  <a:solidFill>
                    <a:srgbClr val="000066"/>
                  </a:solidFill>
                </a:rPr>
                <a:t>9744      9745                           9751    9752      9753    9754   9755      9756    9757   9758 </a:t>
              </a:r>
              <a:endParaRPr lang="en-US" sz="675" b="1" dirty="0">
                <a:solidFill>
                  <a:srgbClr val="000066"/>
                </a:solidFill>
              </a:endParaRPr>
            </a:p>
          </p:txBody>
        </p:sp>
      </p:grpSp>
      <p:grpSp>
        <p:nvGrpSpPr>
          <p:cNvPr id="154" name="Group 153"/>
          <p:cNvGrpSpPr/>
          <p:nvPr/>
        </p:nvGrpSpPr>
        <p:grpSpPr>
          <a:xfrm>
            <a:off x="354303" y="1909147"/>
            <a:ext cx="915635" cy="334677"/>
            <a:chOff x="805666" y="2903550"/>
            <a:chExt cx="1220847" cy="446236"/>
          </a:xfrm>
        </p:grpSpPr>
        <p:grpSp>
          <p:nvGrpSpPr>
            <p:cNvPr id="153" name="Group 152"/>
            <p:cNvGrpSpPr/>
            <p:nvPr/>
          </p:nvGrpSpPr>
          <p:grpSpPr>
            <a:xfrm>
              <a:off x="847042" y="2903550"/>
              <a:ext cx="1122173" cy="276999"/>
              <a:chOff x="847042" y="2903550"/>
              <a:chExt cx="1122173" cy="276999"/>
            </a:xfrm>
          </p:grpSpPr>
          <p:sp>
            <p:nvSpPr>
              <p:cNvPr id="35" name="Line 12"/>
              <p:cNvSpPr>
                <a:spLocks noChangeAspect="1" noChangeShapeType="1"/>
              </p:cNvSpPr>
              <p:nvPr/>
            </p:nvSpPr>
            <p:spPr bwMode="auto">
              <a:xfrm flipV="1">
                <a:off x="847042" y="3039359"/>
                <a:ext cx="1097281" cy="1"/>
              </a:xfrm>
              <a:prstGeom prst="line">
                <a:avLst/>
              </a:prstGeom>
              <a:noFill/>
              <a:ln w="38100">
                <a:solidFill>
                  <a:srgbClr val="000066"/>
                </a:solidFill>
                <a:round/>
                <a:headEnd/>
                <a:tailEnd/>
              </a:ln>
            </p:spPr>
            <p:txBody>
              <a:bodyPr/>
              <a:lstStyle/>
              <a:p>
                <a:endParaRPr lang="en-US" sz="825"/>
              </a:p>
            </p:txBody>
          </p:sp>
          <p:grpSp>
            <p:nvGrpSpPr>
              <p:cNvPr id="36" name="Group 35"/>
              <p:cNvGrpSpPr/>
              <p:nvPr/>
            </p:nvGrpSpPr>
            <p:grpSpPr>
              <a:xfrm>
                <a:off x="1571697" y="2903550"/>
                <a:ext cx="397518" cy="276999"/>
                <a:chOff x="1461696" y="2473370"/>
                <a:chExt cx="397518" cy="276999"/>
              </a:xfrm>
            </p:grpSpPr>
            <p:sp>
              <p:nvSpPr>
                <p:cNvPr id="37" name="Pentagon 36"/>
                <p:cNvSpPr/>
                <p:nvPr/>
              </p:nvSpPr>
              <p:spPr>
                <a:xfrm rot="10800000">
                  <a:off x="1480893" y="2514943"/>
                  <a:ext cx="281911" cy="188475"/>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38" name="Text Box 37"/>
                <p:cNvSpPr txBox="1">
                  <a:spLocks noChangeAspect="1" noChangeArrowheads="1"/>
                </p:cNvSpPr>
                <p:nvPr/>
              </p:nvSpPr>
              <p:spPr bwMode="auto">
                <a:xfrm flipH="1">
                  <a:off x="1461696" y="2473370"/>
                  <a:ext cx="397518" cy="276999"/>
                </a:xfrm>
                <a:prstGeom prst="rect">
                  <a:avLst/>
                </a:prstGeom>
                <a:noFill/>
                <a:ln w="9525">
                  <a:noFill/>
                  <a:miter lim="800000"/>
                  <a:headEnd/>
                  <a:tailEnd/>
                </a:ln>
              </p:spPr>
              <p:txBody>
                <a:bodyPr wrap="square">
                  <a:spAutoFit/>
                </a:bodyPr>
                <a:lstStyle/>
                <a:p>
                  <a:r>
                    <a:rPr lang="en-US" sz="750" b="1" i="1" dirty="0">
                      <a:solidFill>
                        <a:srgbClr val="000066"/>
                      </a:solidFill>
                    </a:rPr>
                    <a:t>12</a:t>
                  </a:r>
                </a:p>
              </p:txBody>
            </p:sp>
          </p:grpSp>
          <p:sp>
            <p:nvSpPr>
              <p:cNvPr id="41" name="Pentagon 40"/>
              <p:cNvSpPr/>
              <p:nvPr/>
            </p:nvSpPr>
            <p:spPr>
              <a:xfrm rot="10800000" flipH="1">
                <a:off x="931136" y="2945123"/>
                <a:ext cx="281911" cy="188475"/>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66" name="Pentagon 65"/>
              <p:cNvSpPr/>
              <p:nvPr/>
            </p:nvSpPr>
            <p:spPr>
              <a:xfrm flipH="1">
                <a:off x="1282271" y="2945123"/>
                <a:ext cx="173736" cy="188475"/>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grpSp>
        <p:sp>
          <p:nvSpPr>
            <p:cNvPr id="143" name="Rectangle 142"/>
            <p:cNvSpPr/>
            <p:nvPr/>
          </p:nvSpPr>
          <p:spPr>
            <a:xfrm>
              <a:off x="805666" y="3088174"/>
              <a:ext cx="1220847" cy="261612"/>
            </a:xfrm>
            <a:prstGeom prst="rect">
              <a:avLst/>
            </a:prstGeom>
            <a:noFill/>
            <a:ln w="9525">
              <a:noFill/>
              <a:miter lim="800000"/>
              <a:headEnd/>
              <a:tailEnd/>
            </a:ln>
          </p:spPr>
          <p:txBody>
            <a:bodyPr wrap="none">
              <a:spAutoFit/>
            </a:bodyPr>
            <a:lstStyle/>
            <a:p>
              <a:r>
                <a:rPr lang="en-US" sz="675" b="1" dirty="0">
                  <a:solidFill>
                    <a:srgbClr val="000066"/>
                  </a:solidFill>
                </a:rPr>
                <a:t>7018    7019      7020 </a:t>
              </a:r>
            </a:p>
          </p:txBody>
        </p:sp>
      </p:grpSp>
      <p:grpSp>
        <p:nvGrpSpPr>
          <p:cNvPr id="155" name="Group 154"/>
          <p:cNvGrpSpPr/>
          <p:nvPr/>
        </p:nvGrpSpPr>
        <p:grpSpPr>
          <a:xfrm>
            <a:off x="384084" y="2344689"/>
            <a:ext cx="398029" cy="329004"/>
            <a:chOff x="1024870" y="3364350"/>
            <a:chExt cx="530697" cy="438671"/>
          </a:xfrm>
        </p:grpSpPr>
        <p:sp>
          <p:nvSpPr>
            <p:cNvPr id="118" name="Line 12"/>
            <p:cNvSpPr>
              <a:spLocks noChangeAspect="1" noChangeShapeType="1"/>
            </p:cNvSpPr>
            <p:nvPr/>
          </p:nvSpPr>
          <p:spPr bwMode="auto">
            <a:xfrm flipV="1">
              <a:off x="1024870" y="3500160"/>
              <a:ext cx="463293" cy="1"/>
            </a:xfrm>
            <a:prstGeom prst="line">
              <a:avLst/>
            </a:prstGeom>
            <a:noFill/>
            <a:ln w="38100">
              <a:solidFill>
                <a:srgbClr val="000066"/>
              </a:solidFill>
              <a:round/>
              <a:headEnd/>
              <a:tailEnd/>
            </a:ln>
          </p:spPr>
          <p:txBody>
            <a:bodyPr/>
            <a:lstStyle/>
            <a:p>
              <a:endParaRPr lang="en-US" sz="825"/>
            </a:p>
          </p:txBody>
        </p:sp>
        <p:grpSp>
          <p:nvGrpSpPr>
            <p:cNvPr id="119" name="Group 118"/>
            <p:cNvGrpSpPr/>
            <p:nvPr/>
          </p:nvGrpSpPr>
          <p:grpSpPr>
            <a:xfrm>
              <a:off x="1091864" y="3364350"/>
              <a:ext cx="409618" cy="276998"/>
              <a:chOff x="1461696" y="2473370"/>
              <a:chExt cx="409618" cy="276998"/>
            </a:xfrm>
          </p:grpSpPr>
          <p:sp>
            <p:nvSpPr>
              <p:cNvPr id="120" name="Pentagon 119"/>
              <p:cNvSpPr/>
              <p:nvPr/>
            </p:nvSpPr>
            <p:spPr>
              <a:xfrm rot="10800000">
                <a:off x="1480893" y="2514943"/>
                <a:ext cx="281911" cy="188475"/>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21" name="Text Box 37"/>
              <p:cNvSpPr txBox="1">
                <a:spLocks noChangeAspect="1" noChangeArrowheads="1"/>
              </p:cNvSpPr>
              <p:nvPr/>
            </p:nvSpPr>
            <p:spPr bwMode="auto">
              <a:xfrm flipH="1">
                <a:off x="1461696" y="2473370"/>
                <a:ext cx="409618" cy="276998"/>
              </a:xfrm>
              <a:prstGeom prst="rect">
                <a:avLst/>
              </a:prstGeom>
              <a:noFill/>
              <a:ln w="9525">
                <a:noFill/>
                <a:miter lim="800000"/>
                <a:headEnd/>
                <a:tailEnd/>
              </a:ln>
            </p:spPr>
            <p:txBody>
              <a:bodyPr wrap="square">
                <a:spAutoFit/>
              </a:bodyPr>
              <a:lstStyle/>
              <a:p>
                <a:r>
                  <a:rPr lang="en-US" sz="750" b="1" i="1" dirty="0">
                    <a:solidFill>
                      <a:srgbClr val="000066"/>
                    </a:solidFill>
                  </a:rPr>
                  <a:t>6b</a:t>
                </a:r>
              </a:p>
            </p:txBody>
          </p:sp>
        </p:grpSp>
        <p:sp>
          <p:nvSpPr>
            <p:cNvPr id="144" name="Rectangle 143"/>
            <p:cNvSpPr/>
            <p:nvPr/>
          </p:nvSpPr>
          <p:spPr>
            <a:xfrm>
              <a:off x="1052866" y="3541411"/>
              <a:ext cx="502701" cy="261610"/>
            </a:xfrm>
            <a:prstGeom prst="rect">
              <a:avLst/>
            </a:prstGeom>
            <a:noFill/>
            <a:ln w="9525">
              <a:noFill/>
              <a:miter lim="800000"/>
              <a:headEnd/>
              <a:tailEnd/>
            </a:ln>
          </p:spPr>
          <p:txBody>
            <a:bodyPr wrap="none">
              <a:spAutoFit/>
            </a:bodyPr>
            <a:lstStyle/>
            <a:p>
              <a:r>
                <a:rPr lang="en-US" sz="675" b="1" dirty="0">
                  <a:solidFill>
                    <a:srgbClr val="000066"/>
                  </a:solidFill>
                </a:rPr>
                <a:t>9759 </a:t>
              </a:r>
            </a:p>
          </p:txBody>
        </p:sp>
      </p:grpSp>
      <p:grpSp>
        <p:nvGrpSpPr>
          <p:cNvPr id="156" name="Group 155"/>
          <p:cNvGrpSpPr/>
          <p:nvPr/>
        </p:nvGrpSpPr>
        <p:grpSpPr>
          <a:xfrm>
            <a:off x="385024" y="2768096"/>
            <a:ext cx="2372988" cy="339260"/>
            <a:chOff x="882269" y="3978022"/>
            <a:chExt cx="3163982" cy="452346"/>
          </a:xfrm>
        </p:grpSpPr>
        <p:sp>
          <p:nvSpPr>
            <p:cNvPr id="124" name="Line 12"/>
            <p:cNvSpPr>
              <a:spLocks noChangeAspect="1" noChangeShapeType="1"/>
            </p:cNvSpPr>
            <p:nvPr/>
          </p:nvSpPr>
          <p:spPr bwMode="auto">
            <a:xfrm flipV="1">
              <a:off x="882269" y="4117748"/>
              <a:ext cx="1901951" cy="1"/>
            </a:xfrm>
            <a:prstGeom prst="line">
              <a:avLst/>
            </a:prstGeom>
            <a:noFill/>
            <a:ln w="38100">
              <a:solidFill>
                <a:srgbClr val="000066"/>
              </a:solidFill>
              <a:round/>
              <a:headEnd/>
              <a:tailEnd/>
            </a:ln>
          </p:spPr>
          <p:txBody>
            <a:bodyPr/>
            <a:lstStyle/>
            <a:p>
              <a:endParaRPr lang="en-US" sz="825"/>
            </a:p>
          </p:txBody>
        </p:sp>
        <p:grpSp>
          <p:nvGrpSpPr>
            <p:cNvPr id="125" name="Group 124"/>
            <p:cNvGrpSpPr/>
            <p:nvPr/>
          </p:nvGrpSpPr>
          <p:grpSpPr>
            <a:xfrm>
              <a:off x="1576665" y="3981937"/>
              <a:ext cx="392491" cy="276999"/>
              <a:chOff x="2762794" y="3126665"/>
              <a:chExt cx="392491" cy="276999"/>
            </a:xfrm>
          </p:grpSpPr>
          <p:sp>
            <p:nvSpPr>
              <p:cNvPr id="126" name="Pentagon 125"/>
              <p:cNvSpPr/>
              <p:nvPr/>
            </p:nvSpPr>
            <p:spPr>
              <a:xfrm>
                <a:off x="2816707" y="3158457"/>
                <a:ext cx="281911" cy="188475"/>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27" name="Text Box 37"/>
              <p:cNvSpPr txBox="1">
                <a:spLocks noChangeAspect="1" noChangeArrowheads="1"/>
              </p:cNvSpPr>
              <p:nvPr/>
            </p:nvSpPr>
            <p:spPr bwMode="auto">
              <a:xfrm flipH="1">
                <a:off x="2762794" y="3126665"/>
                <a:ext cx="392491" cy="276999"/>
              </a:xfrm>
              <a:prstGeom prst="rect">
                <a:avLst/>
              </a:prstGeom>
              <a:noFill/>
              <a:ln w="9525">
                <a:noFill/>
                <a:miter lim="800000"/>
                <a:headEnd/>
                <a:tailEnd/>
              </a:ln>
            </p:spPr>
            <p:txBody>
              <a:bodyPr wrap="square">
                <a:spAutoFit/>
              </a:bodyPr>
              <a:lstStyle/>
              <a:p>
                <a:r>
                  <a:rPr lang="en-US" sz="750" b="1" i="1" dirty="0">
                    <a:solidFill>
                      <a:srgbClr val="000066"/>
                    </a:solidFill>
                  </a:rPr>
                  <a:t>6c</a:t>
                </a:r>
              </a:p>
            </p:txBody>
          </p:sp>
        </p:grpSp>
        <p:sp>
          <p:nvSpPr>
            <p:cNvPr id="128" name="Pentagon 127"/>
            <p:cNvSpPr/>
            <p:nvPr/>
          </p:nvSpPr>
          <p:spPr>
            <a:xfrm rot="10800000">
              <a:off x="2040233" y="4023509"/>
              <a:ext cx="283464" cy="188475"/>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29" name="Pentagon 128"/>
            <p:cNvSpPr/>
            <p:nvPr/>
          </p:nvSpPr>
          <p:spPr>
            <a:xfrm rot="10800000" flipH="1">
              <a:off x="2405546" y="4023509"/>
              <a:ext cx="281911" cy="188475"/>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30" name="Pentagon 129"/>
            <p:cNvSpPr/>
            <p:nvPr/>
          </p:nvSpPr>
          <p:spPr>
            <a:xfrm flipH="1">
              <a:off x="943661" y="4023509"/>
              <a:ext cx="281911" cy="188475"/>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cxnSp>
          <p:nvCxnSpPr>
            <p:cNvPr id="131" name="Straight Connector 130"/>
            <p:cNvCxnSpPr/>
            <p:nvPr/>
          </p:nvCxnSpPr>
          <p:spPr>
            <a:xfrm flipH="1">
              <a:off x="2726414" y="4036266"/>
              <a:ext cx="112707" cy="162963"/>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flipH="1">
              <a:off x="3121494" y="4036266"/>
              <a:ext cx="112707" cy="162963"/>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sp>
          <p:nvSpPr>
            <p:cNvPr id="133" name="Text Box 33"/>
            <p:cNvSpPr txBox="1">
              <a:spLocks noChangeAspect="1" noChangeArrowheads="1"/>
            </p:cNvSpPr>
            <p:nvPr/>
          </p:nvSpPr>
          <p:spPr bwMode="auto">
            <a:xfrm flipH="1">
              <a:off x="2707362" y="3978022"/>
              <a:ext cx="586164" cy="276999"/>
            </a:xfrm>
            <a:prstGeom prst="rect">
              <a:avLst/>
            </a:prstGeom>
            <a:noFill/>
            <a:ln w="9525">
              <a:noFill/>
              <a:miter lim="800000"/>
              <a:headEnd/>
              <a:tailEnd/>
            </a:ln>
          </p:spPr>
          <p:txBody>
            <a:bodyPr wrap="square">
              <a:spAutoFit/>
            </a:bodyPr>
            <a:lstStyle/>
            <a:p>
              <a:r>
                <a:rPr lang="en-US" sz="750" b="1" dirty="0">
                  <a:solidFill>
                    <a:srgbClr val="000066"/>
                  </a:solidFill>
                </a:rPr>
                <a:t>42 kb</a:t>
              </a:r>
            </a:p>
          </p:txBody>
        </p:sp>
        <p:grpSp>
          <p:nvGrpSpPr>
            <p:cNvPr id="134" name="Group 133"/>
            <p:cNvGrpSpPr/>
            <p:nvPr/>
          </p:nvGrpSpPr>
          <p:grpSpPr>
            <a:xfrm>
              <a:off x="3176637" y="4023510"/>
              <a:ext cx="741805" cy="188475"/>
              <a:chOff x="3291610" y="3151258"/>
              <a:chExt cx="741805" cy="188475"/>
            </a:xfrm>
          </p:grpSpPr>
          <p:sp>
            <p:nvSpPr>
              <p:cNvPr id="135" name="Line 12"/>
              <p:cNvSpPr>
                <a:spLocks noChangeAspect="1" noChangeShapeType="1"/>
              </p:cNvSpPr>
              <p:nvPr/>
            </p:nvSpPr>
            <p:spPr bwMode="auto">
              <a:xfrm flipH="1" flipV="1">
                <a:off x="3291610" y="3245496"/>
                <a:ext cx="741805" cy="1"/>
              </a:xfrm>
              <a:prstGeom prst="line">
                <a:avLst/>
              </a:prstGeom>
              <a:noFill/>
              <a:ln w="38100">
                <a:solidFill>
                  <a:srgbClr val="000066"/>
                </a:solidFill>
                <a:round/>
                <a:headEnd/>
                <a:tailEnd/>
              </a:ln>
            </p:spPr>
            <p:txBody>
              <a:bodyPr/>
              <a:lstStyle/>
              <a:p>
                <a:endParaRPr lang="en-US" sz="825"/>
              </a:p>
            </p:txBody>
          </p:sp>
          <p:sp>
            <p:nvSpPr>
              <p:cNvPr id="136" name="Pentagon 135"/>
              <p:cNvSpPr/>
              <p:nvPr/>
            </p:nvSpPr>
            <p:spPr>
              <a:xfrm flipH="1">
                <a:off x="3367070" y="3151258"/>
                <a:ext cx="281911" cy="188475"/>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37" name="Pentagon 136"/>
              <p:cNvSpPr/>
              <p:nvPr/>
            </p:nvSpPr>
            <p:spPr>
              <a:xfrm>
                <a:off x="3720056" y="3151258"/>
                <a:ext cx="281911" cy="188475"/>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grpSp>
        <p:sp>
          <p:nvSpPr>
            <p:cNvPr id="138" name="Pentagon 137"/>
            <p:cNvSpPr/>
            <p:nvPr/>
          </p:nvSpPr>
          <p:spPr>
            <a:xfrm flipH="1">
              <a:off x="1278363" y="4023509"/>
              <a:ext cx="281911" cy="188475"/>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45" name="Rectangle 144"/>
            <p:cNvSpPr/>
            <p:nvPr/>
          </p:nvSpPr>
          <p:spPr>
            <a:xfrm>
              <a:off x="901802" y="4168756"/>
              <a:ext cx="3144449" cy="261612"/>
            </a:xfrm>
            <a:prstGeom prst="rect">
              <a:avLst/>
            </a:prstGeom>
            <a:noFill/>
            <a:ln w="9525">
              <a:noFill/>
              <a:miter lim="800000"/>
              <a:headEnd/>
              <a:tailEnd/>
            </a:ln>
          </p:spPr>
          <p:txBody>
            <a:bodyPr wrap="none">
              <a:spAutoFit/>
            </a:bodyPr>
            <a:lstStyle/>
            <a:p>
              <a:r>
                <a:rPr lang="nb-NO" sz="675" b="1" dirty="0">
                  <a:solidFill>
                    <a:srgbClr val="000066"/>
                  </a:solidFill>
                </a:rPr>
                <a:t>5781     5782   5783        5784   5785                          5799    5800 </a:t>
              </a:r>
              <a:endParaRPr lang="en-US" sz="675" b="1" dirty="0">
                <a:solidFill>
                  <a:srgbClr val="000066"/>
                </a:solidFill>
              </a:endParaRPr>
            </a:p>
          </p:txBody>
        </p:sp>
      </p:grpSp>
      <p:grpSp>
        <p:nvGrpSpPr>
          <p:cNvPr id="2" name="Group 1"/>
          <p:cNvGrpSpPr/>
          <p:nvPr/>
        </p:nvGrpSpPr>
        <p:grpSpPr>
          <a:xfrm>
            <a:off x="387743" y="1494044"/>
            <a:ext cx="2603917" cy="334861"/>
            <a:chOff x="692554" y="1452687"/>
            <a:chExt cx="2603917" cy="334861"/>
          </a:xfrm>
        </p:grpSpPr>
        <p:sp>
          <p:nvSpPr>
            <p:cNvPr id="52" name="Line 12"/>
            <p:cNvSpPr>
              <a:spLocks noChangeAspect="1" noChangeShapeType="1"/>
            </p:cNvSpPr>
            <p:nvPr/>
          </p:nvSpPr>
          <p:spPr bwMode="auto">
            <a:xfrm flipV="1">
              <a:off x="692554" y="1557981"/>
              <a:ext cx="1655064" cy="1"/>
            </a:xfrm>
            <a:prstGeom prst="line">
              <a:avLst/>
            </a:prstGeom>
            <a:noFill/>
            <a:ln w="38100">
              <a:solidFill>
                <a:srgbClr val="000066"/>
              </a:solidFill>
              <a:round/>
              <a:headEnd/>
              <a:tailEnd/>
            </a:ln>
          </p:spPr>
          <p:txBody>
            <a:bodyPr/>
            <a:lstStyle/>
            <a:p>
              <a:endParaRPr lang="en-US" sz="825"/>
            </a:p>
          </p:txBody>
        </p:sp>
        <p:sp>
          <p:nvSpPr>
            <p:cNvPr id="53" name="Pentagon 52"/>
            <p:cNvSpPr/>
            <p:nvPr/>
          </p:nvSpPr>
          <p:spPr>
            <a:xfrm>
              <a:off x="1306230" y="1487303"/>
              <a:ext cx="211433" cy="141357"/>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54" name="Text Box 37"/>
            <p:cNvSpPr txBox="1">
              <a:spLocks noChangeAspect="1" noChangeArrowheads="1"/>
            </p:cNvSpPr>
            <p:nvPr/>
          </p:nvSpPr>
          <p:spPr bwMode="auto">
            <a:xfrm flipH="1">
              <a:off x="1285437" y="1460028"/>
              <a:ext cx="252209" cy="207749"/>
            </a:xfrm>
            <a:prstGeom prst="rect">
              <a:avLst/>
            </a:prstGeom>
            <a:noFill/>
            <a:ln w="9525">
              <a:noFill/>
              <a:miter lim="800000"/>
              <a:headEnd/>
              <a:tailEnd/>
            </a:ln>
          </p:spPr>
          <p:txBody>
            <a:bodyPr wrap="square">
              <a:spAutoFit/>
            </a:bodyPr>
            <a:lstStyle/>
            <a:p>
              <a:r>
                <a:rPr lang="en-US" sz="750" b="1" i="1" dirty="0">
                  <a:solidFill>
                    <a:srgbClr val="000066"/>
                  </a:solidFill>
                </a:rPr>
                <a:t>5</a:t>
              </a:r>
            </a:p>
          </p:txBody>
        </p:sp>
        <p:sp>
          <p:nvSpPr>
            <p:cNvPr id="55" name="Pentagon 54"/>
            <p:cNvSpPr/>
            <p:nvPr/>
          </p:nvSpPr>
          <p:spPr>
            <a:xfrm flipH="1">
              <a:off x="1013220" y="1487303"/>
              <a:ext cx="212598" cy="141357"/>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57" name="Pentagon 56"/>
            <p:cNvSpPr/>
            <p:nvPr/>
          </p:nvSpPr>
          <p:spPr>
            <a:xfrm>
              <a:off x="1573897" y="1487303"/>
              <a:ext cx="211433" cy="141357"/>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58" name="Pentagon 57"/>
            <p:cNvSpPr/>
            <p:nvPr/>
          </p:nvSpPr>
          <p:spPr>
            <a:xfrm flipH="1">
              <a:off x="1785609" y="1487303"/>
              <a:ext cx="211433" cy="141357"/>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60" name="Line 12"/>
            <p:cNvSpPr>
              <a:spLocks noChangeAspect="1" noChangeShapeType="1"/>
            </p:cNvSpPr>
            <p:nvPr/>
          </p:nvSpPr>
          <p:spPr bwMode="auto">
            <a:xfrm flipH="1" flipV="1">
              <a:off x="2686103" y="1557981"/>
              <a:ext cx="556354" cy="1"/>
            </a:xfrm>
            <a:prstGeom prst="line">
              <a:avLst/>
            </a:prstGeom>
            <a:noFill/>
            <a:ln w="38100">
              <a:solidFill>
                <a:srgbClr val="000066"/>
              </a:solidFill>
              <a:round/>
              <a:headEnd/>
              <a:tailEnd/>
            </a:ln>
          </p:spPr>
          <p:txBody>
            <a:bodyPr/>
            <a:lstStyle/>
            <a:p>
              <a:endParaRPr lang="en-US" sz="825"/>
            </a:p>
          </p:txBody>
        </p:sp>
        <p:cxnSp>
          <p:nvCxnSpPr>
            <p:cNvPr id="61" name="Straight Connector 60"/>
            <p:cNvCxnSpPr/>
            <p:nvPr/>
          </p:nvCxnSpPr>
          <p:spPr>
            <a:xfrm flipH="1">
              <a:off x="2306684" y="1496870"/>
              <a:ext cx="84530" cy="122223"/>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flipH="1">
              <a:off x="2644746" y="1496870"/>
              <a:ext cx="84530" cy="122223"/>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sp>
          <p:nvSpPr>
            <p:cNvPr id="63" name="Text Box 33"/>
            <p:cNvSpPr txBox="1">
              <a:spLocks noChangeAspect="1" noChangeArrowheads="1"/>
            </p:cNvSpPr>
            <p:nvPr/>
          </p:nvSpPr>
          <p:spPr bwMode="auto">
            <a:xfrm flipH="1">
              <a:off x="2271133" y="1452687"/>
              <a:ext cx="518963" cy="207749"/>
            </a:xfrm>
            <a:prstGeom prst="rect">
              <a:avLst/>
            </a:prstGeom>
            <a:noFill/>
            <a:ln w="9525">
              <a:noFill/>
              <a:miter lim="800000"/>
              <a:headEnd/>
              <a:tailEnd/>
            </a:ln>
          </p:spPr>
          <p:txBody>
            <a:bodyPr wrap="square">
              <a:spAutoFit/>
            </a:bodyPr>
            <a:lstStyle/>
            <a:p>
              <a:r>
                <a:rPr lang="en-US" sz="750" b="1" dirty="0">
                  <a:solidFill>
                    <a:srgbClr val="000066"/>
                  </a:solidFill>
                </a:rPr>
                <a:t>  13 kb</a:t>
              </a:r>
            </a:p>
          </p:txBody>
        </p:sp>
        <p:sp>
          <p:nvSpPr>
            <p:cNvPr id="64" name="Pentagon 63"/>
            <p:cNvSpPr/>
            <p:nvPr/>
          </p:nvSpPr>
          <p:spPr>
            <a:xfrm rot="10800000" flipH="1">
              <a:off x="2756987" y="1487302"/>
              <a:ext cx="211433" cy="141357"/>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65" name="Pentagon 64"/>
            <p:cNvSpPr/>
            <p:nvPr/>
          </p:nvSpPr>
          <p:spPr>
            <a:xfrm>
              <a:off x="3007437" y="1487303"/>
              <a:ext cx="211433" cy="141357"/>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grpSp>
          <p:nvGrpSpPr>
            <p:cNvPr id="148" name="Group 147"/>
            <p:cNvGrpSpPr/>
            <p:nvPr/>
          </p:nvGrpSpPr>
          <p:grpSpPr>
            <a:xfrm>
              <a:off x="728195" y="1460028"/>
              <a:ext cx="295721" cy="207749"/>
              <a:chOff x="987415" y="2660153"/>
              <a:chExt cx="394295" cy="276998"/>
            </a:xfrm>
          </p:grpSpPr>
          <p:sp>
            <p:nvSpPr>
              <p:cNvPr id="59" name="Pentagon 58"/>
              <p:cNvSpPr/>
              <p:nvPr/>
            </p:nvSpPr>
            <p:spPr>
              <a:xfrm flipH="1">
                <a:off x="1012437" y="2690167"/>
                <a:ext cx="281911" cy="188476"/>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12" name="Text Box 37"/>
              <p:cNvSpPr txBox="1">
                <a:spLocks noChangeAspect="1" noChangeArrowheads="1"/>
              </p:cNvSpPr>
              <p:nvPr/>
            </p:nvSpPr>
            <p:spPr bwMode="auto">
              <a:xfrm>
                <a:off x="987415" y="2660153"/>
                <a:ext cx="394295" cy="276998"/>
              </a:xfrm>
              <a:prstGeom prst="rect">
                <a:avLst/>
              </a:prstGeom>
              <a:noFill/>
              <a:ln w="9525">
                <a:noFill/>
                <a:miter lim="800000"/>
                <a:headEnd/>
                <a:tailEnd/>
              </a:ln>
            </p:spPr>
            <p:txBody>
              <a:bodyPr wrap="square">
                <a:spAutoFit/>
              </a:bodyPr>
              <a:lstStyle/>
              <a:p>
                <a:r>
                  <a:rPr lang="en-US" sz="750" b="1" i="1" dirty="0">
                    <a:solidFill>
                      <a:srgbClr val="000066"/>
                    </a:solidFill>
                  </a:rPr>
                  <a:t>10</a:t>
                </a:r>
              </a:p>
            </p:txBody>
          </p:sp>
        </p:grpSp>
        <p:sp>
          <p:nvSpPr>
            <p:cNvPr id="113" name="Text Box 37"/>
            <p:cNvSpPr txBox="1">
              <a:spLocks noChangeAspect="1" noChangeArrowheads="1"/>
            </p:cNvSpPr>
            <p:nvPr/>
          </p:nvSpPr>
          <p:spPr bwMode="auto">
            <a:xfrm flipH="1">
              <a:off x="1521600" y="1460028"/>
              <a:ext cx="301449" cy="207749"/>
            </a:xfrm>
            <a:prstGeom prst="rect">
              <a:avLst/>
            </a:prstGeom>
            <a:noFill/>
            <a:ln w="9525">
              <a:noFill/>
              <a:miter lim="800000"/>
              <a:headEnd/>
              <a:tailEnd/>
            </a:ln>
          </p:spPr>
          <p:txBody>
            <a:bodyPr wrap="square">
              <a:spAutoFit/>
            </a:bodyPr>
            <a:lstStyle/>
            <a:p>
              <a:r>
                <a:rPr lang="en-US" sz="750" b="1" i="1" dirty="0">
                  <a:solidFill>
                    <a:srgbClr val="000066"/>
                  </a:solidFill>
                </a:rPr>
                <a:t>14</a:t>
              </a:r>
            </a:p>
          </p:txBody>
        </p:sp>
        <p:sp>
          <p:nvSpPr>
            <p:cNvPr id="114" name="Pentagon 113"/>
            <p:cNvSpPr/>
            <p:nvPr/>
          </p:nvSpPr>
          <p:spPr>
            <a:xfrm rot="10800000" flipH="1">
              <a:off x="2057378" y="1487302"/>
              <a:ext cx="211433" cy="141357"/>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41" name="Rectangle 140"/>
            <p:cNvSpPr/>
            <p:nvPr/>
          </p:nvSpPr>
          <p:spPr>
            <a:xfrm>
              <a:off x="707301" y="1591340"/>
              <a:ext cx="2589170" cy="196208"/>
            </a:xfrm>
            <a:prstGeom prst="rect">
              <a:avLst/>
            </a:prstGeom>
            <a:noFill/>
            <a:ln w="9525">
              <a:noFill/>
              <a:miter lim="800000"/>
              <a:headEnd/>
              <a:tailEnd/>
            </a:ln>
          </p:spPr>
          <p:txBody>
            <a:bodyPr wrap="none">
              <a:spAutoFit/>
            </a:bodyPr>
            <a:lstStyle/>
            <a:p>
              <a:r>
                <a:rPr lang="nb-NO" sz="675" b="1" dirty="0" smtClean="0">
                  <a:solidFill>
                    <a:srgbClr val="000066"/>
                  </a:solidFill>
                </a:rPr>
                <a:t> 501       502      </a:t>
              </a:r>
              <a:r>
                <a:rPr lang="nb-NO" sz="675" b="1" dirty="0">
                  <a:solidFill>
                    <a:srgbClr val="000066"/>
                  </a:solidFill>
                </a:rPr>
                <a:t>503        504      505     506                             </a:t>
              </a:r>
              <a:r>
                <a:rPr lang="nb-NO" sz="675" b="1" dirty="0" smtClean="0">
                  <a:solidFill>
                    <a:srgbClr val="000066"/>
                  </a:solidFill>
                </a:rPr>
                <a:t>  510       </a:t>
              </a:r>
              <a:r>
                <a:rPr lang="nb-NO" sz="675" b="1" dirty="0">
                  <a:solidFill>
                    <a:srgbClr val="000066"/>
                  </a:solidFill>
                </a:rPr>
                <a:t>511 </a:t>
              </a:r>
              <a:endParaRPr lang="en-US" sz="675" b="1" dirty="0">
                <a:solidFill>
                  <a:srgbClr val="000066"/>
                </a:solidFill>
              </a:endParaRPr>
            </a:p>
          </p:txBody>
        </p:sp>
        <p:sp>
          <p:nvSpPr>
            <p:cNvPr id="147" name="Text Box 37"/>
            <p:cNvSpPr txBox="1">
              <a:spLocks noChangeAspect="1" noChangeArrowheads="1"/>
            </p:cNvSpPr>
            <p:nvPr/>
          </p:nvSpPr>
          <p:spPr bwMode="auto">
            <a:xfrm flipH="1">
              <a:off x="1002821" y="1460028"/>
              <a:ext cx="340390" cy="207749"/>
            </a:xfrm>
            <a:prstGeom prst="rect">
              <a:avLst/>
            </a:prstGeom>
            <a:noFill/>
            <a:ln w="9525">
              <a:noFill/>
              <a:miter lim="800000"/>
              <a:headEnd/>
              <a:tailEnd/>
            </a:ln>
          </p:spPr>
          <p:txBody>
            <a:bodyPr wrap="square">
              <a:spAutoFit/>
            </a:bodyPr>
            <a:lstStyle/>
            <a:p>
              <a:r>
                <a:rPr lang="en-US" sz="750" b="1" i="1" dirty="0">
                  <a:solidFill>
                    <a:srgbClr val="000066"/>
                  </a:solidFill>
                </a:rPr>
                <a:t>22</a:t>
              </a:r>
            </a:p>
          </p:txBody>
        </p:sp>
      </p:grpSp>
      <p:graphicFrame>
        <p:nvGraphicFramePr>
          <p:cNvPr id="15" name="Table 14"/>
          <p:cNvGraphicFramePr>
            <a:graphicFrameLocks noGrp="1"/>
          </p:cNvGraphicFramePr>
          <p:nvPr>
            <p:extLst>
              <p:ext uri="{D42A27DB-BD31-4B8C-83A1-F6EECF244321}">
                <p14:modId xmlns:p14="http://schemas.microsoft.com/office/powerpoint/2010/main" val="4254554945"/>
              </p:ext>
            </p:extLst>
          </p:nvPr>
        </p:nvGraphicFramePr>
        <p:xfrm>
          <a:off x="238440" y="3329997"/>
          <a:ext cx="6113207" cy="4584562"/>
        </p:xfrm>
        <a:graphic>
          <a:graphicData uri="http://schemas.openxmlformats.org/drawingml/2006/table">
            <a:tbl>
              <a:tblPr/>
              <a:tblGrid>
                <a:gridCol w="369631">
                  <a:extLst>
                    <a:ext uri="{9D8B030D-6E8A-4147-A177-3AD203B41FA5}">
                      <a16:colId xmlns:a16="http://schemas.microsoft.com/office/drawing/2014/main" xmlns="" val="20000"/>
                    </a:ext>
                  </a:extLst>
                </a:gridCol>
                <a:gridCol w="676275">
                  <a:extLst>
                    <a:ext uri="{9D8B030D-6E8A-4147-A177-3AD203B41FA5}">
                      <a16:colId xmlns:a16="http://schemas.microsoft.com/office/drawing/2014/main" xmlns="" val="20001"/>
                    </a:ext>
                  </a:extLst>
                </a:gridCol>
                <a:gridCol w="3286730">
                  <a:extLst>
                    <a:ext uri="{9D8B030D-6E8A-4147-A177-3AD203B41FA5}">
                      <a16:colId xmlns:a16="http://schemas.microsoft.com/office/drawing/2014/main" xmlns="" val="20002"/>
                    </a:ext>
                  </a:extLst>
                </a:gridCol>
                <a:gridCol w="326992">
                  <a:extLst>
                    <a:ext uri="{9D8B030D-6E8A-4147-A177-3AD203B41FA5}">
                      <a16:colId xmlns:a16="http://schemas.microsoft.com/office/drawing/2014/main" xmlns="" val="20003"/>
                    </a:ext>
                  </a:extLst>
                </a:gridCol>
                <a:gridCol w="71530">
                  <a:extLst>
                    <a:ext uri="{9D8B030D-6E8A-4147-A177-3AD203B41FA5}">
                      <a16:colId xmlns:a16="http://schemas.microsoft.com/office/drawing/2014/main" xmlns="" val="20004"/>
                    </a:ext>
                  </a:extLst>
                </a:gridCol>
                <a:gridCol w="807260">
                  <a:extLst>
                    <a:ext uri="{9D8B030D-6E8A-4147-A177-3AD203B41FA5}">
                      <a16:colId xmlns:a16="http://schemas.microsoft.com/office/drawing/2014/main" xmlns="" val="20005"/>
                    </a:ext>
                  </a:extLst>
                </a:gridCol>
                <a:gridCol w="574789">
                  <a:extLst>
                    <a:ext uri="{9D8B030D-6E8A-4147-A177-3AD203B41FA5}">
                      <a16:colId xmlns:a16="http://schemas.microsoft.com/office/drawing/2014/main" xmlns="" val="20006"/>
                    </a:ext>
                  </a:extLst>
                </a:gridCol>
              </a:tblGrid>
              <a:tr h="186365">
                <a:tc>
                  <a:txBody>
                    <a:bodyPr/>
                    <a:lstStyle/>
                    <a:p>
                      <a:pPr algn="l" fontAlgn="b"/>
                      <a:r>
                        <a:rPr lang="en-US" sz="900" b="1" i="1" u="none" strike="noStrike" dirty="0">
                          <a:solidFill>
                            <a:srgbClr val="000000"/>
                          </a:solidFill>
                          <a:effectLst/>
                          <a:latin typeface="Calibri" panose="020F0502020204030204" pitchFamily="34" charset="0"/>
                        </a:rPr>
                        <a:t> </a:t>
                      </a:r>
                    </a:p>
                  </a:txBody>
                  <a:tcPr marL="7419" marR="7419" marT="7419" marB="0" anchor="b">
                    <a:lnL>
                      <a:noFill/>
                    </a:lnL>
                    <a:lnR>
                      <a:noFill/>
                    </a:lnR>
                    <a:lnT>
                      <a:noFill/>
                    </a:lnT>
                    <a:lnB>
                      <a:noFill/>
                    </a:lnB>
                    <a:solidFill>
                      <a:srgbClr val="FFFFFF"/>
                    </a:solidFill>
                  </a:tcPr>
                </a:tc>
                <a:tc>
                  <a:txBody>
                    <a:bodyPr/>
                    <a:lstStyle/>
                    <a:p>
                      <a:pPr algn="l" fontAlgn="ctr"/>
                      <a:r>
                        <a:rPr lang="en-US" sz="900" b="1" i="0" u="none" strike="noStrike" dirty="0">
                          <a:solidFill>
                            <a:srgbClr val="000000"/>
                          </a:solidFill>
                          <a:effectLst/>
                          <a:latin typeface="Calibri" panose="020F0502020204030204" pitchFamily="34" charset="0"/>
                        </a:rPr>
                        <a:t>Locus</a:t>
                      </a:r>
                      <a:r>
                        <a:rPr lang="en-US" sz="900" b="1" i="0" u="none" strike="noStrike" baseline="0" dirty="0">
                          <a:solidFill>
                            <a:srgbClr val="000000"/>
                          </a:solidFill>
                          <a:effectLst/>
                          <a:latin typeface="Calibri" panose="020F0502020204030204" pitchFamily="34" charset="0"/>
                        </a:rPr>
                        <a:t> </a:t>
                      </a:r>
                      <a:r>
                        <a:rPr lang="en-US" sz="900" b="1" i="0" u="none" strike="noStrike" dirty="0">
                          <a:solidFill>
                            <a:srgbClr val="000000"/>
                          </a:solidFill>
                          <a:effectLst/>
                          <a:latin typeface="Calibri" panose="020F0502020204030204" pitchFamily="34" charset="0"/>
                        </a:rPr>
                        <a:t>Tag</a:t>
                      </a:r>
                    </a:p>
                  </a:txBody>
                  <a:tcPr marL="7419" marR="7419" marT="7419"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900" b="1" i="0" u="none" strike="noStrike" dirty="0">
                          <a:solidFill>
                            <a:srgbClr val="000000"/>
                          </a:solidFill>
                          <a:effectLst/>
                          <a:latin typeface="Calibri" panose="020F0502020204030204" pitchFamily="34" charset="0"/>
                        </a:rPr>
                        <a:t>Blast2GO</a:t>
                      </a:r>
                    </a:p>
                  </a:txBody>
                  <a:tcPr marL="7419" marR="7419" marT="7419"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900" b="1" i="0" u="none" strike="noStrike">
                          <a:solidFill>
                            <a:srgbClr val="000000"/>
                          </a:solidFill>
                          <a:effectLst/>
                          <a:latin typeface="Calibri" panose="020F0502020204030204" pitchFamily="34" charset="0"/>
                        </a:rPr>
                        <a:t>bp</a:t>
                      </a:r>
                    </a:p>
                  </a:txBody>
                  <a:tcPr marL="7419" marR="7419" marT="7419"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900" b="1" i="0" u="none" strike="noStrike">
                          <a:solidFill>
                            <a:srgbClr val="000000"/>
                          </a:solidFill>
                          <a:effectLst/>
                          <a:latin typeface="Calibri" panose="020F0502020204030204" pitchFamily="34" charset="0"/>
                        </a:rPr>
                        <a:t> </a:t>
                      </a:r>
                    </a:p>
                  </a:txBody>
                  <a:tcPr marL="7419" marR="7419" marT="7419"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900" b="1" i="0" u="none" strike="noStrike">
                          <a:solidFill>
                            <a:srgbClr val="000000"/>
                          </a:solidFill>
                          <a:effectLst/>
                          <a:latin typeface="Calibri" panose="020F0502020204030204" pitchFamily="34" charset="0"/>
                        </a:rPr>
                        <a:t>Contig  Number</a:t>
                      </a:r>
                    </a:p>
                  </a:txBody>
                  <a:tcPr marL="7419" marR="7419" marT="7419"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900" b="1" i="0" u="none" strike="noStrike">
                          <a:solidFill>
                            <a:srgbClr val="000000"/>
                          </a:solidFill>
                          <a:effectLst/>
                          <a:latin typeface="Calibri" panose="020F0502020204030204" pitchFamily="34" charset="0"/>
                        </a:rPr>
                        <a:t>Contig Size</a:t>
                      </a:r>
                    </a:p>
                  </a:txBody>
                  <a:tcPr marL="7419" marR="7419" marT="7419"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0000"/>
                  </a:ext>
                </a:extLst>
              </a:tr>
              <a:tr h="156547">
                <a:tc>
                  <a:txBody>
                    <a:bodyPr/>
                    <a:lstStyle/>
                    <a:p>
                      <a:pPr algn="l" fontAlgn="b"/>
                      <a:r>
                        <a:rPr lang="en-US" sz="900" b="1" i="1" u="none" strike="noStrike" dirty="0">
                          <a:solidFill>
                            <a:srgbClr val="000000"/>
                          </a:solidFill>
                          <a:effectLst/>
                          <a:latin typeface="Calibri" panose="020F0502020204030204" pitchFamily="34" charset="0"/>
                        </a:rPr>
                        <a:t> </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dirty="0">
                          <a:solidFill>
                            <a:srgbClr val="000000"/>
                          </a:solidFill>
                          <a:effectLst/>
                          <a:latin typeface="Calibri" panose="020F0502020204030204" pitchFamily="34" charset="0"/>
                        </a:rPr>
                        <a:t>TROSE_9744</a:t>
                      </a:r>
                    </a:p>
                  </a:txBody>
                  <a:tcPr marL="7419" marR="7419" marT="7419" marB="0" anchor="b">
                    <a:lnL>
                      <a:noFill/>
                    </a:lnL>
                    <a:lnR>
                      <a:noFill/>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900" b="1" i="0" u="none" strike="noStrike" dirty="0">
                          <a:solidFill>
                            <a:srgbClr val="000000"/>
                          </a:solidFill>
                          <a:effectLst/>
                          <a:latin typeface="Calibri" panose="020F0502020204030204" pitchFamily="34" charset="0"/>
                        </a:rPr>
                        <a:t>NADH-ubiquinone oxidoreductase 20 </a:t>
                      </a:r>
                      <a:r>
                        <a:rPr lang="en-US" sz="900" b="1" i="0" u="none" strike="noStrike" dirty="0" err="1">
                          <a:solidFill>
                            <a:srgbClr val="000000"/>
                          </a:solidFill>
                          <a:effectLst/>
                          <a:latin typeface="Calibri" panose="020F0502020204030204" pitchFamily="34" charset="0"/>
                        </a:rPr>
                        <a:t>kDa</a:t>
                      </a:r>
                      <a:r>
                        <a:rPr lang="en-US" sz="900" b="1" i="0" u="none" strike="noStrike" dirty="0">
                          <a:solidFill>
                            <a:srgbClr val="000000"/>
                          </a:solidFill>
                          <a:effectLst/>
                          <a:latin typeface="Calibri" panose="020F0502020204030204" pitchFamily="34" charset="0"/>
                        </a:rPr>
                        <a:t> mitochondrial precursor</a:t>
                      </a:r>
                    </a:p>
                  </a:txBody>
                  <a:tcPr marL="7419" marR="7419" marT="7419" marB="0" anchor="b">
                    <a:lnL>
                      <a:noFill/>
                    </a:lnL>
                    <a:lnR>
                      <a:noFill/>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351</a:t>
                      </a:r>
                    </a:p>
                  </a:txBody>
                  <a:tcPr marL="7419" marR="7419" marT="7419" marB="0" anchor="b">
                    <a:lnL>
                      <a:noFill/>
                    </a:lnL>
                    <a:lnR>
                      <a:noFill/>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 </a:t>
                      </a:r>
                    </a:p>
                  </a:txBody>
                  <a:tcPr marL="7419" marR="7419" marT="7419" marB="0" anchor="b">
                    <a:lnL>
                      <a:noFill/>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c rowSpan="10">
                  <a:txBody>
                    <a:bodyPr/>
                    <a:lstStyle/>
                    <a:p>
                      <a:pPr algn="ctr" fontAlgn="ctr"/>
                      <a:r>
                        <a:rPr lang="en-US" sz="900" b="1" i="0" u="none" strike="noStrike">
                          <a:solidFill>
                            <a:srgbClr val="000000"/>
                          </a:solidFill>
                          <a:effectLst/>
                          <a:latin typeface="Calibri" panose="020F0502020204030204" pitchFamily="34" charset="0"/>
                        </a:rPr>
                        <a:t>c0001469</a:t>
                      </a:r>
                    </a:p>
                  </a:txBody>
                  <a:tcPr marL="7419" marR="7419" marT="7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tc rowSpan="10">
                  <a:txBody>
                    <a:bodyPr/>
                    <a:lstStyle/>
                    <a:p>
                      <a:pPr algn="ctr" fontAlgn="ctr"/>
                      <a:r>
                        <a:rPr lang="en-US" sz="900" b="1" i="0" u="none" strike="noStrike">
                          <a:solidFill>
                            <a:srgbClr val="000000"/>
                          </a:solidFill>
                          <a:effectLst/>
                          <a:latin typeface="Calibri" panose="020F0502020204030204" pitchFamily="34" charset="0"/>
                        </a:rPr>
                        <a:t>79,786</a:t>
                      </a:r>
                    </a:p>
                  </a:txBody>
                  <a:tcPr marL="7419" marR="7419" marT="7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0001"/>
                  </a:ext>
                </a:extLst>
              </a:tr>
              <a:tr h="149091">
                <a:tc>
                  <a:txBody>
                    <a:bodyPr/>
                    <a:lstStyle/>
                    <a:p>
                      <a:pPr algn="l" fontAlgn="b"/>
                      <a:r>
                        <a:rPr lang="en-US" sz="900" b="1" i="1" u="none" strike="noStrike">
                          <a:solidFill>
                            <a:srgbClr val="000000"/>
                          </a:solidFill>
                          <a:effectLst/>
                          <a:latin typeface="Calibri" panose="020F0502020204030204" pitchFamily="34" charset="0"/>
                        </a:rPr>
                        <a:t> </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TROSE_9745</a:t>
                      </a:r>
                    </a:p>
                  </a:txBody>
                  <a:tcPr marL="7419" marR="7419" marT="7419"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900" b="1" i="0" u="none" strike="noStrike" dirty="0" err="1">
                          <a:solidFill>
                            <a:srgbClr val="000000"/>
                          </a:solidFill>
                          <a:effectLst/>
                          <a:latin typeface="Calibri" panose="020F0502020204030204" pitchFamily="34" charset="0"/>
                        </a:rPr>
                        <a:t>dihydrodipicolinate</a:t>
                      </a:r>
                      <a:r>
                        <a:rPr lang="en-US" sz="900" b="1" i="0" u="none" strike="noStrike" dirty="0">
                          <a:solidFill>
                            <a:srgbClr val="000000"/>
                          </a:solidFill>
                          <a:effectLst/>
                          <a:latin typeface="Calibri" panose="020F0502020204030204" pitchFamily="34" charset="0"/>
                        </a:rPr>
                        <a:t> </a:t>
                      </a:r>
                      <a:r>
                        <a:rPr lang="en-US" sz="900" b="1" i="0" u="none" strike="noStrike" dirty="0" err="1">
                          <a:solidFill>
                            <a:srgbClr val="000000"/>
                          </a:solidFill>
                          <a:effectLst/>
                          <a:latin typeface="Calibri" panose="020F0502020204030204" pitchFamily="34" charset="0"/>
                        </a:rPr>
                        <a:t>synthetase</a:t>
                      </a:r>
                      <a:r>
                        <a:rPr lang="en-US" sz="900" b="1" i="0" u="none" strike="noStrike" dirty="0">
                          <a:solidFill>
                            <a:srgbClr val="000000"/>
                          </a:solidFill>
                          <a:effectLst/>
                          <a:latin typeface="Calibri" panose="020F0502020204030204" pitchFamily="34" charset="0"/>
                        </a:rPr>
                        <a:t> family</a:t>
                      </a:r>
                    </a:p>
                  </a:txBody>
                  <a:tcPr marL="7419" marR="7419" marT="7419"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984</a:t>
                      </a:r>
                    </a:p>
                  </a:txBody>
                  <a:tcPr marL="7419" marR="7419" marT="7419"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 </a:t>
                      </a:r>
                    </a:p>
                  </a:txBody>
                  <a:tcPr marL="7419" marR="7419" marT="7419"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02"/>
                  </a:ext>
                </a:extLst>
              </a:tr>
              <a:tr h="149091">
                <a:tc>
                  <a:txBody>
                    <a:bodyPr/>
                    <a:lstStyle/>
                    <a:p>
                      <a:pPr algn="l" fontAlgn="b"/>
                      <a:r>
                        <a:rPr lang="en-US" sz="900" b="1" i="1" u="none" strike="noStrike" dirty="0">
                          <a:solidFill>
                            <a:srgbClr val="000000"/>
                          </a:solidFill>
                          <a:effectLst/>
                          <a:latin typeface="Calibri" panose="020F0502020204030204" pitchFamily="34" charset="0"/>
                        </a:rPr>
                        <a:t> </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TROSE_9751</a:t>
                      </a:r>
                    </a:p>
                  </a:txBody>
                  <a:tcPr marL="7419" marR="7419" marT="7419"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900" b="1" i="0" u="none" strike="noStrike" dirty="0">
                          <a:solidFill>
                            <a:srgbClr val="000000"/>
                          </a:solidFill>
                          <a:effectLst/>
                          <a:latin typeface="Calibri" panose="020F0502020204030204" pitchFamily="34" charset="0"/>
                        </a:rPr>
                        <a:t>non-ribosomal peptide </a:t>
                      </a:r>
                      <a:r>
                        <a:rPr lang="en-US" sz="900" b="1" i="0" u="none" strike="noStrike" dirty="0" err="1">
                          <a:solidFill>
                            <a:srgbClr val="000000"/>
                          </a:solidFill>
                          <a:effectLst/>
                          <a:latin typeface="Calibri" panose="020F0502020204030204" pitchFamily="34" charset="0"/>
                        </a:rPr>
                        <a:t>synthetase</a:t>
                      </a:r>
                      <a:endParaRPr lang="en-US" sz="900" b="1" i="0" u="none" strike="noStrike" dirty="0">
                        <a:solidFill>
                          <a:srgbClr val="000000"/>
                        </a:solidFill>
                        <a:effectLst/>
                        <a:latin typeface="Calibri" panose="020F0502020204030204" pitchFamily="34" charset="0"/>
                      </a:endParaRPr>
                    </a:p>
                  </a:txBody>
                  <a:tcPr marL="7419" marR="7419" marT="7419"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15960</a:t>
                      </a:r>
                    </a:p>
                  </a:txBody>
                  <a:tcPr marL="7419" marR="7419" marT="7419"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 </a:t>
                      </a:r>
                    </a:p>
                  </a:txBody>
                  <a:tcPr marL="7419" marR="7419" marT="7419"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03"/>
                  </a:ext>
                </a:extLst>
              </a:tr>
              <a:tr h="149091">
                <a:tc>
                  <a:txBody>
                    <a:bodyPr/>
                    <a:lstStyle/>
                    <a:p>
                      <a:pPr algn="l" fontAlgn="b"/>
                      <a:r>
                        <a:rPr lang="en-US" sz="900" b="1" i="1" u="none" strike="noStrike">
                          <a:solidFill>
                            <a:srgbClr val="000000"/>
                          </a:solidFill>
                          <a:effectLst/>
                          <a:latin typeface="Calibri" panose="020F0502020204030204" pitchFamily="34" charset="0"/>
                        </a:rPr>
                        <a:t> </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TROSE_9752</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dirty="0">
                          <a:solidFill>
                            <a:srgbClr val="000000"/>
                          </a:solidFill>
                          <a:effectLst/>
                          <a:latin typeface="Calibri" panose="020F0502020204030204" pitchFamily="34" charset="0"/>
                        </a:rPr>
                        <a:t>taurine catabolism dioxygenase</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1221</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 </a:t>
                      </a:r>
                    </a:p>
                  </a:txBody>
                  <a:tcPr marL="7419" marR="7419" marT="7419"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04"/>
                  </a:ext>
                </a:extLst>
              </a:tr>
              <a:tr h="149091">
                <a:tc>
                  <a:txBody>
                    <a:bodyPr/>
                    <a:lstStyle/>
                    <a:p>
                      <a:pPr algn="l" fontAlgn="b"/>
                      <a:r>
                        <a:rPr lang="en-US" sz="900" b="1" i="1" u="none" strike="noStrike" dirty="0">
                          <a:solidFill>
                            <a:srgbClr val="000000"/>
                          </a:solidFill>
                          <a:effectLst/>
                          <a:latin typeface="Calibri" panose="020F0502020204030204" pitchFamily="34" charset="0"/>
                        </a:rPr>
                        <a:t>TRI6a</a:t>
                      </a:r>
                    </a:p>
                  </a:txBody>
                  <a:tcPr marL="7419" marR="7419" marT="7419" marB="0" anchor="b">
                    <a:lnL>
                      <a:noFill/>
                    </a:lnL>
                    <a:lnR>
                      <a:noFill/>
                    </a:lnR>
                    <a:lnT>
                      <a:noFill/>
                    </a:lnT>
                    <a:lnB>
                      <a:noFill/>
                    </a:lnB>
                    <a:solidFill>
                      <a:srgbClr val="92D050"/>
                    </a:solidFill>
                  </a:tcPr>
                </a:tc>
                <a:tc>
                  <a:txBody>
                    <a:bodyPr/>
                    <a:lstStyle/>
                    <a:p>
                      <a:pPr algn="l" fontAlgn="b"/>
                      <a:r>
                        <a:rPr lang="en-US" sz="900" b="1" i="0" u="none" strike="noStrike">
                          <a:solidFill>
                            <a:srgbClr val="000000"/>
                          </a:solidFill>
                          <a:effectLst/>
                          <a:latin typeface="Calibri" panose="020F0502020204030204" pitchFamily="34" charset="0"/>
                        </a:rPr>
                        <a:t>TROSE_9753</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dirty="0" smtClean="0">
                          <a:solidFill>
                            <a:srgbClr val="000000"/>
                          </a:solidFill>
                          <a:effectLst/>
                          <a:latin typeface="Calibri" panose="020F0502020204030204" pitchFamily="34" charset="0"/>
                        </a:rPr>
                        <a:t>Regulatory</a:t>
                      </a:r>
                      <a:endParaRPr lang="en-US" sz="900" b="1" i="0" u="none" strike="noStrike" dirty="0">
                        <a:solidFill>
                          <a:srgbClr val="000000"/>
                        </a:solidFill>
                        <a:effectLst/>
                        <a:latin typeface="Calibri" panose="020F0502020204030204" pitchFamily="34" charset="0"/>
                      </a:endParaRP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666</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 </a:t>
                      </a:r>
                    </a:p>
                  </a:txBody>
                  <a:tcPr marL="7419" marR="7419" marT="7419"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05"/>
                  </a:ext>
                </a:extLst>
              </a:tr>
              <a:tr h="149091">
                <a:tc>
                  <a:txBody>
                    <a:bodyPr/>
                    <a:lstStyle/>
                    <a:p>
                      <a:pPr algn="l" fontAlgn="b"/>
                      <a:r>
                        <a:rPr lang="en-US" sz="900" b="1" i="1" u="none" strike="noStrike">
                          <a:solidFill>
                            <a:srgbClr val="000000"/>
                          </a:solidFill>
                          <a:effectLst/>
                          <a:latin typeface="Calibri" panose="020F0502020204030204" pitchFamily="34" charset="0"/>
                        </a:rPr>
                        <a:t>TRI4</a:t>
                      </a:r>
                    </a:p>
                  </a:txBody>
                  <a:tcPr marL="7419" marR="7419" marT="7419" marB="0" anchor="b">
                    <a:lnL>
                      <a:noFill/>
                    </a:lnL>
                    <a:lnR>
                      <a:noFill/>
                    </a:lnR>
                    <a:lnT>
                      <a:noFill/>
                    </a:lnT>
                    <a:lnB>
                      <a:noFill/>
                    </a:lnB>
                    <a:solidFill>
                      <a:srgbClr val="92D050"/>
                    </a:solidFill>
                  </a:tcPr>
                </a:tc>
                <a:tc>
                  <a:txBody>
                    <a:bodyPr/>
                    <a:lstStyle/>
                    <a:p>
                      <a:pPr algn="l" fontAlgn="b"/>
                      <a:r>
                        <a:rPr lang="en-US" sz="900" b="1" i="0" u="none" strike="noStrike">
                          <a:solidFill>
                            <a:srgbClr val="000000"/>
                          </a:solidFill>
                          <a:effectLst/>
                          <a:latin typeface="Calibri" panose="020F0502020204030204" pitchFamily="34" charset="0"/>
                        </a:rPr>
                        <a:t>TROSE_9754</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dirty="0">
                          <a:solidFill>
                            <a:srgbClr val="000000"/>
                          </a:solidFill>
                          <a:effectLst/>
                          <a:latin typeface="Calibri" panose="020F0502020204030204" pitchFamily="34" charset="0"/>
                        </a:rPr>
                        <a:t>cytochrome P450</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1560</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 </a:t>
                      </a:r>
                    </a:p>
                  </a:txBody>
                  <a:tcPr marL="7419" marR="7419" marT="7419"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06"/>
                  </a:ext>
                </a:extLst>
              </a:tr>
              <a:tr h="149091">
                <a:tc>
                  <a:txBody>
                    <a:bodyPr/>
                    <a:lstStyle/>
                    <a:p>
                      <a:pPr algn="l" fontAlgn="b"/>
                      <a:r>
                        <a:rPr lang="en-US" sz="900" b="1" i="1" u="none" strike="noStrike" dirty="0">
                          <a:solidFill>
                            <a:srgbClr val="000000"/>
                          </a:solidFill>
                          <a:effectLst/>
                          <a:latin typeface="Calibri" panose="020F0502020204030204" pitchFamily="34" charset="0"/>
                        </a:rPr>
                        <a:t>TRI3</a:t>
                      </a:r>
                    </a:p>
                  </a:txBody>
                  <a:tcPr marL="7419" marR="7419" marT="7419" marB="0" anchor="b">
                    <a:lnL>
                      <a:noFill/>
                    </a:lnL>
                    <a:lnR>
                      <a:noFill/>
                    </a:lnR>
                    <a:lnT>
                      <a:noFill/>
                    </a:lnT>
                    <a:lnB>
                      <a:noFill/>
                    </a:lnB>
                    <a:solidFill>
                      <a:srgbClr val="92D050"/>
                    </a:solidFill>
                  </a:tcPr>
                </a:tc>
                <a:tc>
                  <a:txBody>
                    <a:bodyPr/>
                    <a:lstStyle/>
                    <a:p>
                      <a:pPr algn="l" fontAlgn="b"/>
                      <a:r>
                        <a:rPr lang="en-US" sz="900" b="1" i="0" u="none" strike="noStrike">
                          <a:solidFill>
                            <a:srgbClr val="000000"/>
                          </a:solidFill>
                          <a:effectLst/>
                          <a:latin typeface="Calibri" panose="020F0502020204030204" pitchFamily="34" charset="0"/>
                        </a:rPr>
                        <a:t>TROSE_9755</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dirty="0">
                          <a:solidFill>
                            <a:srgbClr val="000000"/>
                          </a:solidFill>
                          <a:effectLst/>
                          <a:latin typeface="Calibri" panose="020F0502020204030204" pitchFamily="34" charset="0"/>
                        </a:rPr>
                        <a:t>3-acetyltrichothecene 15-O-acetyltransferase</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1557</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 </a:t>
                      </a:r>
                    </a:p>
                  </a:txBody>
                  <a:tcPr marL="7419" marR="7419" marT="7419"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07"/>
                  </a:ext>
                </a:extLst>
              </a:tr>
              <a:tr h="149091">
                <a:tc>
                  <a:txBody>
                    <a:bodyPr/>
                    <a:lstStyle/>
                    <a:p>
                      <a:pPr algn="l" fontAlgn="b"/>
                      <a:r>
                        <a:rPr lang="en-US" sz="900" b="1" i="1" u="none" strike="noStrike">
                          <a:solidFill>
                            <a:srgbClr val="000000"/>
                          </a:solidFill>
                          <a:effectLst/>
                          <a:latin typeface="Calibri" panose="020F0502020204030204" pitchFamily="34" charset="0"/>
                        </a:rPr>
                        <a:t>TRI17</a:t>
                      </a:r>
                    </a:p>
                  </a:txBody>
                  <a:tcPr marL="7419" marR="7419" marT="7419" marB="0" anchor="b">
                    <a:lnL>
                      <a:noFill/>
                    </a:lnL>
                    <a:lnR>
                      <a:noFill/>
                    </a:lnR>
                    <a:lnT>
                      <a:noFill/>
                    </a:lnT>
                    <a:lnB>
                      <a:noFill/>
                    </a:lnB>
                    <a:solidFill>
                      <a:srgbClr val="92D050"/>
                    </a:solidFill>
                  </a:tcPr>
                </a:tc>
                <a:tc>
                  <a:txBody>
                    <a:bodyPr/>
                    <a:lstStyle/>
                    <a:p>
                      <a:pPr algn="l" fontAlgn="b"/>
                      <a:r>
                        <a:rPr lang="en-US" sz="900" b="1" i="0" u="none" strike="noStrike">
                          <a:solidFill>
                            <a:srgbClr val="000000"/>
                          </a:solidFill>
                          <a:effectLst/>
                          <a:latin typeface="Calibri" panose="020F0502020204030204" pitchFamily="34" charset="0"/>
                        </a:rPr>
                        <a:t>TROSE_9756</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dirty="0">
                          <a:solidFill>
                            <a:srgbClr val="000000"/>
                          </a:solidFill>
                          <a:effectLst/>
                          <a:latin typeface="Calibri" panose="020F0502020204030204" pitchFamily="34" charset="0"/>
                        </a:rPr>
                        <a:t>polyketide synthase</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7032</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 </a:t>
                      </a:r>
                    </a:p>
                  </a:txBody>
                  <a:tcPr marL="7419" marR="7419" marT="7419"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08"/>
                  </a:ext>
                </a:extLst>
              </a:tr>
              <a:tr h="149091">
                <a:tc>
                  <a:txBody>
                    <a:bodyPr/>
                    <a:lstStyle/>
                    <a:p>
                      <a:pPr algn="l" fontAlgn="b"/>
                      <a:r>
                        <a:rPr lang="en-US" sz="900" b="1" i="1" u="none" strike="noStrike" dirty="0">
                          <a:solidFill>
                            <a:srgbClr val="000000"/>
                          </a:solidFill>
                          <a:effectLst/>
                          <a:latin typeface="Calibri" panose="020F0502020204030204" pitchFamily="34" charset="0"/>
                        </a:rPr>
                        <a:t>TRI18</a:t>
                      </a:r>
                    </a:p>
                  </a:txBody>
                  <a:tcPr marL="7419" marR="7419" marT="7419" marB="0" anchor="b">
                    <a:lnL>
                      <a:noFill/>
                    </a:lnL>
                    <a:lnR>
                      <a:noFill/>
                    </a:lnR>
                    <a:lnT>
                      <a:noFill/>
                    </a:lnT>
                    <a:lnB>
                      <a:noFill/>
                    </a:lnB>
                    <a:solidFill>
                      <a:srgbClr val="92D050"/>
                    </a:solidFill>
                  </a:tcPr>
                </a:tc>
                <a:tc>
                  <a:txBody>
                    <a:bodyPr/>
                    <a:lstStyle/>
                    <a:p>
                      <a:pPr algn="l" fontAlgn="b"/>
                      <a:r>
                        <a:rPr lang="en-US" sz="900" b="1" i="0" u="none" strike="noStrike">
                          <a:solidFill>
                            <a:srgbClr val="000000"/>
                          </a:solidFill>
                          <a:effectLst/>
                          <a:latin typeface="Calibri" panose="020F0502020204030204" pitchFamily="34" charset="0"/>
                        </a:rPr>
                        <a:t>TROSE_9757</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dirty="0" err="1">
                          <a:solidFill>
                            <a:srgbClr val="000000"/>
                          </a:solidFill>
                          <a:effectLst/>
                          <a:latin typeface="Calibri" panose="020F0502020204030204" pitchFamily="34" charset="0"/>
                        </a:rPr>
                        <a:t>trichothecene</a:t>
                      </a:r>
                      <a:r>
                        <a:rPr lang="en-US" sz="900" b="1" i="0" u="none" strike="noStrike" dirty="0">
                          <a:solidFill>
                            <a:srgbClr val="000000"/>
                          </a:solidFill>
                          <a:effectLst/>
                          <a:latin typeface="Calibri" panose="020F0502020204030204" pitchFamily="34" charset="0"/>
                        </a:rPr>
                        <a:t> 15-o-acetyltransferase</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1575</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 </a:t>
                      </a:r>
                    </a:p>
                  </a:txBody>
                  <a:tcPr marL="7419" marR="7419" marT="7419"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09"/>
                  </a:ext>
                </a:extLst>
              </a:tr>
              <a:tr h="156547">
                <a:tc>
                  <a:txBody>
                    <a:bodyPr/>
                    <a:lstStyle/>
                    <a:p>
                      <a:pPr algn="l" fontAlgn="b"/>
                      <a:r>
                        <a:rPr lang="en-US" sz="900" b="1" i="1" u="none" strike="noStrike" dirty="0">
                          <a:solidFill>
                            <a:srgbClr val="000000"/>
                          </a:solidFill>
                          <a:effectLst/>
                          <a:latin typeface="Calibri" panose="020F0502020204030204" pitchFamily="34" charset="0"/>
                        </a:rPr>
                        <a:t> </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TROSE_9758</a:t>
                      </a:r>
                    </a:p>
                  </a:txBody>
                  <a:tcPr marL="7419" marR="7419" marT="7419"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900" b="1" i="0" u="none" strike="noStrike" dirty="0">
                          <a:solidFill>
                            <a:srgbClr val="000000"/>
                          </a:solidFill>
                          <a:effectLst/>
                          <a:latin typeface="Calibri" panose="020F0502020204030204" pitchFamily="34" charset="0"/>
                        </a:rPr>
                        <a:t>cytochrome P450</a:t>
                      </a:r>
                    </a:p>
                  </a:txBody>
                  <a:tcPr marL="7419" marR="7419" marT="7419"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1560</a:t>
                      </a:r>
                    </a:p>
                  </a:txBody>
                  <a:tcPr marL="7419" marR="7419" marT="7419"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 </a:t>
                      </a:r>
                    </a:p>
                  </a:txBody>
                  <a:tcPr marL="7419" marR="7419" marT="7419" marB="0" anchor="b">
                    <a:lnL>
                      <a:noFill/>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10"/>
                  </a:ext>
                </a:extLst>
              </a:tr>
              <a:tr h="156547">
                <a:tc>
                  <a:txBody>
                    <a:bodyPr/>
                    <a:lstStyle/>
                    <a:p>
                      <a:pPr algn="l" fontAlgn="b"/>
                      <a:r>
                        <a:rPr lang="en-US" sz="900" b="1" i="1" u="none" strike="noStrike" dirty="0">
                          <a:solidFill>
                            <a:srgbClr val="000000"/>
                          </a:solidFill>
                          <a:effectLst/>
                          <a:latin typeface="Calibri" panose="020F0502020204030204" pitchFamily="34" charset="0"/>
                        </a:rPr>
                        <a:t>TRI10</a:t>
                      </a:r>
                    </a:p>
                  </a:txBody>
                  <a:tcPr marL="7419" marR="7419" marT="7419" marB="0" anchor="b">
                    <a:lnL>
                      <a:noFill/>
                    </a:lnL>
                    <a:lnR>
                      <a:noFill/>
                    </a:lnR>
                    <a:lnT>
                      <a:noFill/>
                    </a:lnT>
                    <a:lnB>
                      <a:noFill/>
                    </a:lnB>
                    <a:solidFill>
                      <a:srgbClr val="92D050"/>
                    </a:solidFill>
                  </a:tcPr>
                </a:tc>
                <a:tc>
                  <a:txBody>
                    <a:bodyPr/>
                    <a:lstStyle/>
                    <a:p>
                      <a:pPr algn="l" fontAlgn="b"/>
                      <a:r>
                        <a:rPr lang="en-US" sz="900" b="1" i="0" u="none" strike="noStrike">
                          <a:solidFill>
                            <a:srgbClr val="000000"/>
                          </a:solidFill>
                          <a:effectLst/>
                          <a:latin typeface="Calibri" panose="020F0502020204030204" pitchFamily="34" charset="0"/>
                        </a:rPr>
                        <a:t>TROSE_501</a:t>
                      </a:r>
                    </a:p>
                  </a:txBody>
                  <a:tcPr marL="7419" marR="7419" marT="7419"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regulatory</a:t>
                      </a:r>
                    </a:p>
                  </a:txBody>
                  <a:tcPr marL="7419" marR="7419" marT="7419"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1263</a:t>
                      </a:r>
                    </a:p>
                  </a:txBody>
                  <a:tcPr marL="7419" marR="7419" marT="7419"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 </a:t>
                      </a:r>
                    </a:p>
                  </a:txBody>
                  <a:tcPr marL="7419" marR="7419" marT="7419" marB="0" anchor="b">
                    <a:lnL>
                      <a:noFill/>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c rowSpan="8">
                  <a:txBody>
                    <a:bodyPr/>
                    <a:lstStyle/>
                    <a:p>
                      <a:pPr algn="ctr" fontAlgn="ctr"/>
                      <a:r>
                        <a:rPr lang="en-US" sz="900" b="1" i="0" u="none" strike="noStrike">
                          <a:solidFill>
                            <a:srgbClr val="000000"/>
                          </a:solidFill>
                          <a:effectLst/>
                          <a:latin typeface="Calibri" panose="020F0502020204030204" pitchFamily="34" charset="0"/>
                        </a:rPr>
                        <a:t>c0000022</a:t>
                      </a:r>
                    </a:p>
                  </a:txBody>
                  <a:tcPr marL="7419" marR="7419" marT="7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tc rowSpan="8">
                  <a:txBody>
                    <a:bodyPr/>
                    <a:lstStyle/>
                    <a:p>
                      <a:pPr algn="ctr" fontAlgn="ctr"/>
                      <a:r>
                        <a:rPr lang="en-US" sz="900" b="1" i="0" u="none" strike="noStrike">
                          <a:solidFill>
                            <a:srgbClr val="000000"/>
                          </a:solidFill>
                          <a:effectLst/>
                          <a:latin typeface="Calibri" panose="020F0502020204030204" pitchFamily="34" charset="0"/>
                        </a:rPr>
                        <a:t>42,172</a:t>
                      </a:r>
                    </a:p>
                  </a:txBody>
                  <a:tcPr marL="7419" marR="7419" marT="7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0011"/>
                  </a:ext>
                </a:extLst>
              </a:tr>
              <a:tr h="149091">
                <a:tc>
                  <a:txBody>
                    <a:bodyPr/>
                    <a:lstStyle/>
                    <a:p>
                      <a:pPr algn="l" fontAlgn="b"/>
                      <a:r>
                        <a:rPr lang="en-US" sz="900" b="1" i="1" u="none" strike="noStrike" dirty="0">
                          <a:solidFill>
                            <a:srgbClr val="000000"/>
                          </a:solidFill>
                          <a:effectLst/>
                          <a:latin typeface="Calibri" panose="020F0502020204030204" pitchFamily="34" charset="0"/>
                        </a:rPr>
                        <a:t>TRI22</a:t>
                      </a:r>
                    </a:p>
                  </a:txBody>
                  <a:tcPr marL="7419" marR="7419" marT="7419" marB="0" anchor="b">
                    <a:lnL>
                      <a:noFill/>
                    </a:lnL>
                    <a:lnR>
                      <a:noFill/>
                    </a:lnR>
                    <a:lnT>
                      <a:noFill/>
                    </a:lnT>
                    <a:lnB>
                      <a:noFill/>
                    </a:lnB>
                    <a:solidFill>
                      <a:srgbClr val="92D050"/>
                    </a:solidFill>
                  </a:tcPr>
                </a:tc>
                <a:tc>
                  <a:txBody>
                    <a:bodyPr/>
                    <a:lstStyle/>
                    <a:p>
                      <a:pPr algn="l" fontAlgn="b"/>
                      <a:r>
                        <a:rPr lang="en-US" sz="900" b="1" i="0" u="none" strike="noStrike">
                          <a:solidFill>
                            <a:srgbClr val="000000"/>
                          </a:solidFill>
                          <a:effectLst/>
                          <a:latin typeface="Calibri" panose="020F0502020204030204" pitchFamily="34" charset="0"/>
                        </a:rPr>
                        <a:t>TROSE_502</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dirty="0">
                          <a:solidFill>
                            <a:srgbClr val="000000"/>
                          </a:solidFill>
                          <a:effectLst/>
                          <a:latin typeface="Calibri" panose="020F0502020204030204" pitchFamily="34" charset="0"/>
                        </a:rPr>
                        <a:t>cytochrome P450 monooxygenase</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1497</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 </a:t>
                      </a:r>
                    </a:p>
                  </a:txBody>
                  <a:tcPr marL="7419" marR="7419" marT="7419"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12"/>
                  </a:ext>
                </a:extLst>
              </a:tr>
              <a:tr h="149091">
                <a:tc>
                  <a:txBody>
                    <a:bodyPr/>
                    <a:lstStyle/>
                    <a:p>
                      <a:pPr algn="l" fontAlgn="b"/>
                      <a:r>
                        <a:rPr lang="en-US" sz="900" b="1" i="1" u="none" strike="noStrike">
                          <a:solidFill>
                            <a:srgbClr val="000000"/>
                          </a:solidFill>
                          <a:effectLst/>
                          <a:latin typeface="Calibri" panose="020F0502020204030204" pitchFamily="34" charset="0"/>
                        </a:rPr>
                        <a:t>TRI5</a:t>
                      </a:r>
                    </a:p>
                  </a:txBody>
                  <a:tcPr marL="7419" marR="7419" marT="7419" marB="0" anchor="b">
                    <a:lnL>
                      <a:noFill/>
                    </a:lnL>
                    <a:lnR>
                      <a:noFill/>
                    </a:lnR>
                    <a:lnT>
                      <a:noFill/>
                    </a:lnT>
                    <a:lnB>
                      <a:noFill/>
                    </a:lnB>
                    <a:solidFill>
                      <a:srgbClr val="92D050"/>
                    </a:solidFill>
                  </a:tcPr>
                </a:tc>
                <a:tc>
                  <a:txBody>
                    <a:bodyPr/>
                    <a:lstStyle/>
                    <a:p>
                      <a:pPr algn="l" fontAlgn="b"/>
                      <a:r>
                        <a:rPr lang="en-US" sz="900" b="1" i="0" u="none" strike="noStrike">
                          <a:solidFill>
                            <a:srgbClr val="000000"/>
                          </a:solidFill>
                          <a:effectLst/>
                          <a:latin typeface="Calibri" panose="020F0502020204030204" pitchFamily="34" charset="0"/>
                        </a:rPr>
                        <a:t>TROSE_503</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trichodiene synthase</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1170</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 </a:t>
                      </a:r>
                    </a:p>
                  </a:txBody>
                  <a:tcPr marL="7419" marR="7419" marT="7419"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13"/>
                  </a:ext>
                </a:extLst>
              </a:tr>
              <a:tr h="149091">
                <a:tc>
                  <a:txBody>
                    <a:bodyPr/>
                    <a:lstStyle/>
                    <a:p>
                      <a:pPr algn="l" fontAlgn="b"/>
                      <a:r>
                        <a:rPr lang="en-US" sz="900" b="1" i="1" u="none" strike="noStrike" dirty="0">
                          <a:solidFill>
                            <a:srgbClr val="000000"/>
                          </a:solidFill>
                          <a:effectLst/>
                          <a:latin typeface="Calibri" panose="020F0502020204030204" pitchFamily="34" charset="0"/>
                        </a:rPr>
                        <a:t>TRI14</a:t>
                      </a:r>
                    </a:p>
                  </a:txBody>
                  <a:tcPr marL="7419" marR="7419" marT="7419" marB="0" anchor="b">
                    <a:lnL>
                      <a:noFill/>
                    </a:lnL>
                    <a:lnR>
                      <a:noFill/>
                    </a:lnR>
                    <a:lnT>
                      <a:noFill/>
                    </a:lnT>
                    <a:lnB>
                      <a:noFill/>
                    </a:lnB>
                    <a:solidFill>
                      <a:srgbClr val="92D050"/>
                    </a:solidFill>
                  </a:tcPr>
                </a:tc>
                <a:tc>
                  <a:txBody>
                    <a:bodyPr/>
                    <a:lstStyle/>
                    <a:p>
                      <a:pPr algn="l" fontAlgn="b"/>
                      <a:r>
                        <a:rPr lang="en-US" sz="900" b="1" i="0" u="none" strike="noStrike">
                          <a:solidFill>
                            <a:srgbClr val="000000"/>
                          </a:solidFill>
                          <a:effectLst/>
                          <a:latin typeface="Calibri" panose="020F0502020204030204" pitchFamily="34" charset="0"/>
                        </a:rPr>
                        <a:t>TROSE_504</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dirty="0">
                          <a:solidFill>
                            <a:srgbClr val="000000"/>
                          </a:solidFill>
                          <a:effectLst/>
                          <a:latin typeface="Calibri" panose="020F0502020204030204" pitchFamily="34" charset="0"/>
                        </a:rPr>
                        <a:t>Tri14</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1113</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 </a:t>
                      </a:r>
                    </a:p>
                  </a:txBody>
                  <a:tcPr marL="7419" marR="7419" marT="7419"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14"/>
                  </a:ext>
                </a:extLst>
              </a:tr>
              <a:tr h="149091">
                <a:tc>
                  <a:txBody>
                    <a:bodyPr/>
                    <a:lstStyle/>
                    <a:p>
                      <a:pPr algn="l" fontAlgn="b"/>
                      <a:r>
                        <a:rPr lang="en-US" sz="900" b="1" i="1" u="none" strike="noStrike" dirty="0">
                          <a:solidFill>
                            <a:srgbClr val="000000"/>
                          </a:solidFill>
                          <a:effectLst/>
                          <a:latin typeface="Calibri" panose="020F0502020204030204" pitchFamily="34" charset="0"/>
                        </a:rPr>
                        <a:t> </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TROSE_505</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dirty="0">
                          <a:solidFill>
                            <a:srgbClr val="000000"/>
                          </a:solidFill>
                          <a:effectLst/>
                          <a:latin typeface="Calibri" panose="020F0502020204030204" pitchFamily="34" charset="0"/>
                        </a:rPr>
                        <a:t>salicylate hydroxylase</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1287</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 </a:t>
                      </a:r>
                    </a:p>
                  </a:txBody>
                  <a:tcPr marL="7419" marR="7419" marT="7419"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15"/>
                  </a:ext>
                </a:extLst>
              </a:tr>
              <a:tr h="149091">
                <a:tc>
                  <a:txBody>
                    <a:bodyPr/>
                    <a:lstStyle/>
                    <a:p>
                      <a:pPr algn="l" fontAlgn="b"/>
                      <a:r>
                        <a:rPr lang="en-US" sz="900" b="1" i="1" u="none" strike="noStrike">
                          <a:solidFill>
                            <a:srgbClr val="000000"/>
                          </a:solidFill>
                          <a:effectLst/>
                          <a:latin typeface="Calibri" panose="020F0502020204030204" pitchFamily="34" charset="0"/>
                        </a:rPr>
                        <a:t> </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TROSE_506</a:t>
                      </a:r>
                    </a:p>
                  </a:txBody>
                  <a:tcPr marL="7419" marR="7419" marT="7419"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900" b="1" i="0" u="none" strike="noStrike" dirty="0">
                          <a:solidFill>
                            <a:srgbClr val="000000"/>
                          </a:solidFill>
                          <a:effectLst/>
                          <a:latin typeface="Calibri" panose="020F0502020204030204" pitchFamily="34" charset="0"/>
                        </a:rPr>
                        <a:t>uncharacterized protein FMAN_14902</a:t>
                      </a:r>
                    </a:p>
                  </a:txBody>
                  <a:tcPr marL="7419" marR="7419" marT="7419"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1095</a:t>
                      </a:r>
                    </a:p>
                  </a:txBody>
                  <a:tcPr marL="7419" marR="7419" marT="7419"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 </a:t>
                      </a:r>
                    </a:p>
                  </a:txBody>
                  <a:tcPr marL="7419" marR="7419" marT="7419"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16"/>
                  </a:ext>
                </a:extLst>
              </a:tr>
              <a:tr h="149091">
                <a:tc>
                  <a:txBody>
                    <a:bodyPr/>
                    <a:lstStyle/>
                    <a:p>
                      <a:pPr algn="l" fontAlgn="b"/>
                      <a:r>
                        <a:rPr lang="en-US" sz="900" b="1" i="1" u="none" strike="noStrike" dirty="0">
                          <a:solidFill>
                            <a:srgbClr val="000000"/>
                          </a:solidFill>
                          <a:effectLst/>
                          <a:latin typeface="Calibri" panose="020F0502020204030204" pitchFamily="34" charset="0"/>
                        </a:rPr>
                        <a:t> </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TROSE_510</a:t>
                      </a:r>
                    </a:p>
                  </a:txBody>
                  <a:tcPr marL="7419" marR="7419" marT="7419"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900" b="1" i="0" u="none" strike="noStrike" dirty="0">
                          <a:solidFill>
                            <a:srgbClr val="000000"/>
                          </a:solidFill>
                          <a:effectLst/>
                          <a:latin typeface="Calibri" panose="020F0502020204030204" pitchFamily="34" charset="0"/>
                        </a:rPr>
                        <a:t>vitamin H transporter</a:t>
                      </a:r>
                    </a:p>
                  </a:txBody>
                  <a:tcPr marL="7419" marR="7419" marT="7419"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1419</a:t>
                      </a:r>
                    </a:p>
                  </a:txBody>
                  <a:tcPr marL="7419" marR="7419" marT="7419"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 </a:t>
                      </a:r>
                    </a:p>
                  </a:txBody>
                  <a:tcPr marL="7419" marR="7419" marT="7419"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17"/>
                  </a:ext>
                </a:extLst>
              </a:tr>
              <a:tr h="156547">
                <a:tc>
                  <a:txBody>
                    <a:bodyPr/>
                    <a:lstStyle/>
                    <a:p>
                      <a:pPr algn="l" fontAlgn="b"/>
                      <a:r>
                        <a:rPr lang="en-US" sz="900" b="1" i="1" u="none" strike="noStrike" dirty="0">
                          <a:solidFill>
                            <a:srgbClr val="000000"/>
                          </a:solidFill>
                          <a:effectLst/>
                          <a:latin typeface="Calibri" panose="020F0502020204030204" pitchFamily="34" charset="0"/>
                        </a:rPr>
                        <a:t> </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TROSE_511</a:t>
                      </a:r>
                    </a:p>
                  </a:txBody>
                  <a:tcPr marL="7419" marR="7419" marT="7419"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short-chain dehydrogenase</a:t>
                      </a:r>
                    </a:p>
                  </a:txBody>
                  <a:tcPr marL="7419" marR="7419" marT="7419"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834</a:t>
                      </a:r>
                    </a:p>
                  </a:txBody>
                  <a:tcPr marL="7419" marR="7419" marT="7419"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 </a:t>
                      </a:r>
                    </a:p>
                  </a:txBody>
                  <a:tcPr marL="7419" marR="7419" marT="7419" marB="0" anchor="b">
                    <a:lnL>
                      <a:noFill/>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18"/>
                  </a:ext>
                </a:extLst>
              </a:tr>
              <a:tr h="156547">
                <a:tc>
                  <a:txBody>
                    <a:bodyPr/>
                    <a:lstStyle/>
                    <a:p>
                      <a:pPr algn="l" fontAlgn="b"/>
                      <a:r>
                        <a:rPr lang="en-US" sz="900" b="1" i="1" u="none" strike="noStrike" dirty="0">
                          <a:solidFill>
                            <a:srgbClr val="000000"/>
                          </a:solidFill>
                          <a:effectLst/>
                          <a:latin typeface="Calibri" panose="020F0502020204030204" pitchFamily="34" charset="0"/>
                        </a:rPr>
                        <a:t> </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TROSE_7018</a:t>
                      </a:r>
                    </a:p>
                  </a:txBody>
                  <a:tcPr marL="7419" marR="7419" marT="7419"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4-sulfomuconolactone hydrolase</a:t>
                      </a:r>
                    </a:p>
                  </a:txBody>
                  <a:tcPr marL="7419" marR="7419" marT="7419"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1059</a:t>
                      </a:r>
                    </a:p>
                  </a:txBody>
                  <a:tcPr marL="7419" marR="7419" marT="7419"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 </a:t>
                      </a:r>
                    </a:p>
                  </a:txBody>
                  <a:tcPr marL="7419" marR="7419" marT="7419" marB="0" anchor="b">
                    <a:lnL>
                      <a:noFill/>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c rowSpan="3">
                  <a:txBody>
                    <a:bodyPr/>
                    <a:lstStyle/>
                    <a:p>
                      <a:pPr algn="ctr" fontAlgn="ctr"/>
                      <a:r>
                        <a:rPr lang="en-US" sz="900" b="1" i="0" u="none" strike="noStrike">
                          <a:solidFill>
                            <a:srgbClr val="000000"/>
                          </a:solidFill>
                          <a:effectLst/>
                          <a:latin typeface="Calibri" panose="020F0502020204030204" pitchFamily="34" charset="0"/>
                        </a:rPr>
                        <a:t>c0000369</a:t>
                      </a:r>
                    </a:p>
                  </a:txBody>
                  <a:tcPr marL="7419" marR="7419" marT="7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tc rowSpan="3">
                  <a:txBody>
                    <a:bodyPr/>
                    <a:lstStyle/>
                    <a:p>
                      <a:pPr algn="ctr" fontAlgn="ctr"/>
                      <a:r>
                        <a:rPr lang="en-US" sz="900" b="1" i="0" u="none" strike="noStrike">
                          <a:solidFill>
                            <a:srgbClr val="000000"/>
                          </a:solidFill>
                          <a:effectLst/>
                          <a:latin typeface="Calibri" panose="020F0502020204030204" pitchFamily="34" charset="0"/>
                        </a:rPr>
                        <a:t>10,614</a:t>
                      </a:r>
                    </a:p>
                  </a:txBody>
                  <a:tcPr marL="7419" marR="7419" marT="7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0019"/>
                  </a:ext>
                </a:extLst>
              </a:tr>
              <a:tr h="149091">
                <a:tc>
                  <a:txBody>
                    <a:bodyPr/>
                    <a:lstStyle/>
                    <a:p>
                      <a:pPr algn="l" fontAlgn="b"/>
                      <a:r>
                        <a:rPr lang="en-US" sz="900" b="1" i="1" u="none" strike="noStrike" dirty="0">
                          <a:solidFill>
                            <a:srgbClr val="000000"/>
                          </a:solidFill>
                          <a:effectLst/>
                          <a:latin typeface="Calibri" panose="020F0502020204030204" pitchFamily="34" charset="0"/>
                        </a:rPr>
                        <a:t> </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TROSE_7019</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fungal specific transcription factor</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1689</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 </a:t>
                      </a:r>
                    </a:p>
                  </a:txBody>
                  <a:tcPr marL="7419" marR="7419" marT="7419"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20"/>
                  </a:ext>
                </a:extLst>
              </a:tr>
              <a:tr h="156547">
                <a:tc>
                  <a:txBody>
                    <a:bodyPr/>
                    <a:lstStyle/>
                    <a:p>
                      <a:pPr algn="l" fontAlgn="b"/>
                      <a:r>
                        <a:rPr lang="en-US" sz="900" b="1" i="1" u="none" strike="noStrike" dirty="0">
                          <a:solidFill>
                            <a:srgbClr val="000000"/>
                          </a:solidFill>
                          <a:effectLst/>
                          <a:latin typeface="Calibri" panose="020F0502020204030204" pitchFamily="34" charset="0"/>
                        </a:rPr>
                        <a:t>TRI12</a:t>
                      </a:r>
                    </a:p>
                  </a:txBody>
                  <a:tcPr marL="7419" marR="7419" marT="7419" marB="0" anchor="b">
                    <a:lnL>
                      <a:noFill/>
                    </a:lnL>
                    <a:lnR>
                      <a:noFill/>
                    </a:lnR>
                    <a:lnT>
                      <a:noFill/>
                    </a:lnT>
                    <a:lnB>
                      <a:noFill/>
                    </a:lnB>
                    <a:solidFill>
                      <a:srgbClr val="92D050"/>
                    </a:solidFill>
                  </a:tcPr>
                </a:tc>
                <a:tc>
                  <a:txBody>
                    <a:bodyPr/>
                    <a:lstStyle/>
                    <a:p>
                      <a:pPr algn="l" fontAlgn="b"/>
                      <a:r>
                        <a:rPr lang="en-US" sz="900" b="1" i="0" u="none" strike="noStrike">
                          <a:solidFill>
                            <a:srgbClr val="000000"/>
                          </a:solidFill>
                          <a:effectLst/>
                          <a:latin typeface="Calibri" panose="020F0502020204030204" pitchFamily="34" charset="0"/>
                        </a:rPr>
                        <a:t>TROSE_7020</a:t>
                      </a:r>
                    </a:p>
                  </a:txBody>
                  <a:tcPr marL="7419" marR="7419" marT="7419"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trichothecene efflux pump</a:t>
                      </a:r>
                    </a:p>
                  </a:txBody>
                  <a:tcPr marL="7419" marR="7419" marT="7419"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1797</a:t>
                      </a:r>
                    </a:p>
                  </a:txBody>
                  <a:tcPr marL="7419" marR="7419" marT="7419"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 </a:t>
                      </a:r>
                    </a:p>
                  </a:txBody>
                  <a:tcPr marL="7419" marR="7419" marT="7419" marB="0" anchor="b">
                    <a:lnL>
                      <a:noFill/>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21"/>
                  </a:ext>
                </a:extLst>
              </a:tr>
              <a:tr h="164001">
                <a:tc>
                  <a:txBody>
                    <a:bodyPr/>
                    <a:lstStyle/>
                    <a:p>
                      <a:pPr algn="l" fontAlgn="b"/>
                      <a:r>
                        <a:rPr lang="en-US" sz="900" b="1" i="1" u="none" strike="noStrike" dirty="0">
                          <a:solidFill>
                            <a:srgbClr val="000000"/>
                          </a:solidFill>
                          <a:effectLst/>
                          <a:latin typeface="Calibri" panose="020F0502020204030204" pitchFamily="34" charset="0"/>
                        </a:rPr>
                        <a:t>TRI6b</a:t>
                      </a:r>
                    </a:p>
                  </a:txBody>
                  <a:tcPr marL="7419" marR="7419" marT="7419" marB="0" anchor="b">
                    <a:lnL>
                      <a:noFill/>
                    </a:lnL>
                    <a:lnR>
                      <a:noFill/>
                    </a:lnR>
                    <a:lnT>
                      <a:noFill/>
                    </a:lnT>
                    <a:lnB>
                      <a:noFill/>
                    </a:lnB>
                    <a:solidFill>
                      <a:srgbClr val="92D050"/>
                    </a:solidFill>
                  </a:tcPr>
                </a:tc>
                <a:tc>
                  <a:txBody>
                    <a:bodyPr/>
                    <a:lstStyle/>
                    <a:p>
                      <a:pPr algn="l" fontAlgn="b"/>
                      <a:r>
                        <a:rPr lang="en-US" sz="900" b="1" i="0" u="none" strike="noStrike">
                          <a:solidFill>
                            <a:srgbClr val="000000"/>
                          </a:solidFill>
                          <a:effectLst/>
                          <a:latin typeface="Calibri" panose="020F0502020204030204" pitchFamily="34" charset="0"/>
                        </a:rPr>
                        <a:t>TROSE_9759</a:t>
                      </a:r>
                    </a:p>
                  </a:txBody>
                  <a:tcPr marL="7419" marR="7419" marT="7419" marB="0" anchor="b">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TRI6</a:t>
                      </a:r>
                    </a:p>
                  </a:txBody>
                  <a:tcPr marL="7419" marR="7419" marT="7419" marB="0" anchor="b">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819</a:t>
                      </a:r>
                    </a:p>
                  </a:txBody>
                  <a:tcPr marL="7419" marR="7419" marT="7419" marB="0" anchor="b">
                    <a:lnL>
                      <a:noFill/>
                    </a:lnL>
                    <a:lnR>
                      <a:noFill/>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 </a:t>
                      </a:r>
                    </a:p>
                  </a:txBody>
                  <a:tcPr marL="7419" marR="7419" marT="7419" marB="0" anchor="b">
                    <a:lnL>
                      <a:noFill/>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tc>
                  <a:txBody>
                    <a:bodyPr/>
                    <a:lstStyle/>
                    <a:p>
                      <a:pPr algn="ctr" fontAlgn="ctr"/>
                      <a:r>
                        <a:rPr lang="en-US" sz="900" b="1" i="0" u="none" strike="noStrike">
                          <a:solidFill>
                            <a:srgbClr val="000000"/>
                          </a:solidFill>
                          <a:effectLst/>
                          <a:latin typeface="Calibri" panose="020F0502020204030204" pitchFamily="34" charset="0"/>
                        </a:rPr>
                        <a:t>c0001470</a:t>
                      </a:r>
                    </a:p>
                  </a:txBody>
                  <a:tcPr marL="7419" marR="7419" marT="7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tc>
                  <a:txBody>
                    <a:bodyPr/>
                    <a:lstStyle/>
                    <a:p>
                      <a:pPr algn="ctr" fontAlgn="b"/>
                      <a:r>
                        <a:rPr lang="en-US" sz="900" b="1" i="0" u="none" strike="noStrike">
                          <a:solidFill>
                            <a:srgbClr val="000000"/>
                          </a:solidFill>
                          <a:effectLst/>
                          <a:latin typeface="Calibri" panose="020F0502020204030204" pitchFamily="34" charset="0"/>
                        </a:rPr>
                        <a:t>2,638</a:t>
                      </a:r>
                    </a:p>
                  </a:txBody>
                  <a:tcPr marL="7419" marR="7419" marT="741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0022"/>
                  </a:ext>
                </a:extLst>
              </a:tr>
              <a:tr h="156547">
                <a:tc>
                  <a:txBody>
                    <a:bodyPr/>
                    <a:lstStyle/>
                    <a:p>
                      <a:pPr algn="l" fontAlgn="b"/>
                      <a:r>
                        <a:rPr lang="en-US" sz="900" b="1" i="1" u="none" strike="noStrike" dirty="0">
                          <a:solidFill>
                            <a:srgbClr val="000000"/>
                          </a:solidFill>
                          <a:effectLst/>
                          <a:latin typeface="Calibri" panose="020F0502020204030204" pitchFamily="34" charset="0"/>
                        </a:rPr>
                        <a:t> </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TROSE_5781</a:t>
                      </a:r>
                    </a:p>
                  </a:txBody>
                  <a:tcPr marL="7419" marR="7419" marT="7419"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histidinol-phosphatase (PHP family)</a:t>
                      </a:r>
                    </a:p>
                  </a:txBody>
                  <a:tcPr marL="7419" marR="7419" marT="7419"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942</a:t>
                      </a:r>
                    </a:p>
                  </a:txBody>
                  <a:tcPr marL="7419" marR="7419" marT="7419"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 </a:t>
                      </a:r>
                    </a:p>
                  </a:txBody>
                  <a:tcPr marL="7419" marR="7419" marT="7419" marB="0" anchor="b">
                    <a:lnL>
                      <a:noFill/>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c rowSpan="7">
                  <a:txBody>
                    <a:bodyPr/>
                    <a:lstStyle/>
                    <a:p>
                      <a:pPr algn="ctr" fontAlgn="ctr"/>
                      <a:r>
                        <a:rPr lang="en-US" sz="900" b="1" i="0" u="none" strike="noStrike">
                          <a:solidFill>
                            <a:srgbClr val="000000"/>
                          </a:solidFill>
                          <a:effectLst/>
                          <a:latin typeface="Calibri" panose="020F0502020204030204" pitchFamily="34" charset="0"/>
                        </a:rPr>
                        <a:t>c0000278</a:t>
                      </a:r>
                    </a:p>
                  </a:txBody>
                  <a:tcPr marL="7419" marR="7419" marT="7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tc rowSpan="7">
                  <a:txBody>
                    <a:bodyPr/>
                    <a:lstStyle/>
                    <a:p>
                      <a:pPr algn="ctr" fontAlgn="ctr"/>
                      <a:r>
                        <a:rPr lang="en-US" sz="900" b="1" i="0" u="none" strike="noStrike">
                          <a:solidFill>
                            <a:srgbClr val="000000"/>
                          </a:solidFill>
                          <a:effectLst/>
                          <a:latin typeface="Calibri" panose="020F0502020204030204" pitchFamily="34" charset="0"/>
                        </a:rPr>
                        <a:t>69,364</a:t>
                      </a:r>
                    </a:p>
                  </a:txBody>
                  <a:tcPr marL="7419" marR="7419" marT="741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0023"/>
                  </a:ext>
                </a:extLst>
              </a:tr>
              <a:tr h="149091">
                <a:tc>
                  <a:txBody>
                    <a:bodyPr/>
                    <a:lstStyle/>
                    <a:p>
                      <a:pPr algn="l" fontAlgn="b"/>
                      <a:r>
                        <a:rPr lang="en-US" sz="900" b="1" i="1" u="none" strike="noStrike" dirty="0">
                          <a:solidFill>
                            <a:srgbClr val="000000"/>
                          </a:solidFill>
                          <a:effectLst/>
                          <a:latin typeface="Calibri" panose="020F0502020204030204" pitchFamily="34" charset="0"/>
                        </a:rPr>
                        <a:t> </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TROSE_5782</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---NA---</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570</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 </a:t>
                      </a:r>
                    </a:p>
                  </a:txBody>
                  <a:tcPr marL="7419" marR="7419" marT="7419"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24"/>
                  </a:ext>
                </a:extLst>
              </a:tr>
              <a:tr h="149091">
                <a:tc>
                  <a:txBody>
                    <a:bodyPr/>
                    <a:lstStyle/>
                    <a:p>
                      <a:pPr algn="l" fontAlgn="b"/>
                      <a:r>
                        <a:rPr lang="en-US" sz="900" b="1" i="1" u="none" strike="noStrike" dirty="0">
                          <a:solidFill>
                            <a:srgbClr val="000000"/>
                          </a:solidFill>
                          <a:effectLst/>
                          <a:latin typeface="Calibri" panose="020F0502020204030204" pitchFamily="34" charset="0"/>
                        </a:rPr>
                        <a:t>TRI6c</a:t>
                      </a:r>
                    </a:p>
                  </a:txBody>
                  <a:tcPr marL="7419" marR="7419" marT="7419" marB="0" anchor="b">
                    <a:lnL>
                      <a:noFill/>
                    </a:lnL>
                    <a:lnR>
                      <a:noFill/>
                    </a:lnR>
                    <a:lnT>
                      <a:noFill/>
                    </a:lnT>
                    <a:lnB>
                      <a:noFill/>
                    </a:lnB>
                    <a:solidFill>
                      <a:srgbClr val="92D050"/>
                    </a:solidFill>
                  </a:tcPr>
                </a:tc>
                <a:tc>
                  <a:txBody>
                    <a:bodyPr/>
                    <a:lstStyle/>
                    <a:p>
                      <a:pPr algn="l" fontAlgn="b"/>
                      <a:r>
                        <a:rPr lang="en-US" sz="900" b="1" i="0" u="none" strike="noStrike">
                          <a:solidFill>
                            <a:srgbClr val="000000"/>
                          </a:solidFill>
                          <a:effectLst/>
                          <a:latin typeface="Calibri" panose="020F0502020204030204" pitchFamily="34" charset="0"/>
                        </a:rPr>
                        <a:t>TROSE_5783</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regulatory</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828</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 </a:t>
                      </a:r>
                    </a:p>
                  </a:txBody>
                  <a:tcPr marL="7419" marR="7419" marT="7419"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25"/>
                  </a:ext>
                </a:extLst>
              </a:tr>
              <a:tr h="149091">
                <a:tc>
                  <a:txBody>
                    <a:bodyPr/>
                    <a:lstStyle/>
                    <a:p>
                      <a:pPr algn="l" fontAlgn="b"/>
                      <a:r>
                        <a:rPr lang="en-US" sz="900" b="1" i="1" u="none" strike="noStrike" dirty="0">
                          <a:solidFill>
                            <a:srgbClr val="000000"/>
                          </a:solidFill>
                          <a:effectLst/>
                          <a:latin typeface="Calibri" panose="020F0502020204030204" pitchFamily="34" charset="0"/>
                        </a:rPr>
                        <a:t> </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TROSE_5784</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cytochrome P450</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1569</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 </a:t>
                      </a:r>
                    </a:p>
                  </a:txBody>
                  <a:tcPr marL="7419" marR="7419" marT="7419"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26"/>
                  </a:ext>
                </a:extLst>
              </a:tr>
              <a:tr h="149091">
                <a:tc>
                  <a:txBody>
                    <a:bodyPr/>
                    <a:lstStyle/>
                    <a:p>
                      <a:pPr algn="l" fontAlgn="b"/>
                      <a:r>
                        <a:rPr lang="en-US" sz="900" b="1" i="1" u="none" strike="noStrike" dirty="0">
                          <a:solidFill>
                            <a:srgbClr val="000000"/>
                          </a:solidFill>
                          <a:effectLst/>
                          <a:latin typeface="Calibri" panose="020F0502020204030204" pitchFamily="34" charset="0"/>
                        </a:rPr>
                        <a:t> </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TROSE_5785</a:t>
                      </a:r>
                    </a:p>
                  </a:txBody>
                  <a:tcPr marL="7419" marR="7419" marT="7419"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900" b="1" i="0" u="none" strike="noStrike" dirty="0">
                          <a:solidFill>
                            <a:srgbClr val="000000"/>
                          </a:solidFill>
                          <a:effectLst/>
                          <a:latin typeface="Calibri" panose="020F0502020204030204" pitchFamily="34" charset="0"/>
                        </a:rPr>
                        <a:t>cytochrome P450</a:t>
                      </a:r>
                    </a:p>
                  </a:txBody>
                  <a:tcPr marL="7419" marR="7419" marT="7419"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1584</a:t>
                      </a:r>
                    </a:p>
                  </a:txBody>
                  <a:tcPr marL="7419" marR="7419" marT="7419"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 </a:t>
                      </a:r>
                    </a:p>
                  </a:txBody>
                  <a:tcPr marL="7419" marR="7419" marT="7419"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27"/>
                  </a:ext>
                </a:extLst>
              </a:tr>
              <a:tr h="149091">
                <a:tc>
                  <a:txBody>
                    <a:bodyPr/>
                    <a:lstStyle/>
                    <a:p>
                      <a:pPr algn="l" fontAlgn="b"/>
                      <a:r>
                        <a:rPr lang="en-US" sz="900" b="1" i="1" u="none" strike="noStrike" dirty="0">
                          <a:solidFill>
                            <a:srgbClr val="000000"/>
                          </a:solidFill>
                          <a:effectLst/>
                          <a:latin typeface="Calibri" panose="020F0502020204030204" pitchFamily="34" charset="0"/>
                        </a:rPr>
                        <a:t> </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TROSE_5799</a:t>
                      </a:r>
                    </a:p>
                  </a:txBody>
                  <a:tcPr marL="7419" marR="7419" marT="7419"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DUF3605 domain</a:t>
                      </a:r>
                    </a:p>
                  </a:txBody>
                  <a:tcPr marL="7419" marR="7419" marT="7419"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654</a:t>
                      </a:r>
                    </a:p>
                  </a:txBody>
                  <a:tcPr marL="7419" marR="7419" marT="7419"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 </a:t>
                      </a:r>
                    </a:p>
                  </a:txBody>
                  <a:tcPr marL="7419" marR="7419" marT="7419"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28"/>
                  </a:ext>
                </a:extLst>
              </a:tr>
              <a:tr h="156547">
                <a:tc>
                  <a:txBody>
                    <a:bodyPr/>
                    <a:lstStyle/>
                    <a:p>
                      <a:pPr algn="l" fontAlgn="b"/>
                      <a:r>
                        <a:rPr lang="en-US" sz="900" b="1" i="1" u="none" strike="noStrike" dirty="0">
                          <a:solidFill>
                            <a:srgbClr val="000000"/>
                          </a:solidFill>
                          <a:effectLst/>
                          <a:latin typeface="Calibri" panose="020F0502020204030204" pitchFamily="34" charset="0"/>
                        </a:rPr>
                        <a:t> </a:t>
                      </a:r>
                    </a:p>
                  </a:txBody>
                  <a:tcPr marL="7419" marR="7419" marT="7419" marB="0" anchor="b">
                    <a:lnL>
                      <a:noFill/>
                    </a:lnL>
                    <a:lnR>
                      <a:noFill/>
                    </a:lnR>
                    <a:lnT>
                      <a:noFill/>
                    </a:lnT>
                    <a:lnB>
                      <a:noFill/>
                    </a:lnB>
                    <a:solidFill>
                      <a:srgbClr val="FFFFFF"/>
                    </a:solidFill>
                  </a:tcPr>
                </a:tc>
                <a:tc>
                  <a:txBody>
                    <a:bodyPr/>
                    <a:lstStyle/>
                    <a:p>
                      <a:pPr algn="l" fontAlgn="b"/>
                      <a:r>
                        <a:rPr lang="en-US" sz="900" b="1" i="0" u="none" strike="noStrike" dirty="0">
                          <a:solidFill>
                            <a:srgbClr val="000000"/>
                          </a:solidFill>
                          <a:effectLst/>
                          <a:latin typeface="Calibri" panose="020F0502020204030204" pitchFamily="34" charset="0"/>
                        </a:rPr>
                        <a:t>TROSE_5800</a:t>
                      </a:r>
                    </a:p>
                  </a:txBody>
                  <a:tcPr marL="7419" marR="7419" marT="7419"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900" b="1" i="0" u="none" strike="noStrike" dirty="0">
                          <a:solidFill>
                            <a:srgbClr val="000000"/>
                          </a:solidFill>
                          <a:effectLst/>
                          <a:latin typeface="Calibri" panose="020F0502020204030204" pitchFamily="34" charset="0"/>
                        </a:rPr>
                        <a:t>neutral cholesterol ester hydrolase 1</a:t>
                      </a:r>
                    </a:p>
                  </a:txBody>
                  <a:tcPr marL="7419" marR="7419" marT="7419"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900" b="1" i="0" u="none" strike="noStrike">
                          <a:solidFill>
                            <a:srgbClr val="000000"/>
                          </a:solidFill>
                          <a:effectLst/>
                          <a:latin typeface="Calibri" panose="020F0502020204030204" pitchFamily="34" charset="0"/>
                        </a:rPr>
                        <a:t>1290</a:t>
                      </a:r>
                    </a:p>
                  </a:txBody>
                  <a:tcPr marL="7419" marR="7419" marT="7419"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900" b="1" i="0" u="none" strike="noStrike" dirty="0">
                          <a:solidFill>
                            <a:srgbClr val="000000"/>
                          </a:solidFill>
                          <a:effectLst/>
                          <a:latin typeface="Calibri" panose="020F0502020204030204" pitchFamily="34" charset="0"/>
                        </a:rPr>
                        <a:t> </a:t>
                      </a:r>
                    </a:p>
                  </a:txBody>
                  <a:tcPr marL="7419" marR="7419" marT="7419" marB="0" anchor="b">
                    <a:lnL>
                      <a:noFill/>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29"/>
                  </a:ext>
                </a:extLst>
              </a:tr>
            </a:tbl>
          </a:graphicData>
        </a:graphic>
      </p:graphicFrame>
    </p:spTree>
    <p:extLst>
      <p:ext uri="{BB962C8B-B14F-4D97-AF65-F5344CB8AC3E}">
        <p14:creationId xmlns:p14="http://schemas.microsoft.com/office/powerpoint/2010/main" val="3272474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ext Box 8"/>
          <p:cNvSpPr txBox="1">
            <a:spLocks noChangeAspect="1" noChangeArrowheads="1"/>
          </p:cNvSpPr>
          <p:nvPr/>
        </p:nvSpPr>
        <p:spPr bwMode="auto">
          <a:xfrm>
            <a:off x="302578" y="403329"/>
            <a:ext cx="6060122" cy="523220"/>
          </a:xfrm>
          <a:prstGeom prst="rect">
            <a:avLst/>
          </a:prstGeom>
          <a:noFill/>
          <a:ln w="9525">
            <a:noFill/>
            <a:miter lim="800000"/>
            <a:headEnd/>
            <a:tailEnd/>
          </a:ln>
        </p:spPr>
        <p:txBody>
          <a:bodyPr wrap="square">
            <a:spAutoFit/>
          </a:bodyPr>
          <a:lstStyle/>
          <a:p>
            <a:r>
              <a:rPr lang="en-US" sz="1400" b="1" dirty="0" smtClean="0"/>
              <a:t>Fig A: Content </a:t>
            </a:r>
            <a:r>
              <a:rPr lang="en-US" sz="1400" b="1" dirty="0"/>
              <a:t>and </a:t>
            </a:r>
            <a:r>
              <a:rPr lang="en-US" sz="1400" b="1" dirty="0" smtClean="0"/>
              <a:t>arrangement of </a:t>
            </a:r>
            <a:r>
              <a:rPr lang="en-US" sz="1400" b="1" i="1" dirty="0" smtClean="0"/>
              <a:t>TRI </a:t>
            </a:r>
            <a:r>
              <a:rPr lang="en-US" sz="1400" b="1" dirty="0" smtClean="0"/>
              <a:t>genes on contigs from the genome sequence of </a:t>
            </a:r>
            <a:r>
              <a:rPr lang="en-US" sz="1400" b="1" i="1" dirty="0" smtClean="0"/>
              <a:t>Beauveria </a:t>
            </a:r>
            <a:r>
              <a:rPr lang="en-US" sz="1400" b="1" i="1" dirty="0"/>
              <a:t>bassiana </a:t>
            </a:r>
            <a:r>
              <a:rPr lang="en-US" sz="1400" b="1" dirty="0"/>
              <a:t>strain ARSEF 2860</a:t>
            </a:r>
          </a:p>
        </p:txBody>
      </p:sp>
      <p:sp>
        <p:nvSpPr>
          <p:cNvPr id="192" name="Text Box 8"/>
          <p:cNvSpPr txBox="1">
            <a:spLocks noChangeAspect="1" noChangeArrowheads="1"/>
          </p:cNvSpPr>
          <p:nvPr/>
        </p:nvSpPr>
        <p:spPr bwMode="auto">
          <a:xfrm>
            <a:off x="299541" y="6069000"/>
            <a:ext cx="5915026" cy="553998"/>
          </a:xfrm>
          <a:prstGeom prst="rect">
            <a:avLst/>
          </a:prstGeom>
          <a:noFill/>
          <a:ln w="9525">
            <a:noFill/>
            <a:miter lim="800000"/>
            <a:headEnd/>
            <a:tailEnd/>
          </a:ln>
        </p:spPr>
        <p:txBody>
          <a:bodyPr wrap="square">
            <a:spAutoFit/>
          </a:bodyPr>
          <a:lstStyle/>
          <a:p>
            <a:r>
              <a:rPr lang="en-US" sz="1000" dirty="0"/>
              <a:t>Genome sequence data for </a:t>
            </a:r>
            <a:r>
              <a:rPr lang="en-US" sz="1000" i="1" dirty="0"/>
              <a:t>B. bassiana </a:t>
            </a:r>
            <a:r>
              <a:rPr lang="en-US" sz="1000" dirty="0"/>
              <a:t>ARSEF 2860 has been previously reported (Xiao G, Ying SH, Zheng P, Wang ZL, Zhang S, </a:t>
            </a:r>
            <a:r>
              <a:rPr lang="en-US" sz="1000" dirty="0" err="1"/>
              <a:t>Xie</a:t>
            </a:r>
            <a:r>
              <a:rPr lang="en-US" sz="1000" dirty="0"/>
              <a:t> XQ, Shang Y, St Leger RJ, Zhao GP, Wang C, et al. 2012. Genomic perspectives on the evolution of fungal </a:t>
            </a:r>
            <a:r>
              <a:rPr lang="en-US" sz="1000" dirty="0" err="1"/>
              <a:t>entomopathogenicity</a:t>
            </a:r>
            <a:r>
              <a:rPr lang="en-US" sz="1000" dirty="0"/>
              <a:t> in </a:t>
            </a:r>
            <a:r>
              <a:rPr lang="en-US" sz="1000" i="1" dirty="0"/>
              <a:t>Beauveria bassiana</a:t>
            </a:r>
            <a:r>
              <a:rPr lang="en-US" sz="1000" dirty="0"/>
              <a:t>. </a:t>
            </a:r>
            <a:r>
              <a:rPr lang="en-US" sz="1000" dirty="0" err="1"/>
              <a:t>Sci</a:t>
            </a:r>
            <a:r>
              <a:rPr lang="en-US" sz="1000" dirty="0"/>
              <a:t> Rep 2:483.)</a:t>
            </a:r>
          </a:p>
        </p:txBody>
      </p:sp>
      <p:grpSp>
        <p:nvGrpSpPr>
          <p:cNvPr id="3" name="Group 2"/>
          <p:cNvGrpSpPr/>
          <p:nvPr/>
        </p:nvGrpSpPr>
        <p:grpSpPr>
          <a:xfrm>
            <a:off x="307341" y="1343860"/>
            <a:ext cx="5943073" cy="333053"/>
            <a:chOff x="612145" y="1422809"/>
            <a:chExt cx="5943073" cy="333053"/>
          </a:xfrm>
        </p:grpSpPr>
        <p:sp>
          <p:nvSpPr>
            <p:cNvPr id="81" name="Rectangle 80"/>
            <p:cNvSpPr/>
            <p:nvPr/>
          </p:nvSpPr>
          <p:spPr>
            <a:xfrm>
              <a:off x="612145" y="1559654"/>
              <a:ext cx="5943073" cy="196208"/>
            </a:xfrm>
            <a:prstGeom prst="rect">
              <a:avLst/>
            </a:prstGeom>
          </p:spPr>
          <p:txBody>
            <a:bodyPr wrap="square">
              <a:spAutoFit/>
            </a:bodyPr>
            <a:lstStyle/>
            <a:p>
              <a:r>
                <a:rPr lang="en-US" sz="675" b="1" dirty="0">
                  <a:solidFill>
                    <a:srgbClr val="000066"/>
                  </a:solidFill>
                </a:rPr>
                <a:t> </a:t>
              </a:r>
              <a:r>
                <a:rPr lang="en-US" sz="675" b="1" dirty="0" smtClean="0">
                  <a:solidFill>
                    <a:srgbClr val="000066"/>
                  </a:solidFill>
                </a:rPr>
                <a:t> 8714     </a:t>
              </a:r>
              <a:r>
                <a:rPr lang="en-US" sz="675" b="1" dirty="0">
                  <a:solidFill>
                    <a:srgbClr val="000066"/>
                  </a:solidFill>
                </a:rPr>
                <a:t>8713                        </a:t>
              </a:r>
              <a:r>
                <a:rPr lang="en-US" sz="675" b="1" dirty="0" smtClean="0">
                  <a:solidFill>
                    <a:srgbClr val="000066"/>
                  </a:solidFill>
                </a:rPr>
                <a:t> </a:t>
              </a:r>
              <a:r>
                <a:rPr lang="en-US" sz="675" b="1" dirty="0">
                  <a:solidFill>
                    <a:srgbClr val="000066"/>
                  </a:solidFill>
                </a:rPr>
                <a:t>8708      8707     8706    8705      8704      8703     8702      8701    8700   8699    8698      8697   8696    8695    </a:t>
              </a:r>
              <a:r>
                <a:rPr lang="en-US" sz="675" b="1" dirty="0" smtClean="0">
                  <a:solidFill>
                    <a:srgbClr val="000066"/>
                  </a:solidFill>
                </a:rPr>
                <a:t> </a:t>
              </a:r>
              <a:r>
                <a:rPr lang="en-US" sz="675" b="1" dirty="0">
                  <a:solidFill>
                    <a:srgbClr val="000066"/>
                  </a:solidFill>
                </a:rPr>
                <a:t>8694                     </a:t>
              </a:r>
              <a:r>
                <a:rPr lang="en-US" sz="675" b="1" dirty="0" smtClean="0">
                  <a:solidFill>
                    <a:srgbClr val="000066"/>
                  </a:solidFill>
                </a:rPr>
                <a:t>    8681    8680</a:t>
              </a:r>
              <a:endParaRPr lang="en-US" sz="1350" dirty="0"/>
            </a:p>
          </p:txBody>
        </p:sp>
        <p:grpSp>
          <p:nvGrpSpPr>
            <p:cNvPr id="2" name="Group 1"/>
            <p:cNvGrpSpPr/>
            <p:nvPr/>
          </p:nvGrpSpPr>
          <p:grpSpPr>
            <a:xfrm>
              <a:off x="689948" y="1422809"/>
              <a:ext cx="5733664" cy="213601"/>
              <a:chOff x="689948" y="1422809"/>
              <a:chExt cx="5733664" cy="213601"/>
            </a:xfrm>
          </p:grpSpPr>
          <p:cxnSp>
            <p:nvCxnSpPr>
              <p:cNvPr id="143" name="Straight Connector 142"/>
              <p:cNvCxnSpPr/>
              <p:nvPr/>
            </p:nvCxnSpPr>
            <p:spPr>
              <a:xfrm>
                <a:off x="1550608" y="1529904"/>
                <a:ext cx="4034517" cy="621"/>
              </a:xfrm>
              <a:prstGeom prst="line">
                <a:avLst/>
              </a:prstGeom>
              <a:ln w="38100">
                <a:solidFill>
                  <a:srgbClr val="000066"/>
                </a:solidFill>
              </a:ln>
            </p:spPr>
            <p:style>
              <a:lnRef idx="1">
                <a:schemeClr val="accent1"/>
              </a:lnRef>
              <a:fillRef idx="0">
                <a:schemeClr val="accent1"/>
              </a:fillRef>
              <a:effectRef idx="0">
                <a:schemeClr val="accent1"/>
              </a:effectRef>
              <a:fontRef idx="minor">
                <a:schemeClr val="tx1"/>
              </a:fontRef>
            </p:style>
          </p:cxnSp>
          <p:sp>
            <p:nvSpPr>
              <p:cNvPr id="12" name="Pentagon 11"/>
              <p:cNvSpPr/>
              <p:nvPr/>
            </p:nvSpPr>
            <p:spPr>
              <a:xfrm flipH="1">
                <a:off x="3525249" y="1463569"/>
                <a:ext cx="227206" cy="132877"/>
              </a:xfrm>
              <a:prstGeom prst="homePlate">
                <a:avLst/>
              </a:prstGeom>
              <a:solidFill>
                <a:srgbClr val="FF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9" name="Pentagon 28"/>
              <p:cNvSpPr/>
              <p:nvPr/>
            </p:nvSpPr>
            <p:spPr>
              <a:xfrm>
                <a:off x="2716078" y="1463569"/>
                <a:ext cx="232812" cy="132877"/>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1" name="Pentagon 30"/>
              <p:cNvSpPr/>
              <p:nvPr/>
            </p:nvSpPr>
            <p:spPr>
              <a:xfrm>
                <a:off x="3273908" y="1463569"/>
                <a:ext cx="221860" cy="132877"/>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4" name="Text Box 37"/>
              <p:cNvSpPr txBox="1">
                <a:spLocks noChangeAspect="1" noChangeArrowheads="1"/>
              </p:cNvSpPr>
              <p:nvPr/>
            </p:nvSpPr>
            <p:spPr bwMode="auto">
              <a:xfrm>
                <a:off x="3227079" y="1422828"/>
                <a:ext cx="287258" cy="213582"/>
              </a:xfrm>
              <a:prstGeom prst="rect">
                <a:avLst/>
              </a:prstGeom>
              <a:noFill/>
              <a:ln w="9525">
                <a:noFill/>
                <a:miter lim="800000"/>
                <a:headEnd/>
                <a:tailEnd/>
              </a:ln>
            </p:spPr>
            <p:txBody>
              <a:bodyPr wrap="none">
                <a:spAutoFit/>
              </a:bodyPr>
              <a:lstStyle/>
              <a:p>
                <a:r>
                  <a:rPr lang="en-US" sz="750" b="1" i="1" dirty="0">
                    <a:solidFill>
                      <a:srgbClr val="000066"/>
                    </a:solidFill>
                  </a:rPr>
                  <a:t>14</a:t>
                </a:r>
              </a:p>
            </p:txBody>
          </p:sp>
          <p:sp>
            <p:nvSpPr>
              <p:cNvPr id="36" name="Text Box 82"/>
              <p:cNvSpPr txBox="1">
                <a:spLocks noChangeAspect="1" noChangeArrowheads="1"/>
              </p:cNvSpPr>
              <p:nvPr/>
            </p:nvSpPr>
            <p:spPr bwMode="auto">
              <a:xfrm>
                <a:off x="2711292" y="1422828"/>
                <a:ext cx="235962" cy="213582"/>
              </a:xfrm>
              <a:prstGeom prst="rect">
                <a:avLst/>
              </a:prstGeom>
              <a:noFill/>
              <a:ln w="9525">
                <a:noFill/>
                <a:miter lim="800000"/>
                <a:headEnd/>
                <a:tailEnd/>
              </a:ln>
            </p:spPr>
            <p:txBody>
              <a:bodyPr wrap="none">
                <a:spAutoFit/>
              </a:bodyPr>
              <a:lstStyle/>
              <a:p>
                <a:r>
                  <a:rPr lang="en-US" sz="750" b="1" i="1" dirty="0">
                    <a:solidFill>
                      <a:srgbClr val="000066"/>
                    </a:solidFill>
                  </a:rPr>
                  <a:t>3</a:t>
                </a:r>
              </a:p>
            </p:txBody>
          </p:sp>
          <p:sp>
            <p:nvSpPr>
              <p:cNvPr id="39" name="Pentagon 38"/>
              <p:cNvSpPr/>
              <p:nvPr/>
            </p:nvSpPr>
            <p:spPr>
              <a:xfrm>
                <a:off x="4294638" y="1463569"/>
                <a:ext cx="228092" cy="132877"/>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40" name="Pentagon 39"/>
              <p:cNvSpPr/>
              <p:nvPr/>
            </p:nvSpPr>
            <p:spPr>
              <a:xfrm flipH="1">
                <a:off x="4536927" y="1463569"/>
                <a:ext cx="211347" cy="132877"/>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41" name="Text Box 28"/>
              <p:cNvSpPr txBox="1">
                <a:spLocks noChangeAspect="1" noChangeArrowheads="1"/>
              </p:cNvSpPr>
              <p:nvPr/>
            </p:nvSpPr>
            <p:spPr bwMode="auto">
              <a:xfrm>
                <a:off x="4456884" y="1422828"/>
                <a:ext cx="383438" cy="213582"/>
              </a:xfrm>
              <a:prstGeom prst="rect">
                <a:avLst/>
              </a:prstGeom>
              <a:noFill/>
              <a:ln w="9525">
                <a:noFill/>
                <a:miter lim="800000"/>
                <a:headEnd/>
                <a:tailEnd/>
              </a:ln>
            </p:spPr>
            <p:txBody>
              <a:bodyPr wrap="none">
                <a:spAutoFit/>
              </a:bodyPr>
              <a:lstStyle/>
              <a:p>
                <a:r>
                  <a:rPr lang="en-US" sz="750" b="1" i="1" dirty="0">
                    <a:solidFill>
                      <a:srgbClr val="000066"/>
                    </a:solidFill>
                  </a:rPr>
                  <a:t>  101</a:t>
                </a:r>
              </a:p>
            </p:txBody>
          </p:sp>
          <p:sp>
            <p:nvSpPr>
              <p:cNvPr id="42" name="Text Box 33"/>
              <p:cNvSpPr txBox="1">
                <a:spLocks noChangeAspect="1" noChangeArrowheads="1"/>
              </p:cNvSpPr>
              <p:nvPr/>
            </p:nvSpPr>
            <p:spPr bwMode="auto">
              <a:xfrm>
                <a:off x="4278907" y="1422828"/>
                <a:ext cx="235962" cy="213582"/>
              </a:xfrm>
              <a:prstGeom prst="rect">
                <a:avLst/>
              </a:prstGeom>
              <a:noFill/>
              <a:ln w="9525">
                <a:noFill/>
                <a:miter lim="800000"/>
                <a:headEnd/>
                <a:tailEnd/>
              </a:ln>
            </p:spPr>
            <p:txBody>
              <a:bodyPr wrap="none">
                <a:spAutoFit/>
              </a:bodyPr>
              <a:lstStyle/>
              <a:p>
                <a:r>
                  <a:rPr lang="en-US" sz="750" b="1" i="1" dirty="0">
                    <a:solidFill>
                      <a:srgbClr val="000066"/>
                    </a:solidFill>
                  </a:rPr>
                  <a:t>4</a:t>
                </a:r>
              </a:p>
            </p:txBody>
          </p:sp>
          <p:sp>
            <p:nvSpPr>
              <p:cNvPr id="43" name="Pentagon 42"/>
              <p:cNvSpPr/>
              <p:nvPr/>
            </p:nvSpPr>
            <p:spPr>
              <a:xfrm>
                <a:off x="4782475" y="1463569"/>
                <a:ext cx="218725" cy="132877"/>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44" name="Text Box 33"/>
              <p:cNvSpPr txBox="1">
                <a:spLocks noChangeAspect="1" noChangeArrowheads="1"/>
              </p:cNvSpPr>
              <p:nvPr/>
            </p:nvSpPr>
            <p:spPr bwMode="auto">
              <a:xfrm>
                <a:off x="4758963" y="1422828"/>
                <a:ext cx="235962" cy="213582"/>
              </a:xfrm>
              <a:prstGeom prst="rect">
                <a:avLst/>
              </a:prstGeom>
              <a:noFill/>
              <a:ln w="9525">
                <a:noFill/>
                <a:miter lim="800000"/>
                <a:headEnd/>
                <a:tailEnd/>
              </a:ln>
            </p:spPr>
            <p:txBody>
              <a:bodyPr wrap="none">
                <a:spAutoFit/>
              </a:bodyPr>
              <a:lstStyle/>
              <a:p>
                <a:r>
                  <a:rPr lang="en-US" sz="750" b="1" i="1" dirty="0">
                    <a:solidFill>
                      <a:srgbClr val="000066"/>
                    </a:solidFill>
                  </a:rPr>
                  <a:t>5</a:t>
                </a:r>
              </a:p>
            </p:txBody>
          </p:sp>
          <p:sp>
            <p:nvSpPr>
              <p:cNvPr id="66" name="Pentagon 65"/>
              <p:cNvSpPr/>
              <p:nvPr/>
            </p:nvSpPr>
            <p:spPr>
              <a:xfrm>
                <a:off x="2189621" y="1463569"/>
                <a:ext cx="212662" cy="132877"/>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7" name="Pentagon 66"/>
              <p:cNvSpPr/>
              <p:nvPr/>
            </p:nvSpPr>
            <p:spPr>
              <a:xfrm>
                <a:off x="2450347" y="1463569"/>
                <a:ext cx="220598" cy="132877"/>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8" name="Text Box 56"/>
              <p:cNvSpPr txBox="1">
                <a:spLocks noChangeAspect="1" noChangeArrowheads="1"/>
              </p:cNvSpPr>
              <p:nvPr/>
            </p:nvSpPr>
            <p:spPr bwMode="auto">
              <a:xfrm>
                <a:off x="2380689" y="1422827"/>
                <a:ext cx="309700" cy="213583"/>
              </a:xfrm>
              <a:prstGeom prst="rect">
                <a:avLst/>
              </a:prstGeom>
              <a:noFill/>
              <a:ln w="9525">
                <a:noFill/>
                <a:miter lim="800000"/>
                <a:headEnd/>
                <a:tailEnd/>
              </a:ln>
            </p:spPr>
            <p:txBody>
              <a:bodyPr wrap="none">
                <a:spAutoFit/>
              </a:bodyPr>
              <a:lstStyle/>
              <a:p>
                <a:r>
                  <a:rPr lang="en-US" sz="750" b="1" i="1" dirty="0">
                    <a:solidFill>
                      <a:srgbClr val="000066"/>
                    </a:solidFill>
                    <a:sym typeface="Symbol" panose="05050102010706020507" pitchFamily="18" charset="2"/>
                  </a:rPr>
                  <a:t> 11</a:t>
                </a:r>
                <a:endParaRPr lang="en-US" sz="750" b="1" i="1" dirty="0">
                  <a:solidFill>
                    <a:srgbClr val="000066"/>
                  </a:solidFill>
                </a:endParaRPr>
              </a:p>
            </p:txBody>
          </p:sp>
          <p:sp>
            <p:nvSpPr>
              <p:cNvPr id="35" name="Text Box 56"/>
              <p:cNvSpPr txBox="1">
                <a:spLocks noChangeAspect="1" noChangeArrowheads="1"/>
              </p:cNvSpPr>
              <p:nvPr/>
            </p:nvSpPr>
            <p:spPr bwMode="auto">
              <a:xfrm>
                <a:off x="2119951" y="1422827"/>
                <a:ext cx="309700" cy="213582"/>
              </a:xfrm>
              <a:prstGeom prst="rect">
                <a:avLst/>
              </a:prstGeom>
              <a:noFill/>
              <a:ln w="9525">
                <a:noFill/>
                <a:miter lim="800000"/>
                <a:headEnd/>
                <a:tailEnd/>
              </a:ln>
            </p:spPr>
            <p:txBody>
              <a:bodyPr wrap="none">
                <a:spAutoFit/>
              </a:bodyPr>
              <a:lstStyle/>
              <a:p>
                <a:r>
                  <a:rPr lang="en-US" sz="750" b="1" i="1" dirty="0">
                    <a:solidFill>
                      <a:srgbClr val="000066"/>
                    </a:solidFill>
                    <a:sym typeface="Symbol" panose="05050102010706020507" pitchFamily="18" charset="2"/>
                  </a:rPr>
                  <a:t> 22</a:t>
                </a:r>
                <a:endParaRPr lang="en-US" sz="750" b="1" i="1" dirty="0">
                  <a:solidFill>
                    <a:srgbClr val="000066"/>
                  </a:solidFill>
                </a:endParaRPr>
              </a:p>
            </p:txBody>
          </p:sp>
          <p:sp>
            <p:nvSpPr>
              <p:cNvPr id="95" name="Pentagon 94"/>
              <p:cNvSpPr/>
              <p:nvPr/>
            </p:nvSpPr>
            <p:spPr>
              <a:xfrm flipH="1">
                <a:off x="1886589" y="1463569"/>
                <a:ext cx="253678" cy="132877"/>
              </a:xfrm>
              <a:prstGeom prst="homePlate">
                <a:avLst/>
              </a:prstGeom>
              <a:solidFill>
                <a:srgbClr val="FF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25" name="Pentagon 124"/>
              <p:cNvSpPr/>
              <p:nvPr/>
            </p:nvSpPr>
            <p:spPr>
              <a:xfrm flipH="1">
                <a:off x="1588781" y="1463569"/>
                <a:ext cx="241497" cy="132877"/>
              </a:xfrm>
              <a:prstGeom prst="homePlate">
                <a:avLst/>
              </a:prstGeom>
              <a:solidFill>
                <a:srgbClr val="FF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27" name="Pentagon 126"/>
              <p:cNvSpPr/>
              <p:nvPr/>
            </p:nvSpPr>
            <p:spPr>
              <a:xfrm>
                <a:off x="3002754" y="1463569"/>
                <a:ext cx="221860" cy="132877"/>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29" name="Pentagon 128"/>
              <p:cNvSpPr/>
              <p:nvPr/>
            </p:nvSpPr>
            <p:spPr>
              <a:xfrm>
                <a:off x="4040091" y="1463569"/>
                <a:ext cx="225454" cy="132877"/>
              </a:xfrm>
              <a:prstGeom prst="homePlate">
                <a:avLst/>
              </a:prstGeom>
              <a:solidFill>
                <a:srgbClr val="FF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41" name="Pentagon 140"/>
              <p:cNvSpPr/>
              <p:nvPr/>
            </p:nvSpPr>
            <p:spPr>
              <a:xfrm flipH="1">
                <a:off x="3771545" y="1463569"/>
                <a:ext cx="231417" cy="132877"/>
              </a:xfrm>
              <a:prstGeom prst="homePlate">
                <a:avLst/>
              </a:prstGeom>
              <a:solidFill>
                <a:srgbClr val="FF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8" name="Pentagon 57"/>
              <p:cNvSpPr/>
              <p:nvPr/>
            </p:nvSpPr>
            <p:spPr>
              <a:xfrm flipH="1">
                <a:off x="5022871" y="1467805"/>
                <a:ext cx="227206" cy="132877"/>
              </a:xfrm>
              <a:prstGeom prst="homePlate">
                <a:avLst/>
              </a:prstGeom>
              <a:solidFill>
                <a:srgbClr val="FF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9" name="Pentagon 58"/>
              <p:cNvSpPr/>
              <p:nvPr/>
            </p:nvSpPr>
            <p:spPr>
              <a:xfrm flipH="1">
                <a:off x="5286139" y="1463569"/>
                <a:ext cx="227206" cy="132877"/>
              </a:xfrm>
              <a:prstGeom prst="homePlate">
                <a:avLst/>
              </a:prstGeom>
              <a:solidFill>
                <a:srgbClr val="FF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2" name="Line 12"/>
              <p:cNvSpPr>
                <a:spLocks noChangeAspect="1" noChangeShapeType="1"/>
              </p:cNvSpPr>
              <p:nvPr/>
            </p:nvSpPr>
            <p:spPr bwMode="auto">
              <a:xfrm>
                <a:off x="5874972" y="1529904"/>
                <a:ext cx="548640" cy="0"/>
              </a:xfrm>
              <a:prstGeom prst="line">
                <a:avLst/>
              </a:prstGeom>
              <a:noFill/>
              <a:ln w="38100">
                <a:solidFill>
                  <a:srgbClr val="000066"/>
                </a:solidFill>
                <a:round/>
                <a:headEnd/>
                <a:tailEnd/>
              </a:ln>
            </p:spPr>
            <p:txBody>
              <a:bodyPr/>
              <a:lstStyle/>
              <a:p>
                <a:endParaRPr lang="en-US" sz="825"/>
              </a:p>
            </p:txBody>
          </p:sp>
          <p:sp>
            <p:nvSpPr>
              <p:cNvPr id="63" name="Text Box 33"/>
              <p:cNvSpPr txBox="1">
                <a:spLocks noChangeAspect="1" noChangeArrowheads="1"/>
              </p:cNvSpPr>
              <p:nvPr/>
            </p:nvSpPr>
            <p:spPr bwMode="auto">
              <a:xfrm flipH="1">
                <a:off x="5529835" y="1423192"/>
                <a:ext cx="400955" cy="207749"/>
              </a:xfrm>
              <a:prstGeom prst="rect">
                <a:avLst/>
              </a:prstGeom>
              <a:noFill/>
              <a:ln w="9525">
                <a:noFill/>
                <a:miter lim="800000"/>
                <a:headEnd/>
                <a:tailEnd/>
              </a:ln>
            </p:spPr>
            <p:txBody>
              <a:bodyPr wrap="square">
                <a:spAutoFit/>
              </a:bodyPr>
              <a:lstStyle/>
              <a:p>
                <a:r>
                  <a:rPr lang="en-US" sz="750" b="1" dirty="0">
                    <a:solidFill>
                      <a:srgbClr val="000066"/>
                    </a:solidFill>
                  </a:rPr>
                  <a:t>26 kb</a:t>
                </a:r>
              </a:p>
            </p:txBody>
          </p:sp>
          <p:cxnSp>
            <p:nvCxnSpPr>
              <p:cNvPr id="65" name="Straight Connector 64"/>
              <p:cNvCxnSpPr/>
              <p:nvPr/>
            </p:nvCxnSpPr>
            <p:spPr>
              <a:xfrm flipH="1">
                <a:off x="5835499" y="1468244"/>
                <a:ext cx="78239" cy="124693"/>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sp>
            <p:nvSpPr>
              <p:cNvPr id="60" name="Pentagon 59"/>
              <p:cNvSpPr/>
              <p:nvPr/>
            </p:nvSpPr>
            <p:spPr>
              <a:xfrm flipH="1">
                <a:off x="5913251" y="1462071"/>
                <a:ext cx="227206" cy="132877"/>
              </a:xfrm>
              <a:prstGeom prst="homePlate">
                <a:avLst/>
              </a:prstGeom>
              <a:solidFill>
                <a:srgbClr val="FF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61" name="Pentagon 60"/>
              <p:cNvSpPr/>
              <p:nvPr/>
            </p:nvSpPr>
            <p:spPr>
              <a:xfrm flipH="1">
                <a:off x="6166993" y="1457835"/>
                <a:ext cx="227206" cy="132877"/>
              </a:xfrm>
              <a:prstGeom prst="homePlate">
                <a:avLst/>
              </a:prstGeom>
              <a:solidFill>
                <a:srgbClr val="FF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cxnSp>
            <p:nvCxnSpPr>
              <p:cNvPr id="69" name="Straight Connector 68"/>
              <p:cNvCxnSpPr/>
              <p:nvPr/>
            </p:nvCxnSpPr>
            <p:spPr>
              <a:xfrm flipH="1">
                <a:off x="5549749" y="1468244"/>
                <a:ext cx="78239" cy="124693"/>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sp>
            <p:nvSpPr>
              <p:cNvPr id="70" name="Line 12"/>
              <p:cNvSpPr>
                <a:spLocks noChangeAspect="1" noChangeShapeType="1"/>
              </p:cNvSpPr>
              <p:nvPr/>
            </p:nvSpPr>
            <p:spPr bwMode="auto">
              <a:xfrm flipH="1">
                <a:off x="689948" y="1529521"/>
                <a:ext cx="566928" cy="0"/>
              </a:xfrm>
              <a:prstGeom prst="line">
                <a:avLst/>
              </a:prstGeom>
              <a:noFill/>
              <a:ln w="38100">
                <a:solidFill>
                  <a:srgbClr val="000066"/>
                </a:solidFill>
                <a:round/>
                <a:headEnd/>
                <a:tailEnd/>
              </a:ln>
            </p:spPr>
            <p:txBody>
              <a:bodyPr/>
              <a:lstStyle/>
              <a:p>
                <a:endParaRPr lang="en-US" sz="825"/>
              </a:p>
            </p:txBody>
          </p:sp>
          <p:sp>
            <p:nvSpPr>
              <p:cNvPr id="71" name="Text Box 33"/>
              <p:cNvSpPr txBox="1">
                <a:spLocks noChangeAspect="1" noChangeArrowheads="1"/>
              </p:cNvSpPr>
              <p:nvPr/>
            </p:nvSpPr>
            <p:spPr bwMode="auto">
              <a:xfrm>
                <a:off x="1206585" y="1422809"/>
                <a:ext cx="400955" cy="207749"/>
              </a:xfrm>
              <a:prstGeom prst="rect">
                <a:avLst/>
              </a:prstGeom>
              <a:noFill/>
              <a:ln w="9525">
                <a:noFill/>
                <a:miter lim="800000"/>
                <a:headEnd/>
                <a:tailEnd/>
              </a:ln>
            </p:spPr>
            <p:txBody>
              <a:bodyPr wrap="square">
                <a:spAutoFit/>
              </a:bodyPr>
              <a:lstStyle/>
              <a:p>
                <a:r>
                  <a:rPr lang="en-US" sz="750" b="1" dirty="0">
                    <a:solidFill>
                      <a:srgbClr val="000066"/>
                    </a:solidFill>
                  </a:rPr>
                  <a:t>15 kb</a:t>
                </a:r>
              </a:p>
            </p:txBody>
          </p:sp>
          <p:cxnSp>
            <p:nvCxnSpPr>
              <p:cNvPr id="72" name="Straight Connector 71"/>
              <p:cNvCxnSpPr/>
              <p:nvPr/>
            </p:nvCxnSpPr>
            <p:spPr>
              <a:xfrm>
                <a:off x="1223637" y="1467861"/>
                <a:ext cx="78239" cy="124693"/>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sp>
            <p:nvSpPr>
              <p:cNvPr id="73" name="Pentagon 72"/>
              <p:cNvSpPr/>
              <p:nvPr/>
            </p:nvSpPr>
            <p:spPr>
              <a:xfrm>
                <a:off x="992163" y="1461688"/>
                <a:ext cx="227206" cy="132877"/>
              </a:xfrm>
              <a:prstGeom prst="homePlate">
                <a:avLst/>
              </a:prstGeom>
              <a:solidFill>
                <a:srgbClr val="FF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74" name="Pentagon 73"/>
              <p:cNvSpPr/>
              <p:nvPr/>
            </p:nvSpPr>
            <p:spPr>
              <a:xfrm>
                <a:off x="728895" y="1457452"/>
                <a:ext cx="227206" cy="132877"/>
              </a:xfrm>
              <a:prstGeom prst="homePlate">
                <a:avLst/>
              </a:prstGeom>
              <a:solidFill>
                <a:srgbClr val="FF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cxnSp>
            <p:nvCxnSpPr>
              <p:cNvPr id="75" name="Straight Connector 74"/>
              <p:cNvCxnSpPr/>
              <p:nvPr/>
            </p:nvCxnSpPr>
            <p:spPr>
              <a:xfrm>
                <a:off x="1509387" y="1467861"/>
                <a:ext cx="78239" cy="124693"/>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grpSp>
      </p:grpSp>
      <p:graphicFrame>
        <p:nvGraphicFramePr>
          <p:cNvPr id="6" name="Table 5"/>
          <p:cNvGraphicFramePr>
            <a:graphicFrameLocks noGrp="1"/>
          </p:cNvGraphicFramePr>
          <p:nvPr>
            <p:extLst>
              <p:ext uri="{D42A27DB-BD31-4B8C-83A1-F6EECF244321}">
                <p14:modId xmlns:p14="http://schemas.microsoft.com/office/powerpoint/2010/main" val="1596776696"/>
              </p:ext>
            </p:extLst>
          </p:nvPr>
        </p:nvGraphicFramePr>
        <p:xfrm>
          <a:off x="202126" y="2137290"/>
          <a:ext cx="5915024" cy="3720457"/>
        </p:xfrm>
        <a:graphic>
          <a:graphicData uri="http://schemas.openxmlformats.org/drawingml/2006/table">
            <a:tbl>
              <a:tblPr/>
              <a:tblGrid>
                <a:gridCol w="414728"/>
                <a:gridCol w="705920"/>
                <a:gridCol w="2708970"/>
                <a:gridCol w="379432"/>
                <a:gridCol w="1000054"/>
                <a:gridCol w="705920"/>
              </a:tblGrid>
              <a:tr h="194418">
                <a:tc>
                  <a:txBody>
                    <a:bodyPr/>
                    <a:lstStyle/>
                    <a:p>
                      <a:pPr algn="l" fontAlgn="b"/>
                      <a:r>
                        <a:rPr lang="en-US" sz="1000" b="1" i="1" u="none" strike="noStrike" dirty="0">
                          <a:solidFill>
                            <a:srgbClr val="000000"/>
                          </a:solidFill>
                          <a:effectLst/>
                          <a:latin typeface="Calibri" panose="020F0502020204030204" pitchFamily="34" charset="0"/>
                        </a:rPr>
                        <a:t> </a:t>
                      </a:r>
                    </a:p>
                  </a:txBody>
                  <a:tcPr marL="8837" marR="8837" marT="8837" marB="0" anchor="b">
                    <a:lnL>
                      <a:noFill/>
                    </a:lnL>
                    <a:lnR>
                      <a:noFill/>
                    </a:lnR>
                    <a:lnT>
                      <a:noFill/>
                    </a:lnT>
                    <a:lnB>
                      <a:noFill/>
                    </a:lnB>
                    <a:solidFill>
                      <a:srgbClr val="FFFFFF"/>
                    </a:solidFill>
                  </a:tcPr>
                </a:tc>
                <a:tc>
                  <a:txBody>
                    <a:bodyPr/>
                    <a:lstStyle/>
                    <a:p>
                      <a:pPr algn="l" fontAlgn="ctr"/>
                      <a:r>
                        <a:rPr lang="en-US" sz="1000" b="1" i="0" u="none" strike="noStrike">
                          <a:solidFill>
                            <a:srgbClr val="000000"/>
                          </a:solidFill>
                          <a:effectLst/>
                          <a:latin typeface="Calibri" panose="020F0502020204030204" pitchFamily="34" charset="0"/>
                        </a:rPr>
                        <a:t>Locus Tag</a:t>
                      </a:r>
                    </a:p>
                  </a:txBody>
                  <a:tcPr marL="8837" marR="8837" marT="8837"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1000" b="1" i="0" u="none" strike="noStrike" dirty="0">
                          <a:solidFill>
                            <a:srgbClr val="000000"/>
                          </a:solidFill>
                          <a:effectLst/>
                          <a:latin typeface="Calibri" panose="020F0502020204030204" pitchFamily="34" charset="0"/>
                        </a:rPr>
                        <a:t>Blast Analysis</a:t>
                      </a:r>
                    </a:p>
                  </a:txBody>
                  <a:tcPr marL="8837" marR="8837" marT="8837"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1000" b="1" i="0" u="none" strike="noStrike" dirty="0" err="1">
                          <a:solidFill>
                            <a:srgbClr val="000000"/>
                          </a:solidFill>
                          <a:effectLst/>
                          <a:latin typeface="Calibri" panose="020F0502020204030204" pitchFamily="34" charset="0"/>
                        </a:rPr>
                        <a:t>bp</a:t>
                      </a:r>
                      <a:endParaRPr lang="en-US" sz="1000" b="1" i="0" u="none" strike="noStrike" dirty="0">
                        <a:solidFill>
                          <a:srgbClr val="000000"/>
                        </a:solidFill>
                        <a:effectLst/>
                        <a:latin typeface="Calibri" panose="020F0502020204030204" pitchFamily="34" charset="0"/>
                      </a:endParaRPr>
                    </a:p>
                  </a:txBody>
                  <a:tcPr marL="8837" marR="8837" marT="8837"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1000" b="1" i="0" u="none" strike="noStrike">
                          <a:solidFill>
                            <a:srgbClr val="000000"/>
                          </a:solidFill>
                          <a:effectLst/>
                          <a:latin typeface="Calibri" panose="020F0502020204030204" pitchFamily="34" charset="0"/>
                        </a:rPr>
                        <a:t>Contig  Number</a:t>
                      </a:r>
                    </a:p>
                  </a:txBody>
                  <a:tcPr marL="8837" marR="8837" marT="8837"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1000" b="1" i="0" u="none" strike="noStrike">
                          <a:solidFill>
                            <a:srgbClr val="000000"/>
                          </a:solidFill>
                          <a:effectLst/>
                          <a:latin typeface="Calibri" panose="020F0502020204030204" pitchFamily="34" charset="0"/>
                        </a:rPr>
                        <a:t>Contig Size</a:t>
                      </a:r>
                    </a:p>
                  </a:txBody>
                  <a:tcPr marL="8837" marR="8837" marT="8837"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185581">
                <a:tc>
                  <a:txBody>
                    <a:bodyPr/>
                    <a:lstStyle/>
                    <a:p>
                      <a:pPr algn="l" fontAlgn="b"/>
                      <a:r>
                        <a:rPr lang="en-US" sz="1000" b="1" i="1" u="none" strike="noStrike">
                          <a:solidFill>
                            <a:srgbClr val="000000"/>
                          </a:solidFill>
                          <a:effectLst/>
                          <a:latin typeface="Calibri" panose="020F0502020204030204" pitchFamily="34" charset="0"/>
                        </a:rPr>
                        <a:t> </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dirty="0">
                          <a:solidFill>
                            <a:srgbClr val="000000"/>
                          </a:solidFill>
                          <a:effectLst/>
                          <a:latin typeface="Calibri" panose="020F0502020204030204" pitchFamily="34" charset="0"/>
                        </a:rPr>
                        <a:t>BBA_08714</a:t>
                      </a:r>
                    </a:p>
                  </a:txBody>
                  <a:tcPr marL="8837" marR="8837" marT="8837" marB="0" anchor="b">
                    <a:lnL>
                      <a:noFill/>
                    </a:lnL>
                    <a:lnR>
                      <a:noFill/>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phosphatidylinositolglycan class N</a:t>
                      </a:r>
                    </a:p>
                  </a:txBody>
                  <a:tcPr marL="8837" marR="8837" marT="8837" marB="0" anchor="b">
                    <a:lnL>
                      <a:noFill/>
                    </a:lnL>
                    <a:lnR>
                      <a:noFill/>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2961</a:t>
                      </a:r>
                    </a:p>
                  </a:txBody>
                  <a:tcPr marL="8837" marR="8837" marT="8837" marB="0" anchor="b">
                    <a:lnL>
                      <a:noFill/>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c rowSpan="19">
                  <a:txBody>
                    <a:bodyPr/>
                    <a:lstStyle/>
                    <a:p>
                      <a:pPr algn="ctr" fontAlgn="ctr"/>
                      <a:r>
                        <a:rPr lang="en-US" sz="1000" b="1" i="0" u="none" strike="noStrike">
                          <a:solidFill>
                            <a:srgbClr val="000000"/>
                          </a:solidFill>
                          <a:effectLst/>
                          <a:latin typeface="Calibri" panose="020F0502020204030204" pitchFamily="34" charset="0"/>
                        </a:rPr>
                        <a:t>c0000619</a:t>
                      </a:r>
                    </a:p>
                  </a:txBody>
                  <a:tcPr marL="8837" marR="8837" marT="88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tc rowSpan="19">
                  <a:txBody>
                    <a:bodyPr/>
                    <a:lstStyle/>
                    <a:p>
                      <a:pPr algn="ctr" fontAlgn="ctr"/>
                      <a:r>
                        <a:rPr lang="en-US" sz="1000" b="1" i="0" u="none" strike="noStrike" dirty="0">
                          <a:solidFill>
                            <a:srgbClr val="000000"/>
                          </a:solidFill>
                          <a:effectLst/>
                          <a:latin typeface="Calibri" panose="020F0502020204030204" pitchFamily="34" charset="0"/>
                        </a:rPr>
                        <a:t>93,953</a:t>
                      </a:r>
                    </a:p>
                  </a:txBody>
                  <a:tcPr marL="8837" marR="8837" marT="88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tr>
              <a:tr h="185581">
                <a:tc>
                  <a:txBody>
                    <a:bodyPr/>
                    <a:lstStyle/>
                    <a:p>
                      <a:pPr algn="l" fontAlgn="b"/>
                      <a:r>
                        <a:rPr lang="en-US" sz="1000" b="1" i="1" u="none" strike="noStrike">
                          <a:solidFill>
                            <a:srgbClr val="000000"/>
                          </a:solidFill>
                          <a:effectLst/>
                          <a:latin typeface="Calibri" panose="020F0502020204030204" pitchFamily="34" charset="0"/>
                        </a:rPr>
                        <a:t> </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BBA_08713</a:t>
                      </a:r>
                    </a:p>
                  </a:txBody>
                  <a:tcPr marL="8837" marR="8837" marT="8837"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hypothetical protein</a:t>
                      </a:r>
                    </a:p>
                  </a:txBody>
                  <a:tcPr marL="8837" marR="8837" marT="8837"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588</a:t>
                      </a:r>
                    </a:p>
                  </a:txBody>
                  <a:tcPr marL="8837" marR="8837" marT="8837"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tr>
              <a:tr h="185581">
                <a:tc>
                  <a:txBody>
                    <a:bodyPr/>
                    <a:lstStyle/>
                    <a:p>
                      <a:pPr algn="l" fontAlgn="b"/>
                      <a:r>
                        <a:rPr lang="en-US" sz="1000" b="0" i="0" u="none" strike="noStrike">
                          <a:solidFill>
                            <a:srgbClr val="000000"/>
                          </a:solidFill>
                          <a:effectLst/>
                          <a:latin typeface="Calibri" panose="020F0502020204030204" pitchFamily="34" charset="0"/>
                        </a:rPr>
                        <a:t> </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BBA_08708</a:t>
                      </a:r>
                    </a:p>
                  </a:txBody>
                  <a:tcPr marL="8837" marR="8837" marT="8837"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major facilitator superfamily transporter</a:t>
                      </a:r>
                    </a:p>
                  </a:txBody>
                  <a:tcPr marL="8837" marR="8837" marT="8837"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870</a:t>
                      </a:r>
                    </a:p>
                  </a:txBody>
                  <a:tcPr marL="8837" marR="8837" marT="8837"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vMerge="1">
                  <a:txBody>
                    <a:bodyPr/>
                    <a:lstStyle/>
                    <a:p>
                      <a:endParaRPr lang="en-US"/>
                    </a:p>
                  </a:txBody>
                  <a:tcPr/>
                </a:tc>
                <a:tc vMerge="1">
                  <a:txBody>
                    <a:bodyPr/>
                    <a:lstStyle/>
                    <a:p>
                      <a:endParaRPr lang="en-US"/>
                    </a:p>
                  </a:txBody>
                  <a:tcPr/>
                </a:tc>
              </a:tr>
              <a:tr h="185581">
                <a:tc>
                  <a:txBody>
                    <a:bodyPr/>
                    <a:lstStyle/>
                    <a:p>
                      <a:pPr algn="l" fontAlgn="b"/>
                      <a:endParaRPr lang="en-US" sz="1000" b="0" i="0" u="none" strike="noStrike">
                        <a:solidFill>
                          <a:srgbClr val="000000"/>
                        </a:solidFill>
                        <a:effectLst/>
                        <a:latin typeface="Calibri" panose="020F0502020204030204" pitchFamily="34" charset="0"/>
                      </a:endParaRPr>
                    </a:p>
                  </a:txBody>
                  <a:tcPr marL="8837" marR="8837" marT="8837" marB="0" anchor="b">
                    <a:lnL>
                      <a:noFill/>
                    </a:lnL>
                    <a:lnR>
                      <a:noFill/>
                    </a:lnR>
                    <a:lnT>
                      <a:noFill/>
                    </a:lnT>
                    <a:lnB>
                      <a:noFill/>
                    </a:lnB>
                  </a:tcPr>
                </a:tc>
                <a:tc>
                  <a:txBody>
                    <a:bodyPr/>
                    <a:lstStyle/>
                    <a:p>
                      <a:pPr algn="l" fontAlgn="b"/>
                      <a:r>
                        <a:rPr lang="en-US" sz="1000" b="1" i="0" u="none" strike="noStrike">
                          <a:solidFill>
                            <a:srgbClr val="000000"/>
                          </a:solidFill>
                          <a:effectLst/>
                          <a:latin typeface="Calibri" panose="020F0502020204030204" pitchFamily="34" charset="0"/>
                        </a:rPr>
                        <a:t>BBA_08707</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acetyl transferase</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1473</a:t>
                      </a:r>
                    </a:p>
                  </a:txBody>
                  <a:tcPr marL="8837" marR="8837" marT="8837"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85581">
                <a:tc>
                  <a:txBody>
                    <a:bodyPr/>
                    <a:lstStyle/>
                    <a:p>
                      <a:pPr algn="l" fontAlgn="b"/>
                      <a:r>
                        <a:rPr lang="en-US" sz="1000" b="1" i="1" u="none" strike="noStrike">
                          <a:solidFill>
                            <a:srgbClr val="000000"/>
                          </a:solidFill>
                          <a:effectLst/>
                          <a:latin typeface="Calibri" panose="020F0502020204030204" pitchFamily="34" charset="0"/>
                        </a:rPr>
                        <a:t>TRI22</a:t>
                      </a:r>
                    </a:p>
                  </a:txBody>
                  <a:tcPr marL="8837" marR="8837" marT="8837" marB="0" anchor="b">
                    <a:lnL>
                      <a:noFill/>
                    </a:lnL>
                    <a:lnR>
                      <a:noFill/>
                    </a:lnR>
                    <a:lnT>
                      <a:noFill/>
                    </a:lnT>
                    <a:lnB>
                      <a:noFill/>
                    </a:lnB>
                    <a:solidFill>
                      <a:srgbClr val="92D050"/>
                    </a:solidFill>
                  </a:tcPr>
                </a:tc>
                <a:tc>
                  <a:txBody>
                    <a:bodyPr/>
                    <a:lstStyle/>
                    <a:p>
                      <a:pPr algn="l" fontAlgn="b"/>
                      <a:r>
                        <a:rPr lang="en-US" sz="1000" b="1" i="0" u="none" strike="noStrike">
                          <a:solidFill>
                            <a:srgbClr val="000000"/>
                          </a:solidFill>
                          <a:effectLst/>
                          <a:latin typeface="Calibri" panose="020F0502020204030204" pitchFamily="34" charset="0"/>
                        </a:rPr>
                        <a:t>BBA_08706</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cytochrome P450 monooxygenase</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1494</a:t>
                      </a:r>
                    </a:p>
                  </a:txBody>
                  <a:tcPr marL="8837" marR="8837" marT="8837"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85581">
                <a:tc>
                  <a:txBody>
                    <a:bodyPr/>
                    <a:lstStyle/>
                    <a:p>
                      <a:pPr algn="l" fontAlgn="b"/>
                      <a:r>
                        <a:rPr lang="en-US" sz="1000" b="1" i="1" u="none" strike="noStrike">
                          <a:solidFill>
                            <a:srgbClr val="000000"/>
                          </a:solidFill>
                          <a:effectLst/>
                          <a:latin typeface="Calibri" panose="020F0502020204030204" pitchFamily="34" charset="0"/>
                        </a:rPr>
                        <a:t>TRI11</a:t>
                      </a:r>
                    </a:p>
                  </a:txBody>
                  <a:tcPr marL="8837" marR="8837" marT="8837" marB="0" anchor="b">
                    <a:lnL>
                      <a:noFill/>
                    </a:lnL>
                    <a:lnR>
                      <a:noFill/>
                    </a:lnR>
                    <a:lnT>
                      <a:noFill/>
                    </a:lnT>
                    <a:lnB>
                      <a:noFill/>
                    </a:lnB>
                    <a:solidFill>
                      <a:srgbClr val="92D050"/>
                    </a:solidFill>
                  </a:tcPr>
                </a:tc>
                <a:tc>
                  <a:txBody>
                    <a:bodyPr/>
                    <a:lstStyle/>
                    <a:p>
                      <a:pPr algn="l" fontAlgn="b"/>
                      <a:r>
                        <a:rPr lang="en-US" sz="1000" b="1" i="0" u="none" strike="noStrike" dirty="0">
                          <a:solidFill>
                            <a:srgbClr val="000000"/>
                          </a:solidFill>
                          <a:effectLst/>
                          <a:latin typeface="Calibri" panose="020F0502020204030204" pitchFamily="34" charset="0"/>
                        </a:rPr>
                        <a:t>BBA_08705</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cytochrome P450 monooxygenase</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1494</a:t>
                      </a:r>
                    </a:p>
                  </a:txBody>
                  <a:tcPr marL="8837" marR="8837" marT="8837"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85581">
                <a:tc>
                  <a:txBody>
                    <a:bodyPr/>
                    <a:lstStyle/>
                    <a:p>
                      <a:pPr algn="l" fontAlgn="b"/>
                      <a:r>
                        <a:rPr lang="en-US" sz="1000" b="1" i="1" u="none" strike="noStrike">
                          <a:solidFill>
                            <a:srgbClr val="000000"/>
                          </a:solidFill>
                          <a:effectLst/>
                          <a:latin typeface="Calibri" panose="020F0502020204030204" pitchFamily="34" charset="0"/>
                        </a:rPr>
                        <a:t>TRI3</a:t>
                      </a:r>
                    </a:p>
                  </a:txBody>
                  <a:tcPr marL="8837" marR="8837" marT="8837" marB="0" anchor="b">
                    <a:lnL>
                      <a:noFill/>
                    </a:lnL>
                    <a:lnR>
                      <a:noFill/>
                    </a:lnR>
                    <a:lnT>
                      <a:noFill/>
                    </a:lnT>
                    <a:lnB>
                      <a:noFill/>
                    </a:lnB>
                    <a:solidFill>
                      <a:srgbClr val="92D050"/>
                    </a:solidFill>
                  </a:tcPr>
                </a:tc>
                <a:tc>
                  <a:txBody>
                    <a:bodyPr/>
                    <a:lstStyle/>
                    <a:p>
                      <a:pPr algn="l" fontAlgn="b"/>
                      <a:r>
                        <a:rPr lang="en-US" sz="1000" b="1" i="0" u="none" strike="noStrike">
                          <a:solidFill>
                            <a:srgbClr val="000000"/>
                          </a:solidFill>
                          <a:effectLst/>
                          <a:latin typeface="Calibri" panose="020F0502020204030204" pitchFamily="34" charset="0"/>
                        </a:rPr>
                        <a:t>BBA_08704</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trichothecene 15-O-acetyltransferase</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1425</a:t>
                      </a:r>
                    </a:p>
                  </a:txBody>
                  <a:tcPr marL="8837" marR="8837" marT="8837"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85581">
                <a:tc>
                  <a:txBody>
                    <a:bodyPr/>
                    <a:lstStyle/>
                    <a:p>
                      <a:pPr algn="l" fontAlgn="b"/>
                      <a:r>
                        <a:rPr lang="en-US" sz="1000" b="1" i="1" u="none" strike="noStrike">
                          <a:solidFill>
                            <a:srgbClr val="000000"/>
                          </a:solidFill>
                          <a:effectLst/>
                          <a:latin typeface="Calibri" panose="020F0502020204030204" pitchFamily="34" charset="0"/>
                        </a:rPr>
                        <a:t> </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BBA_08703</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WD repeat protein</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1446</a:t>
                      </a:r>
                    </a:p>
                  </a:txBody>
                  <a:tcPr marL="8837" marR="8837" marT="8837"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85581">
                <a:tc>
                  <a:txBody>
                    <a:bodyPr/>
                    <a:lstStyle/>
                    <a:p>
                      <a:pPr algn="l" fontAlgn="b"/>
                      <a:r>
                        <a:rPr lang="en-US" sz="1000" b="1" i="1" u="none" strike="noStrike">
                          <a:solidFill>
                            <a:srgbClr val="000000"/>
                          </a:solidFill>
                          <a:effectLst/>
                          <a:latin typeface="Calibri" panose="020F0502020204030204" pitchFamily="34" charset="0"/>
                        </a:rPr>
                        <a:t>TRI14</a:t>
                      </a:r>
                    </a:p>
                  </a:txBody>
                  <a:tcPr marL="8837" marR="8837" marT="8837" marB="0" anchor="b">
                    <a:lnL>
                      <a:noFill/>
                    </a:lnL>
                    <a:lnR>
                      <a:noFill/>
                    </a:lnR>
                    <a:lnT>
                      <a:noFill/>
                    </a:lnT>
                    <a:lnB>
                      <a:noFill/>
                    </a:lnB>
                    <a:solidFill>
                      <a:srgbClr val="92D050"/>
                    </a:solidFill>
                  </a:tcPr>
                </a:tc>
                <a:tc>
                  <a:txBody>
                    <a:bodyPr/>
                    <a:lstStyle/>
                    <a:p>
                      <a:pPr algn="l" fontAlgn="b"/>
                      <a:r>
                        <a:rPr lang="en-US" sz="1000" b="1" i="0" u="none" strike="noStrike">
                          <a:solidFill>
                            <a:srgbClr val="000000"/>
                          </a:solidFill>
                          <a:effectLst/>
                          <a:latin typeface="Calibri" panose="020F0502020204030204" pitchFamily="34" charset="0"/>
                        </a:rPr>
                        <a:t>BBA_08702</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Tri14</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1080</a:t>
                      </a:r>
                    </a:p>
                  </a:txBody>
                  <a:tcPr marL="8837" marR="8837" marT="8837"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85581">
                <a:tc>
                  <a:txBody>
                    <a:bodyPr/>
                    <a:lstStyle/>
                    <a:p>
                      <a:pPr algn="l" fontAlgn="b"/>
                      <a:r>
                        <a:rPr lang="en-US" sz="1000" b="1" i="1" u="none" strike="noStrike">
                          <a:solidFill>
                            <a:srgbClr val="000000"/>
                          </a:solidFill>
                          <a:effectLst/>
                          <a:latin typeface="Calibri" panose="020F0502020204030204" pitchFamily="34" charset="0"/>
                        </a:rPr>
                        <a:t> </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BBA_08701</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nonribosomal peptide synthase</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1656</a:t>
                      </a:r>
                    </a:p>
                  </a:txBody>
                  <a:tcPr marL="8837" marR="8837" marT="8837"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85581">
                <a:tc>
                  <a:txBody>
                    <a:bodyPr/>
                    <a:lstStyle/>
                    <a:p>
                      <a:pPr algn="l" fontAlgn="b"/>
                      <a:r>
                        <a:rPr lang="en-US" sz="1000" b="1" i="1" u="none" strike="noStrike">
                          <a:solidFill>
                            <a:srgbClr val="000000"/>
                          </a:solidFill>
                          <a:effectLst/>
                          <a:latin typeface="Calibri" panose="020F0502020204030204" pitchFamily="34" charset="0"/>
                        </a:rPr>
                        <a:t> </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BBA_08700</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lipase/esterase/alpha-beta hydrolase fold-3</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981</a:t>
                      </a:r>
                    </a:p>
                  </a:txBody>
                  <a:tcPr marL="8837" marR="8837" marT="8837"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85581">
                <a:tc>
                  <a:txBody>
                    <a:bodyPr/>
                    <a:lstStyle/>
                    <a:p>
                      <a:pPr algn="l" fontAlgn="b"/>
                      <a:r>
                        <a:rPr lang="en-US" sz="1000" b="1" i="1" u="none" strike="noStrike">
                          <a:solidFill>
                            <a:srgbClr val="000000"/>
                          </a:solidFill>
                          <a:effectLst/>
                          <a:latin typeface="Calibri" panose="020F0502020204030204" pitchFamily="34" charset="0"/>
                        </a:rPr>
                        <a:t> </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BBA_08699</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nonribosomal peptide synthase</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2556</a:t>
                      </a:r>
                    </a:p>
                  </a:txBody>
                  <a:tcPr marL="8837" marR="8837" marT="8837"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85581">
                <a:tc>
                  <a:txBody>
                    <a:bodyPr/>
                    <a:lstStyle/>
                    <a:p>
                      <a:pPr algn="l" fontAlgn="b"/>
                      <a:r>
                        <a:rPr lang="en-US" sz="1000" b="1" i="1" u="none" strike="noStrike">
                          <a:solidFill>
                            <a:srgbClr val="000000"/>
                          </a:solidFill>
                          <a:effectLst/>
                          <a:latin typeface="Calibri" panose="020F0502020204030204" pitchFamily="34" charset="0"/>
                        </a:rPr>
                        <a:t>TRI4</a:t>
                      </a:r>
                    </a:p>
                  </a:txBody>
                  <a:tcPr marL="8837" marR="8837" marT="8837" marB="0" anchor="b">
                    <a:lnL>
                      <a:noFill/>
                    </a:lnL>
                    <a:lnR>
                      <a:noFill/>
                    </a:lnR>
                    <a:lnT>
                      <a:noFill/>
                    </a:lnT>
                    <a:lnB>
                      <a:noFill/>
                    </a:lnB>
                    <a:solidFill>
                      <a:srgbClr val="92D050"/>
                    </a:solidFill>
                  </a:tcPr>
                </a:tc>
                <a:tc>
                  <a:txBody>
                    <a:bodyPr/>
                    <a:lstStyle/>
                    <a:p>
                      <a:pPr algn="l" fontAlgn="b"/>
                      <a:r>
                        <a:rPr lang="en-US" sz="1000" b="1" i="0" u="none" strike="noStrike">
                          <a:solidFill>
                            <a:srgbClr val="000000"/>
                          </a:solidFill>
                          <a:effectLst/>
                          <a:latin typeface="Calibri" panose="020F0502020204030204" pitchFamily="34" charset="0"/>
                        </a:rPr>
                        <a:t>BBA_08698</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cytochrome P450 monooxygenase</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1581</a:t>
                      </a:r>
                    </a:p>
                  </a:txBody>
                  <a:tcPr marL="8837" marR="8837" marT="8837"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85581">
                <a:tc>
                  <a:txBody>
                    <a:bodyPr/>
                    <a:lstStyle/>
                    <a:p>
                      <a:pPr algn="l" fontAlgn="b"/>
                      <a:r>
                        <a:rPr lang="en-US" sz="1000" b="1" i="1" u="none" strike="noStrike">
                          <a:solidFill>
                            <a:srgbClr val="000000"/>
                          </a:solidFill>
                          <a:effectLst/>
                          <a:latin typeface="Calibri" panose="020F0502020204030204" pitchFamily="34" charset="0"/>
                        </a:rPr>
                        <a:t>TRI101</a:t>
                      </a:r>
                    </a:p>
                  </a:txBody>
                  <a:tcPr marL="8837" marR="8837" marT="8837" marB="0" anchor="b">
                    <a:lnL>
                      <a:noFill/>
                    </a:lnL>
                    <a:lnR>
                      <a:noFill/>
                    </a:lnR>
                    <a:lnT>
                      <a:noFill/>
                    </a:lnT>
                    <a:lnB>
                      <a:noFill/>
                    </a:lnB>
                    <a:solidFill>
                      <a:srgbClr val="92D050"/>
                    </a:solidFill>
                  </a:tcPr>
                </a:tc>
                <a:tc>
                  <a:txBody>
                    <a:bodyPr/>
                    <a:lstStyle/>
                    <a:p>
                      <a:pPr algn="l" fontAlgn="b"/>
                      <a:r>
                        <a:rPr lang="en-US" sz="1000" b="1" i="0" u="none" strike="noStrike">
                          <a:solidFill>
                            <a:srgbClr val="000000"/>
                          </a:solidFill>
                          <a:effectLst/>
                          <a:latin typeface="Calibri" panose="020F0502020204030204" pitchFamily="34" charset="0"/>
                        </a:rPr>
                        <a:t>BBA_08697</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acetyltransferase</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1377</a:t>
                      </a:r>
                    </a:p>
                  </a:txBody>
                  <a:tcPr marL="8837" marR="8837" marT="8837"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85581">
                <a:tc>
                  <a:txBody>
                    <a:bodyPr/>
                    <a:lstStyle/>
                    <a:p>
                      <a:pPr algn="l" fontAlgn="b"/>
                      <a:r>
                        <a:rPr lang="en-US" sz="1000" b="1" i="1" u="none" strike="noStrike">
                          <a:solidFill>
                            <a:srgbClr val="000000"/>
                          </a:solidFill>
                          <a:effectLst/>
                          <a:latin typeface="Calibri" panose="020F0502020204030204" pitchFamily="34" charset="0"/>
                        </a:rPr>
                        <a:t>TRI5</a:t>
                      </a:r>
                    </a:p>
                  </a:txBody>
                  <a:tcPr marL="8837" marR="8837" marT="8837" marB="0" anchor="b">
                    <a:lnL>
                      <a:noFill/>
                    </a:lnL>
                    <a:lnR>
                      <a:noFill/>
                    </a:lnR>
                    <a:lnT>
                      <a:noFill/>
                    </a:lnT>
                    <a:lnB>
                      <a:noFill/>
                    </a:lnB>
                    <a:solidFill>
                      <a:srgbClr val="92D050"/>
                    </a:solidFill>
                  </a:tcPr>
                </a:tc>
                <a:tc>
                  <a:txBody>
                    <a:bodyPr/>
                    <a:lstStyle/>
                    <a:p>
                      <a:pPr algn="l" fontAlgn="b"/>
                      <a:r>
                        <a:rPr lang="en-US" sz="1000" b="1" i="0" u="none" strike="noStrike">
                          <a:solidFill>
                            <a:srgbClr val="000000"/>
                          </a:solidFill>
                          <a:effectLst/>
                          <a:latin typeface="Calibri" panose="020F0502020204030204" pitchFamily="34" charset="0"/>
                        </a:rPr>
                        <a:t>BBA_08696</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trichodiene synthase [Fusarium graminearum]</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1233</a:t>
                      </a:r>
                    </a:p>
                  </a:txBody>
                  <a:tcPr marL="8837" marR="8837" marT="8837"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85581">
                <a:tc>
                  <a:txBody>
                    <a:bodyPr/>
                    <a:lstStyle/>
                    <a:p>
                      <a:pPr algn="l" fontAlgn="b"/>
                      <a:r>
                        <a:rPr lang="en-US" sz="1000" b="1" i="1" u="none" strike="noStrike">
                          <a:solidFill>
                            <a:srgbClr val="000000"/>
                          </a:solidFill>
                          <a:effectLst/>
                          <a:latin typeface="Calibri" panose="020F0502020204030204" pitchFamily="34" charset="0"/>
                        </a:rPr>
                        <a:t> </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BBA_08695</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serin endopeptidase</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2742</a:t>
                      </a:r>
                    </a:p>
                  </a:txBody>
                  <a:tcPr marL="8837" marR="8837" marT="8837"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85581">
                <a:tc>
                  <a:txBody>
                    <a:bodyPr/>
                    <a:lstStyle/>
                    <a:p>
                      <a:pPr algn="l" fontAlgn="b"/>
                      <a:r>
                        <a:rPr lang="en-US" sz="1000" b="1" i="1" u="none" strike="noStrike">
                          <a:solidFill>
                            <a:srgbClr val="000000"/>
                          </a:solidFill>
                          <a:effectLst/>
                          <a:latin typeface="Calibri" panose="020F0502020204030204" pitchFamily="34" charset="0"/>
                        </a:rPr>
                        <a:t> </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BBA_08694</a:t>
                      </a:r>
                    </a:p>
                  </a:txBody>
                  <a:tcPr marL="8837" marR="8837" marT="8837"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X-Pro dipeptidyl-peptidase (S15 family) protein</a:t>
                      </a:r>
                    </a:p>
                  </a:txBody>
                  <a:tcPr marL="8837" marR="8837" marT="8837"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1794</a:t>
                      </a:r>
                    </a:p>
                  </a:txBody>
                  <a:tcPr marL="8837" marR="8837" marT="8837"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tr>
              <a:tr h="185581">
                <a:tc>
                  <a:txBody>
                    <a:bodyPr/>
                    <a:lstStyle/>
                    <a:p>
                      <a:pPr algn="l" fontAlgn="b"/>
                      <a:r>
                        <a:rPr lang="en-US" sz="1000" b="1" i="1" u="none" strike="noStrike">
                          <a:solidFill>
                            <a:srgbClr val="000000"/>
                          </a:solidFill>
                          <a:effectLst/>
                          <a:latin typeface="Calibri" panose="020F0502020204030204" pitchFamily="34" charset="0"/>
                        </a:rPr>
                        <a:t> </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BBA_08681</a:t>
                      </a:r>
                    </a:p>
                  </a:txBody>
                  <a:tcPr marL="8837" marR="8837" marT="8837"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amino-acid N-acetyltransferase</a:t>
                      </a:r>
                    </a:p>
                  </a:txBody>
                  <a:tcPr marL="8837" marR="8837" marT="8837"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1986</a:t>
                      </a:r>
                    </a:p>
                  </a:txBody>
                  <a:tcPr marL="8837" marR="8837" marT="8837"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vMerge="1">
                  <a:txBody>
                    <a:bodyPr/>
                    <a:lstStyle/>
                    <a:p>
                      <a:endParaRPr lang="en-US"/>
                    </a:p>
                  </a:txBody>
                  <a:tcPr/>
                </a:tc>
                <a:tc vMerge="1">
                  <a:txBody>
                    <a:bodyPr/>
                    <a:lstStyle/>
                    <a:p>
                      <a:endParaRPr lang="en-US"/>
                    </a:p>
                  </a:txBody>
                  <a:tcPr/>
                </a:tc>
              </a:tr>
              <a:tr h="185581">
                <a:tc>
                  <a:txBody>
                    <a:bodyPr/>
                    <a:lstStyle/>
                    <a:p>
                      <a:pPr algn="l" fontAlgn="b"/>
                      <a:r>
                        <a:rPr lang="en-US" sz="1000" b="1" i="1" u="none" strike="noStrike" dirty="0">
                          <a:solidFill>
                            <a:srgbClr val="000000"/>
                          </a:solidFill>
                          <a:effectLst/>
                          <a:latin typeface="Calibri" panose="020F0502020204030204" pitchFamily="34" charset="0"/>
                        </a:rPr>
                        <a:t> </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dirty="0">
                          <a:solidFill>
                            <a:srgbClr val="000000"/>
                          </a:solidFill>
                          <a:effectLst/>
                          <a:latin typeface="Calibri" panose="020F0502020204030204" pitchFamily="34" charset="0"/>
                        </a:rPr>
                        <a:t>BBA_08680</a:t>
                      </a:r>
                    </a:p>
                  </a:txBody>
                  <a:tcPr marL="8837" marR="8837" marT="8837"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1000" b="1" i="0" u="none" strike="noStrike" dirty="0">
                          <a:solidFill>
                            <a:srgbClr val="000000"/>
                          </a:solidFill>
                          <a:effectLst/>
                          <a:latin typeface="Calibri" panose="020F0502020204030204" pitchFamily="34" charset="0"/>
                        </a:rPr>
                        <a:t>dehydrogenase NAD-binding protein</a:t>
                      </a:r>
                    </a:p>
                  </a:txBody>
                  <a:tcPr marL="8837" marR="8837" marT="8837"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1000" b="1" i="0" u="none" strike="noStrike" dirty="0">
                          <a:solidFill>
                            <a:srgbClr val="000000"/>
                          </a:solidFill>
                          <a:effectLst/>
                          <a:latin typeface="Calibri" panose="020F0502020204030204" pitchFamily="34" charset="0"/>
                        </a:rPr>
                        <a:t>924</a:t>
                      </a:r>
                    </a:p>
                  </a:txBody>
                  <a:tcPr marL="8837" marR="8837" marT="8837" marB="0" anchor="b">
                    <a:lnL>
                      <a:noFill/>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tr>
            </a:tbl>
          </a:graphicData>
        </a:graphic>
      </p:graphicFrame>
    </p:spTree>
    <p:extLst>
      <p:ext uri="{BB962C8B-B14F-4D97-AF65-F5344CB8AC3E}">
        <p14:creationId xmlns:p14="http://schemas.microsoft.com/office/powerpoint/2010/main" val="23506985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ext Box 8"/>
          <p:cNvSpPr txBox="1">
            <a:spLocks noChangeAspect="1" noChangeArrowheads="1"/>
          </p:cNvSpPr>
          <p:nvPr/>
        </p:nvSpPr>
        <p:spPr bwMode="auto">
          <a:xfrm>
            <a:off x="299900" y="401307"/>
            <a:ext cx="6076962" cy="523220"/>
          </a:xfrm>
          <a:prstGeom prst="rect">
            <a:avLst/>
          </a:prstGeom>
          <a:noFill/>
          <a:ln w="9525">
            <a:noFill/>
            <a:miter lim="800000"/>
            <a:headEnd/>
            <a:tailEnd/>
          </a:ln>
        </p:spPr>
        <p:txBody>
          <a:bodyPr wrap="square">
            <a:spAutoFit/>
          </a:bodyPr>
          <a:lstStyle>
            <a:defPPr>
              <a:defRPr lang="en-US"/>
            </a:defPPr>
            <a:lvl1pPr>
              <a:defRPr sz="1400" b="1"/>
            </a:lvl1pPr>
          </a:lstStyle>
          <a:p>
            <a:r>
              <a:rPr lang="en-US" dirty="0" smtClean="0"/>
              <a:t>Fig B: Content </a:t>
            </a:r>
            <a:r>
              <a:rPr lang="en-US" dirty="0"/>
              <a:t>and </a:t>
            </a:r>
            <a:r>
              <a:rPr lang="en-US" dirty="0" smtClean="0"/>
              <a:t>arrangement </a:t>
            </a:r>
            <a:r>
              <a:rPr lang="en-US" dirty="0"/>
              <a:t>of </a:t>
            </a:r>
            <a:r>
              <a:rPr lang="en-US" i="1" dirty="0"/>
              <a:t>TRI </a:t>
            </a:r>
            <a:r>
              <a:rPr lang="en-US" dirty="0" smtClean="0"/>
              <a:t>genes </a:t>
            </a:r>
            <a:r>
              <a:rPr lang="en-US" dirty="0"/>
              <a:t>on contigs from </a:t>
            </a:r>
            <a:r>
              <a:rPr lang="en-US" dirty="0" smtClean="0"/>
              <a:t>the genome </a:t>
            </a:r>
            <a:r>
              <a:rPr lang="en-US" dirty="0"/>
              <a:t>sequence of </a:t>
            </a:r>
            <a:r>
              <a:rPr lang="en-US" i="1" dirty="0"/>
              <a:t>Cordyceps confragosa </a:t>
            </a:r>
            <a:r>
              <a:rPr lang="en-US" dirty="0"/>
              <a:t>strain RCEF 1005</a:t>
            </a:r>
          </a:p>
        </p:txBody>
      </p:sp>
      <p:sp>
        <p:nvSpPr>
          <p:cNvPr id="193" name="Text Box 8"/>
          <p:cNvSpPr txBox="1">
            <a:spLocks noChangeAspect="1" noChangeArrowheads="1"/>
          </p:cNvSpPr>
          <p:nvPr/>
        </p:nvSpPr>
        <p:spPr bwMode="auto">
          <a:xfrm>
            <a:off x="306247" y="5921423"/>
            <a:ext cx="5961974" cy="861774"/>
          </a:xfrm>
          <a:prstGeom prst="rect">
            <a:avLst/>
          </a:prstGeom>
          <a:noFill/>
          <a:ln w="9525">
            <a:noFill/>
            <a:miter lim="800000"/>
            <a:headEnd/>
            <a:tailEnd/>
          </a:ln>
        </p:spPr>
        <p:txBody>
          <a:bodyPr wrap="square">
            <a:spAutoFit/>
          </a:bodyPr>
          <a:lstStyle/>
          <a:p>
            <a:r>
              <a:rPr lang="en-US" sz="1000" dirty="0"/>
              <a:t>Genome sequence data for </a:t>
            </a:r>
            <a:r>
              <a:rPr lang="en-US" sz="1000" i="1" dirty="0"/>
              <a:t>C. confragosa </a:t>
            </a:r>
            <a:r>
              <a:rPr lang="en-US" sz="1000" dirty="0"/>
              <a:t>RCEF 1005 has been previously reported (Shang Y, Xiao G, Zheng P, Cen K, Zhan S, Wang C. 2016. Divergent and convergent evolution of fungal pathogenicity. Genome Biol. </a:t>
            </a:r>
            <a:r>
              <a:rPr lang="en-US" sz="1000" dirty="0" err="1"/>
              <a:t>Evol</a:t>
            </a:r>
            <a:r>
              <a:rPr lang="en-US" sz="1000" dirty="0"/>
              <a:t>. 8:1374-1387). The genome sequence for </a:t>
            </a:r>
            <a:r>
              <a:rPr lang="en-US" sz="1000" i="1" dirty="0"/>
              <a:t>C. confragosa </a:t>
            </a:r>
            <a:r>
              <a:rPr lang="en-US" sz="1000" dirty="0"/>
              <a:t>strain UM487 is available in the NCBI database (</a:t>
            </a:r>
            <a:r>
              <a:rPr lang="fr-FR" sz="1000" dirty="0" err="1"/>
              <a:t>BioProject</a:t>
            </a:r>
            <a:r>
              <a:rPr lang="fr-FR" sz="1000" dirty="0"/>
              <a:t> PRJNA311919, accession LUKN01003915.1</a:t>
            </a:r>
            <a:r>
              <a:rPr lang="en-US" sz="1000" dirty="0"/>
              <a:t>), but as far as we are aware it has not been reported previously in the literature.</a:t>
            </a:r>
          </a:p>
        </p:txBody>
      </p:sp>
      <p:grpSp>
        <p:nvGrpSpPr>
          <p:cNvPr id="20" name="Group 19"/>
          <p:cNvGrpSpPr/>
          <p:nvPr/>
        </p:nvGrpSpPr>
        <p:grpSpPr>
          <a:xfrm>
            <a:off x="344838" y="1332188"/>
            <a:ext cx="6183014" cy="331877"/>
            <a:chOff x="677492" y="1628676"/>
            <a:chExt cx="6183014" cy="331877"/>
          </a:xfrm>
        </p:grpSpPr>
        <p:cxnSp>
          <p:nvCxnSpPr>
            <p:cNvPr id="153" name="Straight Connector 152"/>
            <p:cNvCxnSpPr/>
            <p:nvPr/>
          </p:nvCxnSpPr>
          <p:spPr>
            <a:xfrm flipV="1">
              <a:off x="1668637" y="1730885"/>
              <a:ext cx="4135263" cy="3140"/>
            </a:xfrm>
            <a:prstGeom prst="line">
              <a:avLst/>
            </a:prstGeom>
            <a:ln w="38100">
              <a:solidFill>
                <a:srgbClr val="000066"/>
              </a:solidFill>
            </a:ln>
          </p:spPr>
          <p:style>
            <a:lnRef idx="1">
              <a:schemeClr val="accent1"/>
            </a:lnRef>
            <a:fillRef idx="0">
              <a:schemeClr val="accent1"/>
            </a:fillRef>
            <a:effectRef idx="0">
              <a:schemeClr val="accent1"/>
            </a:effectRef>
            <a:fontRef idx="minor">
              <a:schemeClr val="tx1"/>
            </a:fontRef>
          </p:style>
        </p:cxnSp>
        <p:sp>
          <p:nvSpPr>
            <p:cNvPr id="155" name="Pentagon 154"/>
            <p:cNvSpPr/>
            <p:nvPr/>
          </p:nvSpPr>
          <p:spPr>
            <a:xfrm>
              <a:off x="3938399" y="1669029"/>
              <a:ext cx="232812" cy="132877"/>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56" name="Pentagon 155"/>
            <p:cNvSpPr/>
            <p:nvPr/>
          </p:nvSpPr>
          <p:spPr>
            <a:xfrm>
              <a:off x="2324443" y="1669029"/>
              <a:ext cx="221860" cy="132877"/>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57" name="Text Box 37"/>
            <p:cNvSpPr txBox="1">
              <a:spLocks noChangeAspect="1" noChangeArrowheads="1"/>
            </p:cNvSpPr>
            <p:nvPr/>
          </p:nvSpPr>
          <p:spPr bwMode="auto">
            <a:xfrm>
              <a:off x="2275535" y="1635694"/>
              <a:ext cx="287258" cy="213582"/>
            </a:xfrm>
            <a:prstGeom prst="rect">
              <a:avLst/>
            </a:prstGeom>
            <a:noFill/>
            <a:ln w="9525">
              <a:noFill/>
              <a:miter lim="800000"/>
              <a:headEnd/>
              <a:tailEnd/>
            </a:ln>
          </p:spPr>
          <p:txBody>
            <a:bodyPr wrap="none">
              <a:spAutoFit/>
            </a:bodyPr>
            <a:lstStyle/>
            <a:p>
              <a:r>
                <a:rPr lang="en-US" sz="750" b="1" i="1" dirty="0">
                  <a:solidFill>
                    <a:srgbClr val="000066"/>
                  </a:solidFill>
                </a:rPr>
                <a:t>14</a:t>
              </a:r>
            </a:p>
          </p:txBody>
        </p:sp>
        <p:sp>
          <p:nvSpPr>
            <p:cNvPr id="158" name="Text Box 82"/>
            <p:cNvSpPr txBox="1">
              <a:spLocks noChangeAspect="1" noChangeArrowheads="1"/>
            </p:cNvSpPr>
            <p:nvPr/>
          </p:nvSpPr>
          <p:spPr bwMode="auto">
            <a:xfrm>
              <a:off x="3927800" y="1628676"/>
              <a:ext cx="235962" cy="213582"/>
            </a:xfrm>
            <a:prstGeom prst="rect">
              <a:avLst/>
            </a:prstGeom>
            <a:noFill/>
            <a:ln w="9525">
              <a:noFill/>
              <a:miter lim="800000"/>
              <a:headEnd/>
              <a:tailEnd/>
            </a:ln>
          </p:spPr>
          <p:txBody>
            <a:bodyPr wrap="none">
              <a:spAutoFit/>
            </a:bodyPr>
            <a:lstStyle/>
            <a:p>
              <a:r>
                <a:rPr lang="en-US" sz="750" b="1" i="1" dirty="0">
                  <a:solidFill>
                    <a:srgbClr val="000066"/>
                  </a:solidFill>
                </a:rPr>
                <a:t>3</a:t>
              </a:r>
            </a:p>
          </p:txBody>
        </p:sp>
        <p:sp>
          <p:nvSpPr>
            <p:cNvPr id="159" name="Pentagon 158"/>
            <p:cNvSpPr/>
            <p:nvPr/>
          </p:nvSpPr>
          <p:spPr>
            <a:xfrm>
              <a:off x="4476013" y="1669029"/>
              <a:ext cx="228092" cy="132877"/>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60" name="Pentagon 159"/>
            <p:cNvSpPr/>
            <p:nvPr/>
          </p:nvSpPr>
          <p:spPr>
            <a:xfrm flipH="1">
              <a:off x="4742113" y="1669029"/>
              <a:ext cx="211347" cy="132877"/>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61" name="Text Box 28"/>
            <p:cNvSpPr txBox="1">
              <a:spLocks noChangeAspect="1" noChangeArrowheads="1"/>
            </p:cNvSpPr>
            <p:nvPr/>
          </p:nvSpPr>
          <p:spPr bwMode="auto">
            <a:xfrm>
              <a:off x="4661882" y="1628676"/>
              <a:ext cx="383438" cy="213582"/>
            </a:xfrm>
            <a:prstGeom prst="rect">
              <a:avLst/>
            </a:prstGeom>
            <a:noFill/>
            <a:ln w="9525">
              <a:noFill/>
              <a:miter lim="800000"/>
              <a:headEnd/>
              <a:tailEnd/>
            </a:ln>
          </p:spPr>
          <p:txBody>
            <a:bodyPr wrap="none">
              <a:spAutoFit/>
            </a:bodyPr>
            <a:lstStyle/>
            <a:p>
              <a:r>
                <a:rPr lang="en-US" sz="750" b="1" i="1" dirty="0">
                  <a:solidFill>
                    <a:srgbClr val="000066"/>
                  </a:solidFill>
                </a:rPr>
                <a:t>  101</a:t>
              </a:r>
            </a:p>
          </p:txBody>
        </p:sp>
        <p:sp>
          <p:nvSpPr>
            <p:cNvPr id="162" name="Text Box 33"/>
            <p:cNvSpPr txBox="1">
              <a:spLocks noChangeAspect="1" noChangeArrowheads="1"/>
            </p:cNvSpPr>
            <p:nvPr/>
          </p:nvSpPr>
          <p:spPr bwMode="auto">
            <a:xfrm>
              <a:off x="4469404" y="1628676"/>
              <a:ext cx="235962" cy="213582"/>
            </a:xfrm>
            <a:prstGeom prst="rect">
              <a:avLst/>
            </a:prstGeom>
            <a:noFill/>
            <a:ln w="9525">
              <a:noFill/>
              <a:miter lim="800000"/>
              <a:headEnd/>
              <a:tailEnd/>
            </a:ln>
          </p:spPr>
          <p:txBody>
            <a:bodyPr wrap="none">
              <a:spAutoFit/>
            </a:bodyPr>
            <a:lstStyle/>
            <a:p>
              <a:r>
                <a:rPr lang="en-US" sz="750" b="1" i="1" dirty="0">
                  <a:solidFill>
                    <a:srgbClr val="000066"/>
                  </a:solidFill>
                </a:rPr>
                <a:t>4</a:t>
              </a:r>
            </a:p>
          </p:txBody>
        </p:sp>
        <p:sp>
          <p:nvSpPr>
            <p:cNvPr id="163" name="Pentagon 162"/>
            <p:cNvSpPr/>
            <p:nvPr/>
          </p:nvSpPr>
          <p:spPr>
            <a:xfrm>
              <a:off x="5004328" y="1669029"/>
              <a:ext cx="218725" cy="132877"/>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64" name="Text Box 33"/>
            <p:cNvSpPr txBox="1">
              <a:spLocks noChangeAspect="1" noChangeArrowheads="1"/>
            </p:cNvSpPr>
            <p:nvPr/>
          </p:nvSpPr>
          <p:spPr bwMode="auto">
            <a:xfrm>
              <a:off x="4979574" y="1628676"/>
              <a:ext cx="235962" cy="213582"/>
            </a:xfrm>
            <a:prstGeom prst="rect">
              <a:avLst/>
            </a:prstGeom>
            <a:noFill/>
            <a:ln w="9525">
              <a:noFill/>
              <a:miter lim="800000"/>
              <a:headEnd/>
              <a:tailEnd/>
            </a:ln>
          </p:spPr>
          <p:txBody>
            <a:bodyPr wrap="none">
              <a:spAutoFit/>
            </a:bodyPr>
            <a:lstStyle/>
            <a:p>
              <a:r>
                <a:rPr lang="en-US" sz="750" b="1" i="1" dirty="0">
                  <a:solidFill>
                    <a:srgbClr val="000066"/>
                  </a:solidFill>
                </a:rPr>
                <a:t>5</a:t>
              </a:r>
            </a:p>
          </p:txBody>
        </p:sp>
        <p:sp>
          <p:nvSpPr>
            <p:cNvPr id="165" name="Pentagon 164"/>
            <p:cNvSpPr/>
            <p:nvPr/>
          </p:nvSpPr>
          <p:spPr>
            <a:xfrm flipH="1">
              <a:off x="3126618" y="1669029"/>
              <a:ext cx="212662" cy="132877"/>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66" name="Pentagon 165"/>
            <p:cNvSpPr/>
            <p:nvPr/>
          </p:nvSpPr>
          <p:spPr>
            <a:xfrm flipH="1">
              <a:off x="2858813" y="1669029"/>
              <a:ext cx="220598" cy="132877"/>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67" name="Text Box 56"/>
            <p:cNvSpPr txBox="1">
              <a:spLocks noChangeAspect="1" noChangeArrowheads="1"/>
            </p:cNvSpPr>
            <p:nvPr/>
          </p:nvSpPr>
          <p:spPr bwMode="auto">
            <a:xfrm>
              <a:off x="2825792" y="1628676"/>
              <a:ext cx="309700" cy="213583"/>
            </a:xfrm>
            <a:prstGeom prst="rect">
              <a:avLst/>
            </a:prstGeom>
            <a:noFill/>
            <a:ln w="9525">
              <a:noFill/>
              <a:miter lim="800000"/>
              <a:headEnd/>
              <a:tailEnd/>
            </a:ln>
          </p:spPr>
          <p:txBody>
            <a:bodyPr wrap="none">
              <a:spAutoFit/>
            </a:bodyPr>
            <a:lstStyle/>
            <a:p>
              <a:r>
                <a:rPr lang="en-US" sz="750" b="1" i="1" dirty="0">
                  <a:solidFill>
                    <a:srgbClr val="000066"/>
                  </a:solidFill>
                  <a:sym typeface="Symbol" panose="05050102010706020507" pitchFamily="18" charset="2"/>
                </a:rPr>
                <a:t> 11</a:t>
              </a:r>
              <a:endParaRPr lang="en-US" sz="750" b="1" i="1" dirty="0">
                <a:solidFill>
                  <a:srgbClr val="000066"/>
                </a:solidFill>
              </a:endParaRPr>
            </a:p>
          </p:txBody>
        </p:sp>
        <p:sp>
          <p:nvSpPr>
            <p:cNvPr id="168" name="Text Box 56"/>
            <p:cNvSpPr txBox="1">
              <a:spLocks noChangeAspect="1" noChangeArrowheads="1"/>
            </p:cNvSpPr>
            <p:nvPr/>
          </p:nvSpPr>
          <p:spPr bwMode="auto">
            <a:xfrm>
              <a:off x="3094025" y="1628676"/>
              <a:ext cx="309700" cy="213582"/>
            </a:xfrm>
            <a:prstGeom prst="rect">
              <a:avLst/>
            </a:prstGeom>
            <a:noFill/>
            <a:ln w="9525">
              <a:noFill/>
              <a:miter lim="800000"/>
              <a:headEnd/>
              <a:tailEnd/>
            </a:ln>
          </p:spPr>
          <p:txBody>
            <a:bodyPr wrap="none">
              <a:spAutoFit/>
            </a:bodyPr>
            <a:lstStyle/>
            <a:p>
              <a:r>
                <a:rPr lang="en-US" sz="750" b="1" i="1" dirty="0">
                  <a:solidFill>
                    <a:srgbClr val="000066"/>
                  </a:solidFill>
                  <a:sym typeface="Symbol" panose="05050102010706020507" pitchFamily="18" charset="2"/>
                </a:rPr>
                <a:t> 22</a:t>
              </a:r>
              <a:endParaRPr lang="en-US" sz="750" b="1" i="1" dirty="0">
                <a:solidFill>
                  <a:srgbClr val="000066"/>
                </a:solidFill>
              </a:endParaRPr>
            </a:p>
          </p:txBody>
        </p:sp>
        <p:sp>
          <p:nvSpPr>
            <p:cNvPr id="169" name="Pentagon 168"/>
            <p:cNvSpPr/>
            <p:nvPr/>
          </p:nvSpPr>
          <p:spPr>
            <a:xfrm>
              <a:off x="2010069" y="1669029"/>
              <a:ext cx="253678" cy="132877"/>
            </a:xfrm>
            <a:prstGeom prst="homePlate">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71" name="Pentagon 170"/>
            <p:cNvSpPr/>
            <p:nvPr/>
          </p:nvSpPr>
          <p:spPr>
            <a:xfrm>
              <a:off x="1726550" y="1669029"/>
              <a:ext cx="241497" cy="132877"/>
            </a:xfrm>
            <a:prstGeom prst="homePlate">
              <a:avLst/>
            </a:prstGeom>
            <a:solidFill>
              <a:srgbClr val="FF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73" name="Pentagon 172"/>
            <p:cNvSpPr/>
            <p:nvPr/>
          </p:nvSpPr>
          <p:spPr>
            <a:xfrm flipH="1">
              <a:off x="2574641" y="1669029"/>
              <a:ext cx="221860" cy="132877"/>
            </a:xfrm>
            <a:prstGeom prst="homePlate">
              <a:avLst/>
            </a:prstGeom>
            <a:solidFill>
              <a:srgbClr val="FF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75" name="Pentagon 174"/>
            <p:cNvSpPr/>
            <p:nvPr/>
          </p:nvSpPr>
          <p:spPr>
            <a:xfrm>
              <a:off x="4197056" y="1669029"/>
              <a:ext cx="243275" cy="132877"/>
            </a:xfrm>
            <a:prstGeom prst="homePlate">
              <a:avLst/>
            </a:prstGeom>
            <a:solidFill>
              <a:srgbClr val="FF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81" name="Pentagon 180"/>
            <p:cNvSpPr/>
            <p:nvPr/>
          </p:nvSpPr>
          <p:spPr>
            <a:xfrm>
              <a:off x="3399976" y="1669029"/>
              <a:ext cx="221860" cy="132877"/>
            </a:xfrm>
            <a:prstGeom prst="homePlate">
              <a:avLst/>
            </a:prstGeom>
            <a:solidFill>
              <a:srgbClr val="FF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82" name="Pentagon 181"/>
            <p:cNvSpPr/>
            <p:nvPr/>
          </p:nvSpPr>
          <p:spPr>
            <a:xfrm flipH="1">
              <a:off x="3656502" y="1669029"/>
              <a:ext cx="221860" cy="132877"/>
            </a:xfrm>
            <a:prstGeom prst="homePlate">
              <a:avLst/>
            </a:prstGeom>
            <a:solidFill>
              <a:srgbClr val="FF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85" name="Rectangle 184"/>
            <p:cNvSpPr/>
            <p:nvPr/>
          </p:nvSpPr>
          <p:spPr>
            <a:xfrm>
              <a:off x="677492" y="1764345"/>
              <a:ext cx="6183014" cy="196208"/>
            </a:xfrm>
            <a:prstGeom prst="rect">
              <a:avLst/>
            </a:prstGeom>
          </p:spPr>
          <p:txBody>
            <a:bodyPr wrap="square">
              <a:spAutoFit/>
            </a:bodyPr>
            <a:lstStyle/>
            <a:p>
              <a:r>
                <a:rPr lang="en-US" sz="675" b="1" dirty="0">
                  <a:solidFill>
                    <a:srgbClr val="000066"/>
                  </a:solidFill>
                </a:rPr>
                <a:t>3942     3943                            4758        4759      4760       4761      4762     4763    4764      4765    4766   4767     4768       4769   4770    4771      4772                           5532    11012</a:t>
              </a:r>
              <a:endParaRPr lang="en-US" sz="1350" dirty="0"/>
            </a:p>
          </p:txBody>
        </p:sp>
        <p:sp>
          <p:nvSpPr>
            <p:cNvPr id="77" name="Line 12"/>
            <p:cNvSpPr>
              <a:spLocks noChangeAspect="1" noChangeShapeType="1"/>
            </p:cNvSpPr>
            <p:nvPr/>
          </p:nvSpPr>
          <p:spPr bwMode="auto">
            <a:xfrm>
              <a:off x="6160876" y="1736862"/>
              <a:ext cx="548640" cy="0"/>
            </a:xfrm>
            <a:prstGeom prst="line">
              <a:avLst/>
            </a:prstGeom>
            <a:noFill/>
            <a:ln w="38100">
              <a:solidFill>
                <a:srgbClr val="000066"/>
              </a:solidFill>
              <a:round/>
              <a:headEnd/>
              <a:tailEnd/>
            </a:ln>
          </p:spPr>
          <p:txBody>
            <a:bodyPr/>
            <a:lstStyle/>
            <a:p>
              <a:endParaRPr lang="en-US" sz="825"/>
            </a:p>
          </p:txBody>
        </p:sp>
        <p:sp>
          <p:nvSpPr>
            <p:cNvPr id="78" name="Text Box 33"/>
            <p:cNvSpPr txBox="1">
              <a:spLocks noChangeAspect="1" noChangeArrowheads="1"/>
            </p:cNvSpPr>
            <p:nvPr/>
          </p:nvSpPr>
          <p:spPr bwMode="auto">
            <a:xfrm flipH="1">
              <a:off x="5755893" y="1630150"/>
              <a:ext cx="460152" cy="207749"/>
            </a:xfrm>
            <a:prstGeom prst="rect">
              <a:avLst/>
            </a:prstGeom>
            <a:noFill/>
            <a:ln w="9525">
              <a:noFill/>
              <a:miter lim="800000"/>
              <a:headEnd/>
              <a:tailEnd/>
            </a:ln>
          </p:spPr>
          <p:txBody>
            <a:bodyPr wrap="square">
              <a:spAutoFit/>
            </a:bodyPr>
            <a:lstStyle/>
            <a:p>
              <a:r>
                <a:rPr lang="en-US" sz="750" b="1" dirty="0">
                  <a:solidFill>
                    <a:srgbClr val="000066"/>
                  </a:solidFill>
                </a:rPr>
                <a:t>2.5 Mb</a:t>
              </a:r>
            </a:p>
          </p:txBody>
        </p:sp>
        <p:cxnSp>
          <p:nvCxnSpPr>
            <p:cNvPr id="79" name="Straight Connector 78"/>
            <p:cNvCxnSpPr/>
            <p:nvPr/>
          </p:nvCxnSpPr>
          <p:spPr>
            <a:xfrm flipH="1">
              <a:off x="6121403" y="1675202"/>
              <a:ext cx="78239" cy="124693"/>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sp>
          <p:nvSpPr>
            <p:cNvPr id="80" name="Pentagon 79"/>
            <p:cNvSpPr/>
            <p:nvPr/>
          </p:nvSpPr>
          <p:spPr>
            <a:xfrm flipH="1">
              <a:off x="6199155" y="1669029"/>
              <a:ext cx="227206" cy="132877"/>
            </a:xfrm>
            <a:prstGeom prst="homePlate">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82" name="Pentagon 81"/>
            <p:cNvSpPr/>
            <p:nvPr/>
          </p:nvSpPr>
          <p:spPr>
            <a:xfrm flipH="1">
              <a:off x="6448134" y="1664793"/>
              <a:ext cx="227206" cy="132877"/>
            </a:xfrm>
            <a:prstGeom prst="homePlate">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cxnSp>
          <p:nvCxnSpPr>
            <p:cNvPr id="83" name="Straight Connector 82"/>
            <p:cNvCxnSpPr/>
            <p:nvPr/>
          </p:nvCxnSpPr>
          <p:spPr>
            <a:xfrm flipH="1">
              <a:off x="5760929" y="1677583"/>
              <a:ext cx="78239" cy="124693"/>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sp>
          <p:nvSpPr>
            <p:cNvPr id="85" name="Line 12"/>
            <p:cNvSpPr>
              <a:spLocks noChangeAspect="1" noChangeShapeType="1"/>
            </p:cNvSpPr>
            <p:nvPr/>
          </p:nvSpPr>
          <p:spPr bwMode="auto">
            <a:xfrm flipH="1">
              <a:off x="722485" y="1736862"/>
              <a:ext cx="566928" cy="0"/>
            </a:xfrm>
            <a:prstGeom prst="line">
              <a:avLst/>
            </a:prstGeom>
            <a:noFill/>
            <a:ln w="38100">
              <a:solidFill>
                <a:srgbClr val="000066"/>
              </a:solidFill>
              <a:round/>
              <a:headEnd/>
              <a:tailEnd/>
            </a:ln>
          </p:spPr>
          <p:txBody>
            <a:bodyPr/>
            <a:lstStyle/>
            <a:p>
              <a:endParaRPr lang="en-US" sz="825"/>
            </a:p>
          </p:txBody>
        </p:sp>
        <p:sp>
          <p:nvSpPr>
            <p:cNvPr id="86" name="Text Box 33"/>
            <p:cNvSpPr txBox="1">
              <a:spLocks noChangeAspect="1" noChangeArrowheads="1"/>
            </p:cNvSpPr>
            <p:nvPr/>
          </p:nvSpPr>
          <p:spPr bwMode="auto">
            <a:xfrm>
              <a:off x="1253933" y="1630150"/>
              <a:ext cx="476619" cy="207749"/>
            </a:xfrm>
            <a:prstGeom prst="rect">
              <a:avLst/>
            </a:prstGeom>
            <a:noFill/>
            <a:ln w="9525">
              <a:noFill/>
              <a:miter lim="800000"/>
              <a:headEnd/>
              <a:tailEnd/>
            </a:ln>
          </p:spPr>
          <p:txBody>
            <a:bodyPr wrap="square">
              <a:spAutoFit/>
            </a:bodyPr>
            <a:lstStyle/>
            <a:p>
              <a:r>
                <a:rPr lang="en-US" sz="750" b="1" dirty="0">
                  <a:solidFill>
                    <a:srgbClr val="000066"/>
                  </a:solidFill>
                </a:rPr>
                <a:t>2.5 Mb</a:t>
              </a:r>
            </a:p>
          </p:txBody>
        </p:sp>
        <p:cxnSp>
          <p:nvCxnSpPr>
            <p:cNvPr id="87" name="Straight Connector 86"/>
            <p:cNvCxnSpPr/>
            <p:nvPr/>
          </p:nvCxnSpPr>
          <p:spPr>
            <a:xfrm>
              <a:off x="1253792" y="1675202"/>
              <a:ext cx="78239" cy="124693"/>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sp>
          <p:nvSpPr>
            <p:cNvPr id="88" name="Pentagon 87"/>
            <p:cNvSpPr/>
            <p:nvPr/>
          </p:nvSpPr>
          <p:spPr>
            <a:xfrm>
              <a:off x="1024692" y="1669029"/>
              <a:ext cx="227206" cy="132877"/>
            </a:xfrm>
            <a:prstGeom prst="homePlate">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89" name="Pentagon 88"/>
            <p:cNvSpPr/>
            <p:nvPr/>
          </p:nvSpPr>
          <p:spPr>
            <a:xfrm>
              <a:off x="761424" y="1664793"/>
              <a:ext cx="227206" cy="132877"/>
            </a:xfrm>
            <a:prstGeom prst="homePlate">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cxnSp>
          <p:nvCxnSpPr>
            <p:cNvPr id="90" name="Straight Connector 89"/>
            <p:cNvCxnSpPr/>
            <p:nvPr/>
          </p:nvCxnSpPr>
          <p:spPr>
            <a:xfrm>
              <a:off x="1632399" y="1675202"/>
              <a:ext cx="78239" cy="124693"/>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sp>
          <p:nvSpPr>
            <p:cNvPr id="97" name="Pentagon 96"/>
            <p:cNvSpPr/>
            <p:nvPr/>
          </p:nvSpPr>
          <p:spPr>
            <a:xfrm>
              <a:off x="5255453" y="1668683"/>
              <a:ext cx="227206" cy="132877"/>
            </a:xfrm>
            <a:prstGeom prst="homePlate">
              <a:avLst/>
            </a:prstGeom>
            <a:solidFill>
              <a:srgbClr val="FF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98" name="Pentagon 97"/>
            <p:cNvSpPr/>
            <p:nvPr/>
          </p:nvSpPr>
          <p:spPr>
            <a:xfrm flipH="1">
              <a:off x="5504432" y="1664447"/>
              <a:ext cx="227206" cy="132877"/>
            </a:xfrm>
            <a:prstGeom prst="homePlate">
              <a:avLst/>
            </a:prstGeom>
            <a:solidFill>
              <a:srgbClr val="FF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graphicFrame>
        <p:nvGraphicFramePr>
          <p:cNvPr id="3" name="Table 2"/>
          <p:cNvGraphicFramePr>
            <a:graphicFrameLocks noGrp="1"/>
          </p:cNvGraphicFramePr>
          <p:nvPr>
            <p:extLst>
              <p:ext uri="{D42A27DB-BD31-4B8C-83A1-F6EECF244321}">
                <p14:modId xmlns:p14="http://schemas.microsoft.com/office/powerpoint/2010/main" val="1703703329"/>
              </p:ext>
            </p:extLst>
          </p:nvPr>
        </p:nvGraphicFramePr>
        <p:xfrm>
          <a:off x="220740" y="2102760"/>
          <a:ext cx="5915024" cy="3570228"/>
        </p:xfrm>
        <a:graphic>
          <a:graphicData uri="http://schemas.openxmlformats.org/drawingml/2006/table">
            <a:tbl>
              <a:tblPr/>
              <a:tblGrid>
                <a:gridCol w="414728">
                  <a:extLst>
                    <a:ext uri="{9D8B030D-6E8A-4147-A177-3AD203B41FA5}">
                      <a16:colId xmlns:a16="http://schemas.microsoft.com/office/drawing/2014/main" xmlns="" val="117942857"/>
                    </a:ext>
                  </a:extLst>
                </a:gridCol>
                <a:gridCol w="705920">
                  <a:extLst>
                    <a:ext uri="{9D8B030D-6E8A-4147-A177-3AD203B41FA5}">
                      <a16:colId xmlns:a16="http://schemas.microsoft.com/office/drawing/2014/main" xmlns="" val="3079151297"/>
                    </a:ext>
                  </a:extLst>
                </a:gridCol>
                <a:gridCol w="2708970">
                  <a:extLst>
                    <a:ext uri="{9D8B030D-6E8A-4147-A177-3AD203B41FA5}">
                      <a16:colId xmlns:a16="http://schemas.microsoft.com/office/drawing/2014/main" xmlns="" val="1321884131"/>
                    </a:ext>
                  </a:extLst>
                </a:gridCol>
                <a:gridCol w="379432">
                  <a:extLst>
                    <a:ext uri="{9D8B030D-6E8A-4147-A177-3AD203B41FA5}">
                      <a16:colId xmlns:a16="http://schemas.microsoft.com/office/drawing/2014/main" xmlns="" val="1268078712"/>
                    </a:ext>
                  </a:extLst>
                </a:gridCol>
                <a:gridCol w="1000054">
                  <a:extLst>
                    <a:ext uri="{9D8B030D-6E8A-4147-A177-3AD203B41FA5}">
                      <a16:colId xmlns:a16="http://schemas.microsoft.com/office/drawing/2014/main" xmlns="" val="1743155114"/>
                    </a:ext>
                  </a:extLst>
                </a:gridCol>
                <a:gridCol w="705920">
                  <a:extLst>
                    <a:ext uri="{9D8B030D-6E8A-4147-A177-3AD203B41FA5}">
                      <a16:colId xmlns:a16="http://schemas.microsoft.com/office/drawing/2014/main" xmlns="" val="1248636544"/>
                    </a:ext>
                  </a:extLst>
                </a:gridCol>
              </a:tblGrid>
              <a:tr h="194418">
                <a:tc>
                  <a:txBody>
                    <a:bodyPr/>
                    <a:lstStyle/>
                    <a:p>
                      <a:pPr algn="l" fontAlgn="b"/>
                      <a:r>
                        <a:rPr lang="en-US" sz="1000" b="1" i="1" u="none" strike="noStrike" dirty="0">
                          <a:solidFill>
                            <a:srgbClr val="000000"/>
                          </a:solidFill>
                          <a:effectLst/>
                          <a:latin typeface="Calibri" panose="020F0502020204030204" pitchFamily="34" charset="0"/>
                        </a:rPr>
                        <a:t> </a:t>
                      </a:r>
                    </a:p>
                  </a:txBody>
                  <a:tcPr marL="8837" marR="8837" marT="8837" marB="0" anchor="b">
                    <a:lnL>
                      <a:noFill/>
                    </a:lnL>
                    <a:lnR>
                      <a:noFill/>
                    </a:lnR>
                    <a:lnT>
                      <a:noFill/>
                    </a:lnT>
                    <a:lnB>
                      <a:noFill/>
                    </a:lnB>
                    <a:solidFill>
                      <a:srgbClr val="FFFFFF"/>
                    </a:solidFill>
                  </a:tcPr>
                </a:tc>
                <a:tc>
                  <a:txBody>
                    <a:bodyPr/>
                    <a:lstStyle/>
                    <a:p>
                      <a:pPr algn="l" fontAlgn="ctr"/>
                      <a:r>
                        <a:rPr lang="en-US" sz="1000" b="1" i="0" u="none" strike="noStrike" dirty="0">
                          <a:solidFill>
                            <a:srgbClr val="000000"/>
                          </a:solidFill>
                          <a:effectLst/>
                          <a:latin typeface="Calibri" panose="020F0502020204030204" pitchFamily="34" charset="0"/>
                        </a:rPr>
                        <a:t>Locus Tag</a:t>
                      </a:r>
                    </a:p>
                  </a:txBody>
                  <a:tcPr marL="8837" marR="8837" marT="8837"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1000" b="1" i="0" u="none" strike="noStrike">
                          <a:solidFill>
                            <a:srgbClr val="000000"/>
                          </a:solidFill>
                          <a:effectLst/>
                          <a:latin typeface="Calibri" panose="020F0502020204030204" pitchFamily="34" charset="0"/>
                        </a:rPr>
                        <a:t>Blast Analysis</a:t>
                      </a:r>
                    </a:p>
                  </a:txBody>
                  <a:tcPr marL="8837" marR="8837" marT="8837"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1000" b="1" i="0" u="none" strike="noStrike">
                          <a:solidFill>
                            <a:srgbClr val="000000"/>
                          </a:solidFill>
                          <a:effectLst/>
                          <a:latin typeface="Calibri" panose="020F0502020204030204" pitchFamily="34" charset="0"/>
                        </a:rPr>
                        <a:t>bp</a:t>
                      </a:r>
                    </a:p>
                  </a:txBody>
                  <a:tcPr marL="8837" marR="8837" marT="8837"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1000" b="1" i="0" u="none" strike="noStrike">
                          <a:solidFill>
                            <a:srgbClr val="000000"/>
                          </a:solidFill>
                          <a:effectLst/>
                          <a:latin typeface="Calibri" panose="020F0502020204030204" pitchFamily="34" charset="0"/>
                        </a:rPr>
                        <a:t>Contig  Number</a:t>
                      </a:r>
                    </a:p>
                  </a:txBody>
                  <a:tcPr marL="8837" marR="8837" marT="8837"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1000" b="1" i="0" u="none" strike="noStrike">
                          <a:solidFill>
                            <a:srgbClr val="000000"/>
                          </a:solidFill>
                          <a:effectLst/>
                          <a:latin typeface="Calibri" panose="020F0502020204030204" pitchFamily="34" charset="0"/>
                        </a:rPr>
                        <a:t>Contig Size</a:t>
                      </a:r>
                    </a:p>
                  </a:txBody>
                  <a:tcPr marL="8837" marR="8837" marT="8837"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42844780"/>
                  </a:ext>
                </a:extLst>
              </a:tr>
              <a:tr h="185581">
                <a:tc>
                  <a:txBody>
                    <a:bodyPr/>
                    <a:lstStyle/>
                    <a:p>
                      <a:pPr algn="l" fontAlgn="b"/>
                      <a:r>
                        <a:rPr lang="en-US" sz="1000" b="1" i="1" u="none" strike="noStrike">
                          <a:solidFill>
                            <a:srgbClr val="000000"/>
                          </a:solidFill>
                          <a:effectLst/>
                          <a:latin typeface="Calibri" panose="020F0502020204030204" pitchFamily="34" charset="0"/>
                        </a:rPr>
                        <a:t> </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LEL_03942</a:t>
                      </a:r>
                    </a:p>
                  </a:txBody>
                  <a:tcPr marL="8837" marR="8837" marT="8837" marB="0" anchor="b">
                    <a:lnL>
                      <a:noFill/>
                    </a:lnL>
                    <a:lnR>
                      <a:noFill/>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hypothetical protein</a:t>
                      </a:r>
                    </a:p>
                  </a:txBody>
                  <a:tcPr marL="8837" marR="8837" marT="8837" marB="0" anchor="b">
                    <a:lnL>
                      <a:noFill/>
                    </a:lnL>
                    <a:lnR>
                      <a:noFill/>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369</a:t>
                      </a:r>
                    </a:p>
                  </a:txBody>
                  <a:tcPr marL="8837" marR="8837" marT="8837" marB="0" anchor="b">
                    <a:lnL>
                      <a:noFill/>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c rowSpan="19">
                  <a:txBody>
                    <a:bodyPr/>
                    <a:lstStyle/>
                    <a:p>
                      <a:pPr algn="ctr" fontAlgn="ctr"/>
                      <a:r>
                        <a:rPr lang="en-US" sz="1000" b="1" i="0" u="none" strike="noStrike">
                          <a:solidFill>
                            <a:srgbClr val="000000"/>
                          </a:solidFill>
                          <a:effectLst/>
                          <a:latin typeface="Calibri" panose="020F0502020204030204" pitchFamily="34" charset="0"/>
                        </a:rPr>
                        <a:t>Scaffold 3</a:t>
                      </a:r>
                    </a:p>
                  </a:txBody>
                  <a:tcPr marL="8837" marR="8837" marT="88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tc rowSpan="19">
                  <a:txBody>
                    <a:bodyPr/>
                    <a:lstStyle/>
                    <a:p>
                      <a:pPr algn="ctr" fontAlgn="ctr"/>
                      <a:r>
                        <a:rPr lang="en-US" sz="1000" b="1" i="0" u="none" strike="noStrike">
                          <a:solidFill>
                            <a:srgbClr val="000000"/>
                          </a:solidFill>
                          <a:effectLst/>
                          <a:latin typeface="Calibri" panose="020F0502020204030204" pitchFamily="34" charset="0"/>
                        </a:rPr>
                        <a:t>5.2 Mb</a:t>
                      </a:r>
                    </a:p>
                  </a:txBody>
                  <a:tcPr marL="8837" marR="8837" marT="88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464362411"/>
                  </a:ext>
                </a:extLst>
              </a:tr>
              <a:tr h="176744">
                <a:tc>
                  <a:txBody>
                    <a:bodyPr/>
                    <a:lstStyle/>
                    <a:p>
                      <a:pPr algn="l" fontAlgn="b"/>
                      <a:r>
                        <a:rPr lang="en-US" sz="1000" b="1" i="1" u="none" strike="noStrike">
                          <a:solidFill>
                            <a:srgbClr val="000000"/>
                          </a:solidFill>
                          <a:effectLst/>
                          <a:latin typeface="Calibri" panose="020F0502020204030204" pitchFamily="34" charset="0"/>
                        </a:rPr>
                        <a:t> </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LEL_03943</a:t>
                      </a:r>
                    </a:p>
                  </a:txBody>
                  <a:tcPr marL="8837" marR="8837" marT="8837"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transcription factor</a:t>
                      </a:r>
                    </a:p>
                  </a:txBody>
                  <a:tcPr marL="8837" marR="8837" marT="8837"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2295</a:t>
                      </a:r>
                    </a:p>
                  </a:txBody>
                  <a:tcPr marL="8837" marR="8837" marT="8837"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96153193"/>
                  </a:ext>
                </a:extLst>
              </a:tr>
              <a:tr h="176744">
                <a:tc>
                  <a:txBody>
                    <a:bodyPr/>
                    <a:lstStyle/>
                    <a:p>
                      <a:pPr algn="l" fontAlgn="b"/>
                      <a:endParaRPr lang="en-US" sz="1000" b="0" i="0" u="none" strike="noStrike">
                        <a:solidFill>
                          <a:srgbClr val="000000"/>
                        </a:solidFill>
                        <a:effectLst/>
                        <a:latin typeface="Calibri" panose="020F0502020204030204" pitchFamily="34" charset="0"/>
                      </a:endParaRPr>
                    </a:p>
                  </a:txBody>
                  <a:tcPr marL="8837" marR="8837" marT="8837" marB="0" anchor="b">
                    <a:lnL>
                      <a:noFill/>
                    </a:lnL>
                    <a:lnR>
                      <a:noFill/>
                    </a:lnR>
                    <a:lnT>
                      <a:noFill/>
                    </a:lnT>
                    <a:lnB>
                      <a:noFill/>
                    </a:lnB>
                  </a:tcPr>
                </a:tc>
                <a:tc>
                  <a:txBody>
                    <a:bodyPr/>
                    <a:lstStyle/>
                    <a:p>
                      <a:pPr algn="l" fontAlgn="b"/>
                      <a:r>
                        <a:rPr lang="en-US" sz="1000" b="1" i="0" u="none" strike="noStrike">
                          <a:solidFill>
                            <a:srgbClr val="000000"/>
                          </a:solidFill>
                          <a:effectLst/>
                          <a:latin typeface="Calibri" panose="020F0502020204030204" pitchFamily="34" charset="0"/>
                        </a:rPr>
                        <a:t>LEL_04758</a:t>
                      </a:r>
                    </a:p>
                  </a:txBody>
                  <a:tcPr marL="8837" marR="8837" marT="8837"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lipase/esterase/alpha-beta hydrolase fold-3</a:t>
                      </a:r>
                    </a:p>
                  </a:txBody>
                  <a:tcPr marL="8837" marR="8837" marT="8837"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969</a:t>
                      </a:r>
                    </a:p>
                  </a:txBody>
                  <a:tcPr marL="8837" marR="8837" marT="8837"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132855780"/>
                  </a:ext>
                </a:extLst>
              </a:tr>
              <a:tr h="176744">
                <a:tc>
                  <a:txBody>
                    <a:bodyPr/>
                    <a:lstStyle/>
                    <a:p>
                      <a:pPr algn="l" fontAlgn="b"/>
                      <a:endParaRPr lang="en-US" sz="1000" b="0" i="0" u="none" strike="noStrike">
                        <a:solidFill>
                          <a:srgbClr val="000000"/>
                        </a:solidFill>
                        <a:effectLst/>
                        <a:latin typeface="Calibri" panose="020F0502020204030204" pitchFamily="34" charset="0"/>
                      </a:endParaRPr>
                    </a:p>
                  </a:txBody>
                  <a:tcPr marL="8837" marR="8837" marT="8837" marB="0" anchor="b">
                    <a:lnL>
                      <a:noFill/>
                    </a:lnL>
                    <a:lnR>
                      <a:noFill/>
                    </a:lnR>
                    <a:lnT>
                      <a:noFill/>
                    </a:lnT>
                    <a:lnB>
                      <a:noFill/>
                    </a:lnB>
                  </a:tcPr>
                </a:tc>
                <a:tc>
                  <a:txBody>
                    <a:bodyPr/>
                    <a:lstStyle/>
                    <a:p>
                      <a:pPr algn="l" fontAlgn="b"/>
                      <a:r>
                        <a:rPr lang="en-US" sz="1000" b="1" i="0" u="none" strike="noStrike">
                          <a:solidFill>
                            <a:srgbClr val="000000"/>
                          </a:solidFill>
                          <a:effectLst/>
                          <a:latin typeface="Calibri" panose="020F0502020204030204" pitchFamily="34" charset="0"/>
                        </a:rPr>
                        <a:t>LEL_04759</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nonribosomal peptide synthase</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1632</a:t>
                      </a:r>
                    </a:p>
                  </a:txBody>
                  <a:tcPr marL="8837" marR="8837" marT="8837"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52286276"/>
                  </a:ext>
                </a:extLst>
              </a:tr>
              <a:tr h="176744">
                <a:tc>
                  <a:txBody>
                    <a:bodyPr/>
                    <a:lstStyle/>
                    <a:p>
                      <a:pPr algn="l" fontAlgn="b"/>
                      <a:r>
                        <a:rPr lang="en-US" sz="1000" b="1" i="1" u="none" strike="noStrike">
                          <a:solidFill>
                            <a:srgbClr val="000000"/>
                          </a:solidFill>
                          <a:effectLst/>
                          <a:latin typeface="Calibri" panose="020F0502020204030204" pitchFamily="34" charset="0"/>
                        </a:rPr>
                        <a:t>TRI14</a:t>
                      </a:r>
                    </a:p>
                  </a:txBody>
                  <a:tcPr marL="8837" marR="8837" marT="8837" marB="0" anchor="b">
                    <a:lnL>
                      <a:noFill/>
                    </a:lnL>
                    <a:lnR>
                      <a:noFill/>
                    </a:lnR>
                    <a:lnT>
                      <a:noFill/>
                    </a:lnT>
                    <a:lnB>
                      <a:noFill/>
                    </a:lnB>
                    <a:solidFill>
                      <a:srgbClr val="92D050"/>
                    </a:solidFill>
                  </a:tcPr>
                </a:tc>
                <a:tc>
                  <a:txBody>
                    <a:bodyPr/>
                    <a:lstStyle/>
                    <a:p>
                      <a:pPr algn="l" fontAlgn="b"/>
                      <a:r>
                        <a:rPr lang="en-US" sz="1000" b="1" i="0" u="none" strike="noStrike">
                          <a:solidFill>
                            <a:srgbClr val="000000"/>
                          </a:solidFill>
                          <a:effectLst/>
                          <a:latin typeface="Calibri" panose="020F0502020204030204" pitchFamily="34" charset="0"/>
                        </a:rPr>
                        <a:t>LEL_04760</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Tri14</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1180</a:t>
                      </a:r>
                    </a:p>
                  </a:txBody>
                  <a:tcPr marL="8837" marR="8837" marT="8837"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510393430"/>
                  </a:ext>
                </a:extLst>
              </a:tr>
              <a:tr h="176744">
                <a:tc>
                  <a:txBody>
                    <a:bodyPr/>
                    <a:lstStyle/>
                    <a:p>
                      <a:pPr algn="l" fontAlgn="b"/>
                      <a:endParaRPr lang="en-US" sz="1000" b="0" i="0" u="none" strike="noStrike">
                        <a:solidFill>
                          <a:srgbClr val="000000"/>
                        </a:solidFill>
                        <a:effectLst/>
                        <a:latin typeface="Calibri" panose="020F0502020204030204" pitchFamily="34" charset="0"/>
                      </a:endParaRPr>
                    </a:p>
                  </a:txBody>
                  <a:tcPr marL="8837" marR="8837" marT="8837" marB="0" anchor="b">
                    <a:lnL>
                      <a:noFill/>
                    </a:lnL>
                    <a:lnR>
                      <a:noFill/>
                    </a:lnR>
                    <a:lnT>
                      <a:noFill/>
                    </a:lnT>
                    <a:lnB>
                      <a:noFill/>
                    </a:lnB>
                  </a:tcPr>
                </a:tc>
                <a:tc>
                  <a:txBody>
                    <a:bodyPr/>
                    <a:lstStyle/>
                    <a:p>
                      <a:pPr algn="l" fontAlgn="b"/>
                      <a:r>
                        <a:rPr lang="en-US" sz="1000" b="1" i="0" u="none" strike="noStrike">
                          <a:solidFill>
                            <a:srgbClr val="000000"/>
                          </a:solidFill>
                          <a:effectLst/>
                          <a:latin typeface="Calibri" panose="020F0502020204030204" pitchFamily="34" charset="0"/>
                        </a:rPr>
                        <a:t>LEL_04761</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hypothetical protein</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1389</a:t>
                      </a:r>
                    </a:p>
                  </a:txBody>
                  <a:tcPr marL="8837" marR="8837" marT="8837"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901452630"/>
                  </a:ext>
                </a:extLst>
              </a:tr>
              <a:tr h="176744">
                <a:tc>
                  <a:txBody>
                    <a:bodyPr/>
                    <a:lstStyle/>
                    <a:p>
                      <a:pPr algn="l" fontAlgn="b"/>
                      <a:r>
                        <a:rPr lang="en-US" sz="1000" b="1" i="1" u="none" strike="noStrike">
                          <a:solidFill>
                            <a:srgbClr val="000000"/>
                          </a:solidFill>
                          <a:effectLst/>
                          <a:latin typeface="Calibri" panose="020F0502020204030204" pitchFamily="34" charset="0"/>
                        </a:rPr>
                        <a:t>TRI11</a:t>
                      </a:r>
                    </a:p>
                  </a:txBody>
                  <a:tcPr marL="8837" marR="8837" marT="8837" marB="0" anchor="b">
                    <a:lnL>
                      <a:noFill/>
                    </a:lnL>
                    <a:lnR>
                      <a:noFill/>
                    </a:lnR>
                    <a:lnT>
                      <a:noFill/>
                    </a:lnT>
                    <a:lnB>
                      <a:noFill/>
                    </a:lnB>
                    <a:solidFill>
                      <a:srgbClr val="92D050"/>
                    </a:solidFill>
                  </a:tcPr>
                </a:tc>
                <a:tc>
                  <a:txBody>
                    <a:bodyPr/>
                    <a:lstStyle/>
                    <a:p>
                      <a:pPr algn="l" fontAlgn="b"/>
                      <a:r>
                        <a:rPr lang="en-US" sz="1000" b="1" i="0" u="none" strike="noStrike">
                          <a:solidFill>
                            <a:srgbClr val="000000"/>
                          </a:solidFill>
                          <a:effectLst/>
                          <a:latin typeface="Calibri" panose="020F0502020204030204" pitchFamily="34" charset="0"/>
                        </a:rPr>
                        <a:t>LEL_04762</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cytochrome P450 monooxygenase</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1506</a:t>
                      </a:r>
                    </a:p>
                  </a:txBody>
                  <a:tcPr marL="8837" marR="8837" marT="8837"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755410070"/>
                  </a:ext>
                </a:extLst>
              </a:tr>
              <a:tr h="176744">
                <a:tc>
                  <a:txBody>
                    <a:bodyPr/>
                    <a:lstStyle/>
                    <a:p>
                      <a:pPr algn="l" fontAlgn="b"/>
                      <a:r>
                        <a:rPr lang="en-US" sz="1000" b="1" i="1" u="none" strike="noStrike">
                          <a:solidFill>
                            <a:srgbClr val="000000"/>
                          </a:solidFill>
                          <a:effectLst/>
                          <a:latin typeface="Calibri" panose="020F0502020204030204" pitchFamily="34" charset="0"/>
                        </a:rPr>
                        <a:t>TRI22</a:t>
                      </a:r>
                    </a:p>
                  </a:txBody>
                  <a:tcPr marL="8837" marR="8837" marT="8837" marB="0" anchor="b">
                    <a:lnL>
                      <a:noFill/>
                    </a:lnL>
                    <a:lnR>
                      <a:noFill/>
                    </a:lnR>
                    <a:lnT>
                      <a:noFill/>
                    </a:lnT>
                    <a:lnB>
                      <a:noFill/>
                    </a:lnB>
                    <a:solidFill>
                      <a:srgbClr val="92D050"/>
                    </a:solidFill>
                  </a:tcPr>
                </a:tc>
                <a:tc>
                  <a:txBody>
                    <a:bodyPr/>
                    <a:lstStyle/>
                    <a:p>
                      <a:pPr algn="l" fontAlgn="b"/>
                      <a:r>
                        <a:rPr lang="en-US" sz="1000" b="1" i="0" u="none" strike="noStrike">
                          <a:solidFill>
                            <a:srgbClr val="000000"/>
                          </a:solidFill>
                          <a:effectLst/>
                          <a:latin typeface="Calibri" panose="020F0502020204030204" pitchFamily="34" charset="0"/>
                        </a:rPr>
                        <a:t>LEL_04763</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cytochrome P450 monooxygenase</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1497</a:t>
                      </a:r>
                    </a:p>
                  </a:txBody>
                  <a:tcPr marL="8837" marR="8837" marT="8837"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19778538"/>
                  </a:ext>
                </a:extLst>
              </a:tr>
              <a:tr h="176744">
                <a:tc>
                  <a:txBody>
                    <a:bodyPr/>
                    <a:lstStyle/>
                    <a:p>
                      <a:pPr algn="l" fontAlgn="b"/>
                      <a:endParaRPr lang="en-US" sz="1000" b="0" i="0" u="none" strike="noStrike">
                        <a:solidFill>
                          <a:srgbClr val="000000"/>
                        </a:solidFill>
                        <a:effectLst/>
                        <a:latin typeface="Calibri" panose="020F0502020204030204" pitchFamily="34" charset="0"/>
                      </a:endParaRPr>
                    </a:p>
                  </a:txBody>
                  <a:tcPr marL="8837" marR="8837" marT="8837" marB="0" anchor="b">
                    <a:lnL>
                      <a:noFill/>
                    </a:lnL>
                    <a:lnR>
                      <a:noFill/>
                    </a:lnR>
                    <a:lnT>
                      <a:noFill/>
                    </a:lnT>
                    <a:lnB>
                      <a:noFill/>
                    </a:lnB>
                  </a:tcPr>
                </a:tc>
                <a:tc>
                  <a:txBody>
                    <a:bodyPr/>
                    <a:lstStyle/>
                    <a:p>
                      <a:pPr algn="l" fontAlgn="b"/>
                      <a:r>
                        <a:rPr lang="en-US" sz="1000" b="1" i="0" u="none" strike="noStrike">
                          <a:solidFill>
                            <a:srgbClr val="000000"/>
                          </a:solidFill>
                          <a:effectLst/>
                          <a:latin typeface="Calibri" panose="020F0502020204030204" pitchFamily="34" charset="0"/>
                        </a:rPr>
                        <a:t>LEL_04764</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acetyl transferase</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1329</a:t>
                      </a:r>
                    </a:p>
                  </a:txBody>
                  <a:tcPr marL="8837" marR="8837" marT="8837"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4220757955"/>
                  </a:ext>
                </a:extLst>
              </a:tr>
              <a:tr h="176744">
                <a:tc>
                  <a:txBody>
                    <a:bodyPr/>
                    <a:lstStyle/>
                    <a:p>
                      <a:pPr algn="l" fontAlgn="b"/>
                      <a:r>
                        <a:rPr lang="en-US" sz="1000" b="1" i="1" u="none" strike="noStrike">
                          <a:solidFill>
                            <a:srgbClr val="000000"/>
                          </a:solidFill>
                          <a:effectLst/>
                          <a:latin typeface="Calibri" panose="020F0502020204030204" pitchFamily="34" charset="0"/>
                        </a:rPr>
                        <a:t> </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LEL_04765</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major facilitator superfamily transporter</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846</a:t>
                      </a:r>
                    </a:p>
                  </a:txBody>
                  <a:tcPr marL="8837" marR="8837" marT="8837"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579384377"/>
                  </a:ext>
                </a:extLst>
              </a:tr>
              <a:tr h="176744">
                <a:tc>
                  <a:txBody>
                    <a:bodyPr/>
                    <a:lstStyle/>
                    <a:p>
                      <a:pPr algn="l" fontAlgn="b"/>
                      <a:r>
                        <a:rPr lang="en-US" sz="1000" b="1" i="1" u="none" strike="noStrike">
                          <a:solidFill>
                            <a:srgbClr val="000000"/>
                          </a:solidFill>
                          <a:effectLst/>
                          <a:latin typeface="Calibri" panose="020F0502020204030204" pitchFamily="34" charset="0"/>
                        </a:rPr>
                        <a:t>TRI13</a:t>
                      </a:r>
                    </a:p>
                  </a:txBody>
                  <a:tcPr marL="8837" marR="8837" marT="8837" marB="0" anchor="b">
                    <a:lnL>
                      <a:noFill/>
                    </a:lnL>
                    <a:lnR>
                      <a:noFill/>
                    </a:lnR>
                    <a:lnT>
                      <a:noFill/>
                    </a:lnT>
                    <a:lnB>
                      <a:noFill/>
                    </a:lnB>
                    <a:solidFill>
                      <a:srgbClr val="92D050"/>
                    </a:solidFill>
                  </a:tcPr>
                </a:tc>
                <a:tc>
                  <a:txBody>
                    <a:bodyPr/>
                    <a:lstStyle/>
                    <a:p>
                      <a:pPr algn="l" fontAlgn="b"/>
                      <a:r>
                        <a:rPr lang="en-US" sz="1000" b="1" i="0" u="none" strike="noStrike">
                          <a:solidFill>
                            <a:srgbClr val="000000"/>
                          </a:solidFill>
                          <a:effectLst/>
                          <a:latin typeface="Calibri" panose="020F0502020204030204" pitchFamily="34" charset="0"/>
                        </a:rPr>
                        <a:t>LEL_04766</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dirty="0">
                          <a:solidFill>
                            <a:srgbClr val="000000"/>
                          </a:solidFill>
                          <a:effectLst/>
                          <a:latin typeface="Calibri" panose="020F0502020204030204" pitchFamily="34" charset="0"/>
                        </a:rPr>
                        <a:t>15-O-acetyltransferase</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1335</a:t>
                      </a:r>
                    </a:p>
                  </a:txBody>
                  <a:tcPr marL="8837" marR="8837" marT="8837"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602778225"/>
                  </a:ext>
                </a:extLst>
              </a:tr>
              <a:tr h="176744">
                <a:tc>
                  <a:txBody>
                    <a:bodyPr/>
                    <a:lstStyle/>
                    <a:p>
                      <a:pPr algn="l" fontAlgn="b"/>
                      <a:r>
                        <a:rPr lang="en-US" sz="1000" b="1" i="1" u="none" strike="noStrike">
                          <a:solidFill>
                            <a:srgbClr val="000000"/>
                          </a:solidFill>
                          <a:effectLst/>
                          <a:latin typeface="Calibri" panose="020F0502020204030204" pitchFamily="34" charset="0"/>
                        </a:rPr>
                        <a:t> </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LEL_04767</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nonribosomal peptide synthase</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2934</a:t>
                      </a:r>
                    </a:p>
                  </a:txBody>
                  <a:tcPr marL="8837" marR="8837" marT="8837"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597577613"/>
                  </a:ext>
                </a:extLst>
              </a:tr>
              <a:tr h="176744">
                <a:tc>
                  <a:txBody>
                    <a:bodyPr/>
                    <a:lstStyle/>
                    <a:p>
                      <a:pPr algn="l" fontAlgn="b"/>
                      <a:r>
                        <a:rPr lang="en-US" sz="1000" b="1" i="1" u="none" strike="noStrike">
                          <a:solidFill>
                            <a:srgbClr val="000000"/>
                          </a:solidFill>
                          <a:effectLst/>
                          <a:latin typeface="Calibri" panose="020F0502020204030204" pitchFamily="34" charset="0"/>
                        </a:rPr>
                        <a:t>TRI4</a:t>
                      </a:r>
                    </a:p>
                  </a:txBody>
                  <a:tcPr marL="8837" marR="8837" marT="8837" marB="0" anchor="b">
                    <a:lnL>
                      <a:noFill/>
                    </a:lnL>
                    <a:lnR>
                      <a:noFill/>
                    </a:lnR>
                    <a:lnT>
                      <a:noFill/>
                    </a:lnT>
                    <a:lnB>
                      <a:noFill/>
                    </a:lnB>
                    <a:solidFill>
                      <a:srgbClr val="92D050"/>
                    </a:solidFill>
                  </a:tcPr>
                </a:tc>
                <a:tc>
                  <a:txBody>
                    <a:bodyPr/>
                    <a:lstStyle/>
                    <a:p>
                      <a:pPr algn="l" fontAlgn="b"/>
                      <a:r>
                        <a:rPr lang="en-US" sz="1000" b="1" i="0" u="none" strike="noStrike">
                          <a:solidFill>
                            <a:srgbClr val="000000"/>
                          </a:solidFill>
                          <a:effectLst/>
                          <a:latin typeface="Calibri" panose="020F0502020204030204" pitchFamily="34" charset="0"/>
                        </a:rPr>
                        <a:t>LEL_04768</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cytochrome P450 monooxygenase</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1569</a:t>
                      </a:r>
                    </a:p>
                  </a:txBody>
                  <a:tcPr marL="8837" marR="8837" marT="8837"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19137258"/>
                  </a:ext>
                </a:extLst>
              </a:tr>
              <a:tr h="176744">
                <a:tc>
                  <a:txBody>
                    <a:bodyPr/>
                    <a:lstStyle/>
                    <a:p>
                      <a:pPr algn="l" fontAlgn="b"/>
                      <a:r>
                        <a:rPr lang="en-US" sz="1000" b="1" i="1" u="none" strike="noStrike">
                          <a:solidFill>
                            <a:srgbClr val="000000"/>
                          </a:solidFill>
                          <a:effectLst/>
                          <a:latin typeface="Calibri" panose="020F0502020204030204" pitchFamily="34" charset="0"/>
                        </a:rPr>
                        <a:t>TRI101</a:t>
                      </a:r>
                    </a:p>
                  </a:txBody>
                  <a:tcPr marL="8837" marR="8837" marT="8837" marB="0" anchor="b">
                    <a:lnL>
                      <a:noFill/>
                    </a:lnL>
                    <a:lnR>
                      <a:noFill/>
                    </a:lnR>
                    <a:lnT>
                      <a:noFill/>
                    </a:lnT>
                    <a:lnB>
                      <a:noFill/>
                    </a:lnB>
                    <a:solidFill>
                      <a:srgbClr val="92D050"/>
                    </a:solidFill>
                  </a:tcPr>
                </a:tc>
                <a:tc>
                  <a:txBody>
                    <a:bodyPr/>
                    <a:lstStyle/>
                    <a:p>
                      <a:pPr algn="l" fontAlgn="b"/>
                      <a:r>
                        <a:rPr lang="en-US" sz="1000" b="1" i="0" u="none" strike="noStrike">
                          <a:solidFill>
                            <a:srgbClr val="000000"/>
                          </a:solidFill>
                          <a:effectLst/>
                          <a:latin typeface="Calibri" panose="020F0502020204030204" pitchFamily="34" charset="0"/>
                        </a:rPr>
                        <a:t>LEL_04769</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acetyl transferase</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1371</a:t>
                      </a:r>
                    </a:p>
                  </a:txBody>
                  <a:tcPr marL="8837" marR="8837" marT="8837"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3804952826"/>
                  </a:ext>
                </a:extLst>
              </a:tr>
              <a:tr h="176744">
                <a:tc>
                  <a:txBody>
                    <a:bodyPr/>
                    <a:lstStyle/>
                    <a:p>
                      <a:pPr algn="l" fontAlgn="b"/>
                      <a:r>
                        <a:rPr lang="en-US" sz="1000" b="1" i="1" u="none" strike="noStrike">
                          <a:solidFill>
                            <a:srgbClr val="000000"/>
                          </a:solidFill>
                          <a:effectLst/>
                          <a:latin typeface="Calibri" panose="020F0502020204030204" pitchFamily="34" charset="0"/>
                        </a:rPr>
                        <a:t>TRI5</a:t>
                      </a:r>
                    </a:p>
                  </a:txBody>
                  <a:tcPr marL="8837" marR="8837" marT="8837" marB="0" anchor="b">
                    <a:lnL>
                      <a:noFill/>
                    </a:lnL>
                    <a:lnR>
                      <a:noFill/>
                    </a:lnR>
                    <a:lnT>
                      <a:noFill/>
                    </a:lnT>
                    <a:lnB>
                      <a:noFill/>
                    </a:lnB>
                    <a:solidFill>
                      <a:srgbClr val="92D050"/>
                    </a:solidFill>
                  </a:tcPr>
                </a:tc>
                <a:tc>
                  <a:txBody>
                    <a:bodyPr/>
                    <a:lstStyle/>
                    <a:p>
                      <a:pPr algn="l" fontAlgn="b"/>
                      <a:r>
                        <a:rPr lang="en-US" sz="1000" b="1" i="0" u="none" strike="noStrike">
                          <a:solidFill>
                            <a:srgbClr val="000000"/>
                          </a:solidFill>
                          <a:effectLst/>
                          <a:latin typeface="Calibri" panose="020F0502020204030204" pitchFamily="34" charset="0"/>
                        </a:rPr>
                        <a:t>LEL_04770</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trichodiene synthase</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1311</a:t>
                      </a:r>
                    </a:p>
                  </a:txBody>
                  <a:tcPr marL="8837" marR="8837" marT="8837"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2820001766"/>
                  </a:ext>
                </a:extLst>
              </a:tr>
              <a:tr h="176744">
                <a:tc>
                  <a:txBody>
                    <a:bodyPr/>
                    <a:lstStyle/>
                    <a:p>
                      <a:pPr algn="l" fontAlgn="b"/>
                      <a:r>
                        <a:rPr lang="en-US" sz="1000" b="1" i="1" u="none" strike="noStrike">
                          <a:solidFill>
                            <a:srgbClr val="000000"/>
                          </a:solidFill>
                          <a:effectLst/>
                          <a:latin typeface="Calibri" panose="020F0502020204030204" pitchFamily="34" charset="0"/>
                        </a:rPr>
                        <a:t> </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LEL_04771</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Beta-lactamase-type transpeptidase </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1644</a:t>
                      </a:r>
                    </a:p>
                  </a:txBody>
                  <a:tcPr marL="8837" marR="8837" marT="8837"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403329695"/>
                  </a:ext>
                </a:extLst>
              </a:tr>
              <a:tr h="176744">
                <a:tc>
                  <a:txBody>
                    <a:bodyPr/>
                    <a:lstStyle/>
                    <a:p>
                      <a:pPr algn="l" fontAlgn="b"/>
                      <a:r>
                        <a:rPr lang="en-US" sz="1000" b="1" i="1" u="none" strike="noStrike">
                          <a:solidFill>
                            <a:srgbClr val="000000"/>
                          </a:solidFill>
                          <a:effectLst/>
                          <a:latin typeface="Calibri" panose="020F0502020204030204" pitchFamily="34" charset="0"/>
                        </a:rPr>
                        <a:t> </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LEL_04772</a:t>
                      </a:r>
                    </a:p>
                  </a:txBody>
                  <a:tcPr marL="8837" marR="8837" marT="8837"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Zn(2)-C6 fungal-type DNA-binding domain</a:t>
                      </a:r>
                    </a:p>
                  </a:txBody>
                  <a:tcPr marL="8837" marR="8837" marT="8837"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1236</a:t>
                      </a:r>
                    </a:p>
                  </a:txBody>
                  <a:tcPr marL="8837" marR="8837" marT="8837"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4265026521"/>
                  </a:ext>
                </a:extLst>
              </a:tr>
              <a:tr h="176744">
                <a:tc>
                  <a:txBody>
                    <a:bodyPr/>
                    <a:lstStyle/>
                    <a:p>
                      <a:pPr algn="l" fontAlgn="b"/>
                      <a:r>
                        <a:rPr lang="en-US" sz="1000" b="1" i="1" u="none" strike="noStrike">
                          <a:solidFill>
                            <a:srgbClr val="000000"/>
                          </a:solidFill>
                          <a:effectLst/>
                          <a:latin typeface="Calibri" panose="020F0502020204030204" pitchFamily="34" charset="0"/>
                        </a:rPr>
                        <a:t> </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LEL_05532</a:t>
                      </a:r>
                    </a:p>
                  </a:txBody>
                  <a:tcPr marL="8837" marR="8837" marT="8837"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hypothetical protein</a:t>
                      </a:r>
                    </a:p>
                  </a:txBody>
                  <a:tcPr marL="8837" marR="8837" marT="8837"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801</a:t>
                      </a:r>
                    </a:p>
                  </a:txBody>
                  <a:tcPr marL="8837" marR="8837" marT="8837"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632213333"/>
                  </a:ext>
                </a:extLst>
              </a:tr>
              <a:tr h="185581">
                <a:tc>
                  <a:txBody>
                    <a:bodyPr/>
                    <a:lstStyle/>
                    <a:p>
                      <a:pPr algn="l" fontAlgn="b"/>
                      <a:r>
                        <a:rPr lang="en-US" sz="1000" b="1" i="1" u="none" strike="noStrike">
                          <a:solidFill>
                            <a:srgbClr val="000000"/>
                          </a:solidFill>
                          <a:effectLst/>
                          <a:latin typeface="Calibri" panose="020F0502020204030204" pitchFamily="34" charset="0"/>
                        </a:rPr>
                        <a:t> </a:t>
                      </a:r>
                    </a:p>
                  </a:txBody>
                  <a:tcPr marL="8837" marR="8837" marT="8837" marB="0" anchor="b">
                    <a:lnL>
                      <a:noFill/>
                    </a:lnL>
                    <a:lnR>
                      <a:noFill/>
                    </a:lnR>
                    <a:lnT>
                      <a:noFill/>
                    </a:lnT>
                    <a:lnB>
                      <a:noFill/>
                    </a:lnB>
                    <a:solidFill>
                      <a:srgbClr val="FFFFFF"/>
                    </a:solidFill>
                  </a:tcPr>
                </a:tc>
                <a:tc>
                  <a:txBody>
                    <a:bodyPr/>
                    <a:lstStyle/>
                    <a:p>
                      <a:pPr algn="l" fontAlgn="b"/>
                      <a:r>
                        <a:rPr lang="en-US" sz="1000" b="1" i="0" u="none" strike="noStrike" dirty="0">
                          <a:solidFill>
                            <a:srgbClr val="000000"/>
                          </a:solidFill>
                          <a:effectLst/>
                          <a:latin typeface="Calibri" panose="020F0502020204030204" pitchFamily="34" charset="0"/>
                        </a:rPr>
                        <a:t>LEL_11012</a:t>
                      </a:r>
                    </a:p>
                  </a:txBody>
                  <a:tcPr marL="8837" marR="8837" marT="8837"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1000" b="1" i="0" u="none" strike="noStrike">
                          <a:solidFill>
                            <a:srgbClr val="000000"/>
                          </a:solidFill>
                          <a:effectLst/>
                          <a:latin typeface="Calibri" panose="020F0502020204030204" pitchFamily="34" charset="0"/>
                        </a:rPr>
                        <a:t>hypothetical protein</a:t>
                      </a:r>
                    </a:p>
                  </a:txBody>
                  <a:tcPr marL="8837" marR="8837" marT="8837"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1000" b="1" i="0" u="none" strike="noStrike" dirty="0">
                          <a:solidFill>
                            <a:srgbClr val="000000"/>
                          </a:solidFill>
                          <a:effectLst/>
                          <a:latin typeface="Calibri" panose="020F0502020204030204" pitchFamily="34" charset="0"/>
                        </a:rPr>
                        <a:t>2763</a:t>
                      </a:r>
                    </a:p>
                  </a:txBody>
                  <a:tcPr marL="8837" marR="8837" marT="8837" marB="0" anchor="b">
                    <a:lnL>
                      <a:noFill/>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3532524138"/>
                  </a:ext>
                </a:extLst>
              </a:tr>
            </a:tbl>
          </a:graphicData>
        </a:graphic>
      </p:graphicFrame>
    </p:spTree>
    <p:extLst>
      <p:ext uri="{BB962C8B-B14F-4D97-AF65-F5344CB8AC3E}">
        <p14:creationId xmlns:p14="http://schemas.microsoft.com/office/powerpoint/2010/main" val="26779152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Text Box 8"/>
          <p:cNvSpPr txBox="1">
            <a:spLocks noChangeAspect="1" noChangeArrowheads="1"/>
          </p:cNvSpPr>
          <p:nvPr/>
        </p:nvSpPr>
        <p:spPr bwMode="auto">
          <a:xfrm>
            <a:off x="297774" y="399911"/>
            <a:ext cx="6293526" cy="523220"/>
          </a:xfrm>
          <a:prstGeom prst="rect">
            <a:avLst/>
          </a:prstGeom>
          <a:noFill/>
          <a:ln w="9525">
            <a:noFill/>
            <a:miter lim="800000"/>
            <a:headEnd/>
            <a:tailEnd/>
          </a:ln>
        </p:spPr>
        <p:txBody>
          <a:bodyPr wrap="square">
            <a:spAutoFit/>
          </a:bodyPr>
          <a:lstStyle>
            <a:defPPr>
              <a:defRPr lang="en-US"/>
            </a:defPPr>
            <a:lvl1pPr>
              <a:defRPr sz="1400" b="1"/>
            </a:lvl1pPr>
          </a:lstStyle>
          <a:p>
            <a:r>
              <a:rPr lang="en-US" dirty="0" smtClean="0"/>
              <a:t>Fig C: Content </a:t>
            </a:r>
            <a:r>
              <a:rPr lang="en-US" dirty="0"/>
              <a:t>and </a:t>
            </a:r>
            <a:r>
              <a:rPr lang="en-US" dirty="0" smtClean="0"/>
              <a:t>arrangement </a:t>
            </a:r>
            <a:r>
              <a:rPr lang="en-US" dirty="0"/>
              <a:t>of </a:t>
            </a:r>
            <a:r>
              <a:rPr lang="en-US" i="1" dirty="0"/>
              <a:t>TRI</a:t>
            </a:r>
            <a:r>
              <a:rPr lang="en-US" dirty="0"/>
              <a:t> </a:t>
            </a:r>
            <a:r>
              <a:rPr lang="en-US" dirty="0" smtClean="0"/>
              <a:t>genes </a:t>
            </a:r>
            <a:r>
              <a:rPr lang="en-US" dirty="0"/>
              <a:t>on contigs from </a:t>
            </a:r>
            <a:r>
              <a:rPr lang="en-US" dirty="0" smtClean="0"/>
              <a:t>the genome </a:t>
            </a:r>
            <a:r>
              <a:rPr lang="en-US" dirty="0"/>
              <a:t>sequence of </a:t>
            </a:r>
            <a:r>
              <a:rPr lang="en-US" i="1" dirty="0"/>
              <a:t>Microcyclospora tardicrescens </a:t>
            </a:r>
            <a:r>
              <a:rPr lang="en-US" dirty="0"/>
              <a:t>strain  HJS1936 </a:t>
            </a:r>
          </a:p>
        </p:txBody>
      </p:sp>
      <p:grpSp>
        <p:nvGrpSpPr>
          <p:cNvPr id="3" name="Group 2"/>
          <p:cNvGrpSpPr/>
          <p:nvPr/>
        </p:nvGrpSpPr>
        <p:grpSpPr>
          <a:xfrm>
            <a:off x="337145" y="1305299"/>
            <a:ext cx="6123029" cy="363117"/>
            <a:chOff x="597357" y="1108205"/>
            <a:chExt cx="6123029" cy="363117"/>
          </a:xfrm>
        </p:grpSpPr>
        <p:grpSp>
          <p:nvGrpSpPr>
            <p:cNvPr id="2" name="Group 1"/>
            <p:cNvGrpSpPr/>
            <p:nvPr/>
          </p:nvGrpSpPr>
          <p:grpSpPr>
            <a:xfrm>
              <a:off x="652015" y="1108205"/>
              <a:ext cx="5965041" cy="222038"/>
              <a:chOff x="615217" y="1530534"/>
              <a:chExt cx="5965041" cy="222038"/>
            </a:xfrm>
          </p:grpSpPr>
          <p:sp>
            <p:nvSpPr>
              <p:cNvPr id="86" name="Text Box 33"/>
              <p:cNvSpPr txBox="1">
                <a:spLocks noChangeAspect="1" noChangeArrowheads="1"/>
              </p:cNvSpPr>
              <p:nvPr/>
            </p:nvSpPr>
            <p:spPr bwMode="auto">
              <a:xfrm flipH="1">
                <a:off x="1089105" y="1544823"/>
                <a:ext cx="449162" cy="207749"/>
              </a:xfrm>
              <a:prstGeom prst="rect">
                <a:avLst/>
              </a:prstGeom>
              <a:noFill/>
              <a:ln w="9525">
                <a:noFill/>
                <a:miter lim="800000"/>
                <a:headEnd/>
                <a:tailEnd/>
              </a:ln>
            </p:spPr>
            <p:txBody>
              <a:bodyPr wrap="none">
                <a:spAutoFit/>
              </a:bodyPr>
              <a:lstStyle/>
              <a:p>
                <a:r>
                  <a:rPr lang="en-US" sz="750" b="1" dirty="0">
                    <a:solidFill>
                      <a:srgbClr val="000066"/>
                    </a:solidFill>
                  </a:rPr>
                  <a:t>139 kb</a:t>
                </a:r>
              </a:p>
            </p:txBody>
          </p:sp>
          <p:sp>
            <p:nvSpPr>
              <p:cNvPr id="25" name="Line 12"/>
              <p:cNvSpPr>
                <a:spLocks noChangeAspect="1" noChangeShapeType="1"/>
              </p:cNvSpPr>
              <p:nvPr/>
            </p:nvSpPr>
            <p:spPr bwMode="auto">
              <a:xfrm>
                <a:off x="1489486" y="1637156"/>
                <a:ext cx="4251960" cy="0"/>
              </a:xfrm>
              <a:prstGeom prst="line">
                <a:avLst/>
              </a:prstGeom>
              <a:noFill/>
              <a:ln w="38100">
                <a:solidFill>
                  <a:srgbClr val="000066"/>
                </a:solidFill>
                <a:round/>
                <a:headEnd/>
                <a:tailEnd/>
              </a:ln>
            </p:spPr>
            <p:txBody>
              <a:bodyPr/>
              <a:lstStyle/>
              <a:p>
                <a:endParaRPr lang="en-US" sz="825"/>
              </a:p>
            </p:txBody>
          </p:sp>
          <p:sp>
            <p:nvSpPr>
              <p:cNvPr id="26" name="Pentagon 25"/>
              <p:cNvSpPr/>
              <p:nvPr/>
            </p:nvSpPr>
            <p:spPr>
              <a:xfrm>
                <a:off x="3386988" y="1570716"/>
                <a:ext cx="221860" cy="132879"/>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27" name="Pentagon 26"/>
              <p:cNvSpPr/>
              <p:nvPr/>
            </p:nvSpPr>
            <p:spPr>
              <a:xfrm rot="10800000" flipH="1">
                <a:off x="2842038" y="1570716"/>
                <a:ext cx="221860" cy="132879"/>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29" name="Pentagon 28"/>
              <p:cNvSpPr/>
              <p:nvPr/>
            </p:nvSpPr>
            <p:spPr>
              <a:xfrm rot="10800000">
                <a:off x="2588048" y="1570716"/>
                <a:ext cx="221860" cy="132879"/>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30" name="Text Box 33"/>
              <p:cNvSpPr txBox="1">
                <a:spLocks noChangeAspect="1" noChangeArrowheads="1"/>
              </p:cNvSpPr>
              <p:nvPr/>
            </p:nvSpPr>
            <p:spPr bwMode="auto">
              <a:xfrm>
                <a:off x="2801305" y="1535297"/>
                <a:ext cx="284052" cy="207749"/>
              </a:xfrm>
              <a:prstGeom prst="rect">
                <a:avLst/>
              </a:prstGeom>
              <a:noFill/>
              <a:ln w="9525">
                <a:noFill/>
                <a:miter lim="800000"/>
                <a:headEnd/>
                <a:tailEnd/>
              </a:ln>
            </p:spPr>
            <p:txBody>
              <a:bodyPr wrap="none">
                <a:spAutoFit/>
              </a:bodyPr>
              <a:lstStyle/>
              <a:p>
                <a:r>
                  <a:rPr lang="en-US" sz="750" b="1" i="1" dirty="0">
                    <a:solidFill>
                      <a:srgbClr val="000066"/>
                    </a:solidFill>
                  </a:rPr>
                  <a:t>3b</a:t>
                </a:r>
              </a:p>
            </p:txBody>
          </p:sp>
          <p:sp>
            <p:nvSpPr>
              <p:cNvPr id="31" name="Pentagon 30"/>
              <p:cNvSpPr/>
              <p:nvPr/>
            </p:nvSpPr>
            <p:spPr>
              <a:xfrm flipH="1">
                <a:off x="4672193" y="1570716"/>
                <a:ext cx="221860" cy="132879"/>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33" name="Pentagon 32"/>
              <p:cNvSpPr/>
              <p:nvPr/>
            </p:nvSpPr>
            <p:spPr>
              <a:xfrm>
                <a:off x="5458564" y="1570716"/>
                <a:ext cx="221860" cy="132879"/>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35" name="Pentagon 34"/>
              <p:cNvSpPr/>
              <p:nvPr/>
            </p:nvSpPr>
            <p:spPr>
              <a:xfrm>
                <a:off x="4942014" y="1570716"/>
                <a:ext cx="221860" cy="132879"/>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5"/>
              </a:p>
            </p:txBody>
          </p:sp>
          <p:sp>
            <p:nvSpPr>
              <p:cNvPr id="36" name="Text Box 33"/>
              <p:cNvSpPr txBox="1">
                <a:spLocks noChangeAspect="1" noChangeArrowheads="1"/>
              </p:cNvSpPr>
              <p:nvPr/>
            </p:nvSpPr>
            <p:spPr bwMode="auto">
              <a:xfrm>
                <a:off x="4682353" y="1534289"/>
                <a:ext cx="232756" cy="207749"/>
              </a:xfrm>
              <a:prstGeom prst="rect">
                <a:avLst/>
              </a:prstGeom>
              <a:noFill/>
              <a:ln w="9525">
                <a:noFill/>
                <a:miter lim="800000"/>
                <a:headEnd/>
                <a:tailEnd/>
              </a:ln>
            </p:spPr>
            <p:txBody>
              <a:bodyPr wrap="none">
                <a:spAutoFit/>
              </a:bodyPr>
              <a:lstStyle/>
              <a:p>
                <a:r>
                  <a:rPr lang="en-US" sz="750" b="1" i="1" dirty="0">
                    <a:solidFill>
                      <a:srgbClr val="000066"/>
                    </a:solidFill>
                  </a:rPr>
                  <a:t>5</a:t>
                </a:r>
              </a:p>
            </p:txBody>
          </p:sp>
          <p:sp>
            <p:nvSpPr>
              <p:cNvPr id="37" name="Pentagon 36"/>
              <p:cNvSpPr/>
              <p:nvPr/>
            </p:nvSpPr>
            <p:spPr>
              <a:xfrm rot="10800000" flipH="1">
                <a:off x="5186549" y="1570716"/>
                <a:ext cx="221860" cy="132879"/>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38" name="Text Box 37"/>
              <p:cNvSpPr txBox="1">
                <a:spLocks noChangeAspect="1" noChangeArrowheads="1"/>
              </p:cNvSpPr>
              <p:nvPr/>
            </p:nvSpPr>
            <p:spPr bwMode="auto">
              <a:xfrm>
                <a:off x="4905002" y="1535297"/>
                <a:ext cx="280846" cy="207749"/>
              </a:xfrm>
              <a:prstGeom prst="rect">
                <a:avLst/>
              </a:prstGeom>
              <a:noFill/>
              <a:ln w="9525">
                <a:noFill/>
                <a:miter lim="800000"/>
                <a:headEnd/>
                <a:tailEnd/>
              </a:ln>
            </p:spPr>
            <p:txBody>
              <a:bodyPr wrap="none">
                <a:spAutoFit/>
              </a:bodyPr>
              <a:lstStyle/>
              <a:p>
                <a:r>
                  <a:rPr lang="en-US" sz="750" b="1" i="1" dirty="0">
                    <a:solidFill>
                      <a:srgbClr val="000066"/>
                    </a:solidFill>
                  </a:rPr>
                  <a:t>22</a:t>
                </a:r>
              </a:p>
            </p:txBody>
          </p:sp>
          <p:sp>
            <p:nvSpPr>
              <p:cNvPr id="39" name="Pentagon 38"/>
              <p:cNvSpPr/>
              <p:nvPr/>
            </p:nvSpPr>
            <p:spPr>
              <a:xfrm rot="10800000">
                <a:off x="2329506" y="1570716"/>
                <a:ext cx="221860" cy="132879"/>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41" name="Pentagon 40"/>
              <p:cNvSpPr/>
              <p:nvPr/>
            </p:nvSpPr>
            <p:spPr>
              <a:xfrm flipH="1">
                <a:off x="3111301" y="1570716"/>
                <a:ext cx="221860" cy="132879"/>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43" name="Pentagon 42"/>
              <p:cNvSpPr/>
              <p:nvPr/>
            </p:nvSpPr>
            <p:spPr>
              <a:xfrm rot="10800000">
                <a:off x="2063725" y="1570716"/>
                <a:ext cx="221860" cy="132879"/>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44" name="Text Box 33"/>
              <p:cNvSpPr txBox="1">
                <a:spLocks noChangeAspect="1" noChangeArrowheads="1"/>
              </p:cNvSpPr>
              <p:nvPr/>
            </p:nvSpPr>
            <p:spPr bwMode="auto">
              <a:xfrm>
                <a:off x="2057761" y="1530535"/>
                <a:ext cx="280846" cy="207749"/>
              </a:xfrm>
              <a:prstGeom prst="rect">
                <a:avLst/>
              </a:prstGeom>
              <a:noFill/>
              <a:ln w="9525">
                <a:noFill/>
                <a:miter lim="800000"/>
                <a:headEnd/>
                <a:tailEnd/>
              </a:ln>
            </p:spPr>
            <p:txBody>
              <a:bodyPr wrap="none">
                <a:spAutoFit/>
              </a:bodyPr>
              <a:lstStyle/>
              <a:p>
                <a:r>
                  <a:rPr lang="en-US" sz="750" b="1" i="1" dirty="0">
                    <a:solidFill>
                      <a:srgbClr val="000066"/>
                    </a:solidFill>
                  </a:rPr>
                  <a:t>10</a:t>
                </a:r>
              </a:p>
            </p:txBody>
          </p:sp>
          <p:sp>
            <p:nvSpPr>
              <p:cNvPr id="46" name="Pentagon 45"/>
              <p:cNvSpPr/>
              <p:nvPr/>
            </p:nvSpPr>
            <p:spPr>
              <a:xfrm flipH="1">
                <a:off x="4147842" y="1570716"/>
                <a:ext cx="221860" cy="132879"/>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47" name="Pentagon 46"/>
              <p:cNvSpPr/>
              <p:nvPr/>
            </p:nvSpPr>
            <p:spPr>
              <a:xfrm>
                <a:off x="3903395" y="1570716"/>
                <a:ext cx="221860" cy="132879"/>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48" name="Pentagon 47"/>
              <p:cNvSpPr/>
              <p:nvPr/>
            </p:nvSpPr>
            <p:spPr>
              <a:xfrm>
                <a:off x="4418091" y="1570716"/>
                <a:ext cx="221860" cy="132879"/>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grpSp>
            <p:nvGrpSpPr>
              <p:cNvPr id="6" name="Group 5"/>
              <p:cNvGrpSpPr/>
              <p:nvPr/>
            </p:nvGrpSpPr>
            <p:grpSpPr>
              <a:xfrm>
                <a:off x="615217" y="1568052"/>
                <a:ext cx="521208" cy="138207"/>
                <a:chOff x="845689" y="1946786"/>
                <a:chExt cx="694944" cy="184276"/>
              </a:xfrm>
            </p:grpSpPr>
            <p:sp>
              <p:nvSpPr>
                <p:cNvPr id="91" name="Line 12"/>
                <p:cNvSpPr>
                  <a:spLocks noChangeAspect="1" noChangeShapeType="1"/>
                </p:cNvSpPr>
                <p:nvPr/>
              </p:nvSpPr>
              <p:spPr bwMode="auto">
                <a:xfrm>
                  <a:off x="845689" y="2042477"/>
                  <a:ext cx="694944" cy="0"/>
                </a:xfrm>
                <a:prstGeom prst="line">
                  <a:avLst/>
                </a:prstGeom>
                <a:noFill/>
                <a:ln w="38100">
                  <a:solidFill>
                    <a:srgbClr val="000066"/>
                  </a:solidFill>
                  <a:round/>
                  <a:headEnd/>
                  <a:tailEnd/>
                </a:ln>
              </p:spPr>
              <p:txBody>
                <a:bodyPr/>
                <a:lstStyle/>
                <a:p>
                  <a:endParaRPr lang="en-US" sz="825"/>
                </a:p>
              </p:txBody>
            </p:sp>
            <p:sp>
              <p:nvSpPr>
                <p:cNvPr id="80" name="Pentagon 79"/>
                <p:cNvSpPr/>
                <p:nvPr/>
              </p:nvSpPr>
              <p:spPr>
                <a:xfrm rot="10800000">
                  <a:off x="887602" y="1946786"/>
                  <a:ext cx="244474" cy="177172"/>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5"/>
                </a:p>
              </p:txBody>
            </p:sp>
            <p:sp>
              <p:nvSpPr>
                <p:cNvPr id="81" name="Pentagon 80"/>
                <p:cNvSpPr/>
                <p:nvPr/>
              </p:nvSpPr>
              <p:spPr>
                <a:xfrm rot="10800000">
                  <a:off x="1198900" y="1953890"/>
                  <a:ext cx="244474" cy="177172"/>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5"/>
                </a:p>
              </p:txBody>
            </p:sp>
          </p:grpSp>
          <p:cxnSp>
            <p:nvCxnSpPr>
              <p:cNvPr id="84" name="Straight Connector 83"/>
              <p:cNvCxnSpPr/>
              <p:nvPr/>
            </p:nvCxnSpPr>
            <p:spPr>
              <a:xfrm flipH="1">
                <a:off x="1099336" y="1576045"/>
                <a:ext cx="84530" cy="122222"/>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flipH="1">
                <a:off x="1446144" y="1576045"/>
                <a:ext cx="84530" cy="122222"/>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sp>
            <p:nvSpPr>
              <p:cNvPr id="87" name="Pentagon 86"/>
              <p:cNvSpPr/>
              <p:nvPr/>
            </p:nvSpPr>
            <p:spPr>
              <a:xfrm>
                <a:off x="1555238" y="1570716"/>
                <a:ext cx="221860" cy="132879"/>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88" name="Pentagon 87"/>
              <p:cNvSpPr/>
              <p:nvPr/>
            </p:nvSpPr>
            <p:spPr>
              <a:xfrm flipH="1">
                <a:off x="1803091" y="1570716"/>
                <a:ext cx="221860" cy="132879"/>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69" name="Pentagon 68"/>
              <p:cNvSpPr/>
              <p:nvPr/>
            </p:nvSpPr>
            <p:spPr>
              <a:xfrm>
                <a:off x="3644006" y="1570716"/>
                <a:ext cx="221860" cy="132879"/>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70" name="Text Box 33"/>
              <p:cNvSpPr txBox="1">
                <a:spLocks noChangeAspect="1" noChangeArrowheads="1"/>
              </p:cNvSpPr>
              <p:nvPr/>
            </p:nvSpPr>
            <p:spPr bwMode="auto">
              <a:xfrm>
                <a:off x="2346454" y="1530535"/>
                <a:ext cx="232756" cy="207749"/>
              </a:xfrm>
              <a:prstGeom prst="rect">
                <a:avLst/>
              </a:prstGeom>
              <a:noFill/>
              <a:ln w="9525">
                <a:noFill/>
                <a:miter lim="800000"/>
                <a:headEnd/>
                <a:tailEnd/>
              </a:ln>
            </p:spPr>
            <p:txBody>
              <a:bodyPr wrap="none">
                <a:spAutoFit/>
              </a:bodyPr>
              <a:lstStyle/>
              <a:p>
                <a:r>
                  <a:rPr lang="en-US" sz="750" b="1" i="1" dirty="0">
                    <a:solidFill>
                      <a:srgbClr val="000066"/>
                    </a:solidFill>
                  </a:rPr>
                  <a:t>6</a:t>
                </a:r>
              </a:p>
            </p:txBody>
          </p:sp>
          <p:sp>
            <p:nvSpPr>
              <p:cNvPr id="71" name="Text Box 37"/>
              <p:cNvSpPr txBox="1">
                <a:spLocks noChangeAspect="1" noChangeArrowheads="1"/>
              </p:cNvSpPr>
              <p:nvPr/>
            </p:nvSpPr>
            <p:spPr bwMode="auto">
              <a:xfrm>
                <a:off x="3604685" y="1530535"/>
                <a:ext cx="280846" cy="207749"/>
              </a:xfrm>
              <a:prstGeom prst="rect">
                <a:avLst/>
              </a:prstGeom>
              <a:noFill/>
              <a:ln w="9525">
                <a:noFill/>
                <a:miter lim="800000"/>
                <a:headEnd/>
                <a:tailEnd/>
              </a:ln>
            </p:spPr>
            <p:txBody>
              <a:bodyPr wrap="none">
                <a:spAutoFit/>
              </a:bodyPr>
              <a:lstStyle/>
              <a:p>
                <a:r>
                  <a:rPr lang="en-US" sz="750" b="1" i="1" dirty="0">
                    <a:solidFill>
                      <a:srgbClr val="000066"/>
                    </a:solidFill>
                  </a:rPr>
                  <a:t>12</a:t>
                </a:r>
              </a:p>
            </p:txBody>
          </p:sp>
          <p:sp>
            <p:nvSpPr>
              <p:cNvPr id="72" name="Text Box 33"/>
              <p:cNvSpPr txBox="1">
                <a:spLocks noChangeAspect="1" noChangeArrowheads="1"/>
              </p:cNvSpPr>
              <p:nvPr/>
            </p:nvSpPr>
            <p:spPr bwMode="auto">
              <a:xfrm>
                <a:off x="3882492" y="1530535"/>
                <a:ext cx="232756" cy="207749"/>
              </a:xfrm>
              <a:prstGeom prst="rect">
                <a:avLst/>
              </a:prstGeom>
              <a:noFill/>
              <a:ln w="9525">
                <a:noFill/>
                <a:miter lim="800000"/>
                <a:headEnd/>
                <a:tailEnd/>
              </a:ln>
            </p:spPr>
            <p:txBody>
              <a:bodyPr wrap="none">
                <a:spAutoFit/>
              </a:bodyPr>
              <a:lstStyle/>
              <a:p>
                <a:r>
                  <a:rPr lang="en-US" sz="750" b="1" i="1" dirty="0">
                    <a:solidFill>
                      <a:srgbClr val="000066"/>
                    </a:solidFill>
                  </a:rPr>
                  <a:t>4</a:t>
                </a:r>
              </a:p>
            </p:txBody>
          </p:sp>
          <p:sp>
            <p:nvSpPr>
              <p:cNvPr id="73" name="Text Box 37"/>
              <p:cNvSpPr txBox="1">
                <a:spLocks noChangeAspect="1" noChangeArrowheads="1"/>
              </p:cNvSpPr>
              <p:nvPr/>
            </p:nvSpPr>
            <p:spPr bwMode="auto">
              <a:xfrm flipH="1">
                <a:off x="4141431" y="1535297"/>
                <a:ext cx="280846" cy="207749"/>
              </a:xfrm>
              <a:prstGeom prst="rect">
                <a:avLst/>
              </a:prstGeom>
              <a:noFill/>
              <a:ln w="9525">
                <a:noFill/>
                <a:miter lim="800000"/>
                <a:headEnd/>
                <a:tailEnd/>
              </a:ln>
            </p:spPr>
            <p:txBody>
              <a:bodyPr wrap="none">
                <a:spAutoFit/>
              </a:bodyPr>
              <a:lstStyle/>
              <a:p>
                <a:r>
                  <a:rPr lang="en-US" sz="750" b="1" i="1" dirty="0">
                    <a:solidFill>
                      <a:srgbClr val="000066"/>
                    </a:solidFill>
                  </a:rPr>
                  <a:t>14</a:t>
                </a:r>
              </a:p>
            </p:txBody>
          </p:sp>
          <p:sp>
            <p:nvSpPr>
              <p:cNvPr id="74" name="Text Box 56"/>
              <p:cNvSpPr txBox="1">
                <a:spLocks noChangeAspect="1" noChangeArrowheads="1"/>
              </p:cNvSpPr>
              <p:nvPr/>
            </p:nvSpPr>
            <p:spPr bwMode="auto">
              <a:xfrm>
                <a:off x="4353360" y="1530534"/>
                <a:ext cx="306494" cy="207749"/>
              </a:xfrm>
              <a:prstGeom prst="rect">
                <a:avLst/>
              </a:prstGeom>
              <a:noFill/>
              <a:ln w="9525">
                <a:noFill/>
                <a:miter lim="800000"/>
                <a:headEnd/>
                <a:tailEnd/>
              </a:ln>
            </p:spPr>
            <p:txBody>
              <a:bodyPr wrap="none">
                <a:spAutoFit/>
              </a:bodyPr>
              <a:lstStyle/>
              <a:p>
                <a:r>
                  <a:rPr lang="en-US" sz="750" b="1" i="1" dirty="0">
                    <a:solidFill>
                      <a:srgbClr val="000066"/>
                    </a:solidFill>
                    <a:sym typeface="Symbol" panose="05050102010706020507" pitchFamily="18" charset="2"/>
                  </a:rPr>
                  <a:t> 3a</a:t>
                </a:r>
                <a:endParaRPr lang="en-US" sz="750" b="1" i="1" dirty="0">
                  <a:solidFill>
                    <a:srgbClr val="000066"/>
                  </a:solidFill>
                </a:endParaRPr>
              </a:p>
            </p:txBody>
          </p:sp>
          <p:sp>
            <p:nvSpPr>
              <p:cNvPr id="75" name="Line 12"/>
              <p:cNvSpPr>
                <a:spLocks noChangeAspect="1" noChangeShapeType="1"/>
              </p:cNvSpPr>
              <p:nvPr/>
            </p:nvSpPr>
            <p:spPr bwMode="auto">
              <a:xfrm>
                <a:off x="6031618" y="1637246"/>
                <a:ext cx="548640" cy="0"/>
              </a:xfrm>
              <a:prstGeom prst="line">
                <a:avLst/>
              </a:prstGeom>
              <a:noFill/>
              <a:ln w="38100">
                <a:solidFill>
                  <a:srgbClr val="000066"/>
                </a:solidFill>
                <a:round/>
                <a:headEnd/>
                <a:tailEnd/>
              </a:ln>
            </p:spPr>
            <p:txBody>
              <a:bodyPr/>
              <a:lstStyle/>
              <a:p>
                <a:endParaRPr lang="en-US" sz="825"/>
              </a:p>
            </p:txBody>
          </p:sp>
          <p:sp>
            <p:nvSpPr>
              <p:cNvPr id="76" name="Pentagon 75"/>
              <p:cNvSpPr/>
              <p:nvPr/>
            </p:nvSpPr>
            <p:spPr>
              <a:xfrm rot="10800000">
                <a:off x="6082106" y="1570716"/>
                <a:ext cx="183356" cy="132879"/>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5"/>
              </a:p>
            </p:txBody>
          </p:sp>
          <p:sp>
            <p:nvSpPr>
              <p:cNvPr id="77" name="Pentagon 76"/>
              <p:cNvSpPr/>
              <p:nvPr/>
            </p:nvSpPr>
            <p:spPr>
              <a:xfrm rot="10800000">
                <a:off x="6315579" y="1570716"/>
                <a:ext cx="183356" cy="132879"/>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5"/>
              </a:p>
            </p:txBody>
          </p:sp>
          <p:sp>
            <p:nvSpPr>
              <p:cNvPr id="78" name="Text Box 33"/>
              <p:cNvSpPr txBox="1">
                <a:spLocks noChangeAspect="1" noChangeArrowheads="1"/>
              </p:cNvSpPr>
              <p:nvPr/>
            </p:nvSpPr>
            <p:spPr bwMode="auto">
              <a:xfrm flipH="1">
                <a:off x="5693625" y="1530534"/>
                <a:ext cx="401072" cy="207749"/>
              </a:xfrm>
              <a:prstGeom prst="rect">
                <a:avLst/>
              </a:prstGeom>
              <a:noFill/>
              <a:ln w="9525">
                <a:noFill/>
                <a:miter lim="800000"/>
                <a:headEnd/>
                <a:tailEnd/>
              </a:ln>
            </p:spPr>
            <p:txBody>
              <a:bodyPr wrap="none">
                <a:spAutoFit/>
              </a:bodyPr>
              <a:lstStyle/>
              <a:p>
                <a:r>
                  <a:rPr lang="en-US" sz="750" b="1" dirty="0">
                    <a:solidFill>
                      <a:srgbClr val="000066"/>
                    </a:solidFill>
                  </a:rPr>
                  <a:t>18 kb</a:t>
                </a:r>
              </a:p>
            </p:txBody>
          </p:sp>
          <p:cxnSp>
            <p:nvCxnSpPr>
              <p:cNvPr id="82" name="Straight Connector 81"/>
              <p:cNvCxnSpPr/>
              <p:nvPr/>
            </p:nvCxnSpPr>
            <p:spPr>
              <a:xfrm flipH="1">
                <a:off x="5695576" y="1576045"/>
                <a:ext cx="84530" cy="122222"/>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flipH="1">
                <a:off x="5992146" y="1576045"/>
                <a:ext cx="84530" cy="122222"/>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grpSp>
        <p:sp>
          <p:nvSpPr>
            <p:cNvPr id="7" name="Rectangle 6"/>
            <p:cNvSpPr/>
            <p:nvPr/>
          </p:nvSpPr>
          <p:spPr>
            <a:xfrm>
              <a:off x="597357" y="1171240"/>
              <a:ext cx="6123029" cy="300082"/>
            </a:xfrm>
            <a:prstGeom prst="rect">
              <a:avLst/>
            </a:prstGeom>
          </p:spPr>
          <p:txBody>
            <a:bodyPr wrap="square">
              <a:spAutoFit/>
            </a:bodyPr>
            <a:lstStyle/>
            <a:p>
              <a:r>
                <a:rPr lang="en-US" sz="675" b="1" dirty="0">
                  <a:solidFill>
                    <a:srgbClr val="000066"/>
                  </a:solidFill>
                </a:rPr>
                <a:t> 3788   3789                          3839     </a:t>
              </a:r>
              <a:r>
                <a:rPr lang="en-US" sz="675" b="1" dirty="0" smtClean="0">
                  <a:solidFill>
                    <a:srgbClr val="000066"/>
                  </a:solidFill>
                </a:rPr>
                <a:t>3840      </a:t>
              </a:r>
              <a:r>
                <a:rPr lang="en-US" sz="675" b="1" dirty="0">
                  <a:solidFill>
                    <a:srgbClr val="000066"/>
                  </a:solidFill>
                </a:rPr>
                <a:t>3841    </a:t>
              </a:r>
              <a:r>
                <a:rPr lang="en-US" sz="675" b="1" dirty="0" smtClean="0">
                  <a:solidFill>
                    <a:srgbClr val="000066"/>
                  </a:solidFill>
                </a:rPr>
                <a:t>3842     </a:t>
              </a:r>
              <a:r>
                <a:rPr lang="en-US" sz="675" b="1" dirty="0">
                  <a:solidFill>
                    <a:srgbClr val="000066"/>
                  </a:solidFill>
                </a:rPr>
                <a:t>3843   3844      3845  </a:t>
              </a:r>
              <a:r>
                <a:rPr lang="en-US" sz="675" b="1" dirty="0" smtClean="0">
                  <a:solidFill>
                    <a:srgbClr val="000066"/>
                  </a:solidFill>
                </a:rPr>
                <a:t>  </a:t>
              </a:r>
              <a:r>
                <a:rPr lang="en-US" sz="675" b="1" dirty="0">
                  <a:solidFill>
                    <a:srgbClr val="000066"/>
                  </a:solidFill>
                </a:rPr>
                <a:t>3846     3847     3848     3849   3850      </a:t>
              </a:r>
              <a:r>
                <a:rPr lang="en-US" sz="675" b="1" dirty="0" smtClean="0">
                  <a:solidFill>
                    <a:srgbClr val="000066"/>
                  </a:solidFill>
                </a:rPr>
                <a:t>3851   </a:t>
              </a:r>
              <a:r>
                <a:rPr lang="en-US" sz="675" b="1" dirty="0">
                  <a:solidFill>
                    <a:srgbClr val="000066"/>
                  </a:solidFill>
                </a:rPr>
                <a:t>3852    3853    </a:t>
              </a:r>
              <a:r>
                <a:rPr lang="en-US" sz="675" b="1" dirty="0" smtClean="0">
                  <a:solidFill>
                    <a:srgbClr val="000066"/>
                  </a:solidFill>
                </a:rPr>
                <a:t>  </a:t>
              </a:r>
              <a:r>
                <a:rPr lang="en-US" sz="675" b="1" dirty="0">
                  <a:solidFill>
                    <a:srgbClr val="000066"/>
                  </a:solidFill>
                </a:rPr>
                <a:t>3854                        </a:t>
              </a:r>
              <a:r>
                <a:rPr lang="en-US" sz="675" b="1" dirty="0" smtClean="0">
                  <a:solidFill>
                    <a:srgbClr val="000066"/>
                  </a:solidFill>
                </a:rPr>
                <a:t>3862   </a:t>
              </a:r>
              <a:r>
                <a:rPr lang="en-US" sz="675" b="1" dirty="0">
                  <a:solidFill>
                    <a:srgbClr val="000066"/>
                  </a:solidFill>
                </a:rPr>
                <a:t>3863</a:t>
              </a:r>
              <a:r>
                <a:rPr lang="en-US" sz="1350" dirty="0"/>
                <a:t> </a:t>
              </a:r>
            </a:p>
          </p:txBody>
        </p:sp>
      </p:grpSp>
      <p:graphicFrame>
        <p:nvGraphicFramePr>
          <p:cNvPr id="10" name="Table 9"/>
          <p:cNvGraphicFramePr>
            <a:graphicFrameLocks noGrp="1"/>
          </p:cNvGraphicFramePr>
          <p:nvPr>
            <p:extLst>
              <p:ext uri="{D42A27DB-BD31-4B8C-83A1-F6EECF244321}">
                <p14:modId xmlns:p14="http://schemas.microsoft.com/office/powerpoint/2010/main" val="3848660292"/>
              </p:ext>
            </p:extLst>
          </p:nvPr>
        </p:nvGraphicFramePr>
        <p:xfrm>
          <a:off x="120312" y="2143808"/>
          <a:ext cx="6581274" cy="3294475"/>
        </p:xfrm>
        <a:graphic>
          <a:graphicData uri="http://schemas.openxmlformats.org/drawingml/2006/table">
            <a:tbl>
              <a:tblPr/>
              <a:tblGrid>
                <a:gridCol w="311858">
                  <a:extLst>
                    <a:ext uri="{9D8B030D-6E8A-4147-A177-3AD203B41FA5}">
                      <a16:colId xmlns:a16="http://schemas.microsoft.com/office/drawing/2014/main" xmlns="" val="20000"/>
                    </a:ext>
                  </a:extLst>
                </a:gridCol>
                <a:gridCol w="650411">
                  <a:extLst>
                    <a:ext uri="{9D8B030D-6E8A-4147-A177-3AD203B41FA5}">
                      <a16:colId xmlns:a16="http://schemas.microsoft.com/office/drawing/2014/main" xmlns="" val="20001"/>
                    </a:ext>
                  </a:extLst>
                </a:gridCol>
                <a:gridCol w="4079837">
                  <a:extLst>
                    <a:ext uri="{9D8B030D-6E8A-4147-A177-3AD203B41FA5}">
                      <a16:colId xmlns:a16="http://schemas.microsoft.com/office/drawing/2014/main" xmlns="" val="20002"/>
                    </a:ext>
                  </a:extLst>
                </a:gridCol>
                <a:gridCol w="242297">
                  <a:extLst>
                    <a:ext uri="{9D8B030D-6E8A-4147-A177-3AD203B41FA5}">
                      <a16:colId xmlns:a16="http://schemas.microsoft.com/office/drawing/2014/main" xmlns="" val="20003"/>
                    </a:ext>
                  </a:extLst>
                </a:gridCol>
                <a:gridCol w="48459">
                  <a:extLst>
                    <a:ext uri="{9D8B030D-6E8A-4147-A177-3AD203B41FA5}">
                      <a16:colId xmlns:a16="http://schemas.microsoft.com/office/drawing/2014/main" xmlns="" val="20004"/>
                    </a:ext>
                  </a:extLst>
                </a:gridCol>
                <a:gridCol w="729202">
                  <a:extLst>
                    <a:ext uri="{9D8B030D-6E8A-4147-A177-3AD203B41FA5}">
                      <a16:colId xmlns:a16="http://schemas.microsoft.com/office/drawing/2014/main" xmlns="" val="20005"/>
                    </a:ext>
                  </a:extLst>
                </a:gridCol>
                <a:gridCol w="519210">
                  <a:extLst>
                    <a:ext uri="{9D8B030D-6E8A-4147-A177-3AD203B41FA5}">
                      <a16:colId xmlns:a16="http://schemas.microsoft.com/office/drawing/2014/main" xmlns="" val="20006"/>
                    </a:ext>
                  </a:extLst>
                </a:gridCol>
              </a:tblGrid>
              <a:tr h="192885">
                <a:tc>
                  <a:txBody>
                    <a:bodyPr/>
                    <a:lstStyle/>
                    <a:p>
                      <a:pPr algn="l" fontAlgn="b"/>
                      <a:r>
                        <a:rPr lang="en-US" sz="700" b="1" i="1" u="none" strike="noStrike" dirty="0">
                          <a:solidFill>
                            <a:srgbClr val="000000"/>
                          </a:solidFill>
                          <a:effectLst/>
                          <a:latin typeface="Calibri" panose="020F0502020204030204" pitchFamily="34" charset="0"/>
                        </a:rPr>
                        <a:t> </a:t>
                      </a:r>
                    </a:p>
                  </a:txBody>
                  <a:tcPr marL="6231" marR="6231" marT="6231" marB="0" anchor="b">
                    <a:lnL>
                      <a:noFill/>
                    </a:lnL>
                    <a:lnR>
                      <a:noFill/>
                    </a:lnR>
                    <a:lnT>
                      <a:noFill/>
                    </a:lnT>
                    <a:lnB>
                      <a:noFill/>
                    </a:lnB>
                    <a:solidFill>
                      <a:srgbClr val="FFFFFF"/>
                    </a:solidFill>
                  </a:tcPr>
                </a:tc>
                <a:tc>
                  <a:txBody>
                    <a:bodyPr/>
                    <a:lstStyle/>
                    <a:p>
                      <a:pPr algn="l" fontAlgn="ctr"/>
                      <a:r>
                        <a:rPr lang="en-US" sz="700" b="1" i="0" u="none" strike="noStrike" dirty="0">
                          <a:solidFill>
                            <a:srgbClr val="000000"/>
                          </a:solidFill>
                          <a:effectLst/>
                          <a:latin typeface="Calibri" panose="020F0502020204030204" pitchFamily="34" charset="0"/>
                        </a:rPr>
                        <a:t>Locus</a:t>
                      </a:r>
                      <a:r>
                        <a:rPr lang="en-US" sz="700" b="1" i="0" u="none" strike="noStrike" baseline="0" dirty="0">
                          <a:solidFill>
                            <a:srgbClr val="000000"/>
                          </a:solidFill>
                          <a:effectLst/>
                          <a:latin typeface="Calibri" panose="020F0502020204030204" pitchFamily="34" charset="0"/>
                        </a:rPr>
                        <a:t> </a:t>
                      </a:r>
                      <a:r>
                        <a:rPr lang="en-US" sz="700" b="1" i="0" u="none" strike="noStrike" dirty="0">
                          <a:solidFill>
                            <a:srgbClr val="000000"/>
                          </a:solidFill>
                          <a:effectLst/>
                          <a:latin typeface="Calibri" panose="020F0502020204030204" pitchFamily="34" charset="0"/>
                        </a:rPr>
                        <a:t>Tag</a:t>
                      </a:r>
                    </a:p>
                  </a:txBody>
                  <a:tcPr marL="6231" marR="6231" marT="6231"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700" b="1" i="0" u="none" strike="noStrike" dirty="0">
                          <a:solidFill>
                            <a:srgbClr val="000000"/>
                          </a:solidFill>
                          <a:effectLst/>
                          <a:latin typeface="Calibri" panose="020F0502020204030204" pitchFamily="34" charset="0"/>
                        </a:rPr>
                        <a:t>Blast2GO</a:t>
                      </a:r>
                    </a:p>
                  </a:txBody>
                  <a:tcPr marL="6231" marR="6231" marT="6231"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700" b="1" i="0" u="none" strike="noStrike" dirty="0" err="1">
                          <a:solidFill>
                            <a:srgbClr val="000000"/>
                          </a:solidFill>
                          <a:effectLst/>
                          <a:latin typeface="Calibri" panose="020F0502020204030204" pitchFamily="34" charset="0"/>
                        </a:rPr>
                        <a:t>bp</a:t>
                      </a:r>
                      <a:endParaRPr lang="en-US" sz="700" b="1" i="0" u="none" strike="noStrike" dirty="0">
                        <a:solidFill>
                          <a:srgbClr val="000000"/>
                        </a:solidFill>
                        <a:effectLst/>
                        <a:latin typeface="Calibri" panose="020F0502020204030204" pitchFamily="34" charset="0"/>
                      </a:endParaRPr>
                    </a:p>
                  </a:txBody>
                  <a:tcPr marL="6231" marR="6231" marT="6231"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700" b="1" i="0" u="none" strike="noStrike" dirty="0">
                          <a:solidFill>
                            <a:srgbClr val="000000"/>
                          </a:solidFill>
                          <a:effectLst/>
                          <a:latin typeface="Calibri" panose="020F0502020204030204" pitchFamily="34" charset="0"/>
                        </a:rPr>
                        <a:t> </a:t>
                      </a:r>
                    </a:p>
                  </a:txBody>
                  <a:tcPr marL="6231" marR="6231" marT="6231"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700" b="1" i="0" u="none" strike="noStrike" dirty="0" err="1">
                          <a:solidFill>
                            <a:srgbClr val="000000"/>
                          </a:solidFill>
                          <a:effectLst/>
                          <a:latin typeface="Calibri" panose="020F0502020204030204" pitchFamily="34" charset="0"/>
                        </a:rPr>
                        <a:t>Contig</a:t>
                      </a:r>
                      <a:r>
                        <a:rPr lang="en-US" sz="700" b="1" i="0" u="none" strike="noStrike" dirty="0">
                          <a:solidFill>
                            <a:srgbClr val="000000"/>
                          </a:solidFill>
                          <a:effectLst/>
                          <a:latin typeface="Calibri" panose="020F0502020204030204" pitchFamily="34" charset="0"/>
                        </a:rPr>
                        <a:t>  Number</a:t>
                      </a:r>
                    </a:p>
                  </a:txBody>
                  <a:tcPr marL="6231" marR="6231" marT="6231"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700" b="1" i="0" u="none" strike="noStrike" dirty="0" err="1">
                          <a:solidFill>
                            <a:srgbClr val="000000"/>
                          </a:solidFill>
                          <a:effectLst/>
                          <a:latin typeface="Calibri" panose="020F0502020204030204" pitchFamily="34" charset="0"/>
                        </a:rPr>
                        <a:t>Contig</a:t>
                      </a:r>
                      <a:r>
                        <a:rPr lang="en-US" sz="700" b="1" i="0" u="none" strike="noStrike" dirty="0">
                          <a:solidFill>
                            <a:srgbClr val="000000"/>
                          </a:solidFill>
                          <a:effectLst/>
                          <a:latin typeface="Calibri" panose="020F0502020204030204" pitchFamily="34" charset="0"/>
                        </a:rPr>
                        <a:t> Size</a:t>
                      </a:r>
                    </a:p>
                  </a:txBody>
                  <a:tcPr marL="6231" marR="6231" marT="6231"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0000"/>
                  </a:ext>
                </a:extLst>
              </a:tr>
              <a:tr h="162023">
                <a:tc>
                  <a:txBody>
                    <a:bodyPr/>
                    <a:lstStyle/>
                    <a:p>
                      <a:pPr algn="l" fontAlgn="b"/>
                      <a:r>
                        <a:rPr lang="en-US" sz="700" b="1" i="1" u="none" strike="noStrike">
                          <a:solidFill>
                            <a:srgbClr val="000000"/>
                          </a:solidFill>
                          <a:effectLst/>
                          <a:latin typeface="Calibri" panose="020F0502020204030204" pitchFamily="34" charset="0"/>
                        </a:rPr>
                        <a:t> </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MTARD_3788</a:t>
                      </a:r>
                    </a:p>
                  </a:txBody>
                  <a:tcPr marL="6231" marR="6231" marT="6231" marB="0" anchor="b">
                    <a:lnL>
                      <a:noFill/>
                    </a:lnL>
                    <a:lnR>
                      <a:noFill/>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trichothecene 15-o-acetyltransferase</a:t>
                      </a:r>
                    </a:p>
                  </a:txBody>
                  <a:tcPr marL="6231" marR="6231" marT="6231" marB="0" anchor="b">
                    <a:lnL>
                      <a:noFill/>
                    </a:lnL>
                    <a:lnR>
                      <a:noFill/>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1872</a:t>
                      </a:r>
                    </a:p>
                  </a:txBody>
                  <a:tcPr marL="6231" marR="6231" marT="6231" marB="0" anchor="b">
                    <a:lnL>
                      <a:noFill/>
                    </a:lnL>
                    <a:lnR>
                      <a:noFill/>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231" marR="6231" marT="6231" marB="0" anchor="b">
                    <a:lnL>
                      <a:noFill/>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c rowSpan="20">
                  <a:txBody>
                    <a:bodyPr/>
                    <a:lstStyle/>
                    <a:p>
                      <a:pPr algn="ctr" fontAlgn="ctr"/>
                      <a:r>
                        <a:rPr lang="en-US" sz="700" b="1" i="0" u="none" strike="noStrike">
                          <a:solidFill>
                            <a:srgbClr val="000000"/>
                          </a:solidFill>
                          <a:effectLst/>
                          <a:latin typeface="Calibri" panose="020F0502020204030204" pitchFamily="34" charset="0"/>
                        </a:rPr>
                        <a:t>c0000052</a:t>
                      </a:r>
                    </a:p>
                  </a:txBody>
                  <a:tcPr marL="6231" marR="6231" marT="62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tc rowSpan="20">
                  <a:txBody>
                    <a:bodyPr/>
                    <a:lstStyle/>
                    <a:p>
                      <a:pPr algn="ctr" fontAlgn="ctr"/>
                      <a:r>
                        <a:rPr lang="en-US" sz="700" b="1" i="0" u="none" strike="noStrike">
                          <a:solidFill>
                            <a:srgbClr val="000000"/>
                          </a:solidFill>
                          <a:effectLst/>
                          <a:latin typeface="Calibri" panose="020F0502020204030204" pitchFamily="34" charset="0"/>
                        </a:rPr>
                        <a:t>208,926</a:t>
                      </a:r>
                    </a:p>
                  </a:txBody>
                  <a:tcPr marL="6231" marR="6231" marT="623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0001"/>
                  </a:ext>
                </a:extLst>
              </a:tr>
              <a:tr h="154308">
                <a:tc>
                  <a:txBody>
                    <a:bodyPr/>
                    <a:lstStyle/>
                    <a:p>
                      <a:pPr algn="l" fontAlgn="b"/>
                      <a:r>
                        <a:rPr lang="en-US" sz="700" b="1" i="1" u="none" strike="noStrike">
                          <a:solidFill>
                            <a:srgbClr val="000000"/>
                          </a:solidFill>
                          <a:effectLst/>
                          <a:latin typeface="Calibri" panose="020F0502020204030204" pitchFamily="34" charset="0"/>
                        </a:rPr>
                        <a:t> </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dirty="0">
                          <a:solidFill>
                            <a:srgbClr val="000000"/>
                          </a:solidFill>
                          <a:effectLst/>
                          <a:latin typeface="Calibri" panose="020F0502020204030204" pitchFamily="34" charset="0"/>
                        </a:rPr>
                        <a:t>MTARD_3789</a:t>
                      </a:r>
                    </a:p>
                  </a:txBody>
                  <a:tcPr marL="6231" marR="6231" marT="6231"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---NA---</a:t>
                      </a:r>
                    </a:p>
                  </a:txBody>
                  <a:tcPr marL="6231" marR="6231" marT="6231"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537</a:t>
                      </a:r>
                    </a:p>
                  </a:txBody>
                  <a:tcPr marL="6231" marR="6231" marT="6231"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231" marR="6231" marT="6231"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02"/>
                  </a:ext>
                </a:extLst>
              </a:tr>
              <a:tr h="154308">
                <a:tc>
                  <a:txBody>
                    <a:bodyPr/>
                    <a:lstStyle/>
                    <a:p>
                      <a:pPr algn="l" fontAlgn="b"/>
                      <a:r>
                        <a:rPr lang="en-US" sz="700" b="1" i="1" u="none" strike="noStrike">
                          <a:solidFill>
                            <a:srgbClr val="000000"/>
                          </a:solidFill>
                          <a:effectLst/>
                          <a:latin typeface="Calibri" panose="020F0502020204030204" pitchFamily="34" charset="0"/>
                        </a:rPr>
                        <a:t> </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dirty="0">
                          <a:solidFill>
                            <a:srgbClr val="000000"/>
                          </a:solidFill>
                          <a:effectLst/>
                          <a:latin typeface="Calibri" panose="020F0502020204030204" pitchFamily="34" charset="0"/>
                        </a:rPr>
                        <a:t>MTARD_3839</a:t>
                      </a:r>
                    </a:p>
                  </a:txBody>
                  <a:tcPr marL="6231" marR="6231" marT="6231"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700" b="1" i="0" u="none" strike="noStrike" dirty="0">
                          <a:solidFill>
                            <a:srgbClr val="000000"/>
                          </a:solidFill>
                          <a:effectLst/>
                          <a:latin typeface="Calibri" panose="020F0502020204030204" pitchFamily="34" charset="0"/>
                        </a:rPr>
                        <a:t>exonuclease 3 -5 domain-containing 1</a:t>
                      </a:r>
                    </a:p>
                  </a:txBody>
                  <a:tcPr marL="6231" marR="6231" marT="6231"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765</a:t>
                      </a:r>
                    </a:p>
                  </a:txBody>
                  <a:tcPr marL="6231" marR="6231" marT="6231"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231" marR="6231" marT="6231"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03"/>
                  </a:ext>
                </a:extLst>
              </a:tr>
              <a:tr h="154308">
                <a:tc>
                  <a:txBody>
                    <a:bodyPr/>
                    <a:lstStyle/>
                    <a:p>
                      <a:pPr algn="l" fontAlgn="b"/>
                      <a:r>
                        <a:rPr lang="en-US" sz="700" b="1" i="1" u="none" strike="noStrike">
                          <a:solidFill>
                            <a:srgbClr val="000000"/>
                          </a:solidFill>
                          <a:effectLst/>
                          <a:latin typeface="Calibri" panose="020F0502020204030204" pitchFamily="34" charset="0"/>
                        </a:rPr>
                        <a:t> </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MTARD_3840</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dirty="0">
                          <a:solidFill>
                            <a:srgbClr val="000000"/>
                          </a:solidFill>
                          <a:effectLst/>
                          <a:latin typeface="Calibri" panose="020F0502020204030204" pitchFamily="34" charset="0"/>
                        </a:rPr>
                        <a:t>major facilitator superfamily domain, general substrate transporter [</a:t>
                      </a:r>
                      <a:r>
                        <a:rPr lang="en-US" sz="700" b="1" i="0" u="none" strike="noStrike" dirty="0" err="1">
                          <a:solidFill>
                            <a:srgbClr val="000000"/>
                          </a:solidFill>
                          <a:effectLst/>
                          <a:latin typeface="Calibri" panose="020F0502020204030204" pitchFamily="34" charset="0"/>
                        </a:rPr>
                        <a:t>Penicillium</a:t>
                      </a:r>
                      <a:r>
                        <a:rPr lang="en-US" sz="700" b="1" i="0" u="none" strike="noStrike" dirty="0">
                          <a:solidFill>
                            <a:srgbClr val="000000"/>
                          </a:solidFill>
                          <a:effectLst/>
                          <a:latin typeface="Calibri" panose="020F0502020204030204" pitchFamily="34" charset="0"/>
                        </a:rPr>
                        <a:t> </a:t>
                      </a:r>
                      <a:r>
                        <a:rPr lang="en-US" sz="700" b="1" i="0" u="none" strike="noStrike" dirty="0" err="1">
                          <a:solidFill>
                            <a:srgbClr val="000000"/>
                          </a:solidFill>
                          <a:effectLst/>
                          <a:latin typeface="Calibri" panose="020F0502020204030204" pitchFamily="34" charset="0"/>
                        </a:rPr>
                        <a:t>expansum</a:t>
                      </a:r>
                      <a:r>
                        <a:rPr lang="en-US" sz="700" b="1" i="0" u="none" strike="noStrike" dirty="0">
                          <a:solidFill>
                            <a:srgbClr val="000000"/>
                          </a:solidFill>
                          <a:effectLst/>
                          <a:latin typeface="Calibri" panose="020F0502020204030204" pitchFamily="34" charset="0"/>
                        </a:rPr>
                        <a:t>]</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1605</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231" marR="6231" marT="6231"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04"/>
                  </a:ext>
                </a:extLst>
              </a:tr>
              <a:tr h="154308">
                <a:tc>
                  <a:txBody>
                    <a:bodyPr/>
                    <a:lstStyle/>
                    <a:p>
                      <a:pPr algn="l" fontAlgn="b"/>
                      <a:r>
                        <a:rPr lang="en-US" sz="700" b="1" i="1" u="none" strike="noStrike" dirty="0">
                          <a:solidFill>
                            <a:srgbClr val="000000"/>
                          </a:solidFill>
                          <a:effectLst/>
                          <a:latin typeface="Calibri" panose="020F0502020204030204" pitchFamily="34" charset="0"/>
                        </a:rPr>
                        <a:t>TRI10</a:t>
                      </a:r>
                    </a:p>
                  </a:txBody>
                  <a:tcPr marL="6231" marR="6231" marT="6231" marB="0" anchor="b">
                    <a:lnL>
                      <a:noFill/>
                    </a:lnL>
                    <a:lnR>
                      <a:noFill/>
                    </a:lnR>
                    <a:lnT>
                      <a:noFill/>
                    </a:lnT>
                    <a:lnB>
                      <a:noFill/>
                    </a:lnB>
                    <a:solidFill>
                      <a:srgbClr val="92D050"/>
                    </a:solidFill>
                  </a:tcPr>
                </a:tc>
                <a:tc>
                  <a:txBody>
                    <a:bodyPr/>
                    <a:lstStyle/>
                    <a:p>
                      <a:pPr algn="l" fontAlgn="b"/>
                      <a:r>
                        <a:rPr lang="en-US" sz="700" b="1" i="0" u="none" strike="noStrike">
                          <a:solidFill>
                            <a:srgbClr val="000000"/>
                          </a:solidFill>
                          <a:effectLst/>
                          <a:latin typeface="Calibri" panose="020F0502020204030204" pitchFamily="34" charset="0"/>
                        </a:rPr>
                        <a:t>MTARD_3841</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regulatory</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1296</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231" marR="6231" marT="6231"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05"/>
                  </a:ext>
                </a:extLst>
              </a:tr>
              <a:tr h="154308">
                <a:tc>
                  <a:txBody>
                    <a:bodyPr/>
                    <a:lstStyle/>
                    <a:p>
                      <a:pPr algn="l" fontAlgn="b"/>
                      <a:r>
                        <a:rPr lang="en-US" sz="700" b="1" i="1" u="none" strike="noStrike">
                          <a:solidFill>
                            <a:srgbClr val="000000"/>
                          </a:solidFill>
                          <a:effectLst/>
                          <a:latin typeface="Calibri" panose="020F0502020204030204" pitchFamily="34" charset="0"/>
                        </a:rPr>
                        <a:t>TRI6</a:t>
                      </a:r>
                    </a:p>
                  </a:txBody>
                  <a:tcPr marL="6231" marR="6231" marT="6231" marB="0" anchor="b">
                    <a:lnL>
                      <a:noFill/>
                    </a:lnL>
                    <a:lnR>
                      <a:noFill/>
                    </a:lnR>
                    <a:lnT>
                      <a:noFill/>
                    </a:lnT>
                    <a:lnB>
                      <a:noFill/>
                    </a:lnB>
                    <a:solidFill>
                      <a:srgbClr val="92D050"/>
                    </a:solidFill>
                  </a:tcPr>
                </a:tc>
                <a:tc>
                  <a:txBody>
                    <a:bodyPr/>
                    <a:lstStyle/>
                    <a:p>
                      <a:pPr algn="l" fontAlgn="b"/>
                      <a:r>
                        <a:rPr lang="en-US" sz="700" b="1" i="0" u="none" strike="noStrike">
                          <a:solidFill>
                            <a:srgbClr val="000000"/>
                          </a:solidFill>
                          <a:effectLst/>
                          <a:latin typeface="Calibri" panose="020F0502020204030204" pitchFamily="34" charset="0"/>
                        </a:rPr>
                        <a:t>MTARD_3842</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regulatory [Fusarium graminearum]</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723</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231" marR="6231" marT="6231"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06"/>
                  </a:ext>
                </a:extLst>
              </a:tr>
              <a:tr h="154308">
                <a:tc>
                  <a:txBody>
                    <a:bodyPr/>
                    <a:lstStyle/>
                    <a:p>
                      <a:pPr algn="l" fontAlgn="b"/>
                      <a:r>
                        <a:rPr lang="en-US" sz="700" b="1" i="1" u="none" strike="noStrike">
                          <a:solidFill>
                            <a:srgbClr val="000000"/>
                          </a:solidFill>
                          <a:effectLst/>
                          <a:latin typeface="Calibri" panose="020F0502020204030204" pitchFamily="34" charset="0"/>
                        </a:rPr>
                        <a:t> </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MTARD_3843</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dirty="0">
                          <a:solidFill>
                            <a:srgbClr val="000000"/>
                          </a:solidFill>
                          <a:effectLst/>
                          <a:latin typeface="Calibri" panose="020F0502020204030204" pitchFamily="34" charset="0"/>
                        </a:rPr>
                        <a:t>---NA---</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dirty="0">
                          <a:solidFill>
                            <a:srgbClr val="000000"/>
                          </a:solidFill>
                          <a:effectLst/>
                          <a:latin typeface="Calibri" panose="020F0502020204030204" pitchFamily="34" charset="0"/>
                        </a:rPr>
                        <a:t>489</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dirty="0">
                          <a:solidFill>
                            <a:srgbClr val="000000"/>
                          </a:solidFill>
                          <a:effectLst/>
                          <a:latin typeface="Calibri" panose="020F0502020204030204" pitchFamily="34" charset="0"/>
                        </a:rPr>
                        <a:t> </a:t>
                      </a:r>
                    </a:p>
                  </a:txBody>
                  <a:tcPr marL="6231" marR="6231" marT="6231"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07"/>
                  </a:ext>
                </a:extLst>
              </a:tr>
              <a:tr h="154308">
                <a:tc>
                  <a:txBody>
                    <a:bodyPr/>
                    <a:lstStyle/>
                    <a:p>
                      <a:pPr algn="l" fontAlgn="b"/>
                      <a:r>
                        <a:rPr lang="en-US" sz="700" b="1" i="1" u="none" strike="noStrike" dirty="0">
                          <a:solidFill>
                            <a:srgbClr val="000000"/>
                          </a:solidFill>
                          <a:effectLst/>
                          <a:latin typeface="Calibri" panose="020F0502020204030204" pitchFamily="34" charset="0"/>
                        </a:rPr>
                        <a:t>TRI3b</a:t>
                      </a:r>
                    </a:p>
                  </a:txBody>
                  <a:tcPr marL="6231" marR="6231" marT="6231" marB="0" anchor="b">
                    <a:lnL>
                      <a:noFill/>
                    </a:lnL>
                    <a:lnR>
                      <a:noFill/>
                    </a:lnR>
                    <a:lnT>
                      <a:noFill/>
                    </a:lnT>
                    <a:lnB>
                      <a:noFill/>
                    </a:lnB>
                    <a:solidFill>
                      <a:srgbClr val="92D050"/>
                    </a:solidFill>
                  </a:tcPr>
                </a:tc>
                <a:tc>
                  <a:txBody>
                    <a:bodyPr/>
                    <a:lstStyle/>
                    <a:p>
                      <a:pPr algn="l" fontAlgn="b"/>
                      <a:r>
                        <a:rPr lang="en-US" sz="700" b="1" i="0" u="none" strike="noStrike">
                          <a:solidFill>
                            <a:srgbClr val="000000"/>
                          </a:solidFill>
                          <a:effectLst/>
                          <a:latin typeface="Calibri" panose="020F0502020204030204" pitchFamily="34" charset="0"/>
                        </a:rPr>
                        <a:t>MTARD_3844</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dirty="0">
                          <a:solidFill>
                            <a:srgbClr val="000000"/>
                          </a:solidFill>
                          <a:effectLst/>
                          <a:latin typeface="Calibri" panose="020F0502020204030204" pitchFamily="34" charset="0"/>
                        </a:rPr>
                        <a:t>trichothecene 15-O-acetyltransferase</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dirty="0">
                          <a:solidFill>
                            <a:srgbClr val="000000"/>
                          </a:solidFill>
                          <a:effectLst/>
                          <a:latin typeface="Calibri" panose="020F0502020204030204" pitchFamily="34" charset="0"/>
                        </a:rPr>
                        <a:t>1557</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231" marR="6231" marT="6231"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08"/>
                  </a:ext>
                </a:extLst>
              </a:tr>
              <a:tr h="154308">
                <a:tc>
                  <a:txBody>
                    <a:bodyPr/>
                    <a:lstStyle/>
                    <a:p>
                      <a:pPr algn="l" fontAlgn="b"/>
                      <a:r>
                        <a:rPr lang="en-US" sz="700" b="1" i="1" u="none" strike="noStrike">
                          <a:solidFill>
                            <a:srgbClr val="000000"/>
                          </a:solidFill>
                          <a:effectLst/>
                          <a:latin typeface="Calibri" panose="020F0502020204030204" pitchFamily="34" charset="0"/>
                        </a:rPr>
                        <a:t> </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MTARD_3845</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dirty="0">
                          <a:solidFill>
                            <a:srgbClr val="000000"/>
                          </a:solidFill>
                          <a:effectLst/>
                          <a:latin typeface="Calibri" panose="020F0502020204030204" pitchFamily="34" charset="0"/>
                        </a:rPr>
                        <a:t>cytochrome P450</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1575</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231" marR="6231" marT="6231"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09"/>
                  </a:ext>
                </a:extLst>
              </a:tr>
              <a:tr h="154308">
                <a:tc>
                  <a:txBody>
                    <a:bodyPr/>
                    <a:lstStyle/>
                    <a:p>
                      <a:pPr algn="l" fontAlgn="b"/>
                      <a:r>
                        <a:rPr lang="en-US" sz="700" b="1" i="1" u="none" strike="noStrike">
                          <a:solidFill>
                            <a:srgbClr val="000000"/>
                          </a:solidFill>
                          <a:effectLst/>
                          <a:latin typeface="Calibri" panose="020F0502020204030204" pitchFamily="34" charset="0"/>
                        </a:rPr>
                        <a:t> </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MTARD_3846</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cytochrome P450 monooxygenase</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1443</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231" marR="6231" marT="6231"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10"/>
                  </a:ext>
                </a:extLst>
              </a:tr>
              <a:tr h="154308">
                <a:tc>
                  <a:txBody>
                    <a:bodyPr/>
                    <a:lstStyle/>
                    <a:p>
                      <a:pPr algn="l" fontAlgn="b"/>
                      <a:r>
                        <a:rPr lang="en-US" sz="700" b="1" i="1" u="none" strike="noStrike">
                          <a:solidFill>
                            <a:srgbClr val="000000"/>
                          </a:solidFill>
                          <a:effectLst/>
                          <a:latin typeface="Calibri" panose="020F0502020204030204" pitchFamily="34" charset="0"/>
                        </a:rPr>
                        <a:t>TRI12</a:t>
                      </a:r>
                    </a:p>
                  </a:txBody>
                  <a:tcPr marL="6231" marR="6231" marT="6231" marB="0" anchor="b">
                    <a:lnL>
                      <a:noFill/>
                    </a:lnL>
                    <a:lnR>
                      <a:noFill/>
                    </a:lnR>
                    <a:lnT>
                      <a:noFill/>
                    </a:lnT>
                    <a:lnB>
                      <a:noFill/>
                    </a:lnB>
                    <a:solidFill>
                      <a:srgbClr val="92D050"/>
                    </a:solidFill>
                  </a:tcPr>
                </a:tc>
                <a:tc>
                  <a:txBody>
                    <a:bodyPr/>
                    <a:lstStyle/>
                    <a:p>
                      <a:pPr algn="l" fontAlgn="b"/>
                      <a:r>
                        <a:rPr lang="en-US" sz="700" b="1" i="0" u="none" strike="noStrike">
                          <a:solidFill>
                            <a:srgbClr val="000000"/>
                          </a:solidFill>
                          <a:effectLst/>
                          <a:latin typeface="Calibri" panose="020F0502020204030204" pitchFamily="34" charset="0"/>
                        </a:rPr>
                        <a:t>MTARD_3847</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trichothecene efflux pump</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1800</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231" marR="6231" marT="6231"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11"/>
                  </a:ext>
                </a:extLst>
              </a:tr>
              <a:tr h="154308">
                <a:tc>
                  <a:txBody>
                    <a:bodyPr/>
                    <a:lstStyle/>
                    <a:p>
                      <a:pPr algn="l" fontAlgn="b"/>
                      <a:r>
                        <a:rPr lang="en-US" sz="700" b="1" i="1" u="none" strike="noStrike">
                          <a:solidFill>
                            <a:srgbClr val="000000"/>
                          </a:solidFill>
                          <a:effectLst/>
                          <a:latin typeface="Calibri" panose="020F0502020204030204" pitchFamily="34" charset="0"/>
                        </a:rPr>
                        <a:t>TRI4</a:t>
                      </a:r>
                    </a:p>
                  </a:txBody>
                  <a:tcPr marL="6231" marR="6231" marT="6231" marB="0" anchor="b">
                    <a:lnL>
                      <a:noFill/>
                    </a:lnL>
                    <a:lnR>
                      <a:noFill/>
                    </a:lnR>
                    <a:lnT>
                      <a:noFill/>
                    </a:lnT>
                    <a:lnB>
                      <a:noFill/>
                    </a:lnB>
                    <a:solidFill>
                      <a:srgbClr val="92D050"/>
                    </a:solidFill>
                  </a:tcPr>
                </a:tc>
                <a:tc>
                  <a:txBody>
                    <a:bodyPr/>
                    <a:lstStyle/>
                    <a:p>
                      <a:pPr algn="l" fontAlgn="b"/>
                      <a:r>
                        <a:rPr lang="en-US" sz="700" b="1" i="0" u="none" strike="noStrike" dirty="0">
                          <a:solidFill>
                            <a:srgbClr val="000000"/>
                          </a:solidFill>
                          <a:effectLst/>
                          <a:latin typeface="Calibri" panose="020F0502020204030204" pitchFamily="34" charset="0"/>
                        </a:rPr>
                        <a:t>MTARD_3848</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cytochrome P450 [Fusarium graminearum]</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1557</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231" marR="6231" marT="6231"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12"/>
                  </a:ext>
                </a:extLst>
              </a:tr>
              <a:tr h="154308">
                <a:tc>
                  <a:txBody>
                    <a:bodyPr/>
                    <a:lstStyle/>
                    <a:p>
                      <a:pPr algn="l" fontAlgn="b"/>
                      <a:r>
                        <a:rPr lang="en-US" sz="700" b="1" i="1" u="none" strike="noStrike">
                          <a:solidFill>
                            <a:srgbClr val="000000"/>
                          </a:solidFill>
                          <a:effectLst/>
                          <a:latin typeface="Calibri" panose="020F0502020204030204" pitchFamily="34" charset="0"/>
                        </a:rPr>
                        <a:t>TRI14</a:t>
                      </a:r>
                    </a:p>
                  </a:txBody>
                  <a:tcPr marL="6231" marR="6231" marT="6231" marB="0" anchor="b">
                    <a:lnL>
                      <a:noFill/>
                    </a:lnL>
                    <a:lnR>
                      <a:noFill/>
                    </a:lnR>
                    <a:lnT>
                      <a:noFill/>
                    </a:lnT>
                    <a:lnB>
                      <a:noFill/>
                    </a:lnB>
                    <a:solidFill>
                      <a:srgbClr val="92D050"/>
                    </a:solidFill>
                  </a:tcPr>
                </a:tc>
                <a:tc>
                  <a:txBody>
                    <a:bodyPr/>
                    <a:lstStyle/>
                    <a:p>
                      <a:pPr algn="l" fontAlgn="b"/>
                      <a:r>
                        <a:rPr lang="en-US" sz="700" b="1" i="0" u="none" strike="noStrike" dirty="0">
                          <a:solidFill>
                            <a:srgbClr val="000000"/>
                          </a:solidFill>
                          <a:effectLst/>
                          <a:latin typeface="Calibri" panose="020F0502020204030204" pitchFamily="34" charset="0"/>
                        </a:rPr>
                        <a:t>MTARD_3849</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Tri14</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1092</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231" marR="6231" marT="6231"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13"/>
                  </a:ext>
                </a:extLst>
              </a:tr>
              <a:tr h="154308">
                <a:tc>
                  <a:txBody>
                    <a:bodyPr/>
                    <a:lstStyle/>
                    <a:p>
                      <a:pPr algn="l" fontAlgn="b"/>
                      <a:r>
                        <a:rPr lang="en-US" sz="700" b="1" i="1" u="none" strike="noStrike" dirty="0">
                          <a:solidFill>
                            <a:srgbClr val="000000"/>
                          </a:solidFill>
                          <a:effectLst/>
                          <a:latin typeface="Calibri" panose="020F0502020204030204" pitchFamily="34" charset="0"/>
                        </a:rPr>
                        <a:t>TRI3a</a:t>
                      </a:r>
                    </a:p>
                  </a:txBody>
                  <a:tcPr marL="6231" marR="6231" marT="6231" marB="0" anchor="b">
                    <a:lnL>
                      <a:noFill/>
                    </a:lnL>
                    <a:lnR>
                      <a:noFill/>
                    </a:lnR>
                    <a:lnT>
                      <a:noFill/>
                    </a:lnT>
                    <a:lnB>
                      <a:noFill/>
                    </a:lnB>
                    <a:solidFill>
                      <a:srgbClr val="92D050"/>
                    </a:solidFill>
                  </a:tcPr>
                </a:tc>
                <a:tc>
                  <a:txBody>
                    <a:bodyPr/>
                    <a:lstStyle/>
                    <a:p>
                      <a:pPr algn="l" fontAlgn="b"/>
                      <a:r>
                        <a:rPr lang="en-US" sz="700" b="1" i="0" u="none" strike="noStrike" dirty="0">
                          <a:solidFill>
                            <a:srgbClr val="000000"/>
                          </a:solidFill>
                          <a:effectLst/>
                          <a:latin typeface="Calibri" panose="020F0502020204030204" pitchFamily="34" charset="0"/>
                        </a:rPr>
                        <a:t>MTARD_3850</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dirty="0">
                          <a:solidFill>
                            <a:srgbClr val="000000"/>
                          </a:solidFill>
                          <a:effectLst/>
                          <a:latin typeface="Calibri" panose="020F0502020204030204" pitchFamily="34" charset="0"/>
                        </a:rPr>
                        <a:t>15-O-acetyltransferase, partial</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1710</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231" marR="6231" marT="6231"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14"/>
                  </a:ext>
                </a:extLst>
              </a:tr>
              <a:tr h="154308">
                <a:tc>
                  <a:txBody>
                    <a:bodyPr/>
                    <a:lstStyle/>
                    <a:p>
                      <a:pPr algn="l" fontAlgn="b"/>
                      <a:r>
                        <a:rPr lang="en-US" sz="700" b="1" i="1" u="none" strike="noStrike">
                          <a:solidFill>
                            <a:srgbClr val="000000"/>
                          </a:solidFill>
                          <a:effectLst/>
                          <a:latin typeface="Calibri" panose="020F0502020204030204" pitchFamily="34" charset="0"/>
                        </a:rPr>
                        <a:t>TRI5</a:t>
                      </a:r>
                    </a:p>
                  </a:txBody>
                  <a:tcPr marL="6231" marR="6231" marT="6231" marB="0" anchor="b">
                    <a:lnL>
                      <a:noFill/>
                    </a:lnL>
                    <a:lnR>
                      <a:noFill/>
                    </a:lnR>
                    <a:lnT>
                      <a:noFill/>
                    </a:lnT>
                    <a:lnB>
                      <a:noFill/>
                    </a:lnB>
                    <a:solidFill>
                      <a:srgbClr val="92D050"/>
                    </a:solidFill>
                  </a:tcPr>
                </a:tc>
                <a:tc>
                  <a:txBody>
                    <a:bodyPr/>
                    <a:lstStyle/>
                    <a:p>
                      <a:pPr algn="l" fontAlgn="b"/>
                      <a:r>
                        <a:rPr lang="en-US" sz="700" b="1" i="0" u="none" strike="noStrike">
                          <a:solidFill>
                            <a:srgbClr val="000000"/>
                          </a:solidFill>
                          <a:effectLst/>
                          <a:latin typeface="Calibri" panose="020F0502020204030204" pitchFamily="34" charset="0"/>
                        </a:rPr>
                        <a:t>MTARD_3851</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dirty="0" err="1">
                          <a:solidFill>
                            <a:srgbClr val="000000"/>
                          </a:solidFill>
                          <a:effectLst/>
                          <a:latin typeface="Calibri" panose="020F0502020204030204" pitchFamily="34" charset="0"/>
                        </a:rPr>
                        <a:t>trichodiene</a:t>
                      </a:r>
                      <a:r>
                        <a:rPr lang="en-US" sz="700" b="1" i="0" u="none" strike="noStrike" dirty="0">
                          <a:solidFill>
                            <a:srgbClr val="000000"/>
                          </a:solidFill>
                          <a:effectLst/>
                          <a:latin typeface="Calibri" panose="020F0502020204030204" pitchFamily="34" charset="0"/>
                        </a:rPr>
                        <a:t> synthase [Fusarium </a:t>
                      </a:r>
                      <a:r>
                        <a:rPr lang="en-US" sz="700" b="1" i="0" u="none" strike="noStrike" dirty="0" err="1">
                          <a:solidFill>
                            <a:srgbClr val="000000"/>
                          </a:solidFill>
                          <a:effectLst/>
                          <a:latin typeface="Calibri" panose="020F0502020204030204" pitchFamily="34" charset="0"/>
                        </a:rPr>
                        <a:t>graminearum</a:t>
                      </a:r>
                      <a:r>
                        <a:rPr lang="en-US" sz="700" b="1" i="0" u="none" strike="noStrike" dirty="0">
                          <a:solidFill>
                            <a:srgbClr val="000000"/>
                          </a:solidFill>
                          <a:effectLst/>
                          <a:latin typeface="Calibri" panose="020F0502020204030204" pitchFamily="34" charset="0"/>
                        </a:rPr>
                        <a:t>]</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2205</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231" marR="6231" marT="6231"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15"/>
                  </a:ext>
                </a:extLst>
              </a:tr>
              <a:tr h="154308">
                <a:tc>
                  <a:txBody>
                    <a:bodyPr/>
                    <a:lstStyle/>
                    <a:p>
                      <a:pPr algn="l" fontAlgn="b"/>
                      <a:r>
                        <a:rPr lang="en-US" sz="700" b="1" i="1" u="none" strike="noStrike">
                          <a:solidFill>
                            <a:srgbClr val="000000"/>
                          </a:solidFill>
                          <a:effectLst/>
                          <a:latin typeface="Calibri" panose="020F0502020204030204" pitchFamily="34" charset="0"/>
                        </a:rPr>
                        <a:t>TRI22</a:t>
                      </a:r>
                    </a:p>
                  </a:txBody>
                  <a:tcPr marL="6231" marR="6231" marT="6231" marB="0" anchor="b">
                    <a:lnL>
                      <a:noFill/>
                    </a:lnL>
                    <a:lnR>
                      <a:noFill/>
                    </a:lnR>
                    <a:lnT>
                      <a:noFill/>
                    </a:lnT>
                    <a:lnB>
                      <a:noFill/>
                    </a:lnB>
                    <a:solidFill>
                      <a:srgbClr val="92D050"/>
                    </a:solidFill>
                  </a:tcPr>
                </a:tc>
                <a:tc>
                  <a:txBody>
                    <a:bodyPr/>
                    <a:lstStyle/>
                    <a:p>
                      <a:pPr algn="l" fontAlgn="b"/>
                      <a:r>
                        <a:rPr lang="en-US" sz="700" b="1" i="0" u="none" strike="noStrike">
                          <a:solidFill>
                            <a:srgbClr val="000000"/>
                          </a:solidFill>
                          <a:effectLst/>
                          <a:latin typeface="Calibri" panose="020F0502020204030204" pitchFamily="34" charset="0"/>
                        </a:rPr>
                        <a:t>MTARD_3852</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cytochrome P450 monooxygenase</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1476</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231" marR="6231" marT="6231"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16"/>
                  </a:ext>
                </a:extLst>
              </a:tr>
              <a:tr h="154308">
                <a:tc>
                  <a:txBody>
                    <a:bodyPr/>
                    <a:lstStyle/>
                    <a:p>
                      <a:pPr algn="l" fontAlgn="b"/>
                      <a:r>
                        <a:rPr lang="en-US" sz="700" b="1" i="1" u="none" strike="noStrike">
                          <a:solidFill>
                            <a:srgbClr val="000000"/>
                          </a:solidFill>
                          <a:effectLst/>
                          <a:latin typeface="Calibri" panose="020F0502020204030204" pitchFamily="34" charset="0"/>
                        </a:rPr>
                        <a:t> </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MTARD_3853</a:t>
                      </a:r>
                    </a:p>
                  </a:txBody>
                  <a:tcPr marL="6231" marR="6231" marT="6231" marB="0" anchor="b">
                    <a:lnL>
                      <a:noFill/>
                    </a:lnL>
                    <a:lnR>
                      <a:noFill/>
                    </a:lnR>
                    <a:lnT>
                      <a:noFill/>
                    </a:lnT>
                    <a:lnB>
                      <a:noFill/>
                    </a:lnB>
                    <a:solidFill>
                      <a:srgbClr val="FFFFFF"/>
                    </a:solidFill>
                  </a:tcPr>
                </a:tc>
                <a:tc>
                  <a:txBody>
                    <a:bodyPr/>
                    <a:lstStyle/>
                    <a:p>
                      <a:pPr algn="l" fontAlgn="b"/>
                      <a:r>
                        <a:rPr lang="it-IT" sz="700" b="1" i="0" u="none" strike="noStrike" dirty="0">
                          <a:solidFill>
                            <a:srgbClr val="000000"/>
                          </a:solidFill>
                          <a:effectLst/>
                          <a:latin typeface="Calibri" panose="020F0502020204030204" pitchFamily="34" charset="0"/>
                        </a:rPr>
                        <a:t>Piso0_005478 [Millerozyma farinosa CBS 7064]</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765</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231" marR="6231" marT="6231"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17"/>
                  </a:ext>
                </a:extLst>
              </a:tr>
              <a:tr h="154308">
                <a:tc>
                  <a:txBody>
                    <a:bodyPr/>
                    <a:lstStyle/>
                    <a:p>
                      <a:pPr algn="l" fontAlgn="b"/>
                      <a:r>
                        <a:rPr lang="en-US" sz="700" b="1" i="1" u="none" strike="noStrike">
                          <a:solidFill>
                            <a:srgbClr val="000000"/>
                          </a:solidFill>
                          <a:effectLst/>
                          <a:latin typeface="Calibri" panose="020F0502020204030204" pitchFamily="34" charset="0"/>
                        </a:rPr>
                        <a:t> </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MTARD_3854</a:t>
                      </a:r>
                    </a:p>
                  </a:txBody>
                  <a:tcPr marL="6231" marR="6231" marT="6231"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aromatic ring-opening dioxygenase subunit, [Talaromyces stipitatus ATCC 10500]</a:t>
                      </a:r>
                    </a:p>
                  </a:txBody>
                  <a:tcPr marL="6231" marR="6231" marT="6231"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1977</a:t>
                      </a:r>
                    </a:p>
                  </a:txBody>
                  <a:tcPr marL="6231" marR="6231" marT="6231"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231" marR="6231" marT="6231"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18"/>
                  </a:ext>
                </a:extLst>
              </a:tr>
              <a:tr h="154308">
                <a:tc>
                  <a:txBody>
                    <a:bodyPr/>
                    <a:lstStyle/>
                    <a:p>
                      <a:pPr algn="l" fontAlgn="b"/>
                      <a:r>
                        <a:rPr lang="en-US" sz="700" b="1" i="1" u="none" strike="noStrike" dirty="0">
                          <a:solidFill>
                            <a:srgbClr val="000000"/>
                          </a:solidFill>
                          <a:effectLst/>
                          <a:latin typeface="Calibri" panose="020F0502020204030204" pitchFamily="34" charset="0"/>
                        </a:rPr>
                        <a:t> </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MTARD_3862</a:t>
                      </a:r>
                    </a:p>
                  </a:txBody>
                  <a:tcPr marL="6231" marR="6231" marT="6231"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700" b="1" i="0" u="none" strike="noStrike" dirty="0">
                          <a:solidFill>
                            <a:srgbClr val="000000"/>
                          </a:solidFill>
                          <a:effectLst/>
                          <a:latin typeface="Calibri" panose="020F0502020204030204" pitchFamily="34" charset="0"/>
                        </a:rPr>
                        <a:t>peptidase_M16-domain-containing [</a:t>
                      </a:r>
                      <a:r>
                        <a:rPr lang="en-US" sz="700" b="1" i="0" u="none" strike="noStrike" dirty="0" err="1">
                          <a:solidFill>
                            <a:srgbClr val="000000"/>
                          </a:solidFill>
                          <a:effectLst/>
                          <a:latin typeface="Calibri" panose="020F0502020204030204" pitchFamily="34" charset="0"/>
                        </a:rPr>
                        <a:t>Sphaerulina</a:t>
                      </a:r>
                      <a:r>
                        <a:rPr lang="en-US" sz="700" b="1" i="0" u="none" strike="noStrike" dirty="0">
                          <a:solidFill>
                            <a:srgbClr val="000000"/>
                          </a:solidFill>
                          <a:effectLst/>
                          <a:latin typeface="Calibri" panose="020F0502020204030204" pitchFamily="34" charset="0"/>
                        </a:rPr>
                        <a:t> </a:t>
                      </a:r>
                      <a:r>
                        <a:rPr lang="en-US" sz="700" b="1" i="0" u="none" strike="noStrike" dirty="0" err="1">
                          <a:solidFill>
                            <a:srgbClr val="000000"/>
                          </a:solidFill>
                          <a:effectLst/>
                          <a:latin typeface="Calibri" panose="020F0502020204030204" pitchFamily="34" charset="0"/>
                        </a:rPr>
                        <a:t>musiva</a:t>
                      </a:r>
                      <a:r>
                        <a:rPr lang="en-US" sz="700" b="1" i="0" u="none" strike="noStrike" dirty="0">
                          <a:solidFill>
                            <a:srgbClr val="000000"/>
                          </a:solidFill>
                          <a:effectLst/>
                          <a:latin typeface="Calibri" panose="020F0502020204030204" pitchFamily="34" charset="0"/>
                        </a:rPr>
                        <a:t> SO2202]</a:t>
                      </a:r>
                    </a:p>
                  </a:txBody>
                  <a:tcPr marL="6231" marR="6231" marT="6231"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1704</a:t>
                      </a:r>
                    </a:p>
                  </a:txBody>
                  <a:tcPr marL="6231" marR="6231" marT="6231"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231" marR="6231" marT="6231"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19"/>
                  </a:ext>
                </a:extLst>
              </a:tr>
              <a:tr h="162023">
                <a:tc>
                  <a:txBody>
                    <a:bodyPr/>
                    <a:lstStyle/>
                    <a:p>
                      <a:pPr algn="l" fontAlgn="b"/>
                      <a:r>
                        <a:rPr lang="en-US" sz="700" b="1" i="1" u="none" strike="noStrike" dirty="0">
                          <a:solidFill>
                            <a:srgbClr val="000000"/>
                          </a:solidFill>
                          <a:effectLst/>
                          <a:latin typeface="Calibri" panose="020F0502020204030204" pitchFamily="34" charset="0"/>
                        </a:rPr>
                        <a:t> </a:t>
                      </a:r>
                    </a:p>
                  </a:txBody>
                  <a:tcPr marL="6231" marR="6231" marT="6231"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MTARD_3863</a:t>
                      </a:r>
                    </a:p>
                  </a:txBody>
                  <a:tcPr marL="6231" marR="6231" marT="6231"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700" b="1" i="0" u="none" strike="noStrike" dirty="0">
                          <a:solidFill>
                            <a:srgbClr val="000000"/>
                          </a:solidFill>
                          <a:effectLst/>
                          <a:latin typeface="Calibri" panose="020F0502020204030204" pitchFamily="34" charset="0"/>
                        </a:rPr>
                        <a:t>SMAD FHA domain-containing</a:t>
                      </a:r>
                    </a:p>
                  </a:txBody>
                  <a:tcPr marL="6231" marR="6231" marT="6231"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1626</a:t>
                      </a:r>
                    </a:p>
                  </a:txBody>
                  <a:tcPr marL="6231" marR="6231" marT="6231"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700" b="1" i="0" u="none" strike="noStrike" dirty="0">
                          <a:solidFill>
                            <a:srgbClr val="000000"/>
                          </a:solidFill>
                          <a:effectLst/>
                          <a:latin typeface="Calibri" panose="020F0502020204030204" pitchFamily="34" charset="0"/>
                        </a:rPr>
                        <a:t> </a:t>
                      </a:r>
                    </a:p>
                  </a:txBody>
                  <a:tcPr marL="6231" marR="6231" marT="6231" marB="0" anchor="b">
                    <a:lnL>
                      <a:noFill/>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20"/>
                  </a:ext>
                </a:extLst>
              </a:tr>
            </a:tbl>
          </a:graphicData>
        </a:graphic>
      </p:graphicFrame>
    </p:spTree>
    <p:extLst>
      <p:ext uri="{BB962C8B-B14F-4D97-AF65-F5344CB8AC3E}">
        <p14:creationId xmlns:p14="http://schemas.microsoft.com/office/powerpoint/2010/main" val="32081064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8"/>
          <p:cNvSpPr txBox="1">
            <a:spLocks noChangeAspect="1" noChangeArrowheads="1"/>
          </p:cNvSpPr>
          <p:nvPr/>
        </p:nvSpPr>
        <p:spPr bwMode="auto">
          <a:xfrm>
            <a:off x="294408" y="395186"/>
            <a:ext cx="6186087" cy="523220"/>
          </a:xfrm>
          <a:prstGeom prst="rect">
            <a:avLst/>
          </a:prstGeom>
          <a:noFill/>
          <a:ln w="9525">
            <a:noFill/>
            <a:miter lim="800000"/>
            <a:headEnd/>
            <a:tailEnd/>
          </a:ln>
        </p:spPr>
        <p:txBody>
          <a:bodyPr wrap="square">
            <a:spAutoFit/>
          </a:bodyPr>
          <a:lstStyle>
            <a:defPPr>
              <a:defRPr lang="en-US"/>
            </a:defPPr>
            <a:lvl1pPr>
              <a:defRPr sz="1400" b="1"/>
            </a:lvl1pPr>
          </a:lstStyle>
          <a:p>
            <a:r>
              <a:rPr lang="en-US" dirty="0" smtClean="0"/>
              <a:t>Fig D: Content </a:t>
            </a:r>
            <a:r>
              <a:rPr lang="en-US" dirty="0"/>
              <a:t>and </a:t>
            </a:r>
            <a:r>
              <a:rPr lang="en-US" dirty="0" smtClean="0"/>
              <a:t>arrangement </a:t>
            </a:r>
            <a:r>
              <a:rPr lang="en-US" dirty="0"/>
              <a:t>of </a:t>
            </a:r>
            <a:r>
              <a:rPr lang="en-US" i="1" dirty="0"/>
              <a:t>TRI </a:t>
            </a:r>
            <a:r>
              <a:rPr lang="en-US" dirty="0" smtClean="0"/>
              <a:t>genes </a:t>
            </a:r>
            <a:r>
              <a:rPr lang="en-US" dirty="0"/>
              <a:t>on contigs from </a:t>
            </a:r>
            <a:r>
              <a:rPr lang="en-US" dirty="0" smtClean="0"/>
              <a:t>the genome </a:t>
            </a:r>
            <a:r>
              <a:rPr lang="en-US" dirty="0"/>
              <a:t>sequence of </a:t>
            </a:r>
            <a:r>
              <a:rPr lang="en-US" i="1" dirty="0" smtClean="0"/>
              <a:t>Myrothecium </a:t>
            </a:r>
            <a:r>
              <a:rPr lang="en-US" i="1" dirty="0"/>
              <a:t>roridum </a:t>
            </a:r>
            <a:r>
              <a:rPr lang="en-US" dirty="0"/>
              <a:t>strain NRRL 2183</a:t>
            </a:r>
          </a:p>
        </p:txBody>
      </p:sp>
      <p:grpSp>
        <p:nvGrpSpPr>
          <p:cNvPr id="6" name="Group 5"/>
          <p:cNvGrpSpPr/>
          <p:nvPr/>
        </p:nvGrpSpPr>
        <p:grpSpPr>
          <a:xfrm>
            <a:off x="339733" y="1761263"/>
            <a:ext cx="4762842" cy="328480"/>
            <a:chOff x="396891" y="1893615"/>
            <a:chExt cx="4762842" cy="328480"/>
          </a:xfrm>
        </p:grpSpPr>
        <p:sp>
          <p:nvSpPr>
            <p:cNvPr id="7" name="Rectangle 6"/>
            <p:cNvSpPr/>
            <p:nvPr/>
          </p:nvSpPr>
          <p:spPr>
            <a:xfrm>
              <a:off x="396891" y="2025887"/>
              <a:ext cx="4762842" cy="196208"/>
            </a:xfrm>
            <a:prstGeom prst="rect">
              <a:avLst/>
            </a:prstGeom>
            <a:noFill/>
            <a:ln w="9525">
              <a:noFill/>
              <a:miter lim="800000"/>
              <a:headEnd/>
              <a:tailEnd/>
            </a:ln>
          </p:spPr>
          <p:txBody>
            <a:bodyPr wrap="none">
              <a:spAutoFit/>
            </a:bodyPr>
            <a:lstStyle/>
            <a:p>
              <a:r>
                <a:rPr lang="en-US" sz="675" b="1" dirty="0">
                  <a:solidFill>
                    <a:srgbClr val="000066"/>
                  </a:solidFill>
                </a:rPr>
                <a:t>5320   </a:t>
              </a:r>
              <a:r>
                <a:rPr lang="en-US" sz="675" b="1" dirty="0" smtClean="0">
                  <a:solidFill>
                    <a:srgbClr val="000066"/>
                  </a:solidFill>
                </a:rPr>
                <a:t> 5321                         </a:t>
              </a:r>
              <a:r>
                <a:rPr lang="en-US" sz="675" b="1" dirty="0">
                  <a:solidFill>
                    <a:srgbClr val="000066"/>
                  </a:solidFill>
                </a:rPr>
                <a:t>5346 </a:t>
              </a:r>
              <a:r>
                <a:rPr lang="en-US" sz="675" b="1" dirty="0" smtClean="0">
                  <a:solidFill>
                    <a:srgbClr val="000066"/>
                  </a:solidFill>
                </a:rPr>
                <a:t> 5347      5348     5349  5350  5351    5352  </a:t>
              </a:r>
              <a:r>
                <a:rPr lang="en-US" sz="675" b="1" dirty="0">
                  <a:solidFill>
                    <a:srgbClr val="000066"/>
                  </a:solidFill>
                </a:rPr>
                <a:t>5353 5354     </a:t>
              </a:r>
              <a:r>
                <a:rPr lang="en-US" sz="675" b="1" dirty="0" smtClean="0">
                  <a:solidFill>
                    <a:srgbClr val="000066"/>
                  </a:solidFill>
                </a:rPr>
                <a:t>5355        5356 </a:t>
              </a:r>
              <a:r>
                <a:rPr lang="en-US" sz="675" b="1" dirty="0">
                  <a:solidFill>
                    <a:srgbClr val="000066"/>
                  </a:solidFill>
                </a:rPr>
                <a:t>5357                        </a:t>
              </a:r>
              <a:r>
                <a:rPr lang="en-US" sz="675" b="1" dirty="0" smtClean="0">
                  <a:solidFill>
                    <a:srgbClr val="000066"/>
                  </a:solidFill>
                </a:rPr>
                <a:t>5387   </a:t>
              </a:r>
              <a:r>
                <a:rPr lang="en-US" sz="675" b="1" dirty="0">
                  <a:solidFill>
                    <a:srgbClr val="000066"/>
                  </a:solidFill>
                </a:rPr>
                <a:t>5388 </a:t>
              </a:r>
            </a:p>
          </p:txBody>
        </p:sp>
        <p:sp>
          <p:nvSpPr>
            <p:cNvPr id="4" name="Line 12"/>
            <p:cNvSpPr>
              <a:spLocks noChangeAspect="1" noChangeShapeType="1"/>
            </p:cNvSpPr>
            <p:nvPr/>
          </p:nvSpPr>
          <p:spPr bwMode="auto">
            <a:xfrm>
              <a:off x="4515969" y="1997490"/>
              <a:ext cx="548640" cy="0"/>
            </a:xfrm>
            <a:prstGeom prst="line">
              <a:avLst/>
            </a:prstGeom>
            <a:noFill/>
            <a:ln w="38100">
              <a:solidFill>
                <a:srgbClr val="000066"/>
              </a:solidFill>
              <a:round/>
              <a:headEnd/>
              <a:tailEnd/>
            </a:ln>
          </p:spPr>
          <p:txBody>
            <a:bodyPr/>
            <a:lstStyle/>
            <a:p>
              <a:endParaRPr lang="en-US" sz="825"/>
            </a:p>
          </p:txBody>
        </p:sp>
        <p:sp>
          <p:nvSpPr>
            <p:cNvPr id="5" name="Line 12"/>
            <p:cNvSpPr>
              <a:spLocks noChangeAspect="1" noChangeShapeType="1"/>
            </p:cNvSpPr>
            <p:nvPr/>
          </p:nvSpPr>
          <p:spPr bwMode="auto">
            <a:xfrm>
              <a:off x="1317192" y="1997490"/>
              <a:ext cx="2880360" cy="0"/>
            </a:xfrm>
            <a:prstGeom prst="line">
              <a:avLst/>
            </a:prstGeom>
            <a:noFill/>
            <a:ln w="38100">
              <a:solidFill>
                <a:srgbClr val="000066"/>
              </a:solidFill>
              <a:round/>
              <a:headEnd/>
              <a:tailEnd/>
            </a:ln>
          </p:spPr>
          <p:txBody>
            <a:bodyPr/>
            <a:lstStyle/>
            <a:p>
              <a:endParaRPr lang="en-US" sz="825"/>
            </a:p>
          </p:txBody>
        </p:sp>
        <p:sp>
          <p:nvSpPr>
            <p:cNvPr id="8" name="Pentagon 7"/>
            <p:cNvSpPr/>
            <p:nvPr/>
          </p:nvSpPr>
          <p:spPr>
            <a:xfrm rot="10800000">
              <a:off x="2108258" y="1931051"/>
              <a:ext cx="183356" cy="132879"/>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5"/>
            </a:p>
          </p:txBody>
        </p:sp>
        <p:sp>
          <p:nvSpPr>
            <p:cNvPr id="9" name="Pentagon 8"/>
            <p:cNvSpPr/>
            <p:nvPr/>
          </p:nvSpPr>
          <p:spPr>
            <a:xfrm>
              <a:off x="2331609" y="1931051"/>
              <a:ext cx="183356" cy="132879"/>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5"/>
            </a:p>
          </p:txBody>
        </p:sp>
        <p:sp>
          <p:nvSpPr>
            <p:cNvPr id="12" name="Pentagon 11"/>
            <p:cNvSpPr/>
            <p:nvPr/>
          </p:nvSpPr>
          <p:spPr>
            <a:xfrm rot="10800000">
              <a:off x="4557563" y="1924261"/>
              <a:ext cx="199880" cy="132879"/>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5"/>
            </a:p>
          </p:txBody>
        </p:sp>
        <p:cxnSp>
          <p:nvCxnSpPr>
            <p:cNvPr id="18" name="Straight Connector 17"/>
            <p:cNvCxnSpPr/>
            <p:nvPr/>
          </p:nvCxnSpPr>
          <p:spPr>
            <a:xfrm flipH="1">
              <a:off x="4152412" y="1936380"/>
              <a:ext cx="84530" cy="122222"/>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4473975" y="1936380"/>
              <a:ext cx="84530" cy="122222"/>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sp>
          <p:nvSpPr>
            <p:cNvPr id="20" name="Text Box 33"/>
            <p:cNvSpPr txBox="1">
              <a:spLocks noChangeAspect="1" noChangeArrowheads="1"/>
            </p:cNvSpPr>
            <p:nvPr/>
          </p:nvSpPr>
          <p:spPr bwMode="auto">
            <a:xfrm flipH="1">
              <a:off x="4156452" y="1895632"/>
              <a:ext cx="401072" cy="207749"/>
            </a:xfrm>
            <a:prstGeom prst="rect">
              <a:avLst/>
            </a:prstGeom>
            <a:noFill/>
            <a:ln w="9525">
              <a:noFill/>
              <a:miter lim="800000"/>
              <a:headEnd/>
              <a:tailEnd/>
            </a:ln>
          </p:spPr>
          <p:txBody>
            <a:bodyPr wrap="none">
              <a:spAutoFit/>
            </a:bodyPr>
            <a:lstStyle/>
            <a:p>
              <a:r>
                <a:rPr lang="en-US" sz="750" b="1" dirty="0">
                  <a:solidFill>
                    <a:srgbClr val="000066"/>
                  </a:solidFill>
                </a:rPr>
                <a:t>94 kb</a:t>
              </a:r>
            </a:p>
          </p:txBody>
        </p:sp>
        <p:sp>
          <p:nvSpPr>
            <p:cNvPr id="22" name="Pentagon 21"/>
            <p:cNvSpPr/>
            <p:nvPr/>
          </p:nvSpPr>
          <p:spPr>
            <a:xfrm rot="10800000" flipH="1">
              <a:off x="4817844" y="1924261"/>
              <a:ext cx="209725" cy="132879"/>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5"/>
            </a:p>
          </p:txBody>
        </p:sp>
        <p:sp>
          <p:nvSpPr>
            <p:cNvPr id="94" name="Pentagon 93"/>
            <p:cNvSpPr/>
            <p:nvPr/>
          </p:nvSpPr>
          <p:spPr>
            <a:xfrm>
              <a:off x="3456157" y="1931051"/>
              <a:ext cx="221860" cy="132879"/>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5"/>
            </a:p>
          </p:txBody>
        </p:sp>
        <p:sp>
          <p:nvSpPr>
            <p:cNvPr id="102" name="Text Box 33"/>
            <p:cNvSpPr txBox="1">
              <a:spLocks noChangeAspect="1" noChangeArrowheads="1"/>
            </p:cNvSpPr>
            <p:nvPr/>
          </p:nvSpPr>
          <p:spPr bwMode="auto">
            <a:xfrm>
              <a:off x="3407775" y="1909920"/>
              <a:ext cx="284052" cy="207749"/>
            </a:xfrm>
            <a:prstGeom prst="rect">
              <a:avLst/>
            </a:prstGeom>
            <a:noFill/>
            <a:ln w="9525">
              <a:noFill/>
              <a:miter lim="800000"/>
              <a:headEnd/>
              <a:tailEnd/>
            </a:ln>
          </p:spPr>
          <p:txBody>
            <a:bodyPr wrap="none">
              <a:spAutoFit/>
            </a:bodyPr>
            <a:lstStyle/>
            <a:p>
              <a:r>
                <a:rPr lang="en-US" sz="750" b="1" i="1" dirty="0">
                  <a:solidFill>
                    <a:srgbClr val="000066"/>
                  </a:solidFill>
                </a:rPr>
                <a:t>6b</a:t>
              </a:r>
            </a:p>
          </p:txBody>
        </p:sp>
        <p:sp>
          <p:nvSpPr>
            <p:cNvPr id="117" name="Pentagon 116"/>
            <p:cNvSpPr/>
            <p:nvPr/>
          </p:nvSpPr>
          <p:spPr>
            <a:xfrm rot="10800000">
              <a:off x="1364326" y="1931051"/>
              <a:ext cx="183356" cy="132879"/>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5"/>
            </a:p>
          </p:txBody>
        </p:sp>
        <p:sp>
          <p:nvSpPr>
            <p:cNvPr id="118" name="Pentagon 117"/>
            <p:cNvSpPr/>
            <p:nvPr/>
          </p:nvSpPr>
          <p:spPr>
            <a:xfrm>
              <a:off x="1594621" y="1931051"/>
              <a:ext cx="183356" cy="132879"/>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5"/>
            </a:p>
          </p:txBody>
        </p:sp>
        <p:sp>
          <p:nvSpPr>
            <p:cNvPr id="119" name="Pentagon 118"/>
            <p:cNvSpPr/>
            <p:nvPr/>
          </p:nvSpPr>
          <p:spPr>
            <a:xfrm rot="10800000">
              <a:off x="1831192" y="1931051"/>
              <a:ext cx="221860" cy="132879"/>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5"/>
            </a:p>
          </p:txBody>
        </p:sp>
        <p:sp>
          <p:nvSpPr>
            <p:cNvPr id="120" name="Text Box 33"/>
            <p:cNvSpPr txBox="1">
              <a:spLocks noChangeAspect="1" noChangeArrowheads="1"/>
            </p:cNvSpPr>
            <p:nvPr/>
          </p:nvSpPr>
          <p:spPr bwMode="auto">
            <a:xfrm>
              <a:off x="1795466" y="1900395"/>
              <a:ext cx="332142" cy="207749"/>
            </a:xfrm>
            <a:prstGeom prst="rect">
              <a:avLst/>
            </a:prstGeom>
            <a:noFill/>
            <a:ln w="9525">
              <a:noFill/>
              <a:miter lim="800000"/>
              <a:headEnd/>
              <a:tailEnd/>
            </a:ln>
          </p:spPr>
          <p:txBody>
            <a:bodyPr wrap="none">
              <a:spAutoFit/>
            </a:bodyPr>
            <a:lstStyle/>
            <a:p>
              <a:r>
                <a:rPr lang="en-US" sz="750" b="1" i="1" dirty="0">
                  <a:solidFill>
                    <a:srgbClr val="000066"/>
                  </a:solidFill>
                </a:rPr>
                <a:t>10b</a:t>
              </a:r>
            </a:p>
          </p:txBody>
        </p:sp>
        <p:sp>
          <p:nvSpPr>
            <p:cNvPr id="124" name="Line 12"/>
            <p:cNvSpPr>
              <a:spLocks noChangeAspect="1" noChangeShapeType="1"/>
            </p:cNvSpPr>
            <p:nvPr/>
          </p:nvSpPr>
          <p:spPr bwMode="auto">
            <a:xfrm>
              <a:off x="441718" y="1997490"/>
              <a:ext cx="548640" cy="0"/>
            </a:xfrm>
            <a:prstGeom prst="line">
              <a:avLst/>
            </a:prstGeom>
            <a:noFill/>
            <a:ln w="38100">
              <a:solidFill>
                <a:srgbClr val="000066"/>
              </a:solidFill>
              <a:round/>
              <a:headEnd/>
              <a:tailEnd/>
            </a:ln>
          </p:spPr>
          <p:txBody>
            <a:bodyPr/>
            <a:lstStyle/>
            <a:p>
              <a:endParaRPr lang="en-US" sz="825"/>
            </a:p>
          </p:txBody>
        </p:sp>
        <p:sp>
          <p:nvSpPr>
            <p:cNvPr id="125" name="Pentagon 124"/>
            <p:cNvSpPr/>
            <p:nvPr/>
          </p:nvSpPr>
          <p:spPr>
            <a:xfrm>
              <a:off x="487495" y="1931051"/>
              <a:ext cx="199880" cy="132879"/>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5"/>
            </a:p>
          </p:txBody>
        </p:sp>
        <p:sp>
          <p:nvSpPr>
            <p:cNvPr id="126" name="Pentagon 125"/>
            <p:cNvSpPr/>
            <p:nvPr/>
          </p:nvSpPr>
          <p:spPr>
            <a:xfrm flipH="1">
              <a:off x="710559" y="1931051"/>
              <a:ext cx="209725" cy="132879"/>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5"/>
            </a:p>
          </p:txBody>
        </p:sp>
        <p:cxnSp>
          <p:nvCxnSpPr>
            <p:cNvPr id="127" name="Straight Connector 126"/>
            <p:cNvCxnSpPr/>
            <p:nvPr/>
          </p:nvCxnSpPr>
          <p:spPr>
            <a:xfrm flipH="1">
              <a:off x="950111" y="1931617"/>
              <a:ext cx="84530" cy="122222"/>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flipH="1">
              <a:off x="1269647" y="1941143"/>
              <a:ext cx="84530" cy="122222"/>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sp>
          <p:nvSpPr>
            <p:cNvPr id="129" name="Text Box 33"/>
            <p:cNvSpPr txBox="1">
              <a:spLocks noChangeAspect="1" noChangeArrowheads="1"/>
            </p:cNvSpPr>
            <p:nvPr/>
          </p:nvSpPr>
          <p:spPr bwMode="auto">
            <a:xfrm flipH="1">
              <a:off x="963214" y="1893615"/>
              <a:ext cx="401072" cy="207749"/>
            </a:xfrm>
            <a:prstGeom prst="rect">
              <a:avLst/>
            </a:prstGeom>
            <a:noFill/>
            <a:ln w="9525">
              <a:noFill/>
              <a:miter lim="800000"/>
              <a:headEnd/>
              <a:tailEnd/>
            </a:ln>
          </p:spPr>
          <p:txBody>
            <a:bodyPr wrap="none">
              <a:spAutoFit/>
            </a:bodyPr>
            <a:lstStyle/>
            <a:p>
              <a:r>
                <a:rPr lang="en-US" sz="750" b="1" dirty="0">
                  <a:solidFill>
                    <a:srgbClr val="000066"/>
                  </a:solidFill>
                </a:rPr>
                <a:t>71 kb</a:t>
              </a:r>
            </a:p>
          </p:txBody>
        </p:sp>
        <p:sp>
          <p:nvSpPr>
            <p:cNvPr id="130" name="Pentagon 129"/>
            <p:cNvSpPr/>
            <p:nvPr/>
          </p:nvSpPr>
          <p:spPr>
            <a:xfrm rot="10800000">
              <a:off x="2977070" y="1931051"/>
              <a:ext cx="183356" cy="132879"/>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5"/>
            </a:p>
          </p:txBody>
        </p:sp>
        <p:sp>
          <p:nvSpPr>
            <p:cNvPr id="131" name="Pentagon 130"/>
            <p:cNvSpPr/>
            <p:nvPr/>
          </p:nvSpPr>
          <p:spPr>
            <a:xfrm>
              <a:off x="3200421" y="1931051"/>
              <a:ext cx="183356" cy="132879"/>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5"/>
            </a:p>
          </p:txBody>
        </p:sp>
        <p:sp>
          <p:nvSpPr>
            <p:cNvPr id="132" name="Pentagon 131"/>
            <p:cNvSpPr/>
            <p:nvPr/>
          </p:nvSpPr>
          <p:spPr>
            <a:xfrm rot="10800000">
              <a:off x="3747324" y="1931051"/>
              <a:ext cx="183356" cy="132879"/>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5"/>
            </a:p>
          </p:txBody>
        </p:sp>
        <p:sp>
          <p:nvSpPr>
            <p:cNvPr id="133" name="Pentagon 132"/>
            <p:cNvSpPr/>
            <p:nvPr/>
          </p:nvSpPr>
          <p:spPr>
            <a:xfrm>
              <a:off x="3970675" y="1931051"/>
              <a:ext cx="183356" cy="132879"/>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dirty="0"/>
                <a:t> </a:t>
              </a:r>
            </a:p>
          </p:txBody>
        </p:sp>
        <p:sp>
          <p:nvSpPr>
            <p:cNvPr id="73" name="Pentagon 72"/>
            <p:cNvSpPr/>
            <p:nvPr/>
          </p:nvSpPr>
          <p:spPr>
            <a:xfrm>
              <a:off x="2541159" y="1931051"/>
              <a:ext cx="183356" cy="132879"/>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dirty="0"/>
                <a:t> </a:t>
              </a:r>
            </a:p>
          </p:txBody>
        </p:sp>
        <p:sp>
          <p:nvSpPr>
            <p:cNvPr id="74" name="Pentagon 73"/>
            <p:cNvSpPr/>
            <p:nvPr/>
          </p:nvSpPr>
          <p:spPr>
            <a:xfrm rot="10800000">
              <a:off x="2753835" y="1929023"/>
              <a:ext cx="183356" cy="132879"/>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dirty="0"/>
                <a:t>                     </a:t>
              </a:r>
            </a:p>
          </p:txBody>
        </p:sp>
      </p:grpSp>
      <p:grpSp>
        <p:nvGrpSpPr>
          <p:cNvPr id="14" name="Group 13"/>
          <p:cNvGrpSpPr/>
          <p:nvPr/>
        </p:nvGrpSpPr>
        <p:grpSpPr>
          <a:xfrm>
            <a:off x="259227" y="1148482"/>
            <a:ext cx="6630191" cy="425790"/>
            <a:chOff x="278281" y="1292866"/>
            <a:chExt cx="6630191" cy="425790"/>
          </a:xfrm>
        </p:grpSpPr>
        <p:sp>
          <p:nvSpPr>
            <p:cNvPr id="86" name="Text Box 33"/>
            <p:cNvSpPr txBox="1">
              <a:spLocks noChangeAspect="1" noChangeArrowheads="1"/>
            </p:cNvSpPr>
            <p:nvPr/>
          </p:nvSpPr>
          <p:spPr bwMode="auto">
            <a:xfrm flipH="1">
              <a:off x="863849" y="1307297"/>
              <a:ext cx="401072" cy="207749"/>
            </a:xfrm>
            <a:prstGeom prst="rect">
              <a:avLst/>
            </a:prstGeom>
            <a:noFill/>
            <a:ln w="9525">
              <a:noFill/>
              <a:miter lim="800000"/>
              <a:headEnd/>
              <a:tailEnd/>
            </a:ln>
          </p:spPr>
          <p:txBody>
            <a:bodyPr wrap="none">
              <a:spAutoFit/>
            </a:bodyPr>
            <a:lstStyle/>
            <a:p>
              <a:r>
                <a:rPr lang="en-US" sz="750" b="1" dirty="0">
                  <a:solidFill>
                    <a:srgbClr val="000066"/>
                  </a:solidFill>
                </a:rPr>
                <a:t>41 kb</a:t>
              </a:r>
            </a:p>
          </p:txBody>
        </p:sp>
        <p:sp>
          <p:nvSpPr>
            <p:cNvPr id="79" name="Line 12"/>
            <p:cNvSpPr>
              <a:spLocks noChangeAspect="1" noChangeShapeType="1"/>
            </p:cNvSpPr>
            <p:nvPr/>
          </p:nvSpPr>
          <p:spPr bwMode="auto">
            <a:xfrm flipH="1">
              <a:off x="1211811" y="1404407"/>
              <a:ext cx="590636" cy="0"/>
            </a:xfrm>
            <a:prstGeom prst="line">
              <a:avLst/>
            </a:prstGeom>
            <a:noFill/>
            <a:ln w="38100">
              <a:solidFill>
                <a:srgbClr val="000066"/>
              </a:solidFill>
              <a:round/>
              <a:headEnd/>
              <a:tailEnd/>
            </a:ln>
          </p:spPr>
          <p:txBody>
            <a:bodyPr/>
            <a:lstStyle/>
            <a:p>
              <a:endParaRPr lang="en-US" sz="825"/>
            </a:p>
          </p:txBody>
        </p:sp>
        <p:sp>
          <p:nvSpPr>
            <p:cNvPr id="91" name="Line 12"/>
            <p:cNvSpPr>
              <a:spLocks noChangeAspect="1" noChangeShapeType="1"/>
            </p:cNvSpPr>
            <p:nvPr/>
          </p:nvSpPr>
          <p:spPr bwMode="auto">
            <a:xfrm>
              <a:off x="406771" y="1404407"/>
              <a:ext cx="512064" cy="0"/>
            </a:xfrm>
            <a:prstGeom prst="line">
              <a:avLst/>
            </a:prstGeom>
            <a:noFill/>
            <a:ln w="38100">
              <a:solidFill>
                <a:srgbClr val="000066"/>
              </a:solidFill>
              <a:round/>
              <a:headEnd/>
              <a:tailEnd/>
            </a:ln>
          </p:spPr>
          <p:txBody>
            <a:bodyPr/>
            <a:lstStyle/>
            <a:p>
              <a:endParaRPr lang="en-US" sz="825"/>
            </a:p>
          </p:txBody>
        </p:sp>
        <p:sp>
          <p:nvSpPr>
            <p:cNvPr id="25" name="Line 12"/>
            <p:cNvSpPr>
              <a:spLocks noChangeAspect="1" noChangeShapeType="1"/>
            </p:cNvSpPr>
            <p:nvPr/>
          </p:nvSpPr>
          <p:spPr bwMode="auto">
            <a:xfrm>
              <a:off x="1871860" y="1404407"/>
              <a:ext cx="4111483" cy="0"/>
            </a:xfrm>
            <a:prstGeom prst="line">
              <a:avLst/>
            </a:prstGeom>
            <a:noFill/>
            <a:ln w="38100">
              <a:solidFill>
                <a:srgbClr val="000066"/>
              </a:solidFill>
              <a:round/>
              <a:headEnd/>
              <a:tailEnd/>
            </a:ln>
          </p:spPr>
          <p:txBody>
            <a:bodyPr/>
            <a:lstStyle/>
            <a:p>
              <a:endParaRPr lang="en-US" sz="825"/>
            </a:p>
          </p:txBody>
        </p:sp>
        <p:sp>
          <p:nvSpPr>
            <p:cNvPr id="26" name="Pentagon 25"/>
            <p:cNvSpPr/>
            <p:nvPr/>
          </p:nvSpPr>
          <p:spPr>
            <a:xfrm>
              <a:off x="3110739" y="1337967"/>
              <a:ext cx="221860" cy="132879"/>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27" name="Pentagon 26"/>
            <p:cNvSpPr/>
            <p:nvPr/>
          </p:nvSpPr>
          <p:spPr>
            <a:xfrm flipH="1">
              <a:off x="2565789" y="1337967"/>
              <a:ext cx="221860" cy="132879"/>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28" name="Text Box 33"/>
            <p:cNvSpPr txBox="1">
              <a:spLocks noChangeAspect="1" noChangeArrowheads="1"/>
            </p:cNvSpPr>
            <p:nvPr/>
          </p:nvSpPr>
          <p:spPr bwMode="auto">
            <a:xfrm>
              <a:off x="2560467" y="1297786"/>
              <a:ext cx="284052" cy="207749"/>
            </a:xfrm>
            <a:prstGeom prst="rect">
              <a:avLst/>
            </a:prstGeom>
            <a:noFill/>
            <a:ln w="9525">
              <a:noFill/>
              <a:miter lim="800000"/>
              <a:headEnd/>
              <a:tailEnd/>
            </a:ln>
          </p:spPr>
          <p:txBody>
            <a:bodyPr wrap="none">
              <a:spAutoFit/>
            </a:bodyPr>
            <a:lstStyle/>
            <a:p>
              <a:r>
                <a:rPr lang="en-US" sz="750" b="1" i="1" dirty="0">
                  <a:solidFill>
                    <a:srgbClr val="000066"/>
                  </a:solidFill>
                </a:rPr>
                <a:t>6a</a:t>
              </a:r>
            </a:p>
          </p:txBody>
        </p:sp>
        <p:sp>
          <p:nvSpPr>
            <p:cNvPr id="29" name="Pentagon 28"/>
            <p:cNvSpPr/>
            <p:nvPr/>
          </p:nvSpPr>
          <p:spPr>
            <a:xfrm>
              <a:off x="2311799" y="1337967"/>
              <a:ext cx="221860" cy="132879"/>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30" name="Text Box 33"/>
            <p:cNvSpPr txBox="1">
              <a:spLocks noChangeAspect="1" noChangeArrowheads="1"/>
            </p:cNvSpPr>
            <p:nvPr/>
          </p:nvSpPr>
          <p:spPr bwMode="auto">
            <a:xfrm>
              <a:off x="2248357" y="1302548"/>
              <a:ext cx="332142" cy="207749"/>
            </a:xfrm>
            <a:prstGeom prst="rect">
              <a:avLst/>
            </a:prstGeom>
            <a:noFill/>
            <a:ln w="9525">
              <a:noFill/>
              <a:miter lim="800000"/>
              <a:headEnd/>
              <a:tailEnd/>
            </a:ln>
          </p:spPr>
          <p:txBody>
            <a:bodyPr wrap="none">
              <a:spAutoFit/>
            </a:bodyPr>
            <a:lstStyle/>
            <a:p>
              <a:r>
                <a:rPr lang="en-US" sz="750" b="1" i="1" dirty="0">
                  <a:solidFill>
                    <a:srgbClr val="000066"/>
                  </a:solidFill>
                </a:rPr>
                <a:t>10a</a:t>
              </a:r>
            </a:p>
          </p:txBody>
        </p:sp>
        <p:sp>
          <p:nvSpPr>
            <p:cNvPr id="31" name="Pentagon 30"/>
            <p:cNvSpPr/>
            <p:nvPr/>
          </p:nvSpPr>
          <p:spPr>
            <a:xfrm flipH="1">
              <a:off x="4395944" y="1337967"/>
              <a:ext cx="221860" cy="132879"/>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32" name="Text Box 56"/>
            <p:cNvSpPr txBox="1">
              <a:spLocks noChangeAspect="1" noChangeArrowheads="1"/>
            </p:cNvSpPr>
            <p:nvPr/>
          </p:nvSpPr>
          <p:spPr bwMode="auto">
            <a:xfrm>
              <a:off x="4374269" y="1302549"/>
              <a:ext cx="303288" cy="207749"/>
            </a:xfrm>
            <a:prstGeom prst="rect">
              <a:avLst/>
            </a:prstGeom>
            <a:noFill/>
            <a:ln w="9525">
              <a:noFill/>
              <a:miter lim="800000"/>
              <a:headEnd/>
              <a:tailEnd/>
            </a:ln>
          </p:spPr>
          <p:txBody>
            <a:bodyPr wrap="none">
              <a:spAutoFit/>
            </a:bodyPr>
            <a:lstStyle/>
            <a:p>
              <a:r>
                <a:rPr lang="en-US" sz="750" b="1" i="1" dirty="0">
                  <a:solidFill>
                    <a:srgbClr val="000066"/>
                  </a:solidFill>
                  <a:sym typeface="Symbol" panose="05050102010706020507" pitchFamily="18" charset="2"/>
                </a:rPr>
                <a:t> 22</a:t>
              </a:r>
              <a:endParaRPr lang="en-US" sz="750" b="1" i="1" dirty="0">
                <a:solidFill>
                  <a:srgbClr val="000066"/>
                </a:solidFill>
              </a:endParaRPr>
            </a:p>
          </p:txBody>
        </p:sp>
        <p:sp>
          <p:nvSpPr>
            <p:cNvPr id="33" name="Pentagon 32"/>
            <p:cNvSpPr/>
            <p:nvPr/>
          </p:nvSpPr>
          <p:spPr>
            <a:xfrm>
              <a:off x="5182314" y="1337967"/>
              <a:ext cx="221860" cy="132879"/>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34" name="Text Box 37"/>
            <p:cNvSpPr txBox="1">
              <a:spLocks noChangeAspect="1" noChangeArrowheads="1"/>
            </p:cNvSpPr>
            <p:nvPr/>
          </p:nvSpPr>
          <p:spPr bwMode="auto">
            <a:xfrm flipH="1">
              <a:off x="5142855" y="1302549"/>
              <a:ext cx="280846" cy="207749"/>
            </a:xfrm>
            <a:prstGeom prst="rect">
              <a:avLst/>
            </a:prstGeom>
            <a:noFill/>
            <a:ln w="9525">
              <a:noFill/>
              <a:miter lim="800000"/>
              <a:headEnd/>
              <a:tailEnd/>
            </a:ln>
          </p:spPr>
          <p:txBody>
            <a:bodyPr wrap="none">
              <a:spAutoFit/>
            </a:bodyPr>
            <a:lstStyle/>
            <a:p>
              <a:r>
                <a:rPr lang="en-US" sz="750" b="1" i="1" dirty="0">
                  <a:solidFill>
                    <a:srgbClr val="000066"/>
                  </a:solidFill>
                </a:rPr>
                <a:t>14</a:t>
              </a:r>
            </a:p>
          </p:txBody>
        </p:sp>
        <p:sp>
          <p:nvSpPr>
            <p:cNvPr id="35" name="Pentagon 34"/>
            <p:cNvSpPr/>
            <p:nvPr/>
          </p:nvSpPr>
          <p:spPr>
            <a:xfrm>
              <a:off x="4665765" y="1337967"/>
              <a:ext cx="221860" cy="132879"/>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5"/>
            </a:p>
          </p:txBody>
        </p:sp>
        <p:sp>
          <p:nvSpPr>
            <p:cNvPr id="36" name="Text Box 33"/>
            <p:cNvSpPr txBox="1">
              <a:spLocks noChangeAspect="1" noChangeArrowheads="1"/>
            </p:cNvSpPr>
            <p:nvPr/>
          </p:nvSpPr>
          <p:spPr bwMode="auto">
            <a:xfrm>
              <a:off x="4649824" y="1299125"/>
              <a:ext cx="232756" cy="207749"/>
            </a:xfrm>
            <a:prstGeom prst="rect">
              <a:avLst/>
            </a:prstGeom>
            <a:noFill/>
            <a:ln w="9525">
              <a:noFill/>
              <a:miter lim="800000"/>
              <a:headEnd/>
              <a:tailEnd/>
            </a:ln>
          </p:spPr>
          <p:txBody>
            <a:bodyPr wrap="none">
              <a:spAutoFit/>
            </a:bodyPr>
            <a:lstStyle/>
            <a:p>
              <a:r>
                <a:rPr lang="en-US" sz="750" b="1" i="1" dirty="0">
                  <a:solidFill>
                    <a:srgbClr val="000066"/>
                  </a:solidFill>
                </a:rPr>
                <a:t>5</a:t>
              </a:r>
            </a:p>
          </p:txBody>
        </p:sp>
        <p:sp>
          <p:nvSpPr>
            <p:cNvPr id="37" name="Pentagon 36"/>
            <p:cNvSpPr/>
            <p:nvPr/>
          </p:nvSpPr>
          <p:spPr>
            <a:xfrm flipH="1">
              <a:off x="4910300" y="1337967"/>
              <a:ext cx="221860" cy="132879"/>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38" name="Text Box 37"/>
            <p:cNvSpPr txBox="1">
              <a:spLocks noChangeAspect="1" noChangeArrowheads="1"/>
            </p:cNvSpPr>
            <p:nvPr/>
          </p:nvSpPr>
          <p:spPr bwMode="auto">
            <a:xfrm>
              <a:off x="4906077" y="1302549"/>
              <a:ext cx="280846" cy="207749"/>
            </a:xfrm>
            <a:prstGeom prst="rect">
              <a:avLst/>
            </a:prstGeom>
            <a:noFill/>
            <a:ln w="9525">
              <a:noFill/>
              <a:miter lim="800000"/>
              <a:headEnd/>
              <a:tailEnd/>
            </a:ln>
          </p:spPr>
          <p:txBody>
            <a:bodyPr wrap="none">
              <a:spAutoFit/>
            </a:bodyPr>
            <a:lstStyle/>
            <a:p>
              <a:r>
                <a:rPr lang="en-US" sz="750" b="1" i="1" dirty="0">
                  <a:solidFill>
                    <a:srgbClr val="000066"/>
                  </a:solidFill>
                </a:rPr>
                <a:t>12</a:t>
              </a:r>
            </a:p>
          </p:txBody>
        </p:sp>
        <p:sp>
          <p:nvSpPr>
            <p:cNvPr id="39" name="Pentagon 38"/>
            <p:cNvSpPr/>
            <p:nvPr/>
          </p:nvSpPr>
          <p:spPr>
            <a:xfrm>
              <a:off x="2053257" y="1337967"/>
              <a:ext cx="221860" cy="132879"/>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40" name="Text Box 37"/>
            <p:cNvSpPr txBox="1">
              <a:spLocks noChangeAspect="1" noChangeArrowheads="1"/>
            </p:cNvSpPr>
            <p:nvPr/>
          </p:nvSpPr>
          <p:spPr bwMode="auto">
            <a:xfrm flipH="1">
              <a:off x="2031058" y="1302548"/>
              <a:ext cx="232756" cy="207749"/>
            </a:xfrm>
            <a:prstGeom prst="rect">
              <a:avLst/>
            </a:prstGeom>
            <a:noFill/>
            <a:ln w="9525">
              <a:noFill/>
              <a:miter lim="800000"/>
              <a:headEnd/>
              <a:tailEnd/>
            </a:ln>
          </p:spPr>
          <p:txBody>
            <a:bodyPr wrap="none">
              <a:spAutoFit/>
            </a:bodyPr>
            <a:lstStyle/>
            <a:p>
              <a:r>
                <a:rPr lang="en-US" sz="750" b="1" i="1" dirty="0">
                  <a:solidFill>
                    <a:srgbClr val="000066"/>
                  </a:solidFill>
                </a:rPr>
                <a:t>3</a:t>
              </a:r>
            </a:p>
          </p:txBody>
        </p:sp>
        <p:sp>
          <p:nvSpPr>
            <p:cNvPr id="41" name="Pentagon 40"/>
            <p:cNvSpPr/>
            <p:nvPr/>
          </p:nvSpPr>
          <p:spPr>
            <a:xfrm flipH="1">
              <a:off x="2835051" y="1337967"/>
              <a:ext cx="221860" cy="132879"/>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42" name="Text Box 37"/>
            <p:cNvSpPr txBox="1">
              <a:spLocks noChangeAspect="1" noChangeArrowheads="1"/>
            </p:cNvSpPr>
            <p:nvPr/>
          </p:nvSpPr>
          <p:spPr bwMode="auto">
            <a:xfrm>
              <a:off x="2823102" y="1302549"/>
              <a:ext cx="280846" cy="207749"/>
            </a:xfrm>
            <a:prstGeom prst="rect">
              <a:avLst/>
            </a:prstGeom>
            <a:noFill/>
            <a:ln w="9525">
              <a:noFill/>
              <a:miter lim="800000"/>
              <a:headEnd/>
              <a:tailEnd/>
            </a:ln>
          </p:spPr>
          <p:txBody>
            <a:bodyPr wrap="none">
              <a:spAutoFit/>
            </a:bodyPr>
            <a:lstStyle/>
            <a:p>
              <a:r>
                <a:rPr lang="en-US" sz="750" b="1" i="1" dirty="0">
                  <a:solidFill>
                    <a:srgbClr val="000066"/>
                  </a:solidFill>
                </a:rPr>
                <a:t>17</a:t>
              </a:r>
            </a:p>
          </p:txBody>
        </p:sp>
        <p:sp>
          <p:nvSpPr>
            <p:cNvPr id="43" name="Pentagon 42"/>
            <p:cNvSpPr/>
            <p:nvPr/>
          </p:nvSpPr>
          <p:spPr>
            <a:xfrm>
              <a:off x="1787476" y="1337967"/>
              <a:ext cx="221860" cy="132879"/>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44" name="Text Box 33"/>
            <p:cNvSpPr txBox="1">
              <a:spLocks noChangeAspect="1" noChangeArrowheads="1"/>
            </p:cNvSpPr>
            <p:nvPr/>
          </p:nvSpPr>
          <p:spPr bwMode="auto">
            <a:xfrm>
              <a:off x="1750860" y="1302548"/>
              <a:ext cx="232756" cy="207749"/>
            </a:xfrm>
            <a:prstGeom prst="rect">
              <a:avLst/>
            </a:prstGeom>
            <a:noFill/>
            <a:ln w="9525">
              <a:noFill/>
              <a:miter lim="800000"/>
              <a:headEnd/>
              <a:tailEnd/>
            </a:ln>
          </p:spPr>
          <p:txBody>
            <a:bodyPr wrap="none">
              <a:spAutoFit/>
            </a:bodyPr>
            <a:lstStyle/>
            <a:p>
              <a:r>
                <a:rPr lang="en-US" sz="750" b="1" i="1" dirty="0">
                  <a:solidFill>
                    <a:srgbClr val="000066"/>
                  </a:solidFill>
                </a:rPr>
                <a:t>4</a:t>
              </a:r>
            </a:p>
          </p:txBody>
        </p:sp>
        <p:sp>
          <p:nvSpPr>
            <p:cNvPr id="45" name="Pentagon 44"/>
            <p:cNvSpPr/>
            <p:nvPr/>
          </p:nvSpPr>
          <p:spPr>
            <a:xfrm flipH="1">
              <a:off x="3356537" y="1337967"/>
              <a:ext cx="221860" cy="132879"/>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46" name="Pentagon 45"/>
            <p:cNvSpPr/>
            <p:nvPr/>
          </p:nvSpPr>
          <p:spPr>
            <a:xfrm flipH="1">
              <a:off x="3871593" y="1337967"/>
              <a:ext cx="221860" cy="132879"/>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47" name="Pentagon 46"/>
            <p:cNvSpPr/>
            <p:nvPr/>
          </p:nvSpPr>
          <p:spPr>
            <a:xfrm>
              <a:off x="3627145" y="1337967"/>
              <a:ext cx="221860" cy="132879"/>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48" name="Pentagon 47"/>
            <p:cNvSpPr/>
            <p:nvPr/>
          </p:nvSpPr>
          <p:spPr>
            <a:xfrm>
              <a:off x="4141842" y="1337967"/>
              <a:ext cx="221860" cy="132879"/>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49" name="Text Box 37"/>
            <p:cNvSpPr txBox="1">
              <a:spLocks noChangeAspect="1" noChangeArrowheads="1"/>
            </p:cNvSpPr>
            <p:nvPr/>
          </p:nvSpPr>
          <p:spPr bwMode="auto">
            <a:xfrm>
              <a:off x="3077421" y="1297787"/>
              <a:ext cx="280846" cy="207749"/>
            </a:xfrm>
            <a:prstGeom prst="rect">
              <a:avLst/>
            </a:prstGeom>
            <a:noFill/>
            <a:ln w="9525">
              <a:noFill/>
              <a:miter lim="800000"/>
              <a:headEnd/>
              <a:tailEnd/>
            </a:ln>
          </p:spPr>
          <p:txBody>
            <a:bodyPr wrap="none">
              <a:spAutoFit/>
            </a:bodyPr>
            <a:lstStyle/>
            <a:p>
              <a:r>
                <a:rPr lang="en-US" sz="750" b="1" i="1" dirty="0">
                  <a:solidFill>
                    <a:srgbClr val="000066"/>
                  </a:solidFill>
                </a:rPr>
                <a:t>18</a:t>
              </a:r>
            </a:p>
          </p:txBody>
        </p:sp>
        <p:sp>
          <p:nvSpPr>
            <p:cNvPr id="80" name="Pentagon 79"/>
            <p:cNvSpPr/>
            <p:nvPr/>
          </p:nvSpPr>
          <p:spPr>
            <a:xfrm rot="10800000">
              <a:off x="433195" y="1332639"/>
              <a:ext cx="183355" cy="132879"/>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5"/>
            </a:p>
          </p:txBody>
        </p:sp>
        <p:sp>
          <p:nvSpPr>
            <p:cNvPr id="81" name="Pentagon 80"/>
            <p:cNvSpPr/>
            <p:nvPr/>
          </p:nvSpPr>
          <p:spPr>
            <a:xfrm rot="10800000">
              <a:off x="666668" y="1337967"/>
              <a:ext cx="183355" cy="132879"/>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5"/>
            </a:p>
          </p:txBody>
        </p:sp>
        <p:cxnSp>
          <p:nvCxnSpPr>
            <p:cNvPr id="84" name="Straight Connector 83"/>
            <p:cNvCxnSpPr/>
            <p:nvPr/>
          </p:nvCxnSpPr>
          <p:spPr>
            <a:xfrm flipH="1">
              <a:off x="876353" y="1343297"/>
              <a:ext cx="84530" cy="122223"/>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flipH="1">
              <a:off x="1169895" y="1343296"/>
              <a:ext cx="84530" cy="122223"/>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sp>
          <p:nvSpPr>
            <p:cNvPr id="87" name="Pentagon 86"/>
            <p:cNvSpPr/>
            <p:nvPr/>
          </p:nvSpPr>
          <p:spPr>
            <a:xfrm>
              <a:off x="1274226" y="1337967"/>
              <a:ext cx="221860" cy="132879"/>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88" name="Pentagon 87"/>
            <p:cNvSpPr/>
            <p:nvPr/>
          </p:nvSpPr>
          <p:spPr>
            <a:xfrm flipH="1">
              <a:off x="1522079" y="1337967"/>
              <a:ext cx="221860" cy="132879"/>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66" name="Pentagon 65"/>
            <p:cNvSpPr/>
            <p:nvPr/>
          </p:nvSpPr>
          <p:spPr>
            <a:xfrm rot="10800000">
              <a:off x="5440445" y="1337967"/>
              <a:ext cx="183355" cy="132879"/>
            </a:xfrm>
            <a:prstGeom prst="homePlate">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5"/>
            </a:p>
          </p:txBody>
        </p:sp>
        <p:sp>
          <p:nvSpPr>
            <p:cNvPr id="11" name="Rectangle 10"/>
            <p:cNvSpPr/>
            <p:nvPr/>
          </p:nvSpPr>
          <p:spPr>
            <a:xfrm>
              <a:off x="278281" y="1440412"/>
              <a:ext cx="6630191" cy="196208"/>
            </a:xfrm>
            <a:prstGeom prst="rect">
              <a:avLst/>
            </a:prstGeom>
            <a:noFill/>
            <a:ln w="9525">
              <a:noFill/>
              <a:miter lim="800000"/>
              <a:headEnd/>
              <a:tailEnd/>
            </a:ln>
          </p:spPr>
          <p:txBody>
            <a:bodyPr wrap="square">
              <a:spAutoFit/>
            </a:bodyPr>
            <a:lstStyle/>
            <a:p>
              <a:r>
                <a:rPr lang="en-US" sz="675" b="1" dirty="0" smtClean="0">
                  <a:solidFill>
                    <a:srgbClr val="000066"/>
                  </a:solidFill>
                </a:rPr>
                <a:t> </a:t>
              </a:r>
              <a:r>
                <a:rPr lang="en-US" sz="675" b="1" dirty="0">
                  <a:solidFill>
                    <a:srgbClr val="000066"/>
                  </a:solidFill>
                </a:rPr>
                <a:t>10082   10083                   10098   10099   10100   10101  10102   10103   10104  10105   10106  10107  10108  10109   10110   10111  10112  10113   10114/   10838               10810    10809 </a:t>
              </a:r>
            </a:p>
          </p:txBody>
        </p:sp>
        <p:sp>
          <p:nvSpPr>
            <p:cNvPr id="71" name="Text Box 33"/>
            <p:cNvSpPr txBox="1">
              <a:spLocks noChangeAspect="1" noChangeArrowheads="1"/>
            </p:cNvSpPr>
            <p:nvPr/>
          </p:nvSpPr>
          <p:spPr bwMode="auto">
            <a:xfrm>
              <a:off x="5917172" y="1292866"/>
              <a:ext cx="401072" cy="207749"/>
            </a:xfrm>
            <a:prstGeom prst="rect">
              <a:avLst/>
            </a:prstGeom>
            <a:noFill/>
            <a:ln w="9525">
              <a:noFill/>
              <a:miter lim="800000"/>
              <a:headEnd/>
              <a:tailEnd/>
            </a:ln>
          </p:spPr>
          <p:txBody>
            <a:bodyPr wrap="none">
              <a:spAutoFit/>
            </a:bodyPr>
            <a:lstStyle/>
            <a:p>
              <a:r>
                <a:rPr lang="en-US" sz="750" b="1" dirty="0">
                  <a:solidFill>
                    <a:srgbClr val="000066"/>
                  </a:solidFill>
                </a:rPr>
                <a:t>81 kb</a:t>
              </a:r>
            </a:p>
          </p:txBody>
        </p:sp>
        <p:sp>
          <p:nvSpPr>
            <p:cNvPr id="72" name="Line 12"/>
            <p:cNvSpPr>
              <a:spLocks noChangeAspect="1" noChangeShapeType="1"/>
            </p:cNvSpPr>
            <p:nvPr/>
          </p:nvSpPr>
          <p:spPr bwMode="auto">
            <a:xfrm flipH="1">
              <a:off x="6249159" y="1389976"/>
              <a:ext cx="502920" cy="0"/>
            </a:xfrm>
            <a:prstGeom prst="line">
              <a:avLst/>
            </a:prstGeom>
            <a:noFill/>
            <a:ln w="38100">
              <a:solidFill>
                <a:srgbClr val="000066"/>
              </a:solidFill>
              <a:round/>
              <a:headEnd/>
              <a:tailEnd/>
            </a:ln>
          </p:spPr>
          <p:txBody>
            <a:bodyPr/>
            <a:lstStyle/>
            <a:p>
              <a:endParaRPr lang="en-US" sz="825"/>
            </a:p>
          </p:txBody>
        </p:sp>
        <p:sp>
          <p:nvSpPr>
            <p:cNvPr id="75" name="Pentagon 74"/>
            <p:cNvSpPr/>
            <p:nvPr/>
          </p:nvSpPr>
          <p:spPr>
            <a:xfrm rot="10800000">
              <a:off x="6543317" y="1318208"/>
              <a:ext cx="183355" cy="132879"/>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5"/>
            </a:p>
          </p:txBody>
        </p:sp>
        <p:sp>
          <p:nvSpPr>
            <p:cNvPr id="76" name="Pentagon 75"/>
            <p:cNvSpPr/>
            <p:nvPr/>
          </p:nvSpPr>
          <p:spPr>
            <a:xfrm rot="10800000" flipH="1">
              <a:off x="6316194" y="1323536"/>
              <a:ext cx="183355" cy="132879"/>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5"/>
            </a:p>
          </p:txBody>
        </p:sp>
        <p:cxnSp>
          <p:nvCxnSpPr>
            <p:cNvPr id="77" name="Straight Connector 76"/>
            <p:cNvCxnSpPr/>
            <p:nvPr/>
          </p:nvCxnSpPr>
          <p:spPr>
            <a:xfrm>
              <a:off x="6210097" y="1328866"/>
              <a:ext cx="84530" cy="122223"/>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5927668" y="1328865"/>
              <a:ext cx="84530" cy="122223"/>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sp>
          <p:nvSpPr>
            <p:cNvPr id="82" name="Pentagon 81"/>
            <p:cNvSpPr/>
            <p:nvPr/>
          </p:nvSpPr>
          <p:spPr>
            <a:xfrm rot="10800000">
              <a:off x="5693559" y="1343296"/>
              <a:ext cx="183355" cy="132879"/>
            </a:xfrm>
            <a:prstGeom prst="homePlate">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5"/>
            </a:p>
          </p:txBody>
        </p:sp>
        <p:sp>
          <p:nvSpPr>
            <p:cNvPr id="89" name="Rectangle 88"/>
            <p:cNvSpPr/>
            <p:nvPr/>
          </p:nvSpPr>
          <p:spPr>
            <a:xfrm>
              <a:off x="5282001" y="1522448"/>
              <a:ext cx="478016" cy="196208"/>
            </a:xfrm>
            <a:prstGeom prst="rect">
              <a:avLst/>
            </a:prstGeom>
            <a:noFill/>
            <a:ln w="9525">
              <a:noFill/>
              <a:miter lim="800000"/>
              <a:headEnd/>
              <a:tailEnd/>
            </a:ln>
          </p:spPr>
          <p:txBody>
            <a:bodyPr wrap="none">
              <a:spAutoFit/>
            </a:bodyPr>
            <a:lstStyle/>
            <a:p>
              <a:r>
                <a:rPr lang="en-US" sz="675" b="1" dirty="0">
                  <a:solidFill>
                    <a:srgbClr val="000066"/>
                  </a:solidFill>
                </a:rPr>
                <a:t>    10839</a:t>
              </a:r>
            </a:p>
          </p:txBody>
        </p:sp>
      </p:grpSp>
      <p:graphicFrame>
        <p:nvGraphicFramePr>
          <p:cNvPr id="13" name="Table 12"/>
          <p:cNvGraphicFramePr>
            <a:graphicFrameLocks noGrp="1"/>
          </p:cNvGraphicFramePr>
          <p:nvPr>
            <p:extLst>
              <p:ext uri="{D42A27DB-BD31-4B8C-83A1-F6EECF244321}">
                <p14:modId xmlns:p14="http://schemas.microsoft.com/office/powerpoint/2010/main" val="1986045461"/>
              </p:ext>
            </p:extLst>
          </p:nvPr>
        </p:nvGraphicFramePr>
        <p:xfrm>
          <a:off x="259229" y="2473347"/>
          <a:ext cx="5790085" cy="5802305"/>
        </p:xfrm>
        <a:graphic>
          <a:graphicData uri="http://schemas.openxmlformats.org/drawingml/2006/table">
            <a:tbl>
              <a:tblPr/>
              <a:tblGrid>
                <a:gridCol w="373632"/>
                <a:gridCol w="703309"/>
                <a:gridCol w="3076975"/>
                <a:gridCol w="256414"/>
                <a:gridCol w="58609"/>
                <a:gridCol w="771686"/>
                <a:gridCol w="549460"/>
              </a:tblGrid>
              <a:tr h="183385">
                <a:tc>
                  <a:txBody>
                    <a:bodyPr/>
                    <a:lstStyle/>
                    <a:p>
                      <a:pPr algn="l" fontAlgn="b"/>
                      <a:r>
                        <a:rPr lang="en-US" sz="800" b="1" i="1" u="none" strike="noStrike" dirty="0">
                          <a:solidFill>
                            <a:srgbClr val="000000"/>
                          </a:solidFill>
                          <a:effectLst/>
                          <a:latin typeface="Calibri" panose="020F0502020204030204" pitchFamily="34" charset="0"/>
                        </a:rPr>
                        <a:t> </a:t>
                      </a:r>
                    </a:p>
                  </a:txBody>
                  <a:tcPr marL="7335" marR="7335" marT="7335" marB="0" anchor="b">
                    <a:lnL>
                      <a:noFill/>
                    </a:lnL>
                    <a:lnR>
                      <a:noFill/>
                    </a:lnR>
                    <a:lnT>
                      <a:noFill/>
                    </a:lnT>
                    <a:lnB>
                      <a:noFill/>
                    </a:lnB>
                    <a:solidFill>
                      <a:srgbClr val="FFFFFF"/>
                    </a:solidFill>
                  </a:tcPr>
                </a:tc>
                <a:tc>
                  <a:txBody>
                    <a:bodyPr/>
                    <a:lstStyle/>
                    <a:p>
                      <a:pPr algn="l" fontAlgn="ctr"/>
                      <a:r>
                        <a:rPr lang="en-US" sz="800" b="1" i="0" u="none" strike="noStrike">
                          <a:solidFill>
                            <a:srgbClr val="000000"/>
                          </a:solidFill>
                          <a:effectLst/>
                          <a:latin typeface="Calibri" panose="020F0502020204030204" pitchFamily="34" charset="0"/>
                        </a:rPr>
                        <a:t>Locus Tag</a:t>
                      </a:r>
                    </a:p>
                  </a:txBody>
                  <a:tcPr marL="7335" marR="7335" marT="7335"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800" b="1" i="0" u="none" strike="noStrike">
                          <a:solidFill>
                            <a:srgbClr val="000000"/>
                          </a:solidFill>
                          <a:effectLst/>
                          <a:latin typeface="Calibri" panose="020F0502020204030204" pitchFamily="34" charset="0"/>
                        </a:rPr>
                        <a:t>Blast2GO</a:t>
                      </a:r>
                    </a:p>
                  </a:txBody>
                  <a:tcPr marL="7335" marR="7335" marT="7335"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800" b="1" i="0" u="none" strike="noStrike">
                          <a:solidFill>
                            <a:srgbClr val="000000"/>
                          </a:solidFill>
                          <a:effectLst/>
                          <a:latin typeface="Calibri" panose="020F0502020204030204" pitchFamily="34" charset="0"/>
                        </a:rPr>
                        <a:t>bp</a:t>
                      </a:r>
                    </a:p>
                  </a:txBody>
                  <a:tcPr marL="7335" marR="7335" marT="7335"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800" b="1" i="0" u="none" strike="noStrike">
                          <a:solidFill>
                            <a:srgbClr val="000000"/>
                          </a:solidFill>
                          <a:effectLst/>
                          <a:latin typeface="Calibri" panose="020F0502020204030204" pitchFamily="34" charset="0"/>
                        </a:rPr>
                        <a:t> </a:t>
                      </a:r>
                    </a:p>
                  </a:txBody>
                  <a:tcPr marL="7335" marR="7335" marT="7335"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800" b="1" i="0" u="none" strike="noStrike">
                          <a:solidFill>
                            <a:srgbClr val="000000"/>
                          </a:solidFill>
                          <a:effectLst/>
                          <a:latin typeface="Calibri" panose="020F0502020204030204" pitchFamily="34" charset="0"/>
                        </a:rPr>
                        <a:t>Contig  Number</a:t>
                      </a:r>
                    </a:p>
                  </a:txBody>
                  <a:tcPr marL="7335" marR="7335" marT="7335"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800" b="1" i="0" u="none" strike="noStrike" dirty="0" err="1">
                          <a:solidFill>
                            <a:srgbClr val="000000"/>
                          </a:solidFill>
                          <a:effectLst/>
                          <a:latin typeface="Calibri" panose="020F0502020204030204" pitchFamily="34" charset="0"/>
                        </a:rPr>
                        <a:t>Contig</a:t>
                      </a:r>
                      <a:r>
                        <a:rPr lang="en-US" sz="800" b="1" i="0" u="none" strike="noStrike" dirty="0">
                          <a:solidFill>
                            <a:srgbClr val="000000"/>
                          </a:solidFill>
                          <a:effectLst/>
                          <a:latin typeface="Calibri" panose="020F0502020204030204" pitchFamily="34" charset="0"/>
                        </a:rPr>
                        <a:t> Size</a:t>
                      </a:r>
                    </a:p>
                  </a:txBody>
                  <a:tcPr marL="7335" marR="7335" marT="7335"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154044">
                <a:tc>
                  <a:txBody>
                    <a:bodyPr/>
                    <a:lstStyle/>
                    <a:p>
                      <a:pPr algn="l" fontAlgn="b"/>
                      <a:r>
                        <a:rPr lang="en-US" sz="800" b="1" i="1" u="none" strike="noStrike" dirty="0">
                          <a:solidFill>
                            <a:srgbClr val="000000"/>
                          </a:solidFill>
                          <a:effectLst/>
                          <a:latin typeface="Calibri" panose="020F0502020204030204" pitchFamily="34" charset="0"/>
                        </a:rPr>
                        <a:t> </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MRORI_10082 </a:t>
                      </a:r>
                    </a:p>
                  </a:txBody>
                  <a:tcPr marL="7335" marR="7335" marT="7335" marB="0" anchor="b">
                    <a:lnL>
                      <a:noFill/>
                    </a:lnL>
                    <a:lnR>
                      <a:noFill/>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YPC1-Alkaline Ceramidase</a:t>
                      </a:r>
                    </a:p>
                  </a:txBody>
                  <a:tcPr marL="7335" marR="7335" marT="7335" marB="0" anchor="b">
                    <a:lnL>
                      <a:noFill/>
                    </a:lnL>
                    <a:lnR>
                      <a:noFill/>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882</a:t>
                      </a:r>
                    </a:p>
                  </a:txBody>
                  <a:tcPr marL="7335" marR="7335" marT="7335" marB="0" anchor="b">
                    <a:lnL>
                      <a:noFill/>
                    </a:lnL>
                    <a:lnR>
                      <a:noFill/>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335" marR="7335" marT="7335" marB="0" anchor="b">
                    <a:lnL>
                      <a:noFill/>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c rowSpan="10">
                  <a:txBody>
                    <a:bodyPr/>
                    <a:lstStyle/>
                    <a:p>
                      <a:pPr algn="l" fontAlgn="b"/>
                      <a:r>
                        <a:rPr lang="en-US" sz="800" b="1" i="0" u="none" strike="noStrike">
                          <a:solidFill>
                            <a:srgbClr val="000000"/>
                          </a:solidFill>
                          <a:effectLst/>
                          <a:latin typeface="Calibri" panose="020F0502020204030204" pitchFamily="34" charset="0"/>
                        </a:rPr>
                        <a:t>     c0000664 &amp;</a:t>
                      </a:r>
                    </a:p>
                  </a:txBody>
                  <a:tcPr marL="7335" marR="7335" marT="73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c rowSpan="20">
                  <a:txBody>
                    <a:bodyPr/>
                    <a:lstStyle/>
                    <a:p>
                      <a:pPr algn="ctr" fontAlgn="ctr"/>
                      <a:r>
                        <a:rPr lang="en-US" sz="800" b="1" i="0" u="none" strike="noStrike">
                          <a:solidFill>
                            <a:srgbClr val="000000"/>
                          </a:solidFill>
                          <a:effectLst/>
                          <a:latin typeface="Calibri" panose="020F0502020204030204" pitchFamily="34" charset="0"/>
                        </a:rPr>
                        <a:t>190,649</a:t>
                      </a:r>
                    </a:p>
                  </a:txBody>
                  <a:tcPr marL="7335" marR="7335" marT="73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r>
              <a:tr h="146708">
                <a:tc>
                  <a:txBody>
                    <a:bodyPr/>
                    <a:lstStyle/>
                    <a:p>
                      <a:pPr algn="l" fontAlgn="b"/>
                      <a:r>
                        <a:rPr lang="en-US" sz="800" b="1" i="1" u="none" strike="noStrike">
                          <a:solidFill>
                            <a:srgbClr val="000000"/>
                          </a:solidFill>
                          <a:effectLst/>
                          <a:latin typeface="Calibri" panose="020F0502020204030204" pitchFamily="34" charset="0"/>
                        </a:rPr>
                        <a:t> </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MRORI_10083</a:t>
                      </a:r>
                    </a:p>
                  </a:txBody>
                  <a:tcPr marL="7335" marR="7335" marT="7335"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ent-kaurene oxidase</a:t>
                      </a:r>
                    </a:p>
                  </a:txBody>
                  <a:tcPr marL="7335" marR="7335" marT="7335"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1635</a:t>
                      </a:r>
                    </a:p>
                  </a:txBody>
                  <a:tcPr marL="7335" marR="7335" marT="7335"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335" marR="7335" marT="733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tr>
              <a:tr h="146708">
                <a:tc>
                  <a:txBody>
                    <a:bodyPr/>
                    <a:lstStyle/>
                    <a:p>
                      <a:pPr algn="l" fontAlgn="b"/>
                      <a:r>
                        <a:rPr lang="en-US" sz="800" b="1" i="1" u="none" strike="noStrike">
                          <a:solidFill>
                            <a:srgbClr val="000000"/>
                          </a:solidFill>
                          <a:effectLst/>
                          <a:latin typeface="Calibri" panose="020F0502020204030204" pitchFamily="34" charset="0"/>
                        </a:rPr>
                        <a:t> </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MRORI_10098</a:t>
                      </a:r>
                    </a:p>
                  </a:txBody>
                  <a:tcPr marL="7335" marR="7335" marT="7335"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f-box domain containing [Phaeoacremonium minimum UCRPA7]</a:t>
                      </a:r>
                    </a:p>
                  </a:txBody>
                  <a:tcPr marL="7335" marR="7335" marT="7335"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1575</a:t>
                      </a:r>
                    </a:p>
                  </a:txBody>
                  <a:tcPr marL="7335" marR="7335" marT="7335"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335" marR="7335" marT="733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vMerge="1">
                  <a:txBody>
                    <a:bodyPr/>
                    <a:lstStyle/>
                    <a:p>
                      <a:endParaRPr lang="en-US"/>
                    </a:p>
                  </a:txBody>
                  <a:tcPr/>
                </a:tc>
                <a:tc vMerge="1">
                  <a:txBody>
                    <a:bodyPr/>
                    <a:lstStyle/>
                    <a:p>
                      <a:endParaRPr lang="en-US"/>
                    </a:p>
                  </a:txBody>
                  <a:tcPr/>
                </a:tc>
              </a:tr>
              <a:tr h="146708">
                <a:tc>
                  <a:txBody>
                    <a:bodyPr/>
                    <a:lstStyle/>
                    <a:p>
                      <a:pPr algn="l" fontAlgn="b"/>
                      <a:r>
                        <a:rPr lang="en-US" sz="800" b="1" i="1" u="none" strike="noStrike">
                          <a:solidFill>
                            <a:srgbClr val="000000"/>
                          </a:solidFill>
                          <a:effectLst/>
                          <a:latin typeface="Calibri" panose="020F0502020204030204" pitchFamily="34" charset="0"/>
                        </a:rPr>
                        <a:t> </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MRORI_10099</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cytochrome P450 [Glarea lozoyensis ATCC 20868]</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1533</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335" marR="7335" marT="7335"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46708">
                <a:tc>
                  <a:txBody>
                    <a:bodyPr/>
                    <a:lstStyle/>
                    <a:p>
                      <a:pPr algn="l" fontAlgn="b"/>
                      <a:r>
                        <a:rPr lang="en-US" sz="800" b="1" i="1" u="none" strike="noStrike">
                          <a:solidFill>
                            <a:srgbClr val="000000"/>
                          </a:solidFill>
                          <a:effectLst/>
                          <a:latin typeface="Calibri" panose="020F0502020204030204" pitchFamily="34" charset="0"/>
                        </a:rPr>
                        <a:t>TRI4</a:t>
                      </a:r>
                    </a:p>
                  </a:txBody>
                  <a:tcPr marL="7335" marR="7335" marT="7335" marB="0" anchor="b">
                    <a:lnL>
                      <a:noFill/>
                    </a:lnL>
                    <a:lnR>
                      <a:noFill/>
                    </a:lnR>
                    <a:lnT>
                      <a:noFill/>
                    </a:lnT>
                    <a:lnB>
                      <a:noFill/>
                    </a:lnB>
                    <a:solidFill>
                      <a:srgbClr val="92D050"/>
                    </a:solidFill>
                  </a:tcPr>
                </a:tc>
                <a:tc>
                  <a:txBody>
                    <a:bodyPr/>
                    <a:lstStyle/>
                    <a:p>
                      <a:pPr algn="l" fontAlgn="b"/>
                      <a:r>
                        <a:rPr lang="en-US" sz="800" b="1" i="0" u="none" strike="noStrike">
                          <a:solidFill>
                            <a:srgbClr val="000000"/>
                          </a:solidFill>
                          <a:effectLst/>
                          <a:latin typeface="Calibri" panose="020F0502020204030204" pitchFamily="34" charset="0"/>
                        </a:rPr>
                        <a:t>MRORI_10100</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cytochrome P450</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1602</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335" marR="7335" marT="7335"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46708">
                <a:tc>
                  <a:txBody>
                    <a:bodyPr/>
                    <a:lstStyle/>
                    <a:p>
                      <a:pPr algn="l" fontAlgn="b"/>
                      <a:r>
                        <a:rPr lang="en-US" sz="800" b="1" i="1" u="none" strike="noStrike">
                          <a:solidFill>
                            <a:srgbClr val="000000"/>
                          </a:solidFill>
                          <a:effectLst/>
                          <a:latin typeface="Calibri" panose="020F0502020204030204" pitchFamily="34" charset="0"/>
                        </a:rPr>
                        <a:t>TRI3</a:t>
                      </a:r>
                    </a:p>
                  </a:txBody>
                  <a:tcPr marL="7335" marR="7335" marT="7335" marB="0" anchor="b">
                    <a:lnL>
                      <a:noFill/>
                    </a:lnL>
                    <a:lnR>
                      <a:noFill/>
                    </a:lnR>
                    <a:lnT>
                      <a:noFill/>
                    </a:lnT>
                    <a:lnB>
                      <a:noFill/>
                    </a:lnB>
                    <a:solidFill>
                      <a:srgbClr val="92D050"/>
                    </a:solidFill>
                  </a:tcPr>
                </a:tc>
                <a:tc>
                  <a:txBody>
                    <a:bodyPr/>
                    <a:lstStyle/>
                    <a:p>
                      <a:pPr algn="l" fontAlgn="b"/>
                      <a:r>
                        <a:rPr lang="en-US" sz="800" b="1" i="0" u="none" strike="noStrike">
                          <a:solidFill>
                            <a:srgbClr val="000000"/>
                          </a:solidFill>
                          <a:effectLst/>
                          <a:latin typeface="Calibri" panose="020F0502020204030204" pitchFamily="34" charset="0"/>
                        </a:rPr>
                        <a:t>MRORI_10101</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trichothecene 15-O-acetyltransferase</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1647</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335" marR="7335" marT="7335"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46708">
                <a:tc>
                  <a:txBody>
                    <a:bodyPr/>
                    <a:lstStyle/>
                    <a:p>
                      <a:pPr algn="l" fontAlgn="b"/>
                      <a:r>
                        <a:rPr lang="en-US" sz="800" b="1" i="1" u="none" strike="noStrike">
                          <a:solidFill>
                            <a:srgbClr val="000000"/>
                          </a:solidFill>
                          <a:effectLst/>
                          <a:latin typeface="Calibri" panose="020F0502020204030204" pitchFamily="34" charset="0"/>
                        </a:rPr>
                        <a:t>TRI10a</a:t>
                      </a:r>
                    </a:p>
                  </a:txBody>
                  <a:tcPr marL="7335" marR="7335" marT="7335" marB="0" anchor="b">
                    <a:lnL>
                      <a:noFill/>
                    </a:lnL>
                    <a:lnR>
                      <a:noFill/>
                    </a:lnR>
                    <a:lnT>
                      <a:noFill/>
                    </a:lnT>
                    <a:lnB>
                      <a:noFill/>
                    </a:lnB>
                    <a:solidFill>
                      <a:srgbClr val="92D050"/>
                    </a:solidFill>
                  </a:tcPr>
                </a:tc>
                <a:tc>
                  <a:txBody>
                    <a:bodyPr/>
                    <a:lstStyle/>
                    <a:p>
                      <a:pPr algn="l" fontAlgn="b"/>
                      <a:r>
                        <a:rPr lang="en-US" sz="800" b="1" i="0" u="none" strike="noStrike">
                          <a:solidFill>
                            <a:srgbClr val="000000"/>
                          </a:solidFill>
                          <a:effectLst/>
                          <a:latin typeface="Calibri" panose="020F0502020204030204" pitchFamily="34" charset="0"/>
                        </a:rPr>
                        <a:t>MRORI_10102</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regulatory [Fusarium graminearum]</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1365</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335" marR="7335" marT="7335"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46708">
                <a:tc>
                  <a:txBody>
                    <a:bodyPr/>
                    <a:lstStyle/>
                    <a:p>
                      <a:pPr algn="l" fontAlgn="b"/>
                      <a:r>
                        <a:rPr lang="en-US" sz="800" b="1" i="1" u="none" strike="noStrike">
                          <a:solidFill>
                            <a:srgbClr val="000000"/>
                          </a:solidFill>
                          <a:effectLst/>
                          <a:latin typeface="Calibri" panose="020F0502020204030204" pitchFamily="34" charset="0"/>
                        </a:rPr>
                        <a:t>TRI6a</a:t>
                      </a:r>
                    </a:p>
                  </a:txBody>
                  <a:tcPr marL="7335" marR="7335" marT="7335" marB="0" anchor="b">
                    <a:lnL>
                      <a:noFill/>
                    </a:lnL>
                    <a:lnR>
                      <a:noFill/>
                    </a:lnR>
                    <a:lnT>
                      <a:noFill/>
                    </a:lnT>
                    <a:lnB>
                      <a:noFill/>
                    </a:lnB>
                    <a:solidFill>
                      <a:srgbClr val="92D050"/>
                    </a:solidFill>
                  </a:tcPr>
                </a:tc>
                <a:tc>
                  <a:txBody>
                    <a:bodyPr/>
                    <a:lstStyle/>
                    <a:p>
                      <a:pPr algn="l" fontAlgn="b"/>
                      <a:r>
                        <a:rPr lang="en-US" sz="800" b="1" i="0" u="none" strike="noStrike">
                          <a:solidFill>
                            <a:srgbClr val="000000"/>
                          </a:solidFill>
                          <a:effectLst/>
                          <a:latin typeface="Calibri" panose="020F0502020204030204" pitchFamily="34" charset="0"/>
                        </a:rPr>
                        <a:t>MRORI_10103</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regulatory [Fusarium graminearum]</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1179</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335" marR="7335" marT="7335"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46708">
                <a:tc>
                  <a:txBody>
                    <a:bodyPr/>
                    <a:lstStyle/>
                    <a:p>
                      <a:pPr algn="l" fontAlgn="b"/>
                      <a:r>
                        <a:rPr lang="en-US" sz="800" b="1" i="1" u="none" strike="noStrike">
                          <a:solidFill>
                            <a:srgbClr val="000000"/>
                          </a:solidFill>
                          <a:effectLst/>
                          <a:latin typeface="Calibri" panose="020F0502020204030204" pitchFamily="34" charset="0"/>
                        </a:rPr>
                        <a:t>TRI17</a:t>
                      </a:r>
                    </a:p>
                  </a:txBody>
                  <a:tcPr marL="7335" marR="7335" marT="7335" marB="0" anchor="b">
                    <a:lnL>
                      <a:noFill/>
                    </a:lnL>
                    <a:lnR>
                      <a:noFill/>
                    </a:lnR>
                    <a:lnT>
                      <a:noFill/>
                    </a:lnT>
                    <a:lnB>
                      <a:noFill/>
                    </a:lnB>
                    <a:solidFill>
                      <a:srgbClr val="92D050"/>
                    </a:solidFill>
                  </a:tcPr>
                </a:tc>
                <a:tc>
                  <a:txBody>
                    <a:bodyPr/>
                    <a:lstStyle/>
                    <a:p>
                      <a:pPr algn="l" fontAlgn="b"/>
                      <a:r>
                        <a:rPr lang="en-US" sz="800" b="1" i="0" u="none" strike="noStrike">
                          <a:solidFill>
                            <a:srgbClr val="000000"/>
                          </a:solidFill>
                          <a:effectLst/>
                          <a:latin typeface="Calibri" panose="020F0502020204030204" pitchFamily="34" charset="0"/>
                        </a:rPr>
                        <a:t>MRORI_10104</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polyketide synthase [Eutypa lata UCREL1]</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7158</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335" marR="7335" marT="7335"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46708">
                <a:tc>
                  <a:txBody>
                    <a:bodyPr/>
                    <a:lstStyle/>
                    <a:p>
                      <a:pPr algn="l" fontAlgn="b"/>
                      <a:r>
                        <a:rPr lang="en-US" sz="800" b="1" i="1" u="none" strike="noStrike">
                          <a:solidFill>
                            <a:srgbClr val="000000"/>
                          </a:solidFill>
                          <a:effectLst/>
                          <a:latin typeface="Calibri" panose="020F0502020204030204" pitchFamily="34" charset="0"/>
                        </a:rPr>
                        <a:t>TRI18</a:t>
                      </a:r>
                    </a:p>
                  </a:txBody>
                  <a:tcPr marL="7335" marR="7335" marT="7335" marB="0" anchor="b">
                    <a:lnL>
                      <a:noFill/>
                    </a:lnL>
                    <a:lnR>
                      <a:noFill/>
                    </a:lnR>
                    <a:lnT>
                      <a:noFill/>
                    </a:lnT>
                    <a:lnB>
                      <a:noFill/>
                    </a:lnB>
                    <a:solidFill>
                      <a:srgbClr val="92D050"/>
                    </a:solidFill>
                  </a:tcPr>
                </a:tc>
                <a:tc>
                  <a:txBody>
                    <a:bodyPr/>
                    <a:lstStyle/>
                    <a:p>
                      <a:pPr algn="l" fontAlgn="b"/>
                      <a:r>
                        <a:rPr lang="en-US" sz="800" b="1" i="0" u="none" strike="noStrike">
                          <a:solidFill>
                            <a:srgbClr val="000000"/>
                          </a:solidFill>
                          <a:effectLst/>
                          <a:latin typeface="Calibri" panose="020F0502020204030204" pitchFamily="34" charset="0"/>
                        </a:rPr>
                        <a:t>MRORI_10105</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trichothecene 15-o-acetyltransferase</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1719</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335" marR="7335" marT="7335"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46708">
                <a:tc>
                  <a:txBody>
                    <a:bodyPr/>
                    <a:lstStyle/>
                    <a:p>
                      <a:pPr algn="l" fontAlgn="b"/>
                      <a:r>
                        <a:rPr lang="en-US" sz="800" b="1" i="1" u="none" strike="noStrike">
                          <a:solidFill>
                            <a:srgbClr val="000000"/>
                          </a:solidFill>
                          <a:effectLst/>
                          <a:latin typeface="Calibri" panose="020F0502020204030204" pitchFamily="34" charset="0"/>
                        </a:rPr>
                        <a:t> </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MRORI_10106</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amino acid polyamine transporter I</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1536</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335" marR="7335" marT="7335"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rowSpan="10">
                  <a:txBody>
                    <a:bodyPr/>
                    <a:lstStyle/>
                    <a:p>
                      <a:pPr algn="l" fontAlgn="t"/>
                      <a:r>
                        <a:rPr lang="en-US" sz="800" b="1" i="0" u="none" strike="noStrike">
                          <a:solidFill>
                            <a:srgbClr val="000000"/>
                          </a:solidFill>
                          <a:effectLst/>
                          <a:latin typeface="Calibri" panose="020F0502020204030204" pitchFamily="34" charset="0"/>
                        </a:rPr>
                        <a:t>     c0000739</a:t>
                      </a:r>
                    </a:p>
                  </a:txBody>
                  <a:tcPr marL="7335" marR="7335" marT="733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r>
              <a:tr h="146708">
                <a:tc>
                  <a:txBody>
                    <a:bodyPr/>
                    <a:lstStyle/>
                    <a:p>
                      <a:pPr algn="l" fontAlgn="b"/>
                      <a:r>
                        <a:rPr lang="en-US" sz="800" b="1" i="1" u="none" strike="noStrike">
                          <a:solidFill>
                            <a:srgbClr val="000000"/>
                          </a:solidFill>
                          <a:effectLst/>
                          <a:latin typeface="Calibri" panose="020F0502020204030204" pitchFamily="34" charset="0"/>
                        </a:rPr>
                        <a:t> </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MRORI_10107</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Mg2+ transporter , -like Zinc transport [Penicillium expansum]</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687</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335" marR="7335" marT="7335"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46708">
                <a:tc>
                  <a:txBody>
                    <a:bodyPr/>
                    <a:lstStyle/>
                    <a:p>
                      <a:pPr algn="l" fontAlgn="b"/>
                      <a:r>
                        <a:rPr lang="en-US" sz="800" b="1" i="1" u="none" strike="noStrike">
                          <a:solidFill>
                            <a:srgbClr val="000000"/>
                          </a:solidFill>
                          <a:effectLst/>
                          <a:latin typeface="Calibri" panose="020F0502020204030204" pitchFamily="34" charset="0"/>
                        </a:rPr>
                        <a:t> </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MRORI_10108</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ankyrin repeat [Eutypa lata UCREL1]</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1692</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335" marR="7335" marT="7335"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46708">
                <a:tc>
                  <a:txBody>
                    <a:bodyPr/>
                    <a:lstStyle/>
                    <a:p>
                      <a:pPr algn="l" fontAlgn="b"/>
                      <a:r>
                        <a:rPr lang="en-US" sz="800" b="1" i="1" u="none" strike="noStrike">
                          <a:solidFill>
                            <a:srgbClr val="000000"/>
                          </a:solidFill>
                          <a:effectLst/>
                          <a:latin typeface="Calibri" panose="020F0502020204030204" pitchFamily="34" charset="0"/>
                        </a:rPr>
                        <a:t> </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MRORI_10109</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kinase [Pochonia chlamydosporia 170]</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1296</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335" marR="7335" marT="7335"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46708">
                <a:tc>
                  <a:txBody>
                    <a:bodyPr/>
                    <a:lstStyle/>
                    <a:p>
                      <a:pPr algn="l" fontAlgn="b"/>
                      <a:r>
                        <a:rPr lang="en-US" sz="800" b="1" i="1" u="none" strike="noStrike">
                          <a:solidFill>
                            <a:srgbClr val="000000"/>
                          </a:solidFill>
                          <a:effectLst/>
                          <a:latin typeface="Calibri" panose="020F0502020204030204" pitchFamily="34" charset="0"/>
                        </a:rPr>
                        <a:t>TRI22</a:t>
                      </a:r>
                    </a:p>
                  </a:txBody>
                  <a:tcPr marL="7335" marR="7335" marT="7335" marB="0" anchor="b">
                    <a:lnL>
                      <a:noFill/>
                    </a:lnL>
                    <a:lnR>
                      <a:noFill/>
                    </a:lnR>
                    <a:lnT>
                      <a:noFill/>
                    </a:lnT>
                    <a:lnB>
                      <a:noFill/>
                    </a:lnB>
                    <a:solidFill>
                      <a:srgbClr val="92D050"/>
                    </a:solidFill>
                  </a:tcPr>
                </a:tc>
                <a:tc>
                  <a:txBody>
                    <a:bodyPr/>
                    <a:lstStyle/>
                    <a:p>
                      <a:pPr algn="l" fontAlgn="b"/>
                      <a:r>
                        <a:rPr lang="en-US" sz="800" b="1" i="0" u="none" strike="noStrike">
                          <a:solidFill>
                            <a:srgbClr val="000000"/>
                          </a:solidFill>
                          <a:effectLst/>
                          <a:latin typeface="Calibri" panose="020F0502020204030204" pitchFamily="34" charset="0"/>
                        </a:rPr>
                        <a:t>MRORI_10110</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cytochrome P450 monooxygenase</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1503</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335" marR="7335" marT="7335"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46708">
                <a:tc>
                  <a:txBody>
                    <a:bodyPr/>
                    <a:lstStyle/>
                    <a:p>
                      <a:pPr algn="l" fontAlgn="b"/>
                      <a:r>
                        <a:rPr lang="en-US" sz="800" b="1" i="1" u="none" strike="noStrike">
                          <a:solidFill>
                            <a:srgbClr val="000000"/>
                          </a:solidFill>
                          <a:effectLst/>
                          <a:latin typeface="Calibri" panose="020F0502020204030204" pitchFamily="34" charset="0"/>
                        </a:rPr>
                        <a:t>TRI5</a:t>
                      </a:r>
                    </a:p>
                  </a:txBody>
                  <a:tcPr marL="7335" marR="7335" marT="7335" marB="0" anchor="b">
                    <a:lnL>
                      <a:noFill/>
                    </a:lnL>
                    <a:lnR>
                      <a:noFill/>
                    </a:lnR>
                    <a:lnT>
                      <a:noFill/>
                    </a:lnT>
                    <a:lnB>
                      <a:noFill/>
                    </a:lnB>
                    <a:solidFill>
                      <a:srgbClr val="92D050"/>
                    </a:solidFill>
                  </a:tcPr>
                </a:tc>
                <a:tc>
                  <a:txBody>
                    <a:bodyPr/>
                    <a:lstStyle/>
                    <a:p>
                      <a:pPr algn="l" fontAlgn="b"/>
                      <a:r>
                        <a:rPr lang="en-US" sz="800" b="1" i="0" u="none" strike="noStrike">
                          <a:solidFill>
                            <a:srgbClr val="000000"/>
                          </a:solidFill>
                          <a:effectLst/>
                          <a:latin typeface="Calibri" panose="020F0502020204030204" pitchFamily="34" charset="0"/>
                        </a:rPr>
                        <a:t>MRORI_10111</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trichodiene synthase [Fusarium graminearum]</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1158</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335" marR="7335" marT="7335"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46708">
                <a:tc>
                  <a:txBody>
                    <a:bodyPr/>
                    <a:lstStyle/>
                    <a:p>
                      <a:pPr algn="l" fontAlgn="b"/>
                      <a:r>
                        <a:rPr lang="en-US" sz="800" b="1" i="1" u="none" strike="noStrike">
                          <a:solidFill>
                            <a:srgbClr val="000000"/>
                          </a:solidFill>
                          <a:effectLst/>
                          <a:latin typeface="Calibri" panose="020F0502020204030204" pitchFamily="34" charset="0"/>
                        </a:rPr>
                        <a:t>TRI12</a:t>
                      </a:r>
                    </a:p>
                  </a:txBody>
                  <a:tcPr marL="7335" marR="7335" marT="7335" marB="0" anchor="b">
                    <a:lnL>
                      <a:noFill/>
                    </a:lnL>
                    <a:lnR>
                      <a:noFill/>
                    </a:lnR>
                    <a:lnT>
                      <a:noFill/>
                    </a:lnT>
                    <a:lnB>
                      <a:noFill/>
                    </a:lnB>
                    <a:solidFill>
                      <a:srgbClr val="92D050"/>
                    </a:solidFill>
                  </a:tcPr>
                </a:tc>
                <a:tc>
                  <a:txBody>
                    <a:bodyPr/>
                    <a:lstStyle/>
                    <a:p>
                      <a:pPr algn="l" fontAlgn="b"/>
                      <a:r>
                        <a:rPr lang="en-US" sz="800" b="1" i="0" u="none" strike="noStrike">
                          <a:solidFill>
                            <a:srgbClr val="000000"/>
                          </a:solidFill>
                          <a:effectLst/>
                          <a:latin typeface="Calibri" panose="020F0502020204030204" pitchFamily="34" charset="0"/>
                        </a:rPr>
                        <a:t>MRORI_10112</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trichothecene efflux pump</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1785</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335" marR="7335" marT="7335"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46708">
                <a:tc>
                  <a:txBody>
                    <a:bodyPr/>
                    <a:lstStyle/>
                    <a:p>
                      <a:pPr algn="l" fontAlgn="b"/>
                      <a:r>
                        <a:rPr lang="en-US" sz="800" b="1" i="1" u="none" strike="noStrike">
                          <a:solidFill>
                            <a:srgbClr val="000000"/>
                          </a:solidFill>
                          <a:effectLst/>
                          <a:latin typeface="Calibri" panose="020F0502020204030204" pitchFamily="34" charset="0"/>
                        </a:rPr>
                        <a:t>TRI14</a:t>
                      </a:r>
                    </a:p>
                  </a:txBody>
                  <a:tcPr marL="7335" marR="7335" marT="7335" marB="0" anchor="b">
                    <a:lnL>
                      <a:noFill/>
                    </a:lnL>
                    <a:lnR>
                      <a:noFill/>
                    </a:lnR>
                    <a:lnT>
                      <a:noFill/>
                    </a:lnT>
                    <a:lnB>
                      <a:noFill/>
                    </a:lnB>
                    <a:solidFill>
                      <a:srgbClr val="92D050"/>
                    </a:solidFill>
                  </a:tcPr>
                </a:tc>
                <a:tc>
                  <a:txBody>
                    <a:bodyPr/>
                    <a:lstStyle/>
                    <a:p>
                      <a:pPr algn="l" fontAlgn="b"/>
                      <a:r>
                        <a:rPr lang="en-US" sz="800" b="1" i="0" u="none" strike="noStrike" dirty="0">
                          <a:solidFill>
                            <a:srgbClr val="000000"/>
                          </a:solidFill>
                          <a:effectLst/>
                          <a:latin typeface="Calibri" panose="020F0502020204030204" pitchFamily="34" charset="0"/>
                        </a:rPr>
                        <a:t>MRORI_10113</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Tri14</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1104</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335" marR="7335" marT="7335"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46708">
                <a:tc>
                  <a:txBody>
                    <a:bodyPr/>
                    <a:lstStyle/>
                    <a:p>
                      <a:pPr algn="l" fontAlgn="b"/>
                      <a:r>
                        <a:rPr lang="en-US" sz="800" b="1" i="1" u="none" strike="noStrike">
                          <a:solidFill>
                            <a:srgbClr val="000000"/>
                          </a:solidFill>
                          <a:effectLst/>
                          <a:latin typeface="Calibri" panose="020F0502020204030204" pitchFamily="34" charset="0"/>
                        </a:rPr>
                        <a:t> </a:t>
                      </a:r>
                    </a:p>
                  </a:txBody>
                  <a:tcPr marL="7335" marR="7335" marT="7335" marB="0" anchor="b">
                    <a:lnL>
                      <a:noFill/>
                    </a:lnL>
                    <a:lnR>
                      <a:noFill/>
                    </a:lnR>
                    <a:lnT>
                      <a:noFill/>
                    </a:lnT>
                    <a:lnB>
                      <a:noFill/>
                    </a:lnB>
                    <a:solidFill>
                      <a:srgbClr val="92D050"/>
                    </a:solidFill>
                  </a:tcPr>
                </a:tc>
                <a:tc>
                  <a:txBody>
                    <a:bodyPr/>
                    <a:lstStyle/>
                    <a:p>
                      <a:pPr algn="l" fontAlgn="b"/>
                      <a:r>
                        <a:rPr lang="en-US" sz="800" b="1" i="0" u="none" strike="noStrike">
                          <a:solidFill>
                            <a:srgbClr val="000000"/>
                          </a:solidFill>
                          <a:effectLst/>
                          <a:latin typeface="Calibri" panose="020F0502020204030204" pitchFamily="34" charset="0"/>
                        </a:rPr>
                        <a:t>MRORI_10114</a:t>
                      </a:r>
                    </a:p>
                  </a:txBody>
                  <a:tcPr marL="7335" marR="7335" marT="7335" marB="0" anchor="b">
                    <a:lnL>
                      <a:noFill/>
                    </a:lnL>
                    <a:lnR>
                      <a:noFill/>
                    </a:lnR>
                    <a:lnT>
                      <a:noFill/>
                    </a:lnT>
                    <a:lnB>
                      <a:noFill/>
                    </a:lnB>
                    <a:solidFill>
                      <a:srgbClr val="FFFFFF"/>
                    </a:solidFill>
                  </a:tcPr>
                </a:tc>
                <a:tc rowSpan="2">
                  <a:txBody>
                    <a:bodyPr/>
                    <a:lstStyle/>
                    <a:p>
                      <a:pPr algn="l" fontAlgn="ctr"/>
                      <a:r>
                        <a:rPr lang="en-US" sz="800" b="1" i="0" u="none" strike="noStrike">
                          <a:solidFill>
                            <a:srgbClr val="000000"/>
                          </a:solidFill>
                          <a:effectLst/>
                          <a:latin typeface="Calibri" panose="020F0502020204030204" pitchFamily="34" charset="0"/>
                        </a:rPr>
                        <a:t>LolU</a:t>
                      </a:r>
                    </a:p>
                  </a:txBody>
                  <a:tcPr marL="7335" marR="7335" marT="7335" marB="0" anchor="ctr">
                    <a:lnL>
                      <a:noFill/>
                    </a:lnL>
                    <a:lnR>
                      <a:noFill/>
                    </a:lnR>
                    <a:lnT>
                      <a:noFill/>
                    </a:lnT>
                    <a:lnB>
                      <a:noFill/>
                    </a:lnB>
                    <a:solidFill>
                      <a:srgbClr val="FFFFFF"/>
                    </a:solidFill>
                  </a:tcPr>
                </a:tc>
                <a:tc rowSpan="2">
                  <a:txBody>
                    <a:bodyPr/>
                    <a:lstStyle/>
                    <a:p>
                      <a:pPr algn="l" fontAlgn="ctr"/>
                      <a:r>
                        <a:rPr lang="en-US" sz="800" b="1" i="0" u="none" strike="noStrike">
                          <a:solidFill>
                            <a:srgbClr val="000000"/>
                          </a:solidFill>
                          <a:effectLst/>
                          <a:latin typeface="Calibri" panose="020F0502020204030204" pitchFamily="34" charset="0"/>
                        </a:rPr>
                        <a:t>1512</a:t>
                      </a:r>
                    </a:p>
                  </a:txBody>
                  <a:tcPr marL="7335" marR="7335" marT="7335" marB="0" anchor="ctr">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335" marR="7335" marT="7335"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46708">
                <a:tc>
                  <a:txBody>
                    <a:bodyPr/>
                    <a:lstStyle/>
                    <a:p>
                      <a:pPr algn="l" fontAlgn="b"/>
                      <a:r>
                        <a:rPr lang="en-US" sz="800" b="1" i="1" u="none" strike="noStrike">
                          <a:solidFill>
                            <a:srgbClr val="000000"/>
                          </a:solidFill>
                          <a:effectLst/>
                          <a:latin typeface="Calibri" panose="020F0502020204030204" pitchFamily="34" charset="0"/>
                        </a:rPr>
                        <a:t> </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MRORI_10839</a:t>
                      </a:r>
                    </a:p>
                  </a:txBody>
                  <a:tcPr marL="7335" marR="7335" marT="7335" marB="0" anchor="b">
                    <a:lnL>
                      <a:noFill/>
                    </a:lnL>
                    <a:lnR>
                      <a:noFill/>
                    </a:lnR>
                    <a:lnT>
                      <a:noFill/>
                    </a:lnT>
                    <a:lnB>
                      <a:noFill/>
                    </a:lnB>
                    <a:solidFill>
                      <a:srgbClr val="FFFFFF"/>
                    </a:solidFill>
                  </a:tcPr>
                </a:tc>
                <a:tc vMerge="1">
                  <a:txBody>
                    <a:bodyPr/>
                    <a:lstStyle/>
                    <a:p>
                      <a:endParaRPr lang="en-US"/>
                    </a:p>
                  </a:txBody>
                  <a:tcPr/>
                </a:tc>
                <a:tc vMerge="1">
                  <a:txBody>
                    <a:bodyPr/>
                    <a:lstStyle/>
                    <a:p>
                      <a:endParaRPr lang="en-US"/>
                    </a:p>
                  </a:txBody>
                  <a:tcPr/>
                </a:tc>
                <a:tc>
                  <a:txBody>
                    <a:bodyPr/>
                    <a:lstStyle/>
                    <a:p>
                      <a:pPr algn="l" fontAlgn="b"/>
                      <a:r>
                        <a:rPr lang="en-US" sz="800" b="1" i="0" u="none" strike="noStrike">
                          <a:solidFill>
                            <a:srgbClr val="000000"/>
                          </a:solidFill>
                          <a:effectLst/>
                          <a:latin typeface="Calibri" panose="020F0502020204030204" pitchFamily="34" charset="0"/>
                        </a:rPr>
                        <a:t> </a:t>
                      </a:r>
                    </a:p>
                  </a:txBody>
                  <a:tcPr marL="7335" marR="7335" marT="7335"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46708">
                <a:tc>
                  <a:txBody>
                    <a:bodyPr/>
                    <a:lstStyle/>
                    <a:p>
                      <a:pPr algn="l" fontAlgn="b"/>
                      <a:r>
                        <a:rPr lang="en-US" sz="800" b="1" i="1" u="none" strike="noStrike">
                          <a:solidFill>
                            <a:srgbClr val="000000"/>
                          </a:solidFill>
                          <a:effectLst/>
                          <a:latin typeface="Calibri" panose="020F0502020204030204" pitchFamily="34" charset="0"/>
                        </a:rPr>
                        <a:t> </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MRORI_10838</a:t>
                      </a:r>
                    </a:p>
                  </a:txBody>
                  <a:tcPr marL="7335" marR="7335" marT="7335"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dirty="0" err="1" smtClean="0">
                          <a:solidFill>
                            <a:schemeClr val="tx1"/>
                          </a:solidFill>
                          <a:effectLst/>
                          <a:latin typeface="Calibri" panose="020F0502020204030204" pitchFamily="34" charset="0"/>
                        </a:rPr>
                        <a:t>aerobactin</a:t>
                      </a:r>
                      <a:r>
                        <a:rPr lang="en-US" sz="800" b="1" i="0" u="none" strike="noStrike" dirty="0" smtClean="0">
                          <a:solidFill>
                            <a:schemeClr val="tx1"/>
                          </a:solidFill>
                          <a:effectLst/>
                          <a:latin typeface="Calibri" panose="020F0502020204030204" pitchFamily="34" charset="0"/>
                        </a:rPr>
                        <a:t> </a:t>
                      </a:r>
                      <a:r>
                        <a:rPr lang="en-US" sz="800" b="1" i="0" u="none" strike="noStrike" dirty="0" err="1" smtClean="0">
                          <a:solidFill>
                            <a:schemeClr val="tx1"/>
                          </a:solidFill>
                          <a:effectLst/>
                          <a:latin typeface="Calibri" panose="020F0502020204030204" pitchFamily="34" charset="0"/>
                        </a:rPr>
                        <a:t>siderophore</a:t>
                      </a:r>
                      <a:r>
                        <a:rPr lang="en-US" sz="800" b="1" i="0" u="none" strike="noStrike" dirty="0" smtClean="0">
                          <a:solidFill>
                            <a:schemeClr val="tx1"/>
                          </a:solidFill>
                          <a:effectLst/>
                          <a:latin typeface="Calibri" panose="020F0502020204030204" pitchFamily="34" charset="0"/>
                        </a:rPr>
                        <a:t> biosynthesis protein </a:t>
                      </a:r>
                      <a:r>
                        <a:rPr lang="en-US" sz="800" b="1" i="0" u="none" strike="noStrike" dirty="0" err="1" smtClean="0">
                          <a:solidFill>
                            <a:schemeClr val="tx1"/>
                          </a:solidFill>
                          <a:effectLst/>
                          <a:latin typeface="Calibri" panose="020F0502020204030204" pitchFamily="34" charset="0"/>
                        </a:rPr>
                        <a:t>iucB</a:t>
                      </a:r>
                      <a:endParaRPr lang="en-US" sz="800" b="1" i="0" u="none" strike="noStrike" dirty="0">
                        <a:solidFill>
                          <a:schemeClr val="tx1"/>
                        </a:solidFill>
                        <a:effectLst/>
                        <a:latin typeface="Calibri" panose="020F0502020204030204" pitchFamily="34" charset="0"/>
                      </a:endParaRPr>
                    </a:p>
                  </a:txBody>
                  <a:tcPr marL="7335" marR="7335" marT="733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r" fontAlgn="b"/>
                      <a:r>
                        <a:rPr lang="en-US" sz="800" b="1" i="0" u="none" strike="noStrike">
                          <a:solidFill>
                            <a:srgbClr val="000000"/>
                          </a:solidFill>
                          <a:effectLst/>
                          <a:latin typeface="Calibri" panose="020F0502020204030204" pitchFamily="34" charset="0"/>
                        </a:rPr>
                        <a:t>1371</a:t>
                      </a:r>
                    </a:p>
                  </a:txBody>
                  <a:tcPr marL="7335" marR="7335" marT="733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r>
                        <a:rPr lang="en-US" sz="800" b="1" i="0" u="none" strike="noStrike">
                          <a:solidFill>
                            <a:srgbClr val="000000"/>
                          </a:solidFill>
                          <a:effectLst/>
                          <a:latin typeface="Calibri" panose="020F0502020204030204" pitchFamily="34" charset="0"/>
                        </a:rPr>
                        <a:t> </a:t>
                      </a:r>
                    </a:p>
                  </a:txBody>
                  <a:tcPr marL="7335" marR="7335" marT="733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t"/>
                      <a:r>
                        <a:rPr lang="en-US" sz="800" b="1" i="0" u="none" strike="noStrike">
                          <a:solidFill>
                            <a:srgbClr val="000000"/>
                          </a:solidFill>
                          <a:effectLst/>
                          <a:latin typeface="Calibri" panose="020F0502020204030204" pitchFamily="34" charset="0"/>
                        </a:rPr>
                        <a:t> </a:t>
                      </a:r>
                    </a:p>
                  </a:txBody>
                  <a:tcPr marL="7335" marR="7335" marT="733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800" b="1" i="0" u="none" strike="noStrike">
                          <a:solidFill>
                            <a:srgbClr val="000000"/>
                          </a:solidFill>
                          <a:effectLst/>
                          <a:latin typeface="Calibri" panose="020F0502020204030204" pitchFamily="34" charset="0"/>
                        </a:rPr>
                        <a:t> </a:t>
                      </a:r>
                    </a:p>
                  </a:txBody>
                  <a:tcPr marL="7335" marR="7335" marT="73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r>
              <a:tr h="146708">
                <a:tc>
                  <a:txBody>
                    <a:bodyPr/>
                    <a:lstStyle/>
                    <a:p>
                      <a:pPr algn="l" fontAlgn="b"/>
                      <a:r>
                        <a:rPr lang="en-US" sz="800" b="1" i="1" u="none" strike="noStrike">
                          <a:solidFill>
                            <a:srgbClr val="000000"/>
                          </a:solidFill>
                          <a:effectLst/>
                          <a:latin typeface="Calibri" panose="020F0502020204030204" pitchFamily="34" charset="0"/>
                        </a:rPr>
                        <a:t> </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MRORI_10809</a:t>
                      </a:r>
                    </a:p>
                  </a:txBody>
                  <a:tcPr marL="7335" marR="7335" marT="733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800" b="1" i="0" u="none" strike="noStrike" dirty="0">
                          <a:solidFill>
                            <a:srgbClr val="000000"/>
                          </a:solidFill>
                          <a:effectLst/>
                          <a:latin typeface="Calibri" panose="020F0502020204030204" pitchFamily="34" charset="0"/>
                        </a:rPr>
                        <a:t>short chain dehydrogenase</a:t>
                      </a:r>
                    </a:p>
                  </a:txBody>
                  <a:tcPr marL="7335" marR="7335" marT="733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US" sz="800" b="1" i="0" u="none" strike="noStrike" dirty="0">
                          <a:solidFill>
                            <a:srgbClr val="000000"/>
                          </a:solidFill>
                          <a:effectLst/>
                          <a:latin typeface="Calibri" panose="020F0502020204030204" pitchFamily="34" charset="0"/>
                        </a:rPr>
                        <a:t>948</a:t>
                      </a:r>
                    </a:p>
                  </a:txBody>
                  <a:tcPr marL="7335" marR="7335" marT="733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r>
                        <a:rPr lang="en-US" sz="800" b="1" i="0" u="none" strike="noStrike">
                          <a:solidFill>
                            <a:srgbClr val="000000"/>
                          </a:solidFill>
                          <a:effectLst/>
                          <a:latin typeface="Calibri" panose="020F0502020204030204" pitchFamily="34" charset="0"/>
                        </a:rPr>
                        <a:t> </a:t>
                      </a:r>
                    </a:p>
                  </a:txBody>
                  <a:tcPr marL="7335" marR="7335" marT="733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t"/>
                      <a:r>
                        <a:rPr lang="en-US" sz="800" b="1" i="0" u="none" strike="noStrike">
                          <a:solidFill>
                            <a:srgbClr val="000000"/>
                          </a:solidFill>
                          <a:effectLst/>
                          <a:latin typeface="Calibri" panose="020F0502020204030204" pitchFamily="34" charset="0"/>
                        </a:rPr>
                        <a:t> </a:t>
                      </a:r>
                    </a:p>
                  </a:txBody>
                  <a:tcPr marL="7335" marR="7335" marT="733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ctr"/>
                      <a:r>
                        <a:rPr lang="en-US" sz="800" b="1" i="0" u="none" strike="noStrike">
                          <a:solidFill>
                            <a:srgbClr val="000000"/>
                          </a:solidFill>
                          <a:effectLst/>
                          <a:latin typeface="Calibri" panose="020F0502020204030204" pitchFamily="34" charset="0"/>
                        </a:rPr>
                        <a:t> </a:t>
                      </a:r>
                    </a:p>
                  </a:txBody>
                  <a:tcPr marL="7335" marR="7335" marT="73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r>
              <a:tr h="154044">
                <a:tc>
                  <a:txBody>
                    <a:bodyPr/>
                    <a:lstStyle/>
                    <a:p>
                      <a:pPr algn="l" fontAlgn="b"/>
                      <a:r>
                        <a:rPr lang="en-US" sz="800" b="1" i="1" u="none" strike="noStrike">
                          <a:solidFill>
                            <a:srgbClr val="000000"/>
                          </a:solidFill>
                          <a:effectLst/>
                          <a:latin typeface="Calibri" panose="020F0502020204030204" pitchFamily="34" charset="0"/>
                        </a:rPr>
                        <a:t> </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MRORI_10810</a:t>
                      </a:r>
                    </a:p>
                  </a:txBody>
                  <a:tcPr marL="7335" marR="7335" marT="7335"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l" fontAlgn="b"/>
                      <a:r>
                        <a:rPr lang="en-US" sz="800" b="1" i="0" u="none" strike="noStrike" dirty="0">
                          <a:solidFill>
                            <a:srgbClr val="000000"/>
                          </a:solidFill>
                          <a:effectLst/>
                          <a:latin typeface="Calibri" panose="020F0502020204030204" pitchFamily="34" charset="0"/>
                        </a:rPr>
                        <a:t>hypothetical protein</a:t>
                      </a:r>
                    </a:p>
                  </a:txBody>
                  <a:tcPr marL="7335" marR="7335" marT="7335"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r" fontAlgn="b"/>
                      <a:r>
                        <a:rPr lang="en-US" sz="800" b="1" i="0" u="none" strike="noStrike">
                          <a:solidFill>
                            <a:srgbClr val="000000"/>
                          </a:solidFill>
                          <a:effectLst/>
                          <a:latin typeface="Calibri" panose="020F0502020204030204" pitchFamily="34" charset="0"/>
                        </a:rPr>
                        <a:t>612</a:t>
                      </a:r>
                    </a:p>
                  </a:txBody>
                  <a:tcPr marL="7335" marR="7335" marT="7335" marB="0" anchor="b">
                    <a:lnL>
                      <a:noFill/>
                    </a:lnL>
                    <a:lnR>
                      <a:noFill/>
                    </a:lnR>
                    <a:lnT>
                      <a:noFill/>
                    </a:lnT>
                    <a:lnB w="25400" cap="flat" cmpd="dbl" algn="ctr">
                      <a:solidFill>
                        <a:srgbClr val="000000"/>
                      </a:solidFill>
                      <a:prstDash val="solid"/>
                      <a:round/>
                      <a:headEnd type="none" w="med" len="med"/>
                      <a:tailEnd type="none" w="med" len="med"/>
                    </a:lnB>
                  </a:tcPr>
                </a:tc>
                <a:tc>
                  <a:txBody>
                    <a:bodyPr/>
                    <a:lstStyle/>
                    <a:p>
                      <a:pPr algn="l" fontAlgn="b"/>
                      <a:r>
                        <a:rPr lang="en-US" sz="800" b="1" i="0" u="none" strike="noStrike">
                          <a:solidFill>
                            <a:srgbClr val="000000"/>
                          </a:solidFill>
                          <a:effectLst/>
                          <a:latin typeface="Calibri" panose="020F0502020204030204" pitchFamily="34" charset="0"/>
                        </a:rPr>
                        <a:t> </a:t>
                      </a:r>
                    </a:p>
                  </a:txBody>
                  <a:tcPr marL="7335" marR="7335" marT="7335" marB="0" anchor="b">
                    <a:lnL>
                      <a:noFill/>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t"/>
                      <a:r>
                        <a:rPr lang="en-US" sz="800" b="1" i="0" u="none" strike="noStrike">
                          <a:solidFill>
                            <a:srgbClr val="000000"/>
                          </a:solidFill>
                          <a:effectLst/>
                          <a:latin typeface="Calibri" panose="020F0502020204030204" pitchFamily="34" charset="0"/>
                        </a:rPr>
                        <a:t> </a:t>
                      </a:r>
                    </a:p>
                  </a:txBody>
                  <a:tcPr marL="7335" marR="7335" marT="733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ctr" fontAlgn="ctr"/>
                      <a:r>
                        <a:rPr lang="en-US" sz="800" b="1" i="0" u="none" strike="noStrike">
                          <a:solidFill>
                            <a:srgbClr val="000000"/>
                          </a:solidFill>
                          <a:effectLst/>
                          <a:latin typeface="Calibri" panose="020F0502020204030204" pitchFamily="34" charset="0"/>
                        </a:rPr>
                        <a:t> </a:t>
                      </a:r>
                    </a:p>
                  </a:txBody>
                  <a:tcPr marL="7335" marR="7335" marT="73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FFFFFF"/>
                    </a:solidFill>
                  </a:tcPr>
                </a:tc>
              </a:tr>
              <a:tr h="154044">
                <a:tc>
                  <a:txBody>
                    <a:bodyPr/>
                    <a:lstStyle/>
                    <a:p>
                      <a:pPr algn="l" fontAlgn="b"/>
                      <a:r>
                        <a:rPr lang="en-US" sz="800" b="1" i="1" u="none" strike="noStrike">
                          <a:solidFill>
                            <a:srgbClr val="000000"/>
                          </a:solidFill>
                          <a:effectLst/>
                          <a:latin typeface="Calibri" panose="020F0502020204030204" pitchFamily="34" charset="0"/>
                        </a:rPr>
                        <a:t> </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MRORI_5320 </a:t>
                      </a:r>
                    </a:p>
                  </a:txBody>
                  <a:tcPr marL="7335" marR="7335" marT="7335"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dirty="0" err="1" smtClean="0">
                          <a:solidFill>
                            <a:schemeClr val="tx1"/>
                          </a:solidFill>
                          <a:effectLst/>
                          <a:latin typeface="Calibri" panose="020F0502020204030204" pitchFamily="34" charset="0"/>
                        </a:rPr>
                        <a:t>SpvB</a:t>
                      </a:r>
                      <a:r>
                        <a:rPr lang="en-US" sz="800" b="1" i="0" u="none" strike="noStrike" dirty="0" smtClean="0">
                          <a:solidFill>
                            <a:schemeClr val="tx1"/>
                          </a:solidFill>
                          <a:effectLst/>
                          <a:latin typeface="Calibri" panose="020F0502020204030204" pitchFamily="34" charset="0"/>
                        </a:rPr>
                        <a:t>-domain-containing protein</a:t>
                      </a:r>
                      <a:endParaRPr lang="en-US" sz="800" b="1" i="0" u="none" strike="noStrike" dirty="0">
                        <a:solidFill>
                          <a:schemeClr val="tx1"/>
                        </a:solidFill>
                        <a:effectLst/>
                        <a:latin typeface="Calibri" panose="020F0502020204030204" pitchFamily="34" charset="0"/>
                      </a:endParaRPr>
                    </a:p>
                  </a:txBody>
                  <a:tcPr marL="7335" marR="7335" marT="7335"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dirty="0" smtClean="0">
                          <a:solidFill>
                            <a:srgbClr val="000000"/>
                          </a:solidFill>
                          <a:effectLst/>
                          <a:latin typeface="Calibri" panose="020F0502020204030204" pitchFamily="34" charset="0"/>
                        </a:rPr>
                        <a:t>2529</a:t>
                      </a:r>
                      <a:endParaRPr lang="en-US" sz="800" b="1" i="0" u="none" strike="noStrike" dirty="0">
                        <a:solidFill>
                          <a:srgbClr val="000000"/>
                        </a:solidFill>
                        <a:effectLst/>
                        <a:latin typeface="Calibri" panose="020F0502020204030204" pitchFamily="34" charset="0"/>
                      </a:endParaRPr>
                    </a:p>
                  </a:txBody>
                  <a:tcPr marL="7335" marR="7335" marT="7335"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335" marR="7335" marT="7335" marB="0" anchor="b">
                    <a:lnL>
                      <a:noFill/>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c rowSpan="15">
                  <a:txBody>
                    <a:bodyPr/>
                    <a:lstStyle/>
                    <a:p>
                      <a:pPr algn="ctr" fontAlgn="ctr"/>
                      <a:r>
                        <a:rPr lang="en-US" sz="800" b="1" i="0" u="none" strike="noStrike">
                          <a:solidFill>
                            <a:srgbClr val="000000"/>
                          </a:solidFill>
                          <a:effectLst/>
                          <a:latin typeface="Calibri" panose="020F0502020204030204" pitchFamily="34" charset="0"/>
                        </a:rPr>
                        <a:t>c0000275</a:t>
                      </a:r>
                    </a:p>
                  </a:txBody>
                  <a:tcPr marL="7335" marR="7335" marT="73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tc rowSpan="15">
                  <a:txBody>
                    <a:bodyPr/>
                    <a:lstStyle/>
                    <a:p>
                      <a:pPr algn="ctr" fontAlgn="ctr"/>
                      <a:r>
                        <a:rPr lang="en-US" sz="800" b="1" i="0" u="none" strike="noStrike">
                          <a:solidFill>
                            <a:srgbClr val="000000"/>
                          </a:solidFill>
                          <a:effectLst/>
                          <a:latin typeface="Calibri" panose="020F0502020204030204" pitchFamily="34" charset="0"/>
                        </a:rPr>
                        <a:t>216,283</a:t>
                      </a:r>
                    </a:p>
                  </a:txBody>
                  <a:tcPr marL="7335" marR="7335" marT="73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tr>
              <a:tr h="146708">
                <a:tc>
                  <a:txBody>
                    <a:bodyPr/>
                    <a:lstStyle/>
                    <a:p>
                      <a:pPr algn="l" fontAlgn="b"/>
                      <a:r>
                        <a:rPr lang="en-US" sz="800" b="1" i="1" u="none" strike="noStrike">
                          <a:solidFill>
                            <a:srgbClr val="000000"/>
                          </a:solidFill>
                          <a:effectLst/>
                          <a:latin typeface="Calibri" panose="020F0502020204030204" pitchFamily="34" charset="0"/>
                        </a:rPr>
                        <a:t> </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MRORI_5321</a:t>
                      </a:r>
                    </a:p>
                  </a:txBody>
                  <a:tcPr marL="7335" marR="7335" marT="7335"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dirty="0" smtClean="0">
                          <a:solidFill>
                            <a:schemeClr val="tx1"/>
                          </a:solidFill>
                          <a:effectLst/>
                          <a:latin typeface="Calibri" panose="020F0502020204030204" pitchFamily="34" charset="0"/>
                        </a:rPr>
                        <a:t>putative PA14 domain protein</a:t>
                      </a:r>
                      <a:endParaRPr lang="en-US" sz="800" b="1" i="0" u="none" strike="noStrike" dirty="0">
                        <a:solidFill>
                          <a:schemeClr val="tx1"/>
                        </a:solidFill>
                        <a:effectLst/>
                        <a:latin typeface="Calibri" panose="020F0502020204030204" pitchFamily="34" charset="0"/>
                      </a:endParaRPr>
                    </a:p>
                  </a:txBody>
                  <a:tcPr marL="7335" marR="7335" marT="7335"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1503</a:t>
                      </a:r>
                    </a:p>
                  </a:txBody>
                  <a:tcPr marL="7335" marR="7335" marT="7335"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335" marR="7335" marT="733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tr>
              <a:tr h="146708">
                <a:tc>
                  <a:txBody>
                    <a:bodyPr/>
                    <a:lstStyle/>
                    <a:p>
                      <a:pPr algn="l" fontAlgn="b"/>
                      <a:r>
                        <a:rPr lang="en-US" sz="800" b="1" i="1" u="none" strike="noStrike">
                          <a:solidFill>
                            <a:srgbClr val="000000"/>
                          </a:solidFill>
                          <a:effectLst/>
                          <a:latin typeface="Calibri" panose="020F0502020204030204" pitchFamily="34" charset="0"/>
                        </a:rPr>
                        <a:t> </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MRORI_5346</a:t>
                      </a:r>
                    </a:p>
                  </a:txBody>
                  <a:tcPr marL="7335" marR="7335" marT="7335"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---NA---</a:t>
                      </a:r>
                    </a:p>
                  </a:txBody>
                  <a:tcPr marL="7335" marR="7335" marT="7335"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852</a:t>
                      </a:r>
                    </a:p>
                  </a:txBody>
                  <a:tcPr marL="7335" marR="7335" marT="7335"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335" marR="7335" marT="733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vMerge="1">
                  <a:txBody>
                    <a:bodyPr/>
                    <a:lstStyle/>
                    <a:p>
                      <a:endParaRPr lang="en-US"/>
                    </a:p>
                  </a:txBody>
                  <a:tcPr/>
                </a:tc>
                <a:tc vMerge="1">
                  <a:txBody>
                    <a:bodyPr/>
                    <a:lstStyle/>
                    <a:p>
                      <a:endParaRPr lang="en-US"/>
                    </a:p>
                  </a:txBody>
                  <a:tcPr/>
                </a:tc>
              </a:tr>
              <a:tr h="146708">
                <a:tc>
                  <a:txBody>
                    <a:bodyPr/>
                    <a:lstStyle/>
                    <a:p>
                      <a:pPr algn="l" fontAlgn="b"/>
                      <a:r>
                        <a:rPr lang="en-US" sz="800" b="1" i="1" u="none" strike="noStrike">
                          <a:solidFill>
                            <a:srgbClr val="000000"/>
                          </a:solidFill>
                          <a:effectLst/>
                          <a:latin typeface="Calibri" panose="020F0502020204030204" pitchFamily="34" charset="0"/>
                        </a:rPr>
                        <a:t> </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MRORI_5347</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[Nectria haematococca mpVI 77-13-4]</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1191</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335" marR="7335" marT="7335"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46708">
                <a:tc>
                  <a:txBody>
                    <a:bodyPr/>
                    <a:lstStyle/>
                    <a:p>
                      <a:pPr algn="l" fontAlgn="b"/>
                      <a:r>
                        <a:rPr lang="en-US" sz="800" b="1" i="1" u="none" strike="noStrike">
                          <a:solidFill>
                            <a:srgbClr val="000000"/>
                          </a:solidFill>
                          <a:effectLst/>
                          <a:latin typeface="Calibri" panose="020F0502020204030204" pitchFamily="34" charset="0"/>
                        </a:rPr>
                        <a:t>TRI10b</a:t>
                      </a:r>
                    </a:p>
                  </a:txBody>
                  <a:tcPr marL="7335" marR="7335" marT="7335" marB="0" anchor="b">
                    <a:lnL>
                      <a:noFill/>
                    </a:lnL>
                    <a:lnR>
                      <a:noFill/>
                    </a:lnR>
                    <a:lnT>
                      <a:noFill/>
                    </a:lnT>
                    <a:lnB>
                      <a:noFill/>
                    </a:lnB>
                    <a:solidFill>
                      <a:srgbClr val="92D050"/>
                    </a:solidFill>
                  </a:tcPr>
                </a:tc>
                <a:tc>
                  <a:txBody>
                    <a:bodyPr/>
                    <a:lstStyle/>
                    <a:p>
                      <a:pPr algn="l" fontAlgn="b"/>
                      <a:r>
                        <a:rPr lang="en-US" sz="800" b="1" i="0" u="none" strike="noStrike">
                          <a:solidFill>
                            <a:srgbClr val="000000"/>
                          </a:solidFill>
                          <a:effectLst/>
                          <a:latin typeface="Calibri" panose="020F0502020204030204" pitchFamily="34" charset="0"/>
                        </a:rPr>
                        <a:t>MRORI_5348</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regulatory [Fusarium graminearum]</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1287</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335" marR="7335" marT="7335"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46708">
                <a:tc>
                  <a:txBody>
                    <a:bodyPr/>
                    <a:lstStyle/>
                    <a:p>
                      <a:pPr algn="l" fontAlgn="b"/>
                      <a:r>
                        <a:rPr lang="en-US" sz="800" b="1" i="1" u="none" strike="noStrike">
                          <a:solidFill>
                            <a:srgbClr val="000000"/>
                          </a:solidFill>
                          <a:effectLst/>
                          <a:latin typeface="Calibri" panose="020F0502020204030204" pitchFamily="34" charset="0"/>
                        </a:rPr>
                        <a:t> </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MRORI_5349</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Fungal specific transcription factor, [Beauveria bassiana…</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402</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335" marR="7335" marT="7335"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46708">
                <a:tc>
                  <a:txBody>
                    <a:bodyPr/>
                    <a:lstStyle/>
                    <a:p>
                      <a:pPr algn="l" fontAlgn="b"/>
                      <a:r>
                        <a:rPr lang="en-US" sz="800" b="1" i="1" u="none" strike="noStrike">
                          <a:solidFill>
                            <a:srgbClr val="000000"/>
                          </a:solidFill>
                          <a:effectLst/>
                          <a:latin typeface="Calibri" panose="020F0502020204030204" pitchFamily="34" charset="0"/>
                        </a:rPr>
                        <a:t> </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MRORI_5350</a:t>
                      </a:r>
                    </a:p>
                  </a:txBody>
                  <a:tcPr marL="7335" marR="7335" marT="7335"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cytochrome p450</a:t>
                      </a:r>
                    </a:p>
                  </a:txBody>
                  <a:tcPr marL="7335" marR="7335" marT="7335"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1548</a:t>
                      </a:r>
                    </a:p>
                  </a:txBody>
                  <a:tcPr marL="7335" marR="7335" marT="7335"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335" marR="7335" marT="733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tr>
              <a:tr h="146708">
                <a:tc>
                  <a:txBody>
                    <a:bodyPr/>
                    <a:lstStyle/>
                    <a:p>
                      <a:pPr algn="l" fontAlgn="b"/>
                      <a:r>
                        <a:rPr lang="en-US" sz="800" b="1" i="1" u="none" strike="noStrike">
                          <a:solidFill>
                            <a:srgbClr val="000000"/>
                          </a:solidFill>
                          <a:effectLst/>
                          <a:latin typeface="Calibri" panose="020F0502020204030204" pitchFamily="34" charset="0"/>
                        </a:rPr>
                        <a:t> </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335" marR="7335" marT="733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335" marR="7335" marT="733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335" marR="7335" marT="733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335" marR="7335" marT="733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tr>
              <a:tr h="146708">
                <a:tc>
                  <a:txBody>
                    <a:bodyPr/>
                    <a:lstStyle/>
                    <a:p>
                      <a:pPr algn="l" fontAlgn="b"/>
                      <a:r>
                        <a:rPr lang="en-US" sz="800" b="1" i="1" u="none" strike="noStrike">
                          <a:solidFill>
                            <a:srgbClr val="000000"/>
                          </a:solidFill>
                          <a:effectLst/>
                          <a:latin typeface="Calibri" panose="020F0502020204030204" pitchFamily="34" charset="0"/>
                        </a:rPr>
                        <a:t> </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MRORI_5353</a:t>
                      </a:r>
                    </a:p>
                  </a:txBody>
                  <a:tcPr marL="7335" marR="7335" marT="7335"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[Leptosphaeria maculans JN3]</a:t>
                      </a:r>
                    </a:p>
                  </a:txBody>
                  <a:tcPr marL="7335" marR="7335" marT="7335"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1296</a:t>
                      </a:r>
                    </a:p>
                  </a:txBody>
                  <a:tcPr marL="7335" marR="7335" marT="7335"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335" marR="7335" marT="733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vMerge="1">
                  <a:txBody>
                    <a:bodyPr/>
                    <a:lstStyle/>
                    <a:p>
                      <a:endParaRPr lang="en-US"/>
                    </a:p>
                  </a:txBody>
                  <a:tcPr/>
                </a:tc>
                <a:tc vMerge="1">
                  <a:txBody>
                    <a:bodyPr/>
                    <a:lstStyle/>
                    <a:p>
                      <a:endParaRPr lang="en-US"/>
                    </a:p>
                  </a:txBody>
                  <a:tcPr/>
                </a:tc>
              </a:tr>
              <a:tr h="146708">
                <a:tc>
                  <a:txBody>
                    <a:bodyPr/>
                    <a:lstStyle/>
                    <a:p>
                      <a:pPr algn="l" fontAlgn="b"/>
                      <a:r>
                        <a:rPr lang="en-US" sz="800" b="1" i="1" u="none" strike="noStrike">
                          <a:solidFill>
                            <a:srgbClr val="000000"/>
                          </a:solidFill>
                          <a:effectLst/>
                          <a:latin typeface="Calibri" panose="020F0502020204030204" pitchFamily="34" charset="0"/>
                        </a:rPr>
                        <a:t> </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MRORI_5354</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dehydrogenase [Fusarium fujikuroi]</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804</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335" marR="7335" marT="7335"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46708">
                <a:tc>
                  <a:txBody>
                    <a:bodyPr/>
                    <a:lstStyle/>
                    <a:p>
                      <a:pPr algn="l" fontAlgn="b"/>
                      <a:r>
                        <a:rPr lang="en-US" sz="800" b="1" i="1" u="none" strike="noStrike">
                          <a:solidFill>
                            <a:srgbClr val="000000"/>
                          </a:solidFill>
                          <a:effectLst/>
                          <a:latin typeface="Calibri" panose="020F0502020204030204" pitchFamily="34" charset="0"/>
                        </a:rPr>
                        <a:t>TRI6b</a:t>
                      </a:r>
                    </a:p>
                  </a:txBody>
                  <a:tcPr marL="7335" marR="7335" marT="7335" marB="0" anchor="b">
                    <a:lnL>
                      <a:noFill/>
                    </a:lnL>
                    <a:lnR>
                      <a:noFill/>
                    </a:lnR>
                    <a:lnT>
                      <a:noFill/>
                    </a:lnT>
                    <a:lnB>
                      <a:noFill/>
                    </a:lnB>
                    <a:solidFill>
                      <a:srgbClr val="92D050"/>
                    </a:solidFill>
                  </a:tcPr>
                </a:tc>
                <a:tc>
                  <a:txBody>
                    <a:bodyPr/>
                    <a:lstStyle/>
                    <a:p>
                      <a:pPr algn="l" fontAlgn="b"/>
                      <a:r>
                        <a:rPr lang="en-US" sz="800" b="1" i="0" u="none" strike="noStrike">
                          <a:solidFill>
                            <a:srgbClr val="000000"/>
                          </a:solidFill>
                          <a:effectLst/>
                          <a:latin typeface="Calibri" panose="020F0502020204030204" pitchFamily="34" charset="0"/>
                        </a:rPr>
                        <a:t>MRORI_5355</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trichothecene biosynthesis transcription factor</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504</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335" marR="7335" marT="7335"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46708">
                <a:tc>
                  <a:txBody>
                    <a:bodyPr/>
                    <a:lstStyle/>
                    <a:p>
                      <a:pPr algn="l" fontAlgn="b"/>
                      <a:r>
                        <a:rPr lang="en-US" sz="800" b="1" i="1" u="none" strike="noStrike">
                          <a:solidFill>
                            <a:srgbClr val="000000"/>
                          </a:solidFill>
                          <a:effectLst/>
                          <a:latin typeface="Calibri" panose="020F0502020204030204" pitchFamily="34" charset="0"/>
                        </a:rPr>
                        <a:t> </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MRORI_5356</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metallo-beta-lactamase superfamily</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1125</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335" marR="7335" marT="7335"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54044">
                <a:tc>
                  <a:txBody>
                    <a:bodyPr/>
                    <a:lstStyle/>
                    <a:p>
                      <a:pPr algn="l" fontAlgn="b"/>
                      <a:r>
                        <a:rPr lang="en-US" sz="800" b="1" i="1" u="none" strike="noStrike">
                          <a:solidFill>
                            <a:srgbClr val="000000"/>
                          </a:solidFill>
                          <a:effectLst/>
                          <a:latin typeface="Calibri" panose="020F0502020204030204" pitchFamily="34" charset="0"/>
                        </a:rPr>
                        <a:t> </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MRORI_5357</a:t>
                      </a:r>
                    </a:p>
                  </a:txBody>
                  <a:tcPr marL="7335" marR="7335" marT="7335"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hypothetical protein NECHADRAFT_101993 [Nectria…</a:t>
                      </a:r>
                    </a:p>
                  </a:txBody>
                  <a:tcPr marL="7335" marR="7335" marT="7335"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2499</a:t>
                      </a:r>
                    </a:p>
                  </a:txBody>
                  <a:tcPr marL="7335" marR="7335" marT="7335"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335" marR="7335" marT="7335" marB="0" anchor="b">
                    <a:lnL>
                      <a:noFill/>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tr>
              <a:tr h="154044">
                <a:tc>
                  <a:txBody>
                    <a:bodyPr/>
                    <a:lstStyle/>
                    <a:p>
                      <a:pPr algn="l" fontAlgn="b"/>
                      <a:r>
                        <a:rPr lang="en-US" sz="800" b="1" i="1" u="none" strike="noStrike">
                          <a:solidFill>
                            <a:srgbClr val="000000"/>
                          </a:solidFill>
                          <a:effectLst/>
                          <a:latin typeface="Calibri" panose="020F0502020204030204" pitchFamily="34" charset="0"/>
                        </a:rPr>
                        <a:t> </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MRORI_5387</a:t>
                      </a:r>
                    </a:p>
                  </a:txBody>
                  <a:tcPr marL="7335" marR="7335" marT="7335"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fad binding domain-containing [Eutypa lata UCREL1]</a:t>
                      </a:r>
                    </a:p>
                  </a:txBody>
                  <a:tcPr marL="7335" marR="7335" marT="7335"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870</a:t>
                      </a:r>
                    </a:p>
                  </a:txBody>
                  <a:tcPr marL="7335" marR="7335" marT="7335"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335" marR="7335" marT="7335" marB="0" anchor="b">
                    <a:lnL>
                      <a:noFill/>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c vMerge="1">
                  <a:txBody>
                    <a:bodyPr/>
                    <a:lstStyle/>
                    <a:p>
                      <a:endParaRPr lang="en-US"/>
                    </a:p>
                  </a:txBody>
                  <a:tcPr/>
                </a:tc>
                <a:tc vMerge="1">
                  <a:txBody>
                    <a:bodyPr/>
                    <a:lstStyle/>
                    <a:p>
                      <a:endParaRPr lang="en-US"/>
                    </a:p>
                  </a:txBody>
                  <a:tcPr/>
                </a:tc>
              </a:tr>
              <a:tr h="154044">
                <a:tc>
                  <a:txBody>
                    <a:bodyPr/>
                    <a:lstStyle/>
                    <a:p>
                      <a:pPr algn="l" fontAlgn="b"/>
                      <a:r>
                        <a:rPr lang="en-US" sz="800" b="1" i="1" u="none" strike="noStrike" dirty="0">
                          <a:solidFill>
                            <a:srgbClr val="000000"/>
                          </a:solidFill>
                          <a:effectLst/>
                          <a:latin typeface="Calibri" panose="020F0502020204030204" pitchFamily="34" charset="0"/>
                        </a:rPr>
                        <a:t> </a:t>
                      </a:r>
                    </a:p>
                  </a:txBody>
                  <a:tcPr marL="7335" marR="7335" marT="733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MRORI_5388</a:t>
                      </a:r>
                    </a:p>
                  </a:txBody>
                  <a:tcPr marL="7335" marR="7335" marT="7335"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hypothetical protein VFPPC_14490 [Pochonia chlamydosporia 170]</a:t>
                      </a:r>
                    </a:p>
                  </a:txBody>
                  <a:tcPr marL="7335" marR="7335" marT="7335"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384</a:t>
                      </a:r>
                    </a:p>
                  </a:txBody>
                  <a:tcPr marL="7335" marR="7335" marT="7335"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dirty="0">
                          <a:solidFill>
                            <a:srgbClr val="000000"/>
                          </a:solidFill>
                          <a:effectLst/>
                          <a:latin typeface="Calibri" panose="020F0502020204030204" pitchFamily="34" charset="0"/>
                        </a:rPr>
                        <a:t> </a:t>
                      </a:r>
                    </a:p>
                  </a:txBody>
                  <a:tcPr marL="7335" marR="7335" marT="7335" marB="0" anchor="b">
                    <a:lnL>
                      <a:noFill/>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tr>
            </a:tbl>
          </a:graphicData>
        </a:graphic>
      </p:graphicFrame>
    </p:spTree>
    <p:extLst>
      <p:ext uri="{BB962C8B-B14F-4D97-AF65-F5344CB8AC3E}">
        <p14:creationId xmlns:p14="http://schemas.microsoft.com/office/powerpoint/2010/main" val="3457745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 name="Text Box 8"/>
          <p:cNvSpPr txBox="1">
            <a:spLocks noChangeAspect="1" noChangeArrowheads="1"/>
          </p:cNvSpPr>
          <p:nvPr/>
        </p:nvSpPr>
        <p:spPr bwMode="auto">
          <a:xfrm>
            <a:off x="289338" y="383743"/>
            <a:ext cx="6174961" cy="523220"/>
          </a:xfrm>
          <a:prstGeom prst="rect">
            <a:avLst/>
          </a:prstGeom>
          <a:noFill/>
          <a:ln w="9525">
            <a:noFill/>
            <a:miter lim="800000"/>
            <a:headEnd/>
            <a:tailEnd/>
          </a:ln>
        </p:spPr>
        <p:txBody>
          <a:bodyPr wrap="square">
            <a:spAutoFit/>
          </a:bodyPr>
          <a:lstStyle>
            <a:defPPr>
              <a:defRPr lang="en-US"/>
            </a:defPPr>
            <a:lvl1pPr>
              <a:defRPr sz="1400" b="1"/>
            </a:lvl1pPr>
          </a:lstStyle>
          <a:p>
            <a:r>
              <a:rPr lang="en-US" dirty="0" smtClean="0"/>
              <a:t>Fig E: Content </a:t>
            </a:r>
            <a:r>
              <a:rPr lang="en-US" dirty="0"/>
              <a:t>and </a:t>
            </a:r>
            <a:r>
              <a:rPr lang="en-US" dirty="0" smtClean="0"/>
              <a:t>arrangement </a:t>
            </a:r>
            <a:r>
              <a:rPr lang="en-US" dirty="0"/>
              <a:t>of TRI  genes on contigs from </a:t>
            </a:r>
            <a:r>
              <a:rPr lang="en-US" dirty="0" smtClean="0"/>
              <a:t>the genome </a:t>
            </a:r>
            <a:r>
              <a:rPr lang="en-US" dirty="0"/>
              <a:t>sequence of </a:t>
            </a:r>
            <a:r>
              <a:rPr lang="en-US" i="1" dirty="0" smtClean="0"/>
              <a:t>Spicellum </a:t>
            </a:r>
            <a:r>
              <a:rPr lang="en-US" i="1" dirty="0"/>
              <a:t>ovalisporum </a:t>
            </a:r>
            <a:r>
              <a:rPr lang="en-US" dirty="0"/>
              <a:t>strain DAOM 18644</a:t>
            </a:r>
          </a:p>
        </p:txBody>
      </p:sp>
      <p:grpSp>
        <p:nvGrpSpPr>
          <p:cNvPr id="364" name="Group 363"/>
          <p:cNvGrpSpPr/>
          <p:nvPr/>
        </p:nvGrpSpPr>
        <p:grpSpPr>
          <a:xfrm>
            <a:off x="384472" y="930920"/>
            <a:ext cx="2388517" cy="332194"/>
            <a:chOff x="863224" y="1412021"/>
            <a:chExt cx="3184687" cy="442924"/>
          </a:xfrm>
        </p:grpSpPr>
        <p:sp>
          <p:nvSpPr>
            <p:cNvPr id="6" name="Line 12"/>
            <p:cNvSpPr>
              <a:spLocks noChangeAspect="1" noChangeShapeType="1"/>
            </p:cNvSpPr>
            <p:nvPr/>
          </p:nvSpPr>
          <p:spPr bwMode="auto">
            <a:xfrm>
              <a:off x="2114856" y="1557317"/>
              <a:ext cx="1828800" cy="0"/>
            </a:xfrm>
            <a:prstGeom prst="line">
              <a:avLst/>
            </a:prstGeom>
            <a:noFill/>
            <a:ln w="38100">
              <a:solidFill>
                <a:srgbClr val="000066"/>
              </a:solidFill>
              <a:round/>
              <a:headEnd/>
              <a:tailEnd/>
            </a:ln>
          </p:spPr>
          <p:txBody>
            <a:bodyPr/>
            <a:lstStyle/>
            <a:p>
              <a:endParaRPr lang="en-US" sz="825"/>
            </a:p>
          </p:txBody>
        </p:sp>
        <p:grpSp>
          <p:nvGrpSpPr>
            <p:cNvPr id="7" name="Group 6"/>
            <p:cNvGrpSpPr/>
            <p:nvPr/>
          </p:nvGrpSpPr>
          <p:grpSpPr>
            <a:xfrm>
              <a:off x="2874200" y="1412021"/>
              <a:ext cx="378735" cy="276998"/>
              <a:chOff x="2157781" y="1914635"/>
              <a:chExt cx="378735" cy="276998"/>
            </a:xfrm>
          </p:grpSpPr>
          <p:sp>
            <p:nvSpPr>
              <p:cNvPr id="27" name="Pentagon 26"/>
              <p:cNvSpPr/>
              <p:nvPr/>
            </p:nvSpPr>
            <p:spPr>
              <a:xfrm flipH="1">
                <a:off x="2162049" y="1971345"/>
                <a:ext cx="295813" cy="177172"/>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28" name="Text Box 33"/>
              <p:cNvSpPr txBox="1">
                <a:spLocks noChangeAspect="1" noChangeArrowheads="1"/>
              </p:cNvSpPr>
              <p:nvPr/>
            </p:nvSpPr>
            <p:spPr bwMode="auto">
              <a:xfrm>
                <a:off x="2157781" y="1914635"/>
                <a:ext cx="378735" cy="276998"/>
              </a:xfrm>
              <a:prstGeom prst="rect">
                <a:avLst/>
              </a:prstGeom>
              <a:noFill/>
              <a:ln w="9525">
                <a:noFill/>
                <a:miter lim="800000"/>
                <a:headEnd/>
                <a:tailEnd/>
              </a:ln>
            </p:spPr>
            <p:txBody>
              <a:bodyPr wrap="none">
                <a:spAutoFit/>
              </a:bodyPr>
              <a:lstStyle/>
              <a:p>
                <a:r>
                  <a:rPr lang="en-US" sz="750" b="1" i="1" dirty="0">
                    <a:solidFill>
                      <a:srgbClr val="000066"/>
                    </a:solidFill>
                  </a:rPr>
                  <a:t>6a</a:t>
                </a:r>
              </a:p>
            </p:txBody>
          </p:sp>
        </p:grpSp>
        <p:sp>
          <p:nvSpPr>
            <p:cNvPr id="8" name="Pentagon 7"/>
            <p:cNvSpPr/>
            <p:nvPr/>
          </p:nvSpPr>
          <p:spPr>
            <a:xfrm flipH="1">
              <a:off x="2520269" y="1468731"/>
              <a:ext cx="295813" cy="177172"/>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9" name="Pentagon 8"/>
            <p:cNvSpPr/>
            <p:nvPr/>
          </p:nvSpPr>
          <p:spPr>
            <a:xfrm flipH="1">
              <a:off x="2177963" y="1468731"/>
              <a:ext cx="295813" cy="177172"/>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0" name="Line 12"/>
            <p:cNvSpPr>
              <a:spLocks noChangeAspect="1" noChangeShapeType="1"/>
            </p:cNvSpPr>
            <p:nvPr/>
          </p:nvSpPr>
          <p:spPr bwMode="auto">
            <a:xfrm>
              <a:off x="863224" y="1557317"/>
              <a:ext cx="804671" cy="0"/>
            </a:xfrm>
            <a:prstGeom prst="line">
              <a:avLst/>
            </a:prstGeom>
            <a:noFill/>
            <a:ln w="38100">
              <a:solidFill>
                <a:srgbClr val="000066"/>
              </a:solidFill>
              <a:prstDash val="solid"/>
              <a:round/>
              <a:headEnd/>
              <a:tailEnd/>
            </a:ln>
          </p:spPr>
          <p:txBody>
            <a:bodyPr/>
            <a:lstStyle/>
            <a:p>
              <a:endParaRPr lang="en-US" sz="825"/>
            </a:p>
          </p:txBody>
        </p:sp>
        <p:sp>
          <p:nvSpPr>
            <p:cNvPr id="11" name="Pentagon 10"/>
            <p:cNvSpPr/>
            <p:nvPr/>
          </p:nvSpPr>
          <p:spPr>
            <a:xfrm rot="10800000">
              <a:off x="1268288" y="1468731"/>
              <a:ext cx="295813" cy="177172"/>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2" name="Pentagon 11"/>
            <p:cNvSpPr/>
            <p:nvPr/>
          </p:nvSpPr>
          <p:spPr>
            <a:xfrm rot="10800000">
              <a:off x="927875" y="1468731"/>
              <a:ext cx="295813" cy="177172"/>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cxnSp>
          <p:nvCxnSpPr>
            <p:cNvPr id="13" name="Straight Connector 12"/>
            <p:cNvCxnSpPr/>
            <p:nvPr/>
          </p:nvCxnSpPr>
          <p:spPr>
            <a:xfrm>
              <a:off x="2055892" y="1475837"/>
              <a:ext cx="112707" cy="162964"/>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1605446" y="1475836"/>
              <a:ext cx="112707" cy="162963"/>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sp>
          <p:nvSpPr>
            <p:cNvPr id="15" name="Text Box 33"/>
            <p:cNvSpPr txBox="1">
              <a:spLocks noChangeAspect="1" noChangeArrowheads="1"/>
            </p:cNvSpPr>
            <p:nvPr/>
          </p:nvSpPr>
          <p:spPr bwMode="auto">
            <a:xfrm>
              <a:off x="1632099" y="1412901"/>
              <a:ext cx="534762" cy="276998"/>
            </a:xfrm>
            <a:prstGeom prst="rect">
              <a:avLst/>
            </a:prstGeom>
            <a:noFill/>
            <a:ln w="9525">
              <a:noFill/>
              <a:miter lim="800000"/>
              <a:headEnd/>
              <a:tailEnd/>
            </a:ln>
          </p:spPr>
          <p:txBody>
            <a:bodyPr wrap="none">
              <a:spAutoFit/>
            </a:bodyPr>
            <a:lstStyle/>
            <a:p>
              <a:r>
                <a:rPr lang="en-US" sz="750" b="1" dirty="0">
                  <a:solidFill>
                    <a:srgbClr val="000066"/>
                  </a:solidFill>
                </a:rPr>
                <a:t>72 kb</a:t>
              </a:r>
            </a:p>
          </p:txBody>
        </p:sp>
        <p:grpSp>
          <p:nvGrpSpPr>
            <p:cNvPr id="16" name="Group 15"/>
            <p:cNvGrpSpPr/>
            <p:nvPr/>
          </p:nvGrpSpPr>
          <p:grpSpPr>
            <a:xfrm>
              <a:off x="3204873" y="1418372"/>
              <a:ext cx="329340" cy="276999"/>
              <a:chOff x="4230102" y="1920986"/>
              <a:chExt cx="329340" cy="276999"/>
            </a:xfrm>
          </p:grpSpPr>
          <p:sp>
            <p:nvSpPr>
              <p:cNvPr id="25" name="Pentagon 24"/>
              <p:cNvSpPr/>
              <p:nvPr/>
            </p:nvSpPr>
            <p:spPr>
              <a:xfrm>
                <a:off x="4263629" y="1973655"/>
                <a:ext cx="295813" cy="174862"/>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26" name="Text Box 33"/>
              <p:cNvSpPr txBox="1">
                <a:spLocks noChangeAspect="1" noChangeArrowheads="1"/>
              </p:cNvSpPr>
              <p:nvPr/>
            </p:nvSpPr>
            <p:spPr bwMode="auto">
              <a:xfrm>
                <a:off x="4230102" y="1920986"/>
                <a:ext cx="310341" cy="276999"/>
              </a:xfrm>
              <a:prstGeom prst="rect">
                <a:avLst/>
              </a:prstGeom>
              <a:noFill/>
              <a:ln w="9525">
                <a:noFill/>
                <a:miter lim="800000"/>
                <a:headEnd/>
                <a:tailEnd/>
              </a:ln>
            </p:spPr>
            <p:txBody>
              <a:bodyPr wrap="none">
                <a:spAutoFit/>
              </a:bodyPr>
              <a:lstStyle/>
              <a:p>
                <a:r>
                  <a:rPr lang="en-US" sz="750" b="1" i="1" dirty="0">
                    <a:solidFill>
                      <a:srgbClr val="000066"/>
                    </a:solidFill>
                  </a:rPr>
                  <a:t>3</a:t>
                </a:r>
              </a:p>
            </p:txBody>
          </p:sp>
        </p:grpSp>
        <p:sp>
          <p:nvSpPr>
            <p:cNvPr id="17" name="Pentagon 16"/>
            <p:cNvSpPr/>
            <p:nvPr/>
          </p:nvSpPr>
          <p:spPr>
            <a:xfrm>
              <a:off x="3581082" y="1469886"/>
              <a:ext cx="295813" cy="174862"/>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8" name="Text Box 33"/>
            <p:cNvSpPr txBox="1">
              <a:spLocks noChangeAspect="1" noChangeArrowheads="1"/>
            </p:cNvSpPr>
            <p:nvPr/>
          </p:nvSpPr>
          <p:spPr bwMode="auto">
            <a:xfrm>
              <a:off x="3525916" y="1412022"/>
              <a:ext cx="374461" cy="276998"/>
            </a:xfrm>
            <a:prstGeom prst="rect">
              <a:avLst/>
            </a:prstGeom>
            <a:noFill/>
            <a:ln w="9525">
              <a:noFill/>
              <a:miter lim="800000"/>
              <a:headEnd/>
              <a:tailEnd/>
            </a:ln>
          </p:spPr>
          <p:txBody>
            <a:bodyPr wrap="none">
              <a:spAutoFit/>
            </a:bodyPr>
            <a:lstStyle/>
            <a:p>
              <a:r>
                <a:rPr lang="en-US" sz="750" b="1" i="1" dirty="0">
                  <a:solidFill>
                    <a:srgbClr val="000066"/>
                  </a:solidFill>
                </a:rPr>
                <a:t>10</a:t>
              </a:r>
            </a:p>
          </p:txBody>
        </p:sp>
        <p:sp>
          <p:nvSpPr>
            <p:cNvPr id="3" name="Rectangle 2"/>
            <p:cNvSpPr/>
            <p:nvPr/>
          </p:nvSpPr>
          <p:spPr>
            <a:xfrm>
              <a:off x="877813" y="1593335"/>
              <a:ext cx="3170098" cy="261610"/>
            </a:xfrm>
            <a:prstGeom prst="rect">
              <a:avLst/>
            </a:prstGeom>
            <a:noFill/>
            <a:ln w="9525">
              <a:noFill/>
              <a:miter lim="800000"/>
              <a:headEnd/>
              <a:tailEnd/>
            </a:ln>
          </p:spPr>
          <p:txBody>
            <a:bodyPr wrap="none">
              <a:spAutoFit/>
            </a:bodyPr>
            <a:lstStyle/>
            <a:p>
              <a:r>
                <a:rPr lang="en-US" sz="675" b="1" dirty="0">
                  <a:solidFill>
                    <a:srgbClr val="000066"/>
                  </a:solidFill>
                </a:rPr>
                <a:t>7833     7834                           7856     7857    7858    7859    7860 </a:t>
              </a:r>
            </a:p>
          </p:txBody>
        </p:sp>
      </p:grpSp>
      <p:grpSp>
        <p:nvGrpSpPr>
          <p:cNvPr id="4" name="Group 3"/>
          <p:cNvGrpSpPr/>
          <p:nvPr/>
        </p:nvGrpSpPr>
        <p:grpSpPr>
          <a:xfrm>
            <a:off x="352772" y="1315892"/>
            <a:ext cx="1435008" cy="337226"/>
            <a:chOff x="627535" y="1799831"/>
            <a:chExt cx="1435008" cy="337226"/>
          </a:xfrm>
        </p:grpSpPr>
        <p:grpSp>
          <p:nvGrpSpPr>
            <p:cNvPr id="2" name="Group 1"/>
            <p:cNvGrpSpPr/>
            <p:nvPr/>
          </p:nvGrpSpPr>
          <p:grpSpPr>
            <a:xfrm>
              <a:off x="655560" y="1799831"/>
              <a:ext cx="1335024" cy="212031"/>
              <a:chOff x="655560" y="1799831"/>
              <a:chExt cx="1335024" cy="212031"/>
            </a:xfrm>
          </p:grpSpPr>
          <p:sp>
            <p:nvSpPr>
              <p:cNvPr id="62" name="Line 12"/>
              <p:cNvSpPr>
                <a:spLocks noChangeAspect="1" noChangeShapeType="1"/>
              </p:cNvSpPr>
              <p:nvPr/>
            </p:nvSpPr>
            <p:spPr bwMode="auto">
              <a:xfrm flipV="1">
                <a:off x="655560" y="1917513"/>
                <a:ext cx="1335024" cy="1"/>
              </a:xfrm>
              <a:prstGeom prst="line">
                <a:avLst/>
              </a:prstGeom>
              <a:noFill/>
              <a:ln w="38100">
                <a:solidFill>
                  <a:srgbClr val="000066"/>
                </a:solidFill>
                <a:round/>
                <a:headEnd/>
                <a:tailEnd/>
              </a:ln>
            </p:spPr>
            <p:txBody>
              <a:bodyPr/>
              <a:lstStyle/>
              <a:p>
                <a:endParaRPr lang="en-US" sz="825"/>
              </a:p>
            </p:txBody>
          </p:sp>
          <p:sp>
            <p:nvSpPr>
              <p:cNvPr id="63" name="Pentagon 62"/>
              <p:cNvSpPr/>
              <p:nvPr/>
            </p:nvSpPr>
            <p:spPr>
              <a:xfrm>
                <a:off x="1259812" y="1837310"/>
                <a:ext cx="211433" cy="141357"/>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65" name="Pentagon 64"/>
              <p:cNvSpPr/>
              <p:nvPr/>
            </p:nvSpPr>
            <p:spPr>
              <a:xfrm flipH="1">
                <a:off x="966801" y="1837310"/>
                <a:ext cx="212598" cy="141357"/>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66" name="Pentagon 65"/>
              <p:cNvSpPr/>
              <p:nvPr/>
            </p:nvSpPr>
            <p:spPr>
              <a:xfrm>
                <a:off x="1507109" y="1837310"/>
                <a:ext cx="211433" cy="141357"/>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67" name="Pentagon 66"/>
              <p:cNvSpPr/>
              <p:nvPr/>
            </p:nvSpPr>
            <p:spPr>
              <a:xfrm rot="10800000" flipH="1">
                <a:off x="1752770" y="1837309"/>
                <a:ext cx="211433" cy="141357"/>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79" name="Pentagon 78"/>
              <p:cNvSpPr/>
              <p:nvPr/>
            </p:nvSpPr>
            <p:spPr>
              <a:xfrm rot="10800000" flipH="1">
                <a:off x="720203" y="1837310"/>
                <a:ext cx="211433" cy="141357"/>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80" name="Text Box 37"/>
              <p:cNvSpPr txBox="1">
                <a:spLocks noChangeAspect="1" noChangeArrowheads="1"/>
              </p:cNvSpPr>
              <p:nvPr/>
            </p:nvSpPr>
            <p:spPr bwMode="auto">
              <a:xfrm>
                <a:off x="685605" y="1799831"/>
                <a:ext cx="252209" cy="207749"/>
              </a:xfrm>
              <a:prstGeom prst="rect">
                <a:avLst/>
              </a:prstGeom>
              <a:noFill/>
              <a:ln w="9525">
                <a:noFill/>
                <a:miter lim="800000"/>
                <a:headEnd/>
                <a:tailEnd/>
              </a:ln>
            </p:spPr>
            <p:txBody>
              <a:bodyPr wrap="square">
                <a:spAutoFit/>
              </a:bodyPr>
              <a:lstStyle/>
              <a:p>
                <a:r>
                  <a:rPr lang="en-US" sz="750" b="1" i="1" dirty="0">
                    <a:solidFill>
                      <a:srgbClr val="000066"/>
                    </a:solidFill>
                  </a:rPr>
                  <a:t>5</a:t>
                </a:r>
              </a:p>
            </p:txBody>
          </p:sp>
          <p:sp>
            <p:nvSpPr>
              <p:cNvPr id="78" name="Text Box 37"/>
              <p:cNvSpPr txBox="1">
                <a:spLocks noChangeAspect="1" noChangeArrowheads="1"/>
              </p:cNvSpPr>
              <p:nvPr/>
            </p:nvSpPr>
            <p:spPr bwMode="auto">
              <a:xfrm flipH="1">
                <a:off x="946877" y="1804113"/>
                <a:ext cx="331710" cy="207749"/>
              </a:xfrm>
              <a:prstGeom prst="rect">
                <a:avLst/>
              </a:prstGeom>
              <a:noFill/>
              <a:ln w="9525">
                <a:noFill/>
                <a:miter lim="800000"/>
                <a:headEnd/>
                <a:tailEnd/>
              </a:ln>
            </p:spPr>
            <p:txBody>
              <a:bodyPr wrap="square">
                <a:spAutoFit/>
              </a:bodyPr>
              <a:lstStyle/>
              <a:p>
                <a:r>
                  <a:rPr lang="en-US" sz="750" b="1" i="1" dirty="0">
                    <a:solidFill>
                      <a:srgbClr val="000066"/>
                    </a:solidFill>
                  </a:rPr>
                  <a:t>14</a:t>
                </a:r>
              </a:p>
            </p:txBody>
          </p:sp>
        </p:grpSp>
        <p:sp>
          <p:nvSpPr>
            <p:cNvPr id="352" name="Rectangle 351"/>
            <p:cNvSpPr/>
            <p:nvPr/>
          </p:nvSpPr>
          <p:spPr>
            <a:xfrm>
              <a:off x="627535" y="1940849"/>
              <a:ext cx="1435008" cy="196208"/>
            </a:xfrm>
            <a:prstGeom prst="rect">
              <a:avLst/>
            </a:prstGeom>
            <a:noFill/>
            <a:ln w="9525">
              <a:noFill/>
              <a:miter lim="800000"/>
              <a:headEnd/>
              <a:tailEnd/>
            </a:ln>
          </p:spPr>
          <p:txBody>
            <a:bodyPr wrap="none">
              <a:spAutoFit/>
            </a:bodyPr>
            <a:lstStyle/>
            <a:p>
              <a:r>
                <a:rPr lang="en-US" sz="675" b="1" dirty="0">
                  <a:solidFill>
                    <a:srgbClr val="000066"/>
                  </a:solidFill>
                </a:rPr>
                <a:t>4328    </a:t>
              </a:r>
              <a:r>
                <a:rPr lang="en-US" sz="675" b="1" dirty="0" smtClean="0">
                  <a:solidFill>
                    <a:srgbClr val="000066"/>
                  </a:solidFill>
                </a:rPr>
                <a:t>  </a:t>
              </a:r>
              <a:r>
                <a:rPr lang="en-US" sz="675" b="1" dirty="0">
                  <a:solidFill>
                    <a:srgbClr val="000066"/>
                  </a:solidFill>
                </a:rPr>
                <a:t>4329    4330     4331    4332 </a:t>
              </a:r>
            </a:p>
          </p:txBody>
        </p:sp>
      </p:grpSp>
      <p:grpSp>
        <p:nvGrpSpPr>
          <p:cNvPr id="361" name="Group 360"/>
          <p:cNvGrpSpPr/>
          <p:nvPr/>
        </p:nvGrpSpPr>
        <p:grpSpPr>
          <a:xfrm>
            <a:off x="384801" y="2114524"/>
            <a:ext cx="933028" cy="342894"/>
            <a:chOff x="840189" y="3381259"/>
            <a:chExt cx="1244037" cy="457193"/>
          </a:xfrm>
        </p:grpSpPr>
        <p:sp>
          <p:nvSpPr>
            <p:cNvPr id="110" name="Line 12"/>
            <p:cNvSpPr>
              <a:spLocks noChangeAspect="1" noChangeShapeType="1"/>
            </p:cNvSpPr>
            <p:nvPr/>
          </p:nvSpPr>
          <p:spPr bwMode="auto">
            <a:xfrm flipV="1">
              <a:off x="840189" y="3520202"/>
              <a:ext cx="1188720" cy="1"/>
            </a:xfrm>
            <a:prstGeom prst="line">
              <a:avLst/>
            </a:prstGeom>
            <a:noFill/>
            <a:ln w="38100">
              <a:solidFill>
                <a:srgbClr val="000066"/>
              </a:solidFill>
              <a:round/>
              <a:headEnd/>
              <a:tailEnd/>
            </a:ln>
          </p:spPr>
          <p:txBody>
            <a:bodyPr/>
            <a:lstStyle/>
            <a:p>
              <a:endParaRPr lang="en-US" sz="825"/>
            </a:p>
          </p:txBody>
        </p:sp>
        <p:sp>
          <p:nvSpPr>
            <p:cNvPr id="111" name="Pentagon 110"/>
            <p:cNvSpPr/>
            <p:nvPr/>
          </p:nvSpPr>
          <p:spPr>
            <a:xfrm>
              <a:off x="1351598" y="3425965"/>
              <a:ext cx="281911" cy="188475"/>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13" name="Pentagon 112"/>
            <p:cNvSpPr/>
            <p:nvPr/>
          </p:nvSpPr>
          <p:spPr>
            <a:xfrm rot="10800000">
              <a:off x="1681328" y="3425965"/>
              <a:ext cx="281911" cy="188475"/>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15" name="Pentagon 114"/>
            <p:cNvSpPr/>
            <p:nvPr/>
          </p:nvSpPr>
          <p:spPr>
            <a:xfrm rot="10800000" flipH="1">
              <a:off x="939081" y="3425965"/>
              <a:ext cx="281911" cy="188475"/>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16" name="Text Box 37"/>
            <p:cNvSpPr txBox="1">
              <a:spLocks noChangeAspect="1" noChangeArrowheads="1"/>
            </p:cNvSpPr>
            <p:nvPr/>
          </p:nvSpPr>
          <p:spPr bwMode="auto">
            <a:xfrm>
              <a:off x="869366" y="3381259"/>
              <a:ext cx="431432" cy="276999"/>
            </a:xfrm>
            <a:prstGeom prst="rect">
              <a:avLst/>
            </a:prstGeom>
            <a:noFill/>
            <a:ln w="9525">
              <a:noFill/>
              <a:miter lim="800000"/>
              <a:headEnd/>
              <a:tailEnd/>
            </a:ln>
          </p:spPr>
          <p:txBody>
            <a:bodyPr wrap="square">
              <a:spAutoFit/>
            </a:bodyPr>
            <a:lstStyle/>
            <a:p>
              <a:r>
                <a:rPr lang="en-US" sz="750" b="1" i="1" dirty="0">
                  <a:solidFill>
                    <a:srgbClr val="000066"/>
                  </a:solidFill>
                </a:rPr>
                <a:t>22</a:t>
              </a:r>
            </a:p>
          </p:txBody>
        </p:sp>
        <p:sp>
          <p:nvSpPr>
            <p:cNvPr id="354" name="Rectangle 353"/>
            <p:cNvSpPr/>
            <p:nvPr/>
          </p:nvSpPr>
          <p:spPr>
            <a:xfrm>
              <a:off x="856966" y="3576839"/>
              <a:ext cx="1227260" cy="261613"/>
            </a:xfrm>
            <a:prstGeom prst="rect">
              <a:avLst/>
            </a:prstGeom>
            <a:noFill/>
            <a:ln w="9525">
              <a:noFill/>
              <a:miter lim="800000"/>
              <a:headEnd/>
              <a:tailEnd/>
            </a:ln>
          </p:spPr>
          <p:txBody>
            <a:bodyPr wrap="none">
              <a:spAutoFit/>
            </a:bodyPr>
            <a:lstStyle/>
            <a:p>
              <a:r>
                <a:rPr lang="en-US" sz="675" b="1" dirty="0">
                  <a:solidFill>
                    <a:srgbClr val="000066"/>
                  </a:solidFill>
                </a:rPr>
                <a:t>364         365        366 </a:t>
              </a:r>
            </a:p>
          </p:txBody>
        </p:sp>
      </p:grpSp>
      <p:grpSp>
        <p:nvGrpSpPr>
          <p:cNvPr id="362" name="Group 361"/>
          <p:cNvGrpSpPr/>
          <p:nvPr/>
        </p:nvGrpSpPr>
        <p:grpSpPr>
          <a:xfrm>
            <a:off x="384625" y="1718895"/>
            <a:ext cx="2454519" cy="331785"/>
            <a:chOff x="877072" y="2784757"/>
            <a:chExt cx="3272691" cy="442380"/>
          </a:xfrm>
        </p:grpSpPr>
        <p:sp>
          <p:nvSpPr>
            <p:cNvPr id="81" name="Line 12"/>
            <p:cNvSpPr>
              <a:spLocks noChangeAspect="1" noChangeShapeType="1"/>
            </p:cNvSpPr>
            <p:nvPr/>
          </p:nvSpPr>
          <p:spPr bwMode="auto">
            <a:xfrm>
              <a:off x="879481" y="2920567"/>
              <a:ext cx="1889759" cy="0"/>
            </a:xfrm>
            <a:prstGeom prst="line">
              <a:avLst/>
            </a:prstGeom>
            <a:noFill/>
            <a:ln w="38100">
              <a:solidFill>
                <a:srgbClr val="000066"/>
              </a:solidFill>
              <a:round/>
              <a:headEnd/>
              <a:tailEnd/>
            </a:ln>
          </p:spPr>
          <p:txBody>
            <a:bodyPr/>
            <a:lstStyle/>
            <a:p>
              <a:endParaRPr lang="en-US" sz="825"/>
            </a:p>
          </p:txBody>
        </p:sp>
        <p:sp>
          <p:nvSpPr>
            <p:cNvPr id="86" name="Pentagon 85"/>
            <p:cNvSpPr/>
            <p:nvPr/>
          </p:nvSpPr>
          <p:spPr>
            <a:xfrm flipH="1">
              <a:off x="953396" y="2831981"/>
              <a:ext cx="295813" cy="177172"/>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grpSp>
          <p:nvGrpSpPr>
            <p:cNvPr id="93" name="Group 92"/>
            <p:cNvGrpSpPr/>
            <p:nvPr/>
          </p:nvGrpSpPr>
          <p:grpSpPr>
            <a:xfrm>
              <a:off x="1603094" y="2784757"/>
              <a:ext cx="374461" cy="276999"/>
              <a:chOff x="4204706" y="1924121"/>
              <a:chExt cx="374461" cy="276999"/>
            </a:xfrm>
          </p:grpSpPr>
          <p:sp>
            <p:nvSpPr>
              <p:cNvPr id="94" name="Pentagon 93"/>
              <p:cNvSpPr/>
              <p:nvPr/>
            </p:nvSpPr>
            <p:spPr>
              <a:xfrm>
                <a:off x="4263629" y="1973655"/>
                <a:ext cx="295813" cy="174862"/>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95" name="Text Box 33"/>
              <p:cNvSpPr txBox="1">
                <a:spLocks noChangeAspect="1" noChangeArrowheads="1"/>
              </p:cNvSpPr>
              <p:nvPr/>
            </p:nvSpPr>
            <p:spPr bwMode="auto">
              <a:xfrm>
                <a:off x="4204706" y="1924121"/>
                <a:ext cx="374461" cy="276999"/>
              </a:xfrm>
              <a:prstGeom prst="rect">
                <a:avLst/>
              </a:prstGeom>
              <a:noFill/>
              <a:ln w="9525">
                <a:noFill/>
                <a:miter lim="800000"/>
                <a:headEnd/>
                <a:tailEnd/>
              </a:ln>
            </p:spPr>
            <p:txBody>
              <a:bodyPr wrap="none">
                <a:spAutoFit/>
              </a:bodyPr>
              <a:lstStyle/>
              <a:p>
                <a:r>
                  <a:rPr lang="en-US" sz="750" b="1" i="1" dirty="0">
                    <a:solidFill>
                      <a:srgbClr val="000066"/>
                    </a:solidFill>
                  </a:rPr>
                  <a:t>18</a:t>
                </a:r>
              </a:p>
            </p:txBody>
          </p:sp>
        </p:grpSp>
        <p:grpSp>
          <p:nvGrpSpPr>
            <p:cNvPr id="98" name="Group 97"/>
            <p:cNvGrpSpPr/>
            <p:nvPr/>
          </p:nvGrpSpPr>
          <p:grpSpPr>
            <a:xfrm>
              <a:off x="1280555" y="2784757"/>
              <a:ext cx="392507" cy="276999"/>
              <a:chOff x="1474396" y="2473370"/>
              <a:chExt cx="392507" cy="276999"/>
            </a:xfrm>
          </p:grpSpPr>
          <p:sp>
            <p:nvSpPr>
              <p:cNvPr id="99" name="Pentagon 98"/>
              <p:cNvSpPr/>
              <p:nvPr/>
            </p:nvSpPr>
            <p:spPr>
              <a:xfrm rot="10800000">
                <a:off x="1480893" y="2514943"/>
                <a:ext cx="281911" cy="188475"/>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00" name="Text Box 37"/>
              <p:cNvSpPr txBox="1">
                <a:spLocks noChangeAspect="1" noChangeArrowheads="1"/>
              </p:cNvSpPr>
              <p:nvPr/>
            </p:nvSpPr>
            <p:spPr bwMode="auto">
              <a:xfrm flipH="1">
                <a:off x="1474396" y="2473370"/>
                <a:ext cx="392507" cy="276999"/>
              </a:xfrm>
              <a:prstGeom prst="rect">
                <a:avLst/>
              </a:prstGeom>
              <a:noFill/>
              <a:ln w="9525">
                <a:noFill/>
                <a:miter lim="800000"/>
                <a:headEnd/>
                <a:tailEnd/>
              </a:ln>
            </p:spPr>
            <p:txBody>
              <a:bodyPr wrap="square">
                <a:spAutoFit/>
              </a:bodyPr>
              <a:lstStyle/>
              <a:p>
                <a:r>
                  <a:rPr lang="en-US" sz="750" b="1" i="1" dirty="0">
                    <a:solidFill>
                      <a:srgbClr val="000066"/>
                    </a:solidFill>
                  </a:rPr>
                  <a:t>17</a:t>
                </a:r>
              </a:p>
            </p:txBody>
          </p:sp>
        </p:grpSp>
        <p:sp>
          <p:nvSpPr>
            <p:cNvPr id="101" name="Pentagon 100"/>
            <p:cNvSpPr/>
            <p:nvPr/>
          </p:nvSpPr>
          <p:spPr>
            <a:xfrm>
              <a:off x="2011761" y="2831981"/>
              <a:ext cx="295813" cy="177172"/>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cxnSp>
          <p:nvCxnSpPr>
            <p:cNvPr id="102" name="Straight Connector 101"/>
            <p:cNvCxnSpPr/>
            <p:nvPr/>
          </p:nvCxnSpPr>
          <p:spPr>
            <a:xfrm>
              <a:off x="3205442" y="2839086"/>
              <a:ext cx="112707" cy="162963"/>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a:off x="2716514" y="2839086"/>
              <a:ext cx="112707" cy="162963"/>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sp>
          <p:nvSpPr>
            <p:cNvPr id="104" name="Text Box 33"/>
            <p:cNvSpPr txBox="1">
              <a:spLocks noChangeAspect="1" noChangeArrowheads="1"/>
            </p:cNvSpPr>
            <p:nvPr/>
          </p:nvSpPr>
          <p:spPr bwMode="auto">
            <a:xfrm>
              <a:off x="2764698" y="2790609"/>
              <a:ext cx="534763" cy="276999"/>
            </a:xfrm>
            <a:prstGeom prst="rect">
              <a:avLst/>
            </a:prstGeom>
            <a:noFill/>
            <a:ln w="9525">
              <a:noFill/>
              <a:miter lim="800000"/>
              <a:headEnd/>
              <a:tailEnd/>
            </a:ln>
          </p:spPr>
          <p:txBody>
            <a:bodyPr wrap="none">
              <a:spAutoFit/>
            </a:bodyPr>
            <a:lstStyle/>
            <a:p>
              <a:r>
                <a:rPr lang="en-US" sz="750" b="1" dirty="0">
                  <a:solidFill>
                    <a:srgbClr val="000066"/>
                  </a:solidFill>
                </a:rPr>
                <a:t>64 kb</a:t>
              </a:r>
            </a:p>
          </p:txBody>
        </p:sp>
        <p:sp>
          <p:nvSpPr>
            <p:cNvPr id="105" name="Pentagon 104"/>
            <p:cNvSpPr/>
            <p:nvPr/>
          </p:nvSpPr>
          <p:spPr>
            <a:xfrm rot="10800000">
              <a:off x="2363769" y="2831981"/>
              <a:ext cx="295813" cy="177172"/>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06" name="Line 12"/>
            <p:cNvSpPr>
              <a:spLocks noChangeAspect="1" noChangeShapeType="1"/>
            </p:cNvSpPr>
            <p:nvPr/>
          </p:nvSpPr>
          <p:spPr bwMode="auto">
            <a:xfrm>
              <a:off x="3265977" y="2920567"/>
              <a:ext cx="822960" cy="0"/>
            </a:xfrm>
            <a:prstGeom prst="line">
              <a:avLst/>
            </a:prstGeom>
            <a:noFill/>
            <a:ln w="38100">
              <a:solidFill>
                <a:srgbClr val="000066"/>
              </a:solidFill>
              <a:prstDash val="solid"/>
              <a:round/>
              <a:headEnd/>
              <a:tailEnd/>
            </a:ln>
          </p:spPr>
          <p:txBody>
            <a:bodyPr/>
            <a:lstStyle/>
            <a:p>
              <a:endParaRPr lang="en-US" sz="825"/>
            </a:p>
          </p:txBody>
        </p:sp>
        <p:sp>
          <p:nvSpPr>
            <p:cNvPr id="107" name="Pentagon 106"/>
            <p:cNvSpPr/>
            <p:nvPr/>
          </p:nvSpPr>
          <p:spPr>
            <a:xfrm rot="10800000">
              <a:off x="3690094" y="2831981"/>
              <a:ext cx="295813" cy="177172"/>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08" name="Pentagon 107"/>
            <p:cNvSpPr/>
            <p:nvPr/>
          </p:nvSpPr>
          <p:spPr>
            <a:xfrm rot="10800000">
              <a:off x="3349681" y="2831981"/>
              <a:ext cx="295813" cy="177172"/>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355" name="Rectangle 354"/>
            <p:cNvSpPr/>
            <p:nvPr/>
          </p:nvSpPr>
          <p:spPr>
            <a:xfrm>
              <a:off x="877072" y="2965525"/>
              <a:ext cx="3272691" cy="261612"/>
            </a:xfrm>
            <a:prstGeom prst="rect">
              <a:avLst/>
            </a:prstGeom>
            <a:noFill/>
            <a:ln w="9525">
              <a:noFill/>
              <a:miter lim="800000"/>
              <a:headEnd/>
              <a:tailEnd/>
            </a:ln>
          </p:spPr>
          <p:txBody>
            <a:bodyPr wrap="none">
              <a:spAutoFit/>
            </a:bodyPr>
            <a:lstStyle/>
            <a:p>
              <a:r>
                <a:rPr lang="en-US" sz="675" b="1" dirty="0">
                  <a:solidFill>
                    <a:srgbClr val="000066"/>
                  </a:solidFill>
                </a:rPr>
                <a:t>1357    1358    </a:t>
              </a:r>
              <a:r>
                <a:rPr lang="en-US" sz="675" b="1" dirty="0" smtClean="0">
                  <a:solidFill>
                    <a:srgbClr val="000066"/>
                  </a:solidFill>
                </a:rPr>
                <a:t> 1359     1360      </a:t>
              </a:r>
              <a:r>
                <a:rPr lang="en-US" sz="675" b="1" dirty="0">
                  <a:solidFill>
                    <a:srgbClr val="000066"/>
                  </a:solidFill>
                </a:rPr>
                <a:t>1361                               1382    1383 </a:t>
              </a:r>
            </a:p>
          </p:txBody>
        </p:sp>
      </p:grpSp>
      <p:grpSp>
        <p:nvGrpSpPr>
          <p:cNvPr id="22" name="Group 21"/>
          <p:cNvGrpSpPr/>
          <p:nvPr/>
        </p:nvGrpSpPr>
        <p:grpSpPr>
          <a:xfrm>
            <a:off x="386027" y="2505989"/>
            <a:ext cx="3359427" cy="340825"/>
            <a:chOff x="655237" y="2358126"/>
            <a:chExt cx="3359427" cy="340825"/>
          </a:xfrm>
        </p:grpSpPr>
        <p:grpSp>
          <p:nvGrpSpPr>
            <p:cNvPr id="21" name="Group 20"/>
            <p:cNvGrpSpPr/>
            <p:nvPr/>
          </p:nvGrpSpPr>
          <p:grpSpPr>
            <a:xfrm>
              <a:off x="655237" y="2358126"/>
              <a:ext cx="3221480" cy="218329"/>
              <a:chOff x="655237" y="2358126"/>
              <a:chExt cx="3221480" cy="218329"/>
            </a:xfrm>
          </p:grpSpPr>
          <p:sp>
            <p:nvSpPr>
              <p:cNvPr id="120" name="Line 12"/>
              <p:cNvSpPr>
                <a:spLocks noChangeAspect="1" noChangeShapeType="1"/>
              </p:cNvSpPr>
              <p:nvPr/>
            </p:nvSpPr>
            <p:spPr bwMode="auto">
              <a:xfrm flipV="1">
                <a:off x="1579619" y="2461783"/>
                <a:ext cx="1440180" cy="1"/>
              </a:xfrm>
              <a:prstGeom prst="line">
                <a:avLst/>
              </a:prstGeom>
              <a:noFill/>
              <a:ln w="38100">
                <a:solidFill>
                  <a:srgbClr val="000066"/>
                </a:solidFill>
                <a:round/>
                <a:headEnd/>
                <a:tailEnd/>
              </a:ln>
            </p:spPr>
            <p:txBody>
              <a:bodyPr/>
              <a:lstStyle/>
              <a:p>
                <a:endParaRPr lang="en-US" sz="825"/>
              </a:p>
            </p:txBody>
          </p:sp>
          <p:sp>
            <p:nvSpPr>
              <p:cNvPr id="121" name="Pentagon 120"/>
              <p:cNvSpPr/>
              <p:nvPr/>
            </p:nvSpPr>
            <p:spPr>
              <a:xfrm rot="10800000">
                <a:off x="2435223" y="2391104"/>
                <a:ext cx="212598" cy="141357"/>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22" name="Pentagon 121"/>
              <p:cNvSpPr/>
              <p:nvPr/>
            </p:nvSpPr>
            <p:spPr>
              <a:xfrm rot="10800000" flipH="1">
                <a:off x="2749946" y="2391104"/>
                <a:ext cx="211433" cy="141357"/>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23" name="Pentagon 122"/>
              <p:cNvSpPr/>
              <p:nvPr/>
            </p:nvSpPr>
            <p:spPr>
              <a:xfrm rot="10800000" flipH="1">
                <a:off x="1647452" y="2391104"/>
                <a:ext cx="211433" cy="141357"/>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cxnSp>
            <p:nvCxnSpPr>
              <p:cNvPr id="124" name="Straight Connector 123"/>
              <p:cNvCxnSpPr/>
              <p:nvPr/>
            </p:nvCxnSpPr>
            <p:spPr>
              <a:xfrm flipH="1">
                <a:off x="2977018" y="2400672"/>
                <a:ext cx="84530" cy="122223"/>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flipH="1">
                <a:off x="3274244" y="2400672"/>
                <a:ext cx="84530" cy="122223"/>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sp>
            <p:nvSpPr>
              <p:cNvPr id="126" name="Text Box 33"/>
              <p:cNvSpPr txBox="1">
                <a:spLocks noChangeAspect="1" noChangeArrowheads="1"/>
              </p:cNvSpPr>
              <p:nvPr/>
            </p:nvSpPr>
            <p:spPr bwMode="auto">
              <a:xfrm flipH="1">
                <a:off x="2952568" y="2358126"/>
                <a:ext cx="481141" cy="207749"/>
              </a:xfrm>
              <a:prstGeom prst="rect">
                <a:avLst/>
              </a:prstGeom>
              <a:noFill/>
              <a:ln w="9525">
                <a:noFill/>
                <a:miter lim="800000"/>
                <a:headEnd/>
                <a:tailEnd/>
              </a:ln>
            </p:spPr>
            <p:txBody>
              <a:bodyPr wrap="square">
                <a:spAutoFit/>
              </a:bodyPr>
              <a:lstStyle/>
              <a:p>
                <a:r>
                  <a:rPr lang="en-US" sz="750" b="1" dirty="0">
                    <a:solidFill>
                      <a:srgbClr val="000066"/>
                    </a:solidFill>
                  </a:rPr>
                  <a:t> 14 kb</a:t>
                </a:r>
              </a:p>
            </p:txBody>
          </p:sp>
          <p:grpSp>
            <p:nvGrpSpPr>
              <p:cNvPr id="127" name="Group 126"/>
              <p:cNvGrpSpPr/>
              <p:nvPr/>
            </p:nvGrpSpPr>
            <p:grpSpPr>
              <a:xfrm>
                <a:off x="3320363" y="2391105"/>
                <a:ext cx="556354" cy="141357"/>
                <a:chOff x="3291610" y="3151258"/>
                <a:chExt cx="741805" cy="188475"/>
              </a:xfrm>
            </p:grpSpPr>
            <p:sp>
              <p:nvSpPr>
                <p:cNvPr id="128" name="Line 12"/>
                <p:cNvSpPr>
                  <a:spLocks noChangeAspect="1" noChangeShapeType="1"/>
                </p:cNvSpPr>
                <p:nvPr/>
              </p:nvSpPr>
              <p:spPr bwMode="auto">
                <a:xfrm flipH="1" flipV="1">
                  <a:off x="3291610" y="3245496"/>
                  <a:ext cx="741805" cy="1"/>
                </a:xfrm>
                <a:prstGeom prst="line">
                  <a:avLst/>
                </a:prstGeom>
                <a:noFill/>
                <a:ln w="38100">
                  <a:solidFill>
                    <a:srgbClr val="000066"/>
                  </a:solidFill>
                  <a:round/>
                  <a:headEnd/>
                  <a:tailEnd/>
                </a:ln>
              </p:spPr>
              <p:txBody>
                <a:bodyPr/>
                <a:lstStyle/>
                <a:p>
                  <a:endParaRPr lang="en-US" sz="825"/>
                </a:p>
              </p:txBody>
            </p:sp>
            <p:sp>
              <p:nvSpPr>
                <p:cNvPr id="129" name="Pentagon 128"/>
                <p:cNvSpPr/>
                <p:nvPr/>
              </p:nvSpPr>
              <p:spPr>
                <a:xfrm rot="10800000" flipH="1">
                  <a:off x="3379771" y="3151258"/>
                  <a:ext cx="281911" cy="188475"/>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30" name="Pentagon 129"/>
                <p:cNvSpPr/>
                <p:nvPr/>
              </p:nvSpPr>
              <p:spPr>
                <a:xfrm rot="10800000">
                  <a:off x="3688303" y="3151258"/>
                  <a:ext cx="281911" cy="188475"/>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grpSp>
          <p:sp>
            <p:nvSpPr>
              <p:cNvPr id="132" name="Line 12"/>
              <p:cNvSpPr>
                <a:spLocks noChangeAspect="1" noChangeShapeType="1"/>
              </p:cNvSpPr>
              <p:nvPr/>
            </p:nvSpPr>
            <p:spPr bwMode="auto">
              <a:xfrm flipH="1" flipV="1">
                <a:off x="655237" y="2461783"/>
                <a:ext cx="603504" cy="1"/>
              </a:xfrm>
              <a:prstGeom prst="line">
                <a:avLst/>
              </a:prstGeom>
              <a:noFill/>
              <a:ln w="38100">
                <a:solidFill>
                  <a:srgbClr val="000066"/>
                </a:solidFill>
                <a:round/>
                <a:headEnd/>
                <a:tailEnd/>
              </a:ln>
            </p:spPr>
            <p:txBody>
              <a:bodyPr/>
              <a:lstStyle/>
              <a:p>
                <a:endParaRPr lang="en-US" sz="825"/>
              </a:p>
            </p:txBody>
          </p:sp>
          <p:sp>
            <p:nvSpPr>
              <p:cNvPr id="133" name="Pentagon 132"/>
              <p:cNvSpPr/>
              <p:nvPr/>
            </p:nvSpPr>
            <p:spPr>
              <a:xfrm flipH="1">
                <a:off x="700670" y="2391105"/>
                <a:ext cx="211433" cy="141357"/>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34" name="Pentagon 133"/>
              <p:cNvSpPr/>
              <p:nvPr/>
            </p:nvSpPr>
            <p:spPr>
              <a:xfrm rot="10800000">
                <a:off x="961355" y="2391105"/>
                <a:ext cx="211433" cy="141357"/>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grpSp>
            <p:nvGrpSpPr>
              <p:cNvPr id="135" name="Group 134"/>
              <p:cNvGrpSpPr/>
              <p:nvPr/>
            </p:nvGrpSpPr>
            <p:grpSpPr>
              <a:xfrm>
                <a:off x="1195027" y="2368706"/>
                <a:ext cx="427405" cy="207749"/>
                <a:chOff x="4961393" y="2536898"/>
                <a:chExt cx="569875" cy="276998"/>
              </a:xfrm>
            </p:grpSpPr>
            <p:cxnSp>
              <p:nvCxnSpPr>
                <p:cNvPr id="136" name="Straight Connector 135"/>
                <p:cNvCxnSpPr/>
                <p:nvPr/>
              </p:nvCxnSpPr>
              <p:spPr>
                <a:xfrm flipH="1">
                  <a:off x="4988222" y="2579521"/>
                  <a:ext cx="112707" cy="162963"/>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p:cNvCxnSpPr/>
                <p:nvPr/>
              </p:nvCxnSpPr>
              <p:spPr>
                <a:xfrm flipH="1">
                  <a:off x="5418561" y="2579521"/>
                  <a:ext cx="112707" cy="162964"/>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sp>
              <p:nvSpPr>
                <p:cNvPr id="138" name="Text Box 33"/>
                <p:cNvSpPr txBox="1">
                  <a:spLocks noChangeAspect="1" noChangeArrowheads="1"/>
                </p:cNvSpPr>
                <p:nvPr/>
              </p:nvSpPr>
              <p:spPr bwMode="auto">
                <a:xfrm flipH="1">
                  <a:off x="4961393" y="2536898"/>
                  <a:ext cx="564685" cy="276998"/>
                </a:xfrm>
                <a:prstGeom prst="rect">
                  <a:avLst/>
                </a:prstGeom>
                <a:noFill/>
                <a:ln w="9525">
                  <a:noFill/>
                  <a:miter lim="800000"/>
                  <a:headEnd/>
                  <a:tailEnd/>
                </a:ln>
              </p:spPr>
              <p:txBody>
                <a:bodyPr wrap="none">
                  <a:spAutoFit/>
                </a:bodyPr>
                <a:lstStyle/>
                <a:p>
                  <a:r>
                    <a:rPr lang="en-US" sz="750" b="1" dirty="0">
                      <a:solidFill>
                        <a:srgbClr val="000066"/>
                      </a:solidFill>
                    </a:rPr>
                    <a:t> 70 kb</a:t>
                  </a:r>
                </a:p>
              </p:txBody>
            </p:sp>
          </p:grpSp>
          <p:sp>
            <p:nvSpPr>
              <p:cNvPr id="139" name="Pentagon 138"/>
              <p:cNvSpPr/>
              <p:nvPr/>
            </p:nvSpPr>
            <p:spPr>
              <a:xfrm>
                <a:off x="2159461" y="2395343"/>
                <a:ext cx="221860" cy="132879"/>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40" name="Text Box 33"/>
              <p:cNvSpPr txBox="1">
                <a:spLocks noChangeAspect="1" noChangeArrowheads="1"/>
              </p:cNvSpPr>
              <p:nvPr/>
            </p:nvSpPr>
            <p:spPr bwMode="auto">
              <a:xfrm flipH="1">
                <a:off x="2117659" y="2359925"/>
                <a:ext cx="280846" cy="207749"/>
              </a:xfrm>
              <a:prstGeom prst="rect">
                <a:avLst/>
              </a:prstGeom>
              <a:noFill/>
              <a:ln w="9525">
                <a:noFill/>
                <a:miter lim="800000"/>
                <a:headEnd/>
                <a:tailEnd/>
              </a:ln>
            </p:spPr>
            <p:txBody>
              <a:bodyPr wrap="none">
                <a:spAutoFit/>
              </a:bodyPr>
              <a:lstStyle/>
              <a:p>
                <a:r>
                  <a:rPr lang="en-US" sz="750" b="1" i="1" dirty="0">
                    <a:solidFill>
                      <a:srgbClr val="000066"/>
                    </a:solidFill>
                  </a:rPr>
                  <a:t>12</a:t>
                </a:r>
              </a:p>
            </p:txBody>
          </p:sp>
          <p:sp>
            <p:nvSpPr>
              <p:cNvPr id="164" name="Pentagon 163"/>
              <p:cNvSpPr/>
              <p:nvPr/>
            </p:nvSpPr>
            <p:spPr>
              <a:xfrm rot="10800000" flipH="1">
                <a:off x="1890999" y="2391104"/>
                <a:ext cx="211433" cy="141357"/>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grpSp>
        <p:sp>
          <p:nvSpPr>
            <p:cNvPr id="356" name="Rectangle 355"/>
            <p:cNvSpPr/>
            <p:nvPr/>
          </p:nvSpPr>
          <p:spPr>
            <a:xfrm>
              <a:off x="675288" y="2502743"/>
              <a:ext cx="3339376" cy="196208"/>
            </a:xfrm>
            <a:prstGeom prst="rect">
              <a:avLst/>
            </a:prstGeom>
            <a:noFill/>
            <a:ln w="9525">
              <a:noFill/>
              <a:miter lim="800000"/>
              <a:headEnd/>
              <a:tailEnd/>
            </a:ln>
          </p:spPr>
          <p:txBody>
            <a:bodyPr wrap="none">
              <a:spAutoFit/>
            </a:bodyPr>
            <a:lstStyle/>
            <a:p>
              <a:r>
                <a:rPr lang="en-US" sz="675" b="1" dirty="0">
                  <a:solidFill>
                    <a:srgbClr val="000066"/>
                  </a:solidFill>
                </a:rPr>
                <a:t>2895    2896                         2920      2921     2922     2923     2924                         2929      2930 </a:t>
              </a:r>
            </a:p>
          </p:txBody>
        </p:sp>
      </p:grpSp>
      <p:grpSp>
        <p:nvGrpSpPr>
          <p:cNvPr id="5" name="Group 4"/>
          <p:cNvGrpSpPr/>
          <p:nvPr/>
        </p:nvGrpSpPr>
        <p:grpSpPr>
          <a:xfrm>
            <a:off x="384523" y="2913153"/>
            <a:ext cx="3440609" cy="331875"/>
            <a:chOff x="403575" y="2852993"/>
            <a:chExt cx="3440609" cy="331875"/>
          </a:xfrm>
        </p:grpSpPr>
        <p:grpSp>
          <p:nvGrpSpPr>
            <p:cNvPr id="23" name="Group 22"/>
            <p:cNvGrpSpPr/>
            <p:nvPr/>
          </p:nvGrpSpPr>
          <p:grpSpPr>
            <a:xfrm>
              <a:off x="403575" y="2852993"/>
              <a:ext cx="3248737" cy="210799"/>
              <a:chOff x="661002" y="2770053"/>
              <a:chExt cx="3248737" cy="210799"/>
            </a:xfrm>
          </p:grpSpPr>
          <p:sp>
            <p:nvSpPr>
              <p:cNvPr id="142" name="Line 12"/>
              <p:cNvSpPr>
                <a:spLocks noChangeAspect="1" noChangeShapeType="1"/>
              </p:cNvSpPr>
              <p:nvPr/>
            </p:nvSpPr>
            <p:spPr bwMode="auto">
              <a:xfrm flipV="1">
                <a:off x="1578595" y="2874962"/>
                <a:ext cx="1440180" cy="1"/>
              </a:xfrm>
              <a:prstGeom prst="line">
                <a:avLst/>
              </a:prstGeom>
              <a:noFill/>
              <a:ln w="38100">
                <a:solidFill>
                  <a:srgbClr val="000066"/>
                </a:solidFill>
                <a:round/>
                <a:headEnd/>
                <a:tailEnd/>
              </a:ln>
            </p:spPr>
            <p:txBody>
              <a:bodyPr/>
              <a:lstStyle/>
              <a:p>
                <a:endParaRPr lang="en-US" sz="825"/>
              </a:p>
            </p:txBody>
          </p:sp>
          <p:sp>
            <p:nvSpPr>
              <p:cNvPr id="143" name="Pentagon 142"/>
              <p:cNvSpPr/>
              <p:nvPr/>
            </p:nvSpPr>
            <p:spPr>
              <a:xfrm>
                <a:off x="2434199" y="2804284"/>
                <a:ext cx="212598" cy="141357"/>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44" name="Pentagon 143"/>
              <p:cNvSpPr/>
              <p:nvPr/>
            </p:nvSpPr>
            <p:spPr>
              <a:xfrm flipH="1">
                <a:off x="2708184" y="2804284"/>
                <a:ext cx="211433" cy="141357"/>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45" name="Pentagon 144"/>
              <p:cNvSpPr/>
              <p:nvPr/>
            </p:nvSpPr>
            <p:spPr>
              <a:xfrm flipH="1">
                <a:off x="1632139" y="2804284"/>
                <a:ext cx="211433" cy="141357"/>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cxnSp>
            <p:nvCxnSpPr>
              <p:cNvPr id="146" name="Straight Connector 145"/>
              <p:cNvCxnSpPr/>
              <p:nvPr/>
            </p:nvCxnSpPr>
            <p:spPr>
              <a:xfrm flipH="1">
                <a:off x="2975994" y="2813851"/>
                <a:ext cx="84530" cy="122223"/>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p:nvCxnSpPr>
            <p:spPr>
              <a:xfrm flipH="1">
                <a:off x="3314055" y="2809088"/>
                <a:ext cx="84530" cy="122223"/>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sp>
            <p:nvSpPr>
              <p:cNvPr id="148" name="Text Box 33"/>
              <p:cNvSpPr txBox="1">
                <a:spLocks noChangeAspect="1" noChangeArrowheads="1"/>
              </p:cNvSpPr>
              <p:nvPr/>
            </p:nvSpPr>
            <p:spPr bwMode="auto">
              <a:xfrm flipH="1">
                <a:off x="2945024" y="2773103"/>
                <a:ext cx="481142" cy="207749"/>
              </a:xfrm>
              <a:prstGeom prst="rect">
                <a:avLst/>
              </a:prstGeom>
              <a:noFill/>
              <a:ln w="9525">
                <a:noFill/>
                <a:miter lim="800000"/>
                <a:headEnd/>
                <a:tailEnd/>
              </a:ln>
            </p:spPr>
            <p:txBody>
              <a:bodyPr wrap="square">
                <a:spAutoFit/>
              </a:bodyPr>
              <a:lstStyle/>
              <a:p>
                <a:r>
                  <a:rPr lang="en-US" sz="750" b="1" dirty="0">
                    <a:solidFill>
                      <a:srgbClr val="000066"/>
                    </a:solidFill>
                  </a:rPr>
                  <a:t>  53 kb</a:t>
                </a:r>
              </a:p>
            </p:txBody>
          </p:sp>
          <p:sp>
            <p:nvSpPr>
              <p:cNvPr id="150" name="Line 12"/>
              <p:cNvSpPr>
                <a:spLocks noChangeAspect="1" noChangeShapeType="1"/>
              </p:cNvSpPr>
              <p:nvPr/>
            </p:nvSpPr>
            <p:spPr bwMode="auto">
              <a:xfrm flipH="1" flipV="1">
                <a:off x="3353385" y="2874962"/>
                <a:ext cx="556354" cy="1"/>
              </a:xfrm>
              <a:prstGeom prst="line">
                <a:avLst/>
              </a:prstGeom>
              <a:noFill/>
              <a:ln w="38100">
                <a:solidFill>
                  <a:srgbClr val="000066"/>
                </a:solidFill>
                <a:round/>
                <a:headEnd/>
                <a:tailEnd/>
              </a:ln>
            </p:spPr>
            <p:txBody>
              <a:bodyPr/>
              <a:lstStyle/>
              <a:p>
                <a:endParaRPr lang="en-US" sz="825"/>
              </a:p>
            </p:txBody>
          </p:sp>
          <p:sp>
            <p:nvSpPr>
              <p:cNvPr id="151" name="Pentagon 150"/>
              <p:cNvSpPr/>
              <p:nvPr/>
            </p:nvSpPr>
            <p:spPr>
              <a:xfrm flipH="1">
                <a:off x="3400454" y="2804284"/>
                <a:ext cx="211433" cy="141357"/>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52" name="Pentagon 151"/>
              <p:cNvSpPr/>
              <p:nvPr/>
            </p:nvSpPr>
            <p:spPr>
              <a:xfrm rot="10800000">
                <a:off x="3655667" y="2804283"/>
                <a:ext cx="211433" cy="141357"/>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54" name="Line 12"/>
              <p:cNvSpPr>
                <a:spLocks noChangeAspect="1" noChangeShapeType="1"/>
              </p:cNvSpPr>
              <p:nvPr/>
            </p:nvSpPr>
            <p:spPr bwMode="auto">
              <a:xfrm flipH="1" flipV="1">
                <a:off x="661002" y="2874962"/>
                <a:ext cx="603504" cy="1"/>
              </a:xfrm>
              <a:prstGeom prst="line">
                <a:avLst/>
              </a:prstGeom>
              <a:noFill/>
              <a:ln w="38100">
                <a:solidFill>
                  <a:srgbClr val="000066"/>
                </a:solidFill>
                <a:round/>
                <a:headEnd/>
                <a:tailEnd/>
              </a:ln>
            </p:spPr>
            <p:txBody>
              <a:bodyPr/>
              <a:lstStyle/>
              <a:p>
                <a:endParaRPr lang="en-US" sz="825"/>
              </a:p>
            </p:txBody>
          </p:sp>
          <p:sp>
            <p:nvSpPr>
              <p:cNvPr id="155" name="Pentagon 154"/>
              <p:cNvSpPr/>
              <p:nvPr/>
            </p:nvSpPr>
            <p:spPr>
              <a:xfrm flipH="1">
                <a:off x="729539" y="2804284"/>
                <a:ext cx="211433" cy="141357"/>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56" name="Pentagon 155"/>
              <p:cNvSpPr/>
              <p:nvPr/>
            </p:nvSpPr>
            <p:spPr>
              <a:xfrm>
                <a:off x="980699" y="2804284"/>
                <a:ext cx="211433" cy="141357"/>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cxnSp>
            <p:nvCxnSpPr>
              <p:cNvPr id="158" name="Straight Connector 157"/>
              <p:cNvCxnSpPr/>
              <p:nvPr/>
            </p:nvCxnSpPr>
            <p:spPr>
              <a:xfrm flipH="1">
                <a:off x="1223658" y="2809088"/>
                <a:ext cx="84530" cy="122223"/>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cxnSp>
            <p:nvCxnSpPr>
              <p:cNvPr id="159" name="Straight Connector 158"/>
              <p:cNvCxnSpPr/>
              <p:nvPr/>
            </p:nvCxnSpPr>
            <p:spPr>
              <a:xfrm flipH="1">
                <a:off x="1532123" y="2813851"/>
                <a:ext cx="84530" cy="122223"/>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sp>
            <p:nvSpPr>
              <p:cNvPr id="160" name="Text Box 33"/>
              <p:cNvSpPr txBox="1">
                <a:spLocks noChangeAspect="1" noChangeArrowheads="1"/>
              </p:cNvSpPr>
              <p:nvPr/>
            </p:nvSpPr>
            <p:spPr bwMode="auto">
              <a:xfrm flipH="1">
                <a:off x="1197620" y="2770053"/>
                <a:ext cx="423514" cy="207749"/>
              </a:xfrm>
              <a:prstGeom prst="rect">
                <a:avLst/>
              </a:prstGeom>
              <a:noFill/>
              <a:ln w="9525">
                <a:noFill/>
                <a:miter lim="800000"/>
                <a:headEnd/>
                <a:tailEnd/>
              </a:ln>
            </p:spPr>
            <p:txBody>
              <a:bodyPr wrap="none">
                <a:spAutoFit/>
              </a:bodyPr>
              <a:lstStyle/>
              <a:p>
                <a:r>
                  <a:rPr lang="en-US" sz="750" b="1" dirty="0">
                    <a:solidFill>
                      <a:srgbClr val="000066"/>
                    </a:solidFill>
                  </a:rPr>
                  <a:t> 71 kb</a:t>
                </a:r>
              </a:p>
            </p:txBody>
          </p:sp>
          <p:sp>
            <p:nvSpPr>
              <p:cNvPr id="165" name="Pentagon 164"/>
              <p:cNvSpPr/>
              <p:nvPr/>
            </p:nvSpPr>
            <p:spPr>
              <a:xfrm flipH="1">
                <a:off x="1888952" y="2804284"/>
                <a:ext cx="211433" cy="141357"/>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67" name="Pentagon 166"/>
              <p:cNvSpPr/>
              <p:nvPr/>
            </p:nvSpPr>
            <p:spPr>
              <a:xfrm flipH="1">
                <a:off x="2147583" y="2804284"/>
                <a:ext cx="212598" cy="141357"/>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68" name="Text Box 37"/>
              <p:cNvSpPr txBox="1">
                <a:spLocks noChangeAspect="1" noChangeArrowheads="1"/>
              </p:cNvSpPr>
              <p:nvPr/>
            </p:nvSpPr>
            <p:spPr bwMode="auto">
              <a:xfrm flipH="1">
                <a:off x="2140157" y="2772632"/>
                <a:ext cx="298307" cy="207749"/>
              </a:xfrm>
              <a:prstGeom prst="rect">
                <a:avLst/>
              </a:prstGeom>
              <a:noFill/>
              <a:ln w="9525">
                <a:noFill/>
                <a:miter lim="800000"/>
                <a:headEnd/>
                <a:tailEnd/>
              </a:ln>
            </p:spPr>
            <p:txBody>
              <a:bodyPr wrap="square">
                <a:spAutoFit/>
              </a:bodyPr>
              <a:lstStyle/>
              <a:p>
                <a:r>
                  <a:rPr lang="en-US" sz="750" b="1" i="1" dirty="0">
                    <a:solidFill>
                      <a:srgbClr val="000066"/>
                    </a:solidFill>
                  </a:rPr>
                  <a:t>6b</a:t>
                </a:r>
              </a:p>
            </p:txBody>
          </p:sp>
        </p:grpSp>
        <p:sp>
          <p:nvSpPr>
            <p:cNvPr id="357" name="Rectangle 356"/>
            <p:cNvSpPr/>
            <p:nvPr/>
          </p:nvSpPr>
          <p:spPr>
            <a:xfrm>
              <a:off x="427864" y="2988660"/>
              <a:ext cx="3416320" cy="196208"/>
            </a:xfrm>
            <a:prstGeom prst="rect">
              <a:avLst/>
            </a:prstGeom>
            <a:noFill/>
            <a:ln w="9525">
              <a:noFill/>
              <a:miter lim="800000"/>
              <a:headEnd/>
              <a:tailEnd/>
            </a:ln>
          </p:spPr>
          <p:txBody>
            <a:bodyPr wrap="none">
              <a:spAutoFit/>
            </a:bodyPr>
            <a:lstStyle/>
            <a:p>
              <a:r>
                <a:rPr lang="en-US" sz="675" b="1" dirty="0">
                  <a:solidFill>
                    <a:srgbClr val="000066"/>
                  </a:solidFill>
                </a:rPr>
                <a:t>1835  1836                            1851     1852    1853    1854      1855                            1863    1864 </a:t>
              </a:r>
            </a:p>
          </p:txBody>
        </p:sp>
      </p:grpSp>
      <p:graphicFrame>
        <p:nvGraphicFramePr>
          <p:cNvPr id="20" name="Table 19"/>
          <p:cNvGraphicFramePr>
            <a:graphicFrameLocks noGrp="1"/>
          </p:cNvGraphicFramePr>
          <p:nvPr>
            <p:extLst>
              <p:ext uri="{D42A27DB-BD31-4B8C-83A1-F6EECF244321}">
                <p14:modId xmlns:p14="http://schemas.microsoft.com/office/powerpoint/2010/main" val="1205420167"/>
              </p:ext>
            </p:extLst>
          </p:nvPr>
        </p:nvGraphicFramePr>
        <p:xfrm>
          <a:off x="295826" y="3284305"/>
          <a:ext cx="5587476" cy="5802304"/>
        </p:xfrm>
        <a:graphic>
          <a:graphicData uri="http://schemas.openxmlformats.org/drawingml/2006/table">
            <a:tbl>
              <a:tblPr/>
              <a:tblGrid>
                <a:gridCol w="300976">
                  <a:extLst>
                    <a:ext uri="{9D8B030D-6E8A-4147-A177-3AD203B41FA5}">
                      <a16:colId xmlns:a16="http://schemas.microsoft.com/office/drawing/2014/main" xmlns="" val="20000"/>
                    </a:ext>
                  </a:extLst>
                </a:gridCol>
                <a:gridCol w="660206">
                  <a:extLst>
                    <a:ext uri="{9D8B030D-6E8A-4147-A177-3AD203B41FA5}">
                      <a16:colId xmlns:a16="http://schemas.microsoft.com/office/drawing/2014/main" xmlns="" val="20001"/>
                    </a:ext>
                  </a:extLst>
                </a:gridCol>
                <a:gridCol w="2970926">
                  <a:extLst>
                    <a:ext uri="{9D8B030D-6E8A-4147-A177-3AD203B41FA5}">
                      <a16:colId xmlns:a16="http://schemas.microsoft.com/office/drawing/2014/main" xmlns="" val="20002"/>
                    </a:ext>
                  </a:extLst>
                </a:gridCol>
                <a:gridCol w="254858">
                  <a:extLst>
                    <a:ext uri="{9D8B030D-6E8A-4147-A177-3AD203B41FA5}">
                      <a16:colId xmlns:a16="http://schemas.microsoft.com/office/drawing/2014/main" xmlns="" val="20003"/>
                    </a:ext>
                  </a:extLst>
                </a:gridCol>
                <a:gridCol w="87381">
                  <a:extLst>
                    <a:ext uri="{9D8B030D-6E8A-4147-A177-3AD203B41FA5}">
                      <a16:colId xmlns:a16="http://schemas.microsoft.com/office/drawing/2014/main" xmlns="" val="20004"/>
                    </a:ext>
                  </a:extLst>
                </a:gridCol>
                <a:gridCol w="767004">
                  <a:extLst>
                    <a:ext uri="{9D8B030D-6E8A-4147-A177-3AD203B41FA5}">
                      <a16:colId xmlns:a16="http://schemas.microsoft.com/office/drawing/2014/main" xmlns="" val="20005"/>
                    </a:ext>
                  </a:extLst>
                </a:gridCol>
                <a:gridCol w="546125">
                  <a:extLst>
                    <a:ext uri="{9D8B030D-6E8A-4147-A177-3AD203B41FA5}">
                      <a16:colId xmlns:a16="http://schemas.microsoft.com/office/drawing/2014/main" xmlns="" val="20006"/>
                    </a:ext>
                  </a:extLst>
                </a:gridCol>
              </a:tblGrid>
              <a:tr h="173308">
                <a:tc>
                  <a:txBody>
                    <a:bodyPr/>
                    <a:lstStyle/>
                    <a:p>
                      <a:pPr algn="l" fontAlgn="b"/>
                      <a:r>
                        <a:rPr lang="en-US" sz="800" b="1" i="1" u="none" strike="noStrike" dirty="0">
                          <a:solidFill>
                            <a:srgbClr val="000000"/>
                          </a:solidFill>
                          <a:effectLst/>
                          <a:latin typeface="Calibri" panose="020F0502020204030204" pitchFamily="34" charset="0"/>
                        </a:rPr>
                        <a:t> </a:t>
                      </a:r>
                    </a:p>
                  </a:txBody>
                  <a:tcPr marL="6932" marR="6932" marT="6932" marB="0" anchor="b">
                    <a:lnL>
                      <a:noFill/>
                    </a:lnL>
                    <a:lnR>
                      <a:noFill/>
                    </a:lnR>
                    <a:lnT>
                      <a:noFill/>
                    </a:lnT>
                    <a:lnB>
                      <a:noFill/>
                    </a:lnB>
                    <a:solidFill>
                      <a:srgbClr val="FFFFFF"/>
                    </a:solidFill>
                  </a:tcPr>
                </a:tc>
                <a:tc>
                  <a:txBody>
                    <a:bodyPr/>
                    <a:lstStyle/>
                    <a:p>
                      <a:pPr algn="l" fontAlgn="ctr"/>
                      <a:r>
                        <a:rPr lang="en-US" sz="800" b="1" i="0" u="none" strike="noStrike" dirty="0">
                          <a:solidFill>
                            <a:srgbClr val="000000"/>
                          </a:solidFill>
                          <a:effectLst/>
                          <a:latin typeface="Calibri" panose="020F0502020204030204" pitchFamily="34" charset="0"/>
                        </a:rPr>
                        <a:t>Locus</a:t>
                      </a:r>
                      <a:r>
                        <a:rPr lang="en-US" sz="800" b="1" i="0" u="none" strike="noStrike" baseline="0" dirty="0">
                          <a:solidFill>
                            <a:srgbClr val="000000"/>
                          </a:solidFill>
                          <a:effectLst/>
                          <a:latin typeface="Calibri" panose="020F0502020204030204" pitchFamily="34" charset="0"/>
                        </a:rPr>
                        <a:t> </a:t>
                      </a:r>
                      <a:r>
                        <a:rPr lang="en-US" sz="800" b="1" i="0" u="none" strike="noStrike" dirty="0">
                          <a:solidFill>
                            <a:srgbClr val="000000"/>
                          </a:solidFill>
                          <a:effectLst/>
                          <a:latin typeface="Calibri" panose="020F0502020204030204" pitchFamily="34" charset="0"/>
                        </a:rPr>
                        <a:t>Tag</a:t>
                      </a:r>
                    </a:p>
                  </a:txBody>
                  <a:tcPr marL="6932" marR="6932" marT="6932"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800" b="1" i="0" u="none" strike="noStrike" dirty="0">
                          <a:solidFill>
                            <a:srgbClr val="000000"/>
                          </a:solidFill>
                          <a:effectLst/>
                          <a:latin typeface="Calibri" panose="020F0502020204030204" pitchFamily="34" charset="0"/>
                        </a:rPr>
                        <a:t>Blast2GO</a:t>
                      </a:r>
                    </a:p>
                  </a:txBody>
                  <a:tcPr marL="6932" marR="6932" marT="6932"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800" b="1" i="0" u="none" strike="noStrike" dirty="0" err="1">
                          <a:solidFill>
                            <a:srgbClr val="000000"/>
                          </a:solidFill>
                          <a:effectLst/>
                          <a:latin typeface="Calibri" panose="020F0502020204030204" pitchFamily="34" charset="0"/>
                        </a:rPr>
                        <a:t>bp</a:t>
                      </a:r>
                      <a:endParaRPr lang="en-US" sz="800" b="1" i="0" u="none" strike="noStrike" dirty="0">
                        <a:solidFill>
                          <a:srgbClr val="000000"/>
                        </a:solidFill>
                        <a:effectLst/>
                        <a:latin typeface="Calibri" panose="020F0502020204030204" pitchFamily="34" charset="0"/>
                      </a:endParaRPr>
                    </a:p>
                  </a:txBody>
                  <a:tcPr marL="6932" marR="6932" marT="6932"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800" b="1" i="0" u="none" strike="noStrike">
                          <a:solidFill>
                            <a:srgbClr val="000000"/>
                          </a:solidFill>
                          <a:effectLst/>
                          <a:latin typeface="Calibri" panose="020F0502020204030204" pitchFamily="34" charset="0"/>
                        </a:rPr>
                        <a:t> </a:t>
                      </a:r>
                    </a:p>
                  </a:txBody>
                  <a:tcPr marL="6932" marR="6932" marT="6932"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800" b="1" i="0" u="none" strike="noStrike">
                          <a:solidFill>
                            <a:srgbClr val="000000"/>
                          </a:solidFill>
                          <a:effectLst/>
                          <a:latin typeface="Calibri" panose="020F0502020204030204" pitchFamily="34" charset="0"/>
                        </a:rPr>
                        <a:t>Contig  Number</a:t>
                      </a:r>
                    </a:p>
                  </a:txBody>
                  <a:tcPr marL="6932" marR="6932" marT="6932"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800" b="1" i="0" u="none" strike="noStrike">
                          <a:solidFill>
                            <a:srgbClr val="000000"/>
                          </a:solidFill>
                          <a:effectLst/>
                          <a:latin typeface="Calibri" panose="020F0502020204030204" pitchFamily="34" charset="0"/>
                        </a:rPr>
                        <a:t>Contig Size</a:t>
                      </a:r>
                    </a:p>
                  </a:txBody>
                  <a:tcPr marL="6932" marR="6932" marT="6932"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0000"/>
                  </a:ext>
                </a:extLst>
              </a:tr>
              <a:tr h="145578">
                <a:tc>
                  <a:txBody>
                    <a:bodyPr/>
                    <a:lstStyle/>
                    <a:p>
                      <a:pPr algn="l" fontAlgn="b"/>
                      <a:r>
                        <a:rPr lang="en-US" sz="800" b="1" i="1" u="none" strike="noStrike" dirty="0">
                          <a:solidFill>
                            <a:srgbClr val="000000"/>
                          </a:solidFill>
                          <a:effectLst/>
                          <a:latin typeface="Calibri" panose="020F0502020204030204" pitchFamily="34" charset="0"/>
                        </a:rPr>
                        <a:t> </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dirty="0">
                          <a:solidFill>
                            <a:srgbClr val="000000"/>
                          </a:solidFill>
                          <a:effectLst/>
                          <a:latin typeface="Calibri" panose="020F0502020204030204" pitchFamily="34" charset="0"/>
                        </a:rPr>
                        <a:t>SOVAL_7833</a:t>
                      </a:r>
                    </a:p>
                  </a:txBody>
                  <a:tcPr marL="6932" marR="6932" marT="6932" marB="0" anchor="b">
                    <a:lnL>
                      <a:noFill/>
                    </a:lnL>
                    <a:lnR>
                      <a:noFill/>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dirty="0">
                          <a:solidFill>
                            <a:srgbClr val="000000"/>
                          </a:solidFill>
                          <a:effectLst/>
                          <a:latin typeface="Calibri" panose="020F0502020204030204" pitchFamily="34" charset="0"/>
                        </a:rPr>
                        <a:t>high-affinity methionine permease</a:t>
                      </a:r>
                    </a:p>
                  </a:txBody>
                  <a:tcPr marL="6932" marR="6932" marT="6932" marB="0" anchor="b">
                    <a:lnL>
                      <a:noFill/>
                    </a:lnL>
                    <a:lnR>
                      <a:noFill/>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1629</a:t>
                      </a:r>
                    </a:p>
                  </a:txBody>
                  <a:tcPr marL="6932" marR="6932" marT="6932" marB="0" anchor="b">
                    <a:lnL>
                      <a:noFill/>
                    </a:lnL>
                    <a:lnR>
                      <a:noFill/>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6932" marR="6932" marT="6932" marB="0" anchor="b">
                    <a:lnL>
                      <a:noFill/>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c rowSpan="7">
                  <a:txBody>
                    <a:bodyPr/>
                    <a:lstStyle/>
                    <a:p>
                      <a:pPr algn="ctr" fontAlgn="ctr"/>
                      <a:r>
                        <a:rPr lang="en-US" sz="800" b="1" i="0" u="none" strike="noStrike">
                          <a:solidFill>
                            <a:srgbClr val="000000"/>
                          </a:solidFill>
                          <a:effectLst/>
                          <a:latin typeface="Calibri" panose="020F0502020204030204" pitchFamily="34" charset="0"/>
                        </a:rPr>
                        <a:t>c0000524</a:t>
                      </a:r>
                    </a:p>
                  </a:txBody>
                  <a:tcPr marL="6932" marR="6932" marT="69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tc rowSpan="7">
                  <a:txBody>
                    <a:bodyPr/>
                    <a:lstStyle/>
                    <a:p>
                      <a:pPr algn="ctr" fontAlgn="ctr"/>
                      <a:r>
                        <a:rPr lang="en-US" sz="800" b="1" i="0" u="none" strike="noStrike" dirty="0">
                          <a:solidFill>
                            <a:srgbClr val="000000"/>
                          </a:solidFill>
                          <a:effectLst/>
                          <a:latin typeface="Calibri" panose="020F0502020204030204" pitchFamily="34" charset="0"/>
                        </a:rPr>
                        <a:t>108,495</a:t>
                      </a:r>
                    </a:p>
                  </a:txBody>
                  <a:tcPr marL="6932" marR="6932" marT="69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0001"/>
                  </a:ext>
                </a:extLst>
              </a:tr>
              <a:tr h="138645">
                <a:tc>
                  <a:txBody>
                    <a:bodyPr/>
                    <a:lstStyle/>
                    <a:p>
                      <a:pPr algn="l" fontAlgn="b"/>
                      <a:r>
                        <a:rPr lang="en-US" sz="800" b="1" i="1" u="none" strike="noStrike">
                          <a:solidFill>
                            <a:srgbClr val="000000"/>
                          </a:solidFill>
                          <a:effectLst/>
                          <a:latin typeface="Calibri" panose="020F0502020204030204" pitchFamily="34" charset="0"/>
                        </a:rPr>
                        <a:t> </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SOVAL_7834</a:t>
                      </a:r>
                    </a:p>
                  </a:txBody>
                  <a:tcPr marL="6932" marR="6932" marT="6932"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4-coumarate- ligase [Verticillium alfalfae ]</a:t>
                      </a:r>
                    </a:p>
                  </a:txBody>
                  <a:tcPr marL="6932" marR="6932" marT="6932"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684</a:t>
                      </a:r>
                    </a:p>
                  </a:txBody>
                  <a:tcPr marL="6932" marR="6932" marT="6932"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6932" marR="6932" marT="6932"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02"/>
                  </a:ext>
                </a:extLst>
              </a:tr>
              <a:tr h="138645">
                <a:tc>
                  <a:txBody>
                    <a:bodyPr/>
                    <a:lstStyle/>
                    <a:p>
                      <a:pPr algn="l" fontAlgn="b"/>
                      <a:r>
                        <a:rPr lang="en-US" sz="800" b="1" i="1" u="none" strike="noStrike" dirty="0">
                          <a:solidFill>
                            <a:srgbClr val="000000"/>
                          </a:solidFill>
                          <a:effectLst/>
                          <a:latin typeface="Calibri" panose="020F0502020204030204" pitchFamily="34" charset="0"/>
                        </a:rPr>
                        <a:t> </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SOVAL_7856</a:t>
                      </a:r>
                    </a:p>
                  </a:txBody>
                  <a:tcPr marL="6932" marR="6932" marT="6932"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dirty="0">
                          <a:solidFill>
                            <a:srgbClr val="000000"/>
                          </a:solidFill>
                          <a:effectLst/>
                          <a:latin typeface="Calibri" panose="020F0502020204030204" pitchFamily="34" charset="0"/>
                        </a:rPr>
                        <a:t>transcription factor, fungi [</a:t>
                      </a:r>
                      <a:r>
                        <a:rPr lang="en-US" sz="800" b="1" i="0" u="none" strike="noStrike" dirty="0" err="1">
                          <a:solidFill>
                            <a:srgbClr val="000000"/>
                          </a:solidFill>
                          <a:effectLst/>
                          <a:latin typeface="Calibri" panose="020F0502020204030204" pitchFamily="34" charset="0"/>
                        </a:rPr>
                        <a:t>Penicillium</a:t>
                      </a:r>
                      <a:r>
                        <a:rPr lang="en-US" sz="800" b="1" i="0" u="none" strike="noStrike" dirty="0">
                          <a:solidFill>
                            <a:srgbClr val="000000"/>
                          </a:solidFill>
                          <a:effectLst/>
                          <a:latin typeface="Calibri" panose="020F0502020204030204" pitchFamily="34" charset="0"/>
                        </a:rPr>
                        <a:t> </a:t>
                      </a:r>
                      <a:r>
                        <a:rPr lang="en-US" sz="800" b="1" i="0" u="none" strike="noStrike" dirty="0" err="1">
                          <a:solidFill>
                            <a:srgbClr val="000000"/>
                          </a:solidFill>
                          <a:effectLst/>
                          <a:latin typeface="Calibri" panose="020F0502020204030204" pitchFamily="34" charset="0"/>
                        </a:rPr>
                        <a:t>expansum</a:t>
                      </a:r>
                      <a:r>
                        <a:rPr lang="en-US" sz="800" b="1" i="0" u="none" strike="noStrike" dirty="0">
                          <a:solidFill>
                            <a:srgbClr val="000000"/>
                          </a:solidFill>
                          <a:effectLst/>
                          <a:latin typeface="Calibri" panose="020F0502020204030204" pitchFamily="34" charset="0"/>
                        </a:rPr>
                        <a:t>]</a:t>
                      </a:r>
                    </a:p>
                  </a:txBody>
                  <a:tcPr marL="6932" marR="6932" marT="6932"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2430</a:t>
                      </a:r>
                    </a:p>
                  </a:txBody>
                  <a:tcPr marL="6932" marR="6932" marT="6932"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6932" marR="6932" marT="6932"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03"/>
                  </a:ext>
                </a:extLst>
              </a:tr>
              <a:tr h="138645">
                <a:tc>
                  <a:txBody>
                    <a:bodyPr/>
                    <a:lstStyle/>
                    <a:p>
                      <a:pPr algn="l" fontAlgn="b"/>
                      <a:r>
                        <a:rPr lang="en-US" sz="800" b="1" i="1" u="none" strike="noStrike" dirty="0">
                          <a:solidFill>
                            <a:srgbClr val="000000"/>
                          </a:solidFill>
                          <a:effectLst/>
                          <a:latin typeface="Calibri" panose="020F0502020204030204" pitchFamily="34" charset="0"/>
                        </a:rPr>
                        <a:t> </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SOVAL_7857</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fungal specific transcription factor domain-containing</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663</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6932" marR="6932" marT="6932"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04"/>
                  </a:ext>
                </a:extLst>
              </a:tr>
              <a:tr h="138645">
                <a:tc>
                  <a:txBody>
                    <a:bodyPr/>
                    <a:lstStyle/>
                    <a:p>
                      <a:pPr algn="l" fontAlgn="b"/>
                      <a:r>
                        <a:rPr lang="en-US" sz="800" b="1" i="1" u="none" strike="noStrike" dirty="0">
                          <a:solidFill>
                            <a:srgbClr val="000000"/>
                          </a:solidFill>
                          <a:effectLst/>
                          <a:latin typeface="Calibri" panose="020F0502020204030204" pitchFamily="34" charset="0"/>
                        </a:rPr>
                        <a:t>TRI6a</a:t>
                      </a:r>
                    </a:p>
                  </a:txBody>
                  <a:tcPr marL="6932" marR="6932" marT="6932" marB="0" anchor="b">
                    <a:lnL>
                      <a:noFill/>
                    </a:lnL>
                    <a:lnR>
                      <a:noFill/>
                    </a:lnR>
                    <a:lnT>
                      <a:noFill/>
                    </a:lnT>
                    <a:lnB>
                      <a:noFill/>
                    </a:lnB>
                    <a:solidFill>
                      <a:srgbClr val="92D050"/>
                    </a:solidFill>
                  </a:tcPr>
                </a:tc>
                <a:tc>
                  <a:txBody>
                    <a:bodyPr/>
                    <a:lstStyle/>
                    <a:p>
                      <a:pPr algn="l" fontAlgn="b"/>
                      <a:r>
                        <a:rPr lang="en-US" sz="800" b="1" i="0" u="none" strike="noStrike">
                          <a:solidFill>
                            <a:srgbClr val="000000"/>
                          </a:solidFill>
                          <a:effectLst/>
                          <a:latin typeface="Calibri" panose="020F0502020204030204" pitchFamily="34" charset="0"/>
                        </a:rPr>
                        <a:t>SOVAL_7858</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regulatory</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669</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6932" marR="6932" marT="6932"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05"/>
                  </a:ext>
                </a:extLst>
              </a:tr>
              <a:tr h="138645">
                <a:tc>
                  <a:txBody>
                    <a:bodyPr/>
                    <a:lstStyle/>
                    <a:p>
                      <a:pPr algn="l" fontAlgn="b"/>
                      <a:r>
                        <a:rPr lang="en-US" sz="800" b="1" i="1" u="none" strike="noStrike">
                          <a:solidFill>
                            <a:srgbClr val="000000"/>
                          </a:solidFill>
                          <a:effectLst/>
                          <a:latin typeface="Calibri" panose="020F0502020204030204" pitchFamily="34" charset="0"/>
                        </a:rPr>
                        <a:t>TRI3</a:t>
                      </a:r>
                    </a:p>
                  </a:txBody>
                  <a:tcPr marL="6932" marR="6932" marT="6932" marB="0" anchor="b">
                    <a:lnL>
                      <a:noFill/>
                    </a:lnL>
                    <a:lnR>
                      <a:noFill/>
                    </a:lnR>
                    <a:lnT>
                      <a:noFill/>
                    </a:lnT>
                    <a:lnB>
                      <a:noFill/>
                    </a:lnB>
                    <a:solidFill>
                      <a:srgbClr val="92D050"/>
                    </a:solidFill>
                  </a:tcPr>
                </a:tc>
                <a:tc>
                  <a:txBody>
                    <a:bodyPr/>
                    <a:lstStyle/>
                    <a:p>
                      <a:pPr algn="l" fontAlgn="b"/>
                      <a:r>
                        <a:rPr lang="en-US" sz="800" b="1" i="0" u="none" strike="noStrike">
                          <a:solidFill>
                            <a:srgbClr val="000000"/>
                          </a:solidFill>
                          <a:effectLst/>
                          <a:latin typeface="Calibri" panose="020F0502020204030204" pitchFamily="34" charset="0"/>
                        </a:rPr>
                        <a:t>SOVAL_7859</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3-acetyltrichothecene 15-O-acetyltransferase</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1560</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6932" marR="6932" marT="6932"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06"/>
                  </a:ext>
                </a:extLst>
              </a:tr>
              <a:tr h="145578">
                <a:tc>
                  <a:txBody>
                    <a:bodyPr/>
                    <a:lstStyle/>
                    <a:p>
                      <a:pPr algn="l" fontAlgn="b"/>
                      <a:r>
                        <a:rPr lang="en-US" sz="800" b="1" i="1" u="none" strike="noStrike" dirty="0">
                          <a:solidFill>
                            <a:srgbClr val="000000"/>
                          </a:solidFill>
                          <a:effectLst/>
                          <a:latin typeface="Calibri" panose="020F0502020204030204" pitchFamily="34" charset="0"/>
                        </a:rPr>
                        <a:t>TRI10</a:t>
                      </a:r>
                    </a:p>
                  </a:txBody>
                  <a:tcPr marL="6932" marR="6932" marT="6932" marB="0" anchor="b">
                    <a:lnL>
                      <a:noFill/>
                    </a:lnL>
                    <a:lnR>
                      <a:noFill/>
                    </a:lnR>
                    <a:lnT>
                      <a:noFill/>
                    </a:lnT>
                    <a:lnB>
                      <a:noFill/>
                    </a:lnB>
                    <a:solidFill>
                      <a:srgbClr val="92D050"/>
                    </a:solidFill>
                  </a:tcPr>
                </a:tc>
                <a:tc>
                  <a:txBody>
                    <a:bodyPr/>
                    <a:lstStyle/>
                    <a:p>
                      <a:pPr algn="l" fontAlgn="b"/>
                      <a:r>
                        <a:rPr lang="en-US" sz="800" b="1" i="0" u="none" strike="noStrike">
                          <a:solidFill>
                            <a:srgbClr val="000000"/>
                          </a:solidFill>
                          <a:effectLst/>
                          <a:latin typeface="Calibri" panose="020F0502020204030204" pitchFamily="34" charset="0"/>
                        </a:rPr>
                        <a:t>SOVAL_7860</a:t>
                      </a:r>
                    </a:p>
                  </a:txBody>
                  <a:tcPr marL="6932" marR="6932" marT="6932"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regulatory</a:t>
                      </a:r>
                    </a:p>
                  </a:txBody>
                  <a:tcPr marL="6932" marR="6932" marT="6932"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1260</a:t>
                      </a:r>
                    </a:p>
                  </a:txBody>
                  <a:tcPr marL="6932" marR="6932" marT="6932"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6932" marR="6932" marT="6932" marB="0" anchor="b">
                    <a:lnL>
                      <a:noFill/>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07"/>
                  </a:ext>
                </a:extLst>
              </a:tr>
              <a:tr h="145578">
                <a:tc>
                  <a:txBody>
                    <a:bodyPr/>
                    <a:lstStyle/>
                    <a:p>
                      <a:pPr algn="l" fontAlgn="b"/>
                      <a:r>
                        <a:rPr lang="en-US" sz="800" b="1" i="1" u="none" strike="noStrike" dirty="0">
                          <a:solidFill>
                            <a:srgbClr val="000000"/>
                          </a:solidFill>
                          <a:effectLst/>
                          <a:latin typeface="Calibri" panose="020F0502020204030204" pitchFamily="34" charset="0"/>
                        </a:rPr>
                        <a:t>TRI5</a:t>
                      </a:r>
                    </a:p>
                  </a:txBody>
                  <a:tcPr marL="6932" marR="6932" marT="6932" marB="0" anchor="b">
                    <a:lnL>
                      <a:noFill/>
                    </a:lnL>
                    <a:lnR>
                      <a:noFill/>
                    </a:lnR>
                    <a:lnT>
                      <a:noFill/>
                    </a:lnT>
                    <a:lnB>
                      <a:noFill/>
                    </a:lnB>
                    <a:solidFill>
                      <a:srgbClr val="92D050"/>
                    </a:solidFill>
                  </a:tcPr>
                </a:tc>
                <a:tc>
                  <a:txBody>
                    <a:bodyPr/>
                    <a:lstStyle/>
                    <a:p>
                      <a:pPr algn="l" fontAlgn="b"/>
                      <a:r>
                        <a:rPr lang="en-US" sz="800" b="1" i="0" u="none" strike="noStrike">
                          <a:solidFill>
                            <a:srgbClr val="000000"/>
                          </a:solidFill>
                          <a:effectLst/>
                          <a:latin typeface="Calibri" panose="020F0502020204030204" pitchFamily="34" charset="0"/>
                        </a:rPr>
                        <a:t>SOVAL_4328</a:t>
                      </a:r>
                    </a:p>
                  </a:txBody>
                  <a:tcPr marL="6932" marR="6932" marT="6932"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trichodiene synthase</a:t>
                      </a:r>
                    </a:p>
                  </a:txBody>
                  <a:tcPr marL="6932" marR="6932" marT="6932"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1149</a:t>
                      </a:r>
                    </a:p>
                  </a:txBody>
                  <a:tcPr marL="6932" marR="6932" marT="6932"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6932" marR="6932" marT="6932" marB="0" anchor="b">
                    <a:lnL>
                      <a:noFill/>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c rowSpan="5">
                  <a:txBody>
                    <a:bodyPr/>
                    <a:lstStyle/>
                    <a:p>
                      <a:pPr algn="ctr" fontAlgn="ctr"/>
                      <a:r>
                        <a:rPr lang="en-US" sz="800" b="1" i="0" u="none" strike="noStrike">
                          <a:solidFill>
                            <a:srgbClr val="000000"/>
                          </a:solidFill>
                          <a:effectLst/>
                          <a:latin typeface="Calibri" panose="020F0502020204030204" pitchFamily="34" charset="0"/>
                        </a:rPr>
                        <a:t>c0000220</a:t>
                      </a:r>
                    </a:p>
                  </a:txBody>
                  <a:tcPr marL="6932" marR="6932" marT="69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tc rowSpan="5">
                  <a:txBody>
                    <a:bodyPr/>
                    <a:lstStyle/>
                    <a:p>
                      <a:pPr algn="ctr" fontAlgn="ctr"/>
                      <a:r>
                        <a:rPr lang="en-US" sz="800" b="1" i="0" u="none" strike="noStrike">
                          <a:solidFill>
                            <a:srgbClr val="000000"/>
                          </a:solidFill>
                          <a:effectLst/>
                          <a:latin typeface="Calibri" panose="020F0502020204030204" pitchFamily="34" charset="0"/>
                        </a:rPr>
                        <a:t>26,655</a:t>
                      </a:r>
                    </a:p>
                  </a:txBody>
                  <a:tcPr marL="6932" marR="6932" marT="69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0008"/>
                  </a:ext>
                </a:extLst>
              </a:tr>
              <a:tr h="138645">
                <a:tc>
                  <a:txBody>
                    <a:bodyPr/>
                    <a:lstStyle/>
                    <a:p>
                      <a:pPr algn="l" fontAlgn="b"/>
                      <a:r>
                        <a:rPr lang="en-US" sz="800" b="1" i="1" u="none" strike="noStrike">
                          <a:solidFill>
                            <a:srgbClr val="000000"/>
                          </a:solidFill>
                          <a:effectLst/>
                          <a:latin typeface="Calibri" panose="020F0502020204030204" pitchFamily="34" charset="0"/>
                        </a:rPr>
                        <a:t>TRI14</a:t>
                      </a:r>
                    </a:p>
                  </a:txBody>
                  <a:tcPr marL="6932" marR="6932" marT="6932" marB="0" anchor="b">
                    <a:lnL>
                      <a:noFill/>
                    </a:lnL>
                    <a:lnR>
                      <a:noFill/>
                    </a:lnR>
                    <a:lnT>
                      <a:noFill/>
                    </a:lnT>
                    <a:lnB>
                      <a:noFill/>
                    </a:lnB>
                    <a:solidFill>
                      <a:srgbClr val="92D050"/>
                    </a:solidFill>
                  </a:tcPr>
                </a:tc>
                <a:tc>
                  <a:txBody>
                    <a:bodyPr/>
                    <a:lstStyle/>
                    <a:p>
                      <a:pPr algn="l" fontAlgn="b"/>
                      <a:r>
                        <a:rPr lang="en-US" sz="800" b="1" i="0" u="none" strike="noStrike">
                          <a:solidFill>
                            <a:srgbClr val="000000"/>
                          </a:solidFill>
                          <a:effectLst/>
                          <a:latin typeface="Calibri" panose="020F0502020204030204" pitchFamily="34" charset="0"/>
                        </a:rPr>
                        <a:t>SOVAL_4329</a:t>
                      </a:r>
                    </a:p>
                  </a:txBody>
                  <a:tcPr marL="6932" marR="6932" marT="6932"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Tri14</a:t>
                      </a:r>
                    </a:p>
                  </a:txBody>
                  <a:tcPr marL="6932" marR="6932" marT="6932"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1104</a:t>
                      </a:r>
                    </a:p>
                  </a:txBody>
                  <a:tcPr marL="6932" marR="6932" marT="6932"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6932" marR="6932" marT="6932"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09"/>
                  </a:ext>
                </a:extLst>
              </a:tr>
              <a:tr h="138645">
                <a:tc>
                  <a:txBody>
                    <a:bodyPr/>
                    <a:lstStyle/>
                    <a:p>
                      <a:pPr algn="l" fontAlgn="b"/>
                      <a:r>
                        <a:rPr lang="en-US" sz="800" b="1" i="1" u="none" strike="noStrike" dirty="0">
                          <a:solidFill>
                            <a:srgbClr val="000000"/>
                          </a:solidFill>
                          <a:effectLst/>
                          <a:latin typeface="Calibri" panose="020F0502020204030204" pitchFamily="34" charset="0"/>
                        </a:rPr>
                        <a:t> </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SOVAL_4330</a:t>
                      </a:r>
                    </a:p>
                  </a:txBody>
                  <a:tcPr marL="6932" marR="6932" marT="6932"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dirty="0" smtClean="0">
                          <a:solidFill>
                            <a:schemeClr val="tx1"/>
                          </a:solidFill>
                          <a:effectLst/>
                          <a:latin typeface="Calibri" panose="020F0502020204030204" pitchFamily="34" charset="0"/>
                        </a:rPr>
                        <a:t>uncharacterized protein FMAN_14902</a:t>
                      </a:r>
                      <a:endParaRPr lang="en-US" sz="800" b="1" i="0" u="none" strike="noStrike" dirty="0">
                        <a:solidFill>
                          <a:schemeClr val="tx1"/>
                        </a:solidFill>
                        <a:effectLst/>
                        <a:latin typeface="Calibri" panose="020F0502020204030204" pitchFamily="34" charset="0"/>
                      </a:endParaRPr>
                    </a:p>
                  </a:txBody>
                  <a:tcPr marL="6932" marR="6932" marT="6932"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1146</a:t>
                      </a:r>
                    </a:p>
                  </a:txBody>
                  <a:tcPr marL="6932" marR="6932" marT="6932"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6932" marR="6932" marT="6932"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10"/>
                  </a:ext>
                </a:extLst>
              </a:tr>
              <a:tr h="138645">
                <a:tc>
                  <a:txBody>
                    <a:bodyPr/>
                    <a:lstStyle/>
                    <a:p>
                      <a:pPr algn="l" fontAlgn="b"/>
                      <a:r>
                        <a:rPr lang="en-US" sz="800" b="1" i="1" u="none" strike="noStrike" dirty="0">
                          <a:solidFill>
                            <a:srgbClr val="000000"/>
                          </a:solidFill>
                          <a:effectLst/>
                          <a:latin typeface="Calibri" panose="020F0502020204030204" pitchFamily="34" charset="0"/>
                        </a:rPr>
                        <a:t> </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SOVAL_4331</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fungal specific transcription factor domain-containing</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dirty="0" smtClean="0">
                          <a:solidFill>
                            <a:srgbClr val="000000"/>
                          </a:solidFill>
                          <a:effectLst/>
                          <a:latin typeface="Calibri" panose="020F0502020204030204" pitchFamily="34" charset="0"/>
                        </a:rPr>
                        <a:t>1743</a:t>
                      </a:r>
                      <a:endParaRPr lang="en-US" sz="800" b="1" i="0" u="none" strike="noStrike" dirty="0">
                        <a:solidFill>
                          <a:srgbClr val="000000"/>
                        </a:solidFill>
                        <a:effectLst/>
                        <a:latin typeface="Calibri" panose="020F0502020204030204" pitchFamily="34" charset="0"/>
                      </a:endParaRP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6932" marR="6932" marT="6932"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11"/>
                  </a:ext>
                </a:extLst>
              </a:tr>
              <a:tr h="145578">
                <a:tc>
                  <a:txBody>
                    <a:bodyPr/>
                    <a:lstStyle/>
                    <a:p>
                      <a:pPr algn="l" fontAlgn="b"/>
                      <a:r>
                        <a:rPr lang="en-US" sz="800" b="1" i="1" u="none" strike="noStrike">
                          <a:solidFill>
                            <a:srgbClr val="000000"/>
                          </a:solidFill>
                          <a:effectLst/>
                          <a:latin typeface="Calibri" panose="020F0502020204030204" pitchFamily="34" charset="0"/>
                        </a:rPr>
                        <a:t> </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SOVAL_4332</a:t>
                      </a:r>
                    </a:p>
                  </a:txBody>
                  <a:tcPr marL="6932" marR="6932" marT="6932"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fatty acid desaturase</a:t>
                      </a:r>
                    </a:p>
                  </a:txBody>
                  <a:tcPr marL="6932" marR="6932" marT="6932"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2346</a:t>
                      </a:r>
                    </a:p>
                  </a:txBody>
                  <a:tcPr marL="6932" marR="6932" marT="6932"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6932" marR="6932" marT="6932" marB="0" anchor="b">
                    <a:lnL>
                      <a:noFill/>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12"/>
                  </a:ext>
                </a:extLst>
              </a:tr>
              <a:tr h="145578">
                <a:tc>
                  <a:txBody>
                    <a:bodyPr/>
                    <a:lstStyle/>
                    <a:p>
                      <a:pPr algn="l" fontAlgn="b"/>
                      <a:r>
                        <a:rPr lang="en-US" sz="800" b="1" i="1" u="none" strike="noStrike" dirty="0">
                          <a:solidFill>
                            <a:srgbClr val="000000"/>
                          </a:solidFill>
                          <a:effectLst/>
                          <a:latin typeface="Calibri" panose="020F0502020204030204" pitchFamily="34" charset="0"/>
                        </a:rPr>
                        <a:t> </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SOVAL_1383</a:t>
                      </a:r>
                    </a:p>
                  </a:txBody>
                  <a:tcPr marL="6932" marR="6932" marT="6932" marB="0" anchor="b">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dirty="0">
                          <a:solidFill>
                            <a:srgbClr val="000000"/>
                          </a:solidFill>
                          <a:effectLst/>
                          <a:latin typeface="Calibri" panose="020F0502020204030204" pitchFamily="34" charset="0"/>
                        </a:rPr>
                        <a:t>---NA---</a:t>
                      </a:r>
                    </a:p>
                  </a:txBody>
                  <a:tcPr marL="6932" marR="6932" marT="6932" marB="0" anchor="b">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1418</a:t>
                      </a:r>
                    </a:p>
                  </a:txBody>
                  <a:tcPr marL="6932" marR="6932" marT="6932" marB="0" anchor="b">
                    <a:lnL>
                      <a:noFill/>
                    </a:lnL>
                    <a:lnR>
                      <a:noFill/>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6932" marR="6932" marT="6932" marB="0" anchor="b">
                    <a:lnL>
                      <a:noFill/>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7">
                  <a:txBody>
                    <a:bodyPr/>
                    <a:lstStyle/>
                    <a:p>
                      <a:pPr algn="ctr" fontAlgn="ctr"/>
                      <a:r>
                        <a:rPr lang="en-US" sz="800" b="1" i="0" u="none" strike="noStrike">
                          <a:solidFill>
                            <a:srgbClr val="000000"/>
                          </a:solidFill>
                          <a:effectLst/>
                          <a:latin typeface="Calibri" panose="020F0502020204030204" pitchFamily="34" charset="0"/>
                        </a:rPr>
                        <a:t>c0000068</a:t>
                      </a:r>
                    </a:p>
                  </a:txBody>
                  <a:tcPr marL="6932" marR="6932" marT="69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tc rowSpan="7">
                  <a:txBody>
                    <a:bodyPr/>
                    <a:lstStyle/>
                    <a:p>
                      <a:pPr algn="ctr" fontAlgn="ctr"/>
                      <a:r>
                        <a:rPr lang="en-US" sz="800" b="1" i="0" u="none" strike="noStrike">
                          <a:solidFill>
                            <a:srgbClr val="000000"/>
                          </a:solidFill>
                          <a:effectLst/>
                          <a:latin typeface="Calibri" panose="020F0502020204030204" pitchFamily="34" charset="0"/>
                        </a:rPr>
                        <a:t>93,100</a:t>
                      </a:r>
                    </a:p>
                  </a:txBody>
                  <a:tcPr marL="6932" marR="6932" marT="69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0013"/>
                  </a:ext>
                </a:extLst>
              </a:tr>
              <a:tr h="138645">
                <a:tc>
                  <a:txBody>
                    <a:bodyPr/>
                    <a:lstStyle/>
                    <a:p>
                      <a:pPr algn="l" fontAlgn="b"/>
                      <a:r>
                        <a:rPr lang="en-US" sz="800" b="1" i="1" u="none" strike="noStrike">
                          <a:solidFill>
                            <a:srgbClr val="000000"/>
                          </a:solidFill>
                          <a:effectLst/>
                          <a:latin typeface="Calibri" panose="020F0502020204030204" pitchFamily="34" charset="0"/>
                        </a:rPr>
                        <a:t> </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SOVAL_1357</a:t>
                      </a:r>
                    </a:p>
                  </a:txBody>
                  <a:tcPr marL="6932" marR="6932" marT="6932"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acetolactate synthase catalytic subunit</a:t>
                      </a:r>
                    </a:p>
                  </a:txBody>
                  <a:tcPr marL="6932" marR="6932" marT="6932"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2079</a:t>
                      </a:r>
                    </a:p>
                  </a:txBody>
                  <a:tcPr marL="6932" marR="6932" marT="6932"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6932" marR="6932" marT="6932"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14"/>
                  </a:ext>
                </a:extLst>
              </a:tr>
              <a:tr h="138645">
                <a:tc>
                  <a:txBody>
                    <a:bodyPr/>
                    <a:lstStyle/>
                    <a:p>
                      <a:pPr algn="l" fontAlgn="b"/>
                      <a:r>
                        <a:rPr lang="en-US" sz="800" b="1" i="1" u="none" strike="noStrike" dirty="0">
                          <a:solidFill>
                            <a:srgbClr val="000000"/>
                          </a:solidFill>
                          <a:effectLst/>
                          <a:latin typeface="Calibri" panose="020F0502020204030204" pitchFamily="34" charset="0"/>
                        </a:rPr>
                        <a:t>TRI17</a:t>
                      </a:r>
                    </a:p>
                  </a:txBody>
                  <a:tcPr marL="6932" marR="6932" marT="6932" marB="0" anchor="b">
                    <a:lnL>
                      <a:noFill/>
                    </a:lnL>
                    <a:lnR>
                      <a:noFill/>
                    </a:lnR>
                    <a:lnT>
                      <a:noFill/>
                    </a:lnT>
                    <a:lnB>
                      <a:noFill/>
                    </a:lnB>
                    <a:solidFill>
                      <a:srgbClr val="92D050"/>
                    </a:solidFill>
                  </a:tcPr>
                </a:tc>
                <a:tc>
                  <a:txBody>
                    <a:bodyPr/>
                    <a:lstStyle/>
                    <a:p>
                      <a:pPr algn="l" fontAlgn="b"/>
                      <a:r>
                        <a:rPr lang="en-US" sz="800" b="1" i="0" u="none" strike="noStrike">
                          <a:solidFill>
                            <a:srgbClr val="000000"/>
                          </a:solidFill>
                          <a:effectLst/>
                          <a:latin typeface="Calibri" panose="020F0502020204030204" pitchFamily="34" charset="0"/>
                        </a:rPr>
                        <a:t>SOVAL_1358</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polyketide synthase</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7029</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6932" marR="6932" marT="6932"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15"/>
                  </a:ext>
                </a:extLst>
              </a:tr>
              <a:tr h="138645">
                <a:tc>
                  <a:txBody>
                    <a:bodyPr/>
                    <a:lstStyle/>
                    <a:p>
                      <a:pPr algn="l" fontAlgn="b"/>
                      <a:r>
                        <a:rPr lang="en-US" sz="800" b="1" i="1" u="none" strike="noStrike" dirty="0">
                          <a:solidFill>
                            <a:srgbClr val="000000"/>
                          </a:solidFill>
                          <a:effectLst/>
                          <a:latin typeface="Calibri" panose="020F0502020204030204" pitchFamily="34" charset="0"/>
                        </a:rPr>
                        <a:t>TRI18</a:t>
                      </a:r>
                    </a:p>
                  </a:txBody>
                  <a:tcPr marL="6932" marR="6932" marT="6932" marB="0" anchor="b">
                    <a:lnL>
                      <a:noFill/>
                    </a:lnL>
                    <a:lnR>
                      <a:noFill/>
                    </a:lnR>
                    <a:lnT>
                      <a:noFill/>
                    </a:lnT>
                    <a:lnB>
                      <a:noFill/>
                    </a:lnB>
                    <a:solidFill>
                      <a:srgbClr val="92D050"/>
                    </a:solidFill>
                  </a:tcPr>
                </a:tc>
                <a:tc>
                  <a:txBody>
                    <a:bodyPr/>
                    <a:lstStyle/>
                    <a:p>
                      <a:pPr algn="l" fontAlgn="b"/>
                      <a:r>
                        <a:rPr lang="en-US" sz="800" b="1" i="0" u="none" strike="noStrike">
                          <a:solidFill>
                            <a:srgbClr val="000000"/>
                          </a:solidFill>
                          <a:effectLst/>
                          <a:latin typeface="Calibri" panose="020F0502020204030204" pitchFamily="34" charset="0"/>
                        </a:rPr>
                        <a:t>SOVAL_1359</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trichothecene 15-o-acetyltransferase</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1566</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6932" marR="6932" marT="6932"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16"/>
                  </a:ext>
                </a:extLst>
              </a:tr>
              <a:tr h="138645">
                <a:tc>
                  <a:txBody>
                    <a:bodyPr/>
                    <a:lstStyle/>
                    <a:p>
                      <a:pPr algn="l" fontAlgn="b"/>
                      <a:r>
                        <a:rPr lang="en-US" sz="800" b="1" i="1" u="none" strike="noStrike">
                          <a:solidFill>
                            <a:srgbClr val="000000"/>
                          </a:solidFill>
                          <a:effectLst/>
                          <a:latin typeface="Calibri" panose="020F0502020204030204" pitchFamily="34" charset="0"/>
                        </a:rPr>
                        <a:t> </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SOVAL_1360</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O-methylsterigmatocystin oxidoreductase</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1590</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6932" marR="6932" marT="6932"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17"/>
                  </a:ext>
                </a:extLst>
              </a:tr>
              <a:tr h="138645">
                <a:tc>
                  <a:txBody>
                    <a:bodyPr/>
                    <a:lstStyle/>
                    <a:p>
                      <a:pPr algn="l" fontAlgn="b"/>
                      <a:r>
                        <a:rPr lang="en-US" sz="800" b="1" i="1" u="none" strike="noStrike" dirty="0">
                          <a:solidFill>
                            <a:srgbClr val="000000"/>
                          </a:solidFill>
                          <a:effectLst/>
                          <a:latin typeface="Calibri" panose="020F0502020204030204" pitchFamily="34" charset="0"/>
                        </a:rPr>
                        <a:t> </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SOVAL_1361</a:t>
                      </a:r>
                    </a:p>
                  </a:txBody>
                  <a:tcPr marL="6932" marR="6932" marT="6932"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short-chain dehydrogenase reductase</a:t>
                      </a:r>
                    </a:p>
                  </a:txBody>
                  <a:tcPr marL="6932" marR="6932" marT="6932"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978</a:t>
                      </a:r>
                    </a:p>
                  </a:txBody>
                  <a:tcPr marL="6932" marR="6932" marT="6932"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6932" marR="6932" marT="6932"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18"/>
                  </a:ext>
                </a:extLst>
              </a:tr>
              <a:tr h="145578">
                <a:tc>
                  <a:txBody>
                    <a:bodyPr/>
                    <a:lstStyle/>
                    <a:p>
                      <a:pPr algn="l" fontAlgn="b"/>
                      <a:r>
                        <a:rPr lang="en-US" sz="800" b="1" i="1" u="none" strike="noStrike" dirty="0">
                          <a:solidFill>
                            <a:srgbClr val="000000"/>
                          </a:solidFill>
                          <a:effectLst/>
                          <a:latin typeface="Calibri" panose="020F0502020204030204" pitchFamily="34" charset="0"/>
                        </a:rPr>
                        <a:t> </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SOVAL_1382</a:t>
                      </a:r>
                    </a:p>
                  </a:txBody>
                  <a:tcPr marL="6932" marR="6932" marT="6932"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copper amine oxidase [Phaeoacremonium minimum UCRPA7]</a:t>
                      </a:r>
                    </a:p>
                  </a:txBody>
                  <a:tcPr marL="6932" marR="6932" marT="6932"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2334</a:t>
                      </a:r>
                    </a:p>
                  </a:txBody>
                  <a:tcPr marL="6932" marR="6932" marT="6932"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6932" marR="6932" marT="6932"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19"/>
                  </a:ext>
                </a:extLst>
              </a:tr>
              <a:tr h="145578">
                <a:tc>
                  <a:txBody>
                    <a:bodyPr/>
                    <a:lstStyle/>
                    <a:p>
                      <a:pPr algn="l" fontAlgn="b"/>
                      <a:r>
                        <a:rPr lang="en-US" sz="800" b="1" i="1" u="none" strike="noStrike">
                          <a:solidFill>
                            <a:srgbClr val="000000"/>
                          </a:solidFill>
                          <a:effectLst/>
                          <a:latin typeface="Calibri" panose="020F0502020204030204" pitchFamily="34" charset="0"/>
                        </a:rPr>
                        <a:t>TRI22</a:t>
                      </a:r>
                    </a:p>
                  </a:txBody>
                  <a:tcPr marL="6932" marR="6932" marT="6932" marB="0" anchor="b">
                    <a:lnL>
                      <a:noFill/>
                    </a:lnL>
                    <a:lnR>
                      <a:noFill/>
                    </a:lnR>
                    <a:lnT>
                      <a:noFill/>
                    </a:lnT>
                    <a:lnB>
                      <a:noFill/>
                    </a:lnB>
                    <a:solidFill>
                      <a:srgbClr val="92D050"/>
                    </a:solidFill>
                  </a:tcPr>
                </a:tc>
                <a:tc>
                  <a:txBody>
                    <a:bodyPr/>
                    <a:lstStyle/>
                    <a:p>
                      <a:pPr algn="l" fontAlgn="b"/>
                      <a:r>
                        <a:rPr lang="en-US" sz="800" b="1" i="0" u="none" strike="noStrike">
                          <a:solidFill>
                            <a:srgbClr val="000000"/>
                          </a:solidFill>
                          <a:effectLst/>
                          <a:latin typeface="Calibri" panose="020F0502020204030204" pitchFamily="34" charset="0"/>
                        </a:rPr>
                        <a:t>SOVAL_364</a:t>
                      </a:r>
                    </a:p>
                  </a:txBody>
                  <a:tcPr marL="6932" marR="6932" marT="6932"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cytochrome P450 monooxygenase</a:t>
                      </a:r>
                    </a:p>
                  </a:txBody>
                  <a:tcPr marL="6932" marR="6932" marT="6932"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1488</a:t>
                      </a:r>
                    </a:p>
                  </a:txBody>
                  <a:tcPr marL="6932" marR="6932" marT="6932"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6932" marR="6932" marT="6932" marB="0" anchor="b">
                    <a:lnL>
                      <a:noFill/>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c rowSpan="3">
                  <a:txBody>
                    <a:bodyPr/>
                    <a:lstStyle/>
                    <a:p>
                      <a:pPr algn="ctr" fontAlgn="ctr"/>
                      <a:r>
                        <a:rPr lang="en-US" sz="800" b="1" i="0" u="none" strike="noStrike" dirty="0">
                          <a:solidFill>
                            <a:srgbClr val="000000"/>
                          </a:solidFill>
                          <a:effectLst/>
                          <a:latin typeface="Calibri" panose="020F0502020204030204" pitchFamily="34" charset="0"/>
                        </a:rPr>
                        <a:t>c0000018</a:t>
                      </a:r>
                    </a:p>
                  </a:txBody>
                  <a:tcPr marL="6932" marR="6932" marT="69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tc rowSpan="3">
                  <a:txBody>
                    <a:bodyPr/>
                    <a:lstStyle/>
                    <a:p>
                      <a:pPr algn="ctr" fontAlgn="ctr"/>
                      <a:r>
                        <a:rPr lang="en-US" sz="800" b="1" i="0" u="none" strike="noStrike">
                          <a:solidFill>
                            <a:srgbClr val="000000"/>
                          </a:solidFill>
                          <a:effectLst/>
                          <a:latin typeface="Calibri" panose="020F0502020204030204" pitchFamily="34" charset="0"/>
                        </a:rPr>
                        <a:t>10,974</a:t>
                      </a:r>
                    </a:p>
                  </a:txBody>
                  <a:tcPr marL="6932" marR="6932" marT="69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0020"/>
                  </a:ext>
                </a:extLst>
              </a:tr>
              <a:tr h="138645">
                <a:tc>
                  <a:txBody>
                    <a:bodyPr/>
                    <a:lstStyle/>
                    <a:p>
                      <a:pPr algn="l" fontAlgn="b"/>
                      <a:r>
                        <a:rPr lang="en-US" sz="800" b="1" i="1" u="none" strike="noStrike" dirty="0">
                          <a:solidFill>
                            <a:srgbClr val="000000"/>
                          </a:solidFill>
                          <a:effectLst/>
                          <a:latin typeface="Calibri" panose="020F0502020204030204" pitchFamily="34" charset="0"/>
                        </a:rPr>
                        <a:t> </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SOVAL_365</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peroxin 23 [Purpureocillium lilacinum]</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1923</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6932" marR="6932" marT="6932"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21"/>
                  </a:ext>
                </a:extLst>
              </a:tr>
              <a:tr h="145578">
                <a:tc>
                  <a:txBody>
                    <a:bodyPr/>
                    <a:lstStyle/>
                    <a:p>
                      <a:pPr algn="l" fontAlgn="b"/>
                      <a:r>
                        <a:rPr lang="en-US" sz="800" b="1" i="1" u="none" strike="noStrike">
                          <a:solidFill>
                            <a:srgbClr val="000000"/>
                          </a:solidFill>
                          <a:effectLst/>
                          <a:latin typeface="Calibri" panose="020F0502020204030204" pitchFamily="34" charset="0"/>
                        </a:rPr>
                        <a:t> </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SOVAL_366</a:t>
                      </a:r>
                    </a:p>
                  </a:txBody>
                  <a:tcPr marL="6932" marR="6932" marT="6932"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---NA---</a:t>
                      </a:r>
                    </a:p>
                  </a:txBody>
                  <a:tcPr marL="6932" marR="6932" marT="6932"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729</a:t>
                      </a:r>
                    </a:p>
                  </a:txBody>
                  <a:tcPr marL="6932" marR="6932" marT="6932"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6932" marR="6932" marT="6932" marB="0" anchor="b">
                    <a:lnL>
                      <a:noFill/>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22"/>
                  </a:ext>
                </a:extLst>
              </a:tr>
              <a:tr h="145578">
                <a:tc>
                  <a:txBody>
                    <a:bodyPr/>
                    <a:lstStyle/>
                    <a:p>
                      <a:pPr algn="l" fontAlgn="b"/>
                      <a:r>
                        <a:rPr lang="en-US" sz="800" b="1" i="1" u="none" strike="noStrike" dirty="0">
                          <a:solidFill>
                            <a:srgbClr val="000000"/>
                          </a:solidFill>
                          <a:effectLst/>
                          <a:latin typeface="Calibri" panose="020F0502020204030204" pitchFamily="34" charset="0"/>
                        </a:rPr>
                        <a:t> </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SOVAL_2895</a:t>
                      </a:r>
                    </a:p>
                  </a:txBody>
                  <a:tcPr marL="6932" marR="6932" marT="6932"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dirty="0">
                          <a:solidFill>
                            <a:srgbClr val="000000"/>
                          </a:solidFill>
                          <a:effectLst/>
                          <a:latin typeface="Calibri" panose="020F0502020204030204" pitchFamily="34" charset="0"/>
                        </a:rPr>
                        <a:t>mannitol-1-phosphate 5-dehydrogenase</a:t>
                      </a:r>
                    </a:p>
                  </a:txBody>
                  <a:tcPr marL="6932" marR="6932" marT="6932"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1188</a:t>
                      </a:r>
                    </a:p>
                  </a:txBody>
                  <a:tcPr marL="6932" marR="6932" marT="6932"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6932" marR="6932" marT="6932" marB="0" anchor="b">
                    <a:lnL>
                      <a:noFill/>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c rowSpan="9">
                  <a:txBody>
                    <a:bodyPr/>
                    <a:lstStyle/>
                    <a:p>
                      <a:pPr algn="ctr" fontAlgn="ctr"/>
                      <a:r>
                        <a:rPr lang="en-US" sz="800" b="1" i="0" u="none" strike="noStrike">
                          <a:solidFill>
                            <a:srgbClr val="000000"/>
                          </a:solidFill>
                          <a:effectLst/>
                          <a:latin typeface="Calibri" panose="020F0502020204030204" pitchFamily="34" charset="0"/>
                        </a:rPr>
                        <a:t>c0000143</a:t>
                      </a:r>
                    </a:p>
                  </a:txBody>
                  <a:tcPr marL="6932" marR="6932" marT="69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tc rowSpan="9">
                  <a:txBody>
                    <a:bodyPr/>
                    <a:lstStyle/>
                    <a:p>
                      <a:pPr algn="ctr" fontAlgn="ctr"/>
                      <a:r>
                        <a:rPr lang="en-US" sz="800" b="1" i="0" u="none" strike="noStrike">
                          <a:solidFill>
                            <a:srgbClr val="000000"/>
                          </a:solidFill>
                          <a:effectLst/>
                          <a:latin typeface="Calibri" panose="020F0502020204030204" pitchFamily="34" charset="0"/>
                        </a:rPr>
                        <a:t>113,775</a:t>
                      </a:r>
                    </a:p>
                  </a:txBody>
                  <a:tcPr marL="6932" marR="6932" marT="69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0023"/>
                  </a:ext>
                </a:extLst>
              </a:tr>
              <a:tr h="138645">
                <a:tc>
                  <a:txBody>
                    <a:bodyPr/>
                    <a:lstStyle/>
                    <a:p>
                      <a:pPr algn="l" fontAlgn="b"/>
                      <a:r>
                        <a:rPr lang="en-US" sz="800" b="1" i="1" u="none" strike="noStrike" dirty="0">
                          <a:solidFill>
                            <a:srgbClr val="000000"/>
                          </a:solidFill>
                          <a:effectLst/>
                          <a:latin typeface="Calibri" panose="020F0502020204030204" pitchFamily="34" charset="0"/>
                        </a:rPr>
                        <a:t> </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SOVAL_2896</a:t>
                      </a:r>
                    </a:p>
                  </a:txBody>
                  <a:tcPr marL="6932" marR="6932" marT="6932"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dirty="0">
                          <a:solidFill>
                            <a:srgbClr val="000000"/>
                          </a:solidFill>
                          <a:effectLst/>
                          <a:latin typeface="Calibri" panose="020F0502020204030204" pitchFamily="34" charset="0"/>
                        </a:rPr>
                        <a:t>glucose-6-phosphate isomerase</a:t>
                      </a:r>
                    </a:p>
                  </a:txBody>
                  <a:tcPr marL="6932" marR="6932" marT="6932"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1653</a:t>
                      </a:r>
                    </a:p>
                  </a:txBody>
                  <a:tcPr marL="6932" marR="6932" marT="6932"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6932" marR="6932" marT="6932"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24"/>
                  </a:ext>
                </a:extLst>
              </a:tr>
              <a:tr h="138645">
                <a:tc>
                  <a:txBody>
                    <a:bodyPr/>
                    <a:lstStyle/>
                    <a:p>
                      <a:pPr algn="l" fontAlgn="b"/>
                      <a:r>
                        <a:rPr lang="en-US" sz="800" b="1" i="1" u="none" strike="noStrike">
                          <a:solidFill>
                            <a:srgbClr val="000000"/>
                          </a:solidFill>
                          <a:effectLst/>
                          <a:latin typeface="Calibri" panose="020F0502020204030204" pitchFamily="34" charset="0"/>
                        </a:rPr>
                        <a:t> </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SOVAL_2920</a:t>
                      </a:r>
                    </a:p>
                  </a:txBody>
                  <a:tcPr marL="6932" marR="6932" marT="6932"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dirty="0" smtClean="0">
                          <a:solidFill>
                            <a:schemeClr val="tx1"/>
                          </a:solidFill>
                          <a:effectLst/>
                          <a:latin typeface="Calibri" panose="020F0502020204030204" pitchFamily="34" charset="0"/>
                        </a:rPr>
                        <a:t>hypothetical protein FAVG1_11481</a:t>
                      </a:r>
                      <a:endParaRPr lang="en-US" sz="800" b="1" i="0" u="none" strike="noStrike" dirty="0">
                        <a:solidFill>
                          <a:schemeClr val="tx1"/>
                        </a:solidFill>
                        <a:effectLst/>
                        <a:latin typeface="Calibri" panose="020F0502020204030204" pitchFamily="34" charset="0"/>
                      </a:endParaRPr>
                    </a:p>
                  </a:txBody>
                  <a:tcPr marL="6932" marR="6932" marT="6932"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384</a:t>
                      </a:r>
                    </a:p>
                  </a:txBody>
                  <a:tcPr marL="6932" marR="6932" marT="6932"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6932" marR="6932" marT="6932"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25"/>
                  </a:ext>
                </a:extLst>
              </a:tr>
              <a:tr h="138645">
                <a:tc>
                  <a:txBody>
                    <a:bodyPr/>
                    <a:lstStyle/>
                    <a:p>
                      <a:pPr algn="l" fontAlgn="b"/>
                      <a:r>
                        <a:rPr lang="en-US" sz="800" b="1" i="1" u="none" strike="noStrike">
                          <a:solidFill>
                            <a:srgbClr val="000000"/>
                          </a:solidFill>
                          <a:effectLst/>
                          <a:latin typeface="Calibri" panose="020F0502020204030204" pitchFamily="34" charset="0"/>
                        </a:rPr>
                        <a:t> </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SOVAL_2921</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cral trio domain</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1113</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6932" marR="6932" marT="6932"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26"/>
                  </a:ext>
                </a:extLst>
              </a:tr>
              <a:tr h="138645">
                <a:tc>
                  <a:txBody>
                    <a:bodyPr/>
                    <a:lstStyle/>
                    <a:p>
                      <a:pPr algn="l" fontAlgn="b"/>
                      <a:r>
                        <a:rPr lang="en-US" sz="800" b="1" i="1" u="none" strike="noStrike" dirty="0">
                          <a:solidFill>
                            <a:srgbClr val="000000"/>
                          </a:solidFill>
                          <a:effectLst/>
                          <a:latin typeface="Calibri" panose="020F0502020204030204" pitchFamily="34" charset="0"/>
                        </a:rPr>
                        <a:t>TRI12</a:t>
                      </a:r>
                    </a:p>
                  </a:txBody>
                  <a:tcPr marL="6932" marR="6932" marT="6932" marB="0" anchor="b">
                    <a:lnL>
                      <a:noFill/>
                    </a:lnL>
                    <a:lnR>
                      <a:noFill/>
                    </a:lnR>
                    <a:lnT>
                      <a:noFill/>
                    </a:lnT>
                    <a:lnB>
                      <a:noFill/>
                    </a:lnB>
                    <a:solidFill>
                      <a:srgbClr val="92D050"/>
                    </a:solidFill>
                  </a:tcPr>
                </a:tc>
                <a:tc>
                  <a:txBody>
                    <a:bodyPr/>
                    <a:lstStyle/>
                    <a:p>
                      <a:pPr algn="l" fontAlgn="b"/>
                      <a:r>
                        <a:rPr lang="en-US" sz="800" b="1" i="0" u="none" strike="noStrike">
                          <a:solidFill>
                            <a:srgbClr val="000000"/>
                          </a:solidFill>
                          <a:effectLst/>
                          <a:latin typeface="Calibri" panose="020F0502020204030204" pitchFamily="34" charset="0"/>
                        </a:rPr>
                        <a:t>SOVAL_2922</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trichothecene efflux pump</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1794</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6932" marR="6932" marT="6932"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27"/>
                  </a:ext>
                </a:extLst>
              </a:tr>
              <a:tr h="138645">
                <a:tc>
                  <a:txBody>
                    <a:bodyPr/>
                    <a:lstStyle/>
                    <a:p>
                      <a:pPr algn="l" fontAlgn="b"/>
                      <a:r>
                        <a:rPr lang="en-US" sz="800" b="1" i="1" u="none" strike="noStrike" dirty="0">
                          <a:solidFill>
                            <a:srgbClr val="000000"/>
                          </a:solidFill>
                          <a:effectLst/>
                          <a:latin typeface="Calibri" panose="020F0502020204030204" pitchFamily="34" charset="0"/>
                        </a:rPr>
                        <a:t> </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SOVAL_2923</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cytochrome P450</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1449</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6932" marR="6932" marT="6932"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28"/>
                  </a:ext>
                </a:extLst>
              </a:tr>
              <a:tr h="138645">
                <a:tc>
                  <a:txBody>
                    <a:bodyPr/>
                    <a:lstStyle/>
                    <a:p>
                      <a:pPr algn="l" fontAlgn="b"/>
                      <a:r>
                        <a:rPr lang="en-US" sz="800" b="1" i="1" u="none" strike="noStrike" dirty="0">
                          <a:solidFill>
                            <a:srgbClr val="000000"/>
                          </a:solidFill>
                          <a:effectLst/>
                          <a:latin typeface="Calibri" panose="020F0502020204030204" pitchFamily="34" charset="0"/>
                        </a:rPr>
                        <a:t> </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SOVAL_2924</a:t>
                      </a:r>
                    </a:p>
                  </a:txBody>
                  <a:tcPr marL="6932" marR="6932" marT="6932"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endonuclease exonuclease phosphatase family</a:t>
                      </a:r>
                    </a:p>
                  </a:txBody>
                  <a:tcPr marL="6932" marR="6932" marT="6932"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1056</a:t>
                      </a:r>
                    </a:p>
                  </a:txBody>
                  <a:tcPr marL="6932" marR="6932" marT="6932"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6932" marR="6932" marT="6932"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29"/>
                  </a:ext>
                </a:extLst>
              </a:tr>
              <a:tr h="138645">
                <a:tc>
                  <a:txBody>
                    <a:bodyPr/>
                    <a:lstStyle/>
                    <a:p>
                      <a:pPr algn="l" fontAlgn="b"/>
                      <a:r>
                        <a:rPr lang="en-US" sz="800" b="1" i="1" u="none" strike="noStrike" dirty="0">
                          <a:solidFill>
                            <a:srgbClr val="000000"/>
                          </a:solidFill>
                          <a:effectLst/>
                          <a:latin typeface="Calibri" panose="020F0502020204030204" pitchFamily="34" charset="0"/>
                        </a:rPr>
                        <a:t> </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SOVAL_2929</a:t>
                      </a:r>
                    </a:p>
                  </a:txBody>
                  <a:tcPr marL="6932" marR="6932" marT="6932"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ABC-2 type transporter</a:t>
                      </a:r>
                    </a:p>
                  </a:txBody>
                  <a:tcPr marL="6932" marR="6932" marT="6932"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4458</a:t>
                      </a:r>
                    </a:p>
                  </a:txBody>
                  <a:tcPr marL="6932" marR="6932" marT="6932"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6932" marR="6932" marT="6932"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30"/>
                  </a:ext>
                </a:extLst>
              </a:tr>
              <a:tr h="145578">
                <a:tc>
                  <a:txBody>
                    <a:bodyPr/>
                    <a:lstStyle/>
                    <a:p>
                      <a:pPr algn="l" fontAlgn="b"/>
                      <a:r>
                        <a:rPr lang="en-US" sz="800" b="1" i="1" u="none" strike="noStrike">
                          <a:solidFill>
                            <a:srgbClr val="000000"/>
                          </a:solidFill>
                          <a:effectLst/>
                          <a:latin typeface="Calibri" panose="020F0502020204030204" pitchFamily="34" charset="0"/>
                        </a:rPr>
                        <a:t> </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SOVAL_2930</a:t>
                      </a:r>
                    </a:p>
                  </a:txBody>
                  <a:tcPr marL="6932" marR="6932" marT="6932"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general amino acid permease [Fusarium fujikuroi]</a:t>
                      </a:r>
                    </a:p>
                  </a:txBody>
                  <a:tcPr marL="6932" marR="6932" marT="6932"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1614</a:t>
                      </a:r>
                    </a:p>
                  </a:txBody>
                  <a:tcPr marL="6932" marR="6932" marT="6932"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6932" marR="6932" marT="6932" marB="0" anchor="b">
                    <a:lnL>
                      <a:noFill/>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31"/>
                  </a:ext>
                </a:extLst>
              </a:tr>
              <a:tr h="145578">
                <a:tc>
                  <a:txBody>
                    <a:bodyPr/>
                    <a:lstStyle/>
                    <a:p>
                      <a:pPr algn="l" fontAlgn="b"/>
                      <a:r>
                        <a:rPr lang="en-US" sz="800" b="1" i="1" u="none" strike="noStrike" dirty="0">
                          <a:solidFill>
                            <a:srgbClr val="000000"/>
                          </a:solidFill>
                          <a:effectLst/>
                          <a:latin typeface="Calibri" panose="020F0502020204030204" pitchFamily="34" charset="0"/>
                        </a:rPr>
                        <a:t> </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SOVAL_1835</a:t>
                      </a:r>
                    </a:p>
                  </a:txBody>
                  <a:tcPr marL="6932" marR="6932" marT="6932"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CAMK kinase</a:t>
                      </a:r>
                    </a:p>
                  </a:txBody>
                  <a:tcPr marL="6932" marR="6932" marT="6932"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1911</a:t>
                      </a:r>
                    </a:p>
                  </a:txBody>
                  <a:tcPr marL="6932" marR="6932" marT="6932"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6932" marR="6932" marT="6932" marB="0" anchor="b">
                    <a:lnL>
                      <a:noFill/>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c rowSpan="9">
                  <a:txBody>
                    <a:bodyPr/>
                    <a:lstStyle/>
                    <a:p>
                      <a:pPr algn="ctr" fontAlgn="ctr"/>
                      <a:r>
                        <a:rPr lang="en-US" sz="800" b="1" i="0" u="none" strike="noStrike" dirty="0">
                          <a:solidFill>
                            <a:srgbClr val="000000"/>
                          </a:solidFill>
                          <a:effectLst/>
                          <a:latin typeface="Calibri" panose="020F0502020204030204" pitchFamily="34" charset="0"/>
                        </a:rPr>
                        <a:t>c0000093</a:t>
                      </a:r>
                    </a:p>
                  </a:txBody>
                  <a:tcPr marL="6932" marR="6932" marT="69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tc rowSpan="9">
                  <a:txBody>
                    <a:bodyPr/>
                    <a:lstStyle/>
                    <a:p>
                      <a:pPr algn="ctr" fontAlgn="ctr"/>
                      <a:r>
                        <a:rPr lang="en-US" sz="800" b="1" i="0" u="none" strike="noStrike">
                          <a:solidFill>
                            <a:srgbClr val="000000"/>
                          </a:solidFill>
                          <a:effectLst/>
                          <a:latin typeface="Calibri" panose="020F0502020204030204" pitchFamily="34" charset="0"/>
                        </a:rPr>
                        <a:t>154,664</a:t>
                      </a:r>
                    </a:p>
                  </a:txBody>
                  <a:tcPr marL="6932" marR="6932" marT="693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0032"/>
                  </a:ext>
                </a:extLst>
              </a:tr>
              <a:tr h="138645">
                <a:tc>
                  <a:txBody>
                    <a:bodyPr/>
                    <a:lstStyle/>
                    <a:p>
                      <a:pPr algn="l" fontAlgn="b"/>
                      <a:r>
                        <a:rPr lang="en-US" sz="800" b="1" i="1" u="none" strike="noStrike" dirty="0">
                          <a:solidFill>
                            <a:srgbClr val="000000"/>
                          </a:solidFill>
                          <a:effectLst/>
                          <a:latin typeface="Calibri" panose="020F0502020204030204" pitchFamily="34" charset="0"/>
                        </a:rPr>
                        <a:t> </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SOVAL_1836</a:t>
                      </a:r>
                    </a:p>
                  </a:txBody>
                  <a:tcPr marL="6932" marR="6932" marT="6932"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RNA polymerase I associated factor</a:t>
                      </a:r>
                    </a:p>
                  </a:txBody>
                  <a:tcPr marL="6932" marR="6932" marT="6932"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1326</a:t>
                      </a:r>
                    </a:p>
                  </a:txBody>
                  <a:tcPr marL="6932" marR="6932" marT="6932"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6932" marR="6932" marT="6932"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33"/>
                  </a:ext>
                </a:extLst>
              </a:tr>
              <a:tr h="138645">
                <a:tc>
                  <a:txBody>
                    <a:bodyPr/>
                    <a:lstStyle/>
                    <a:p>
                      <a:pPr algn="l" fontAlgn="b"/>
                      <a:r>
                        <a:rPr lang="en-US" sz="800" b="1" i="1" u="none" strike="noStrike" dirty="0">
                          <a:solidFill>
                            <a:srgbClr val="000000"/>
                          </a:solidFill>
                          <a:effectLst/>
                          <a:latin typeface="Calibri" panose="020F0502020204030204" pitchFamily="34" charset="0"/>
                        </a:rPr>
                        <a:t> </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SOVAL_1851</a:t>
                      </a:r>
                    </a:p>
                  </a:txBody>
                  <a:tcPr marL="6932" marR="6932" marT="6932"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dirty="0" smtClean="0">
                          <a:solidFill>
                            <a:schemeClr val="tx1"/>
                          </a:solidFill>
                          <a:effectLst/>
                          <a:latin typeface="Calibri" panose="020F0502020204030204" pitchFamily="34" charset="0"/>
                        </a:rPr>
                        <a:t>Pyridoxal phosphate-dependent decarboxylase</a:t>
                      </a:r>
                      <a:endParaRPr lang="en-US" sz="800" b="1" i="0" u="none" strike="noStrike" dirty="0">
                        <a:solidFill>
                          <a:schemeClr val="tx1"/>
                        </a:solidFill>
                        <a:effectLst/>
                        <a:latin typeface="Calibri" panose="020F0502020204030204" pitchFamily="34" charset="0"/>
                      </a:endParaRPr>
                    </a:p>
                  </a:txBody>
                  <a:tcPr marL="6932" marR="6932" marT="6932"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1074</a:t>
                      </a:r>
                    </a:p>
                  </a:txBody>
                  <a:tcPr marL="6932" marR="6932" marT="6932"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6932" marR="6932" marT="6932"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34"/>
                  </a:ext>
                </a:extLst>
              </a:tr>
              <a:tr h="138645">
                <a:tc>
                  <a:txBody>
                    <a:bodyPr/>
                    <a:lstStyle/>
                    <a:p>
                      <a:pPr algn="l" fontAlgn="b"/>
                      <a:r>
                        <a:rPr lang="en-US" sz="800" b="1" i="1" u="none" strike="noStrike" dirty="0">
                          <a:solidFill>
                            <a:srgbClr val="000000"/>
                          </a:solidFill>
                          <a:effectLst/>
                          <a:latin typeface="Calibri" panose="020F0502020204030204" pitchFamily="34" charset="0"/>
                        </a:rPr>
                        <a:t> </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SOVAL_1852</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---NA---</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324</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6932" marR="6932" marT="6932"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35"/>
                  </a:ext>
                </a:extLst>
              </a:tr>
              <a:tr h="138645">
                <a:tc>
                  <a:txBody>
                    <a:bodyPr/>
                    <a:lstStyle/>
                    <a:p>
                      <a:pPr algn="l" fontAlgn="b"/>
                      <a:r>
                        <a:rPr lang="en-US" sz="800" b="1" i="1" u="none" strike="noStrike" dirty="0">
                          <a:solidFill>
                            <a:srgbClr val="000000"/>
                          </a:solidFill>
                          <a:effectLst/>
                          <a:latin typeface="Calibri" panose="020F0502020204030204" pitchFamily="34" charset="0"/>
                        </a:rPr>
                        <a:t>TRI6b</a:t>
                      </a:r>
                    </a:p>
                  </a:txBody>
                  <a:tcPr marL="6932" marR="6932" marT="6932" marB="0" anchor="b">
                    <a:lnL>
                      <a:noFill/>
                    </a:lnL>
                    <a:lnR>
                      <a:noFill/>
                    </a:lnR>
                    <a:lnT>
                      <a:noFill/>
                    </a:lnT>
                    <a:lnB>
                      <a:noFill/>
                    </a:lnB>
                    <a:solidFill>
                      <a:srgbClr val="92D050"/>
                    </a:solidFill>
                  </a:tcPr>
                </a:tc>
                <a:tc>
                  <a:txBody>
                    <a:bodyPr/>
                    <a:lstStyle/>
                    <a:p>
                      <a:pPr algn="l" fontAlgn="b"/>
                      <a:r>
                        <a:rPr lang="en-US" sz="800" b="1" i="0" u="none" strike="noStrike">
                          <a:solidFill>
                            <a:srgbClr val="000000"/>
                          </a:solidFill>
                          <a:effectLst/>
                          <a:latin typeface="Calibri" panose="020F0502020204030204" pitchFamily="34" charset="0"/>
                        </a:rPr>
                        <a:t>SOVAL_1853</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regulatory [Fusarium graminearum]</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738</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6932" marR="6932" marT="6932"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36"/>
                  </a:ext>
                </a:extLst>
              </a:tr>
              <a:tr h="138645">
                <a:tc>
                  <a:txBody>
                    <a:bodyPr/>
                    <a:lstStyle/>
                    <a:p>
                      <a:pPr algn="l" fontAlgn="b"/>
                      <a:r>
                        <a:rPr lang="en-US" sz="800" b="1" i="1" u="none" strike="noStrike" dirty="0">
                          <a:solidFill>
                            <a:srgbClr val="000000"/>
                          </a:solidFill>
                          <a:effectLst/>
                          <a:latin typeface="Calibri" panose="020F0502020204030204" pitchFamily="34" charset="0"/>
                        </a:rPr>
                        <a:t> </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SOVAL_1854</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dirty="0">
                          <a:solidFill>
                            <a:srgbClr val="000000"/>
                          </a:solidFill>
                          <a:effectLst/>
                          <a:latin typeface="Calibri" panose="020F0502020204030204" pitchFamily="34" charset="0"/>
                        </a:rPr>
                        <a:t>related to cytochrome P450 7B1 [Fusarium </a:t>
                      </a:r>
                      <a:r>
                        <a:rPr lang="en-US" sz="800" b="1" i="0" u="none" strike="noStrike" dirty="0" err="1">
                          <a:solidFill>
                            <a:srgbClr val="000000"/>
                          </a:solidFill>
                          <a:effectLst/>
                          <a:latin typeface="Calibri" panose="020F0502020204030204" pitchFamily="34" charset="0"/>
                        </a:rPr>
                        <a:t>fujikuroi</a:t>
                      </a:r>
                      <a:r>
                        <a:rPr lang="en-US" sz="800" b="1" i="0" u="none" strike="noStrike" dirty="0">
                          <a:solidFill>
                            <a:srgbClr val="000000"/>
                          </a:solidFill>
                          <a:effectLst/>
                          <a:latin typeface="Calibri" panose="020F0502020204030204" pitchFamily="34" charset="0"/>
                        </a:rPr>
                        <a:t> IMI 58289]</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1503</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6932" marR="6932" marT="6932"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37"/>
                  </a:ext>
                </a:extLst>
              </a:tr>
              <a:tr h="138645">
                <a:tc>
                  <a:txBody>
                    <a:bodyPr/>
                    <a:lstStyle/>
                    <a:p>
                      <a:pPr algn="l" fontAlgn="b"/>
                      <a:r>
                        <a:rPr lang="en-US" sz="800" b="1" i="1" u="none" strike="noStrike" dirty="0">
                          <a:solidFill>
                            <a:srgbClr val="000000"/>
                          </a:solidFill>
                          <a:effectLst/>
                          <a:latin typeface="Calibri" panose="020F0502020204030204" pitchFamily="34" charset="0"/>
                        </a:rPr>
                        <a:t> </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SOVAL_1855</a:t>
                      </a:r>
                    </a:p>
                  </a:txBody>
                  <a:tcPr marL="6932" marR="6932" marT="6932"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dirty="0" smtClean="0">
                          <a:solidFill>
                            <a:schemeClr val="tx1"/>
                          </a:solidFill>
                          <a:effectLst/>
                          <a:latin typeface="Calibri" panose="020F0502020204030204" pitchFamily="34" charset="0"/>
                        </a:rPr>
                        <a:t>acetyl-CoA </a:t>
                      </a:r>
                      <a:r>
                        <a:rPr lang="en-US" sz="800" b="1" i="0" u="none" strike="noStrike" dirty="0" err="1" smtClean="0">
                          <a:solidFill>
                            <a:schemeClr val="tx1"/>
                          </a:solidFill>
                          <a:effectLst/>
                          <a:latin typeface="Calibri" panose="020F0502020204030204" pitchFamily="34" charset="0"/>
                        </a:rPr>
                        <a:t>synthetase</a:t>
                      </a:r>
                      <a:r>
                        <a:rPr lang="en-US" sz="800" b="1" i="0" u="none" strike="noStrike" dirty="0" smtClean="0">
                          <a:solidFill>
                            <a:schemeClr val="tx1"/>
                          </a:solidFill>
                          <a:effectLst/>
                          <a:latin typeface="Calibri" panose="020F0502020204030204" pitchFamily="34" charset="0"/>
                        </a:rPr>
                        <a:t>-like protein</a:t>
                      </a:r>
                      <a:endParaRPr lang="en-US" sz="800" b="1" i="0" u="none" strike="noStrike" dirty="0">
                        <a:solidFill>
                          <a:schemeClr val="tx1"/>
                        </a:solidFill>
                        <a:effectLst/>
                        <a:latin typeface="Calibri" panose="020F0502020204030204" pitchFamily="34" charset="0"/>
                      </a:endParaRPr>
                    </a:p>
                  </a:txBody>
                  <a:tcPr marL="6932" marR="6932" marT="6932"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1596</a:t>
                      </a:r>
                    </a:p>
                  </a:txBody>
                  <a:tcPr marL="6932" marR="6932" marT="6932"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6932" marR="6932" marT="6932"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38"/>
                  </a:ext>
                </a:extLst>
              </a:tr>
              <a:tr h="138645">
                <a:tc>
                  <a:txBody>
                    <a:bodyPr/>
                    <a:lstStyle/>
                    <a:p>
                      <a:pPr algn="l" fontAlgn="b"/>
                      <a:r>
                        <a:rPr lang="en-US" sz="800" b="1" i="1" u="none" strike="noStrike" dirty="0">
                          <a:solidFill>
                            <a:srgbClr val="000000"/>
                          </a:solidFill>
                          <a:effectLst/>
                          <a:latin typeface="Calibri" panose="020F0502020204030204" pitchFamily="34" charset="0"/>
                        </a:rPr>
                        <a:t> </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SOVAL_1863</a:t>
                      </a:r>
                    </a:p>
                  </a:txBody>
                  <a:tcPr marL="6932" marR="6932" marT="6932"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hypothetical protein AK830_g8159</a:t>
                      </a:r>
                    </a:p>
                  </a:txBody>
                  <a:tcPr marL="6932" marR="6932" marT="6932"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1545</a:t>
                      </a:r>
                    </a:p>
                  </a:txBody>
                  <a:tcPr marL="6932" marR="6932" marT="6932"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6932" marR="6932" marT="6932"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39"/>
                  </a:ext>
                </a:extLst>
              </a:tr>
              <a:tr h="145578">
                <a:tc>
                  <a:txBody>
                    <a:bodyPr/>
                    <a:lstStyle/>
                    <a:p>
                      <a:pPr algn="l" fontAlgn="b"/>
                      <a:r>
                        <a:rPr lang="en-US" sz="800" b="1" i="1" u="none" strike="noStrike" dirty="0">
                          <a:solidFill>
                            <a:srgbClr val="000000"/>
                          </a:solidFill>
                          <a:effectLst/>
                          <a:latin typeface="Calibri" panose="020F0502020204030204" pitchFamily="34" charset="0"/>
                        </a:rPr>
                        <a:t> </a:t>
                      </a:r>
                    </a:p>
                  </a:txBody>
                  <a:tcPr marL="6932" marR="6932" marT="6932" marB="0" anchor="b">
                    <a:lnL>
                      <a:noFill/>
                    </a:lnL>
                    <a:lnR>
                      <a:noFill/>
                    </a:lnR>
                    <a:lnT>
                      <a:noFill/>
                    </a:lnT>
                    <a:lnB>
                      <a:noFill/>
                    </a:lnB>
                    <a:solidFill>
                      <a:srgbClr val="FFFFFF"/>
                    </a:solidFill>
                  </a:tcPr>
                </a:tc>
                <a:tc>
                  <a:txBody>
                    <a:bodyPr/>
                    <a:lstStyle/>
                    <a:p>
                      <a:pPr algn="l" fontAlgn="b"/>
                      <a:r>
                        <a:rPr lang="en-US" sz="800" b="1" i="0" u="none" strike="noStrike" dirty="0">
                          <a:solidFill>
                            <a:srgbClr val="000000"/>
                          </a:solidFill>
                          <a:effectLst/>
                          <a:latin typeface="Calibri" panose="020F0502020204030204" pitchFamily="34" charset="0"/>
                        </a:rPr>
                        <a:t>SOVAL_1864</a:t>
                      </a:r>
                    </a:p>
                  </a:txBody>
                  <a:tcPr marL="6932" marR="6932" marT="6932"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dirty="0" smtClean="0">
                          <a:solidFill>
                            <a:schemeClr val="tx1"/>
                          </a:solidFill>
                          <a:effectLst/>
                          <a:latin typeface="Calibri" panose="020F0502020204030204" pitchFamily="34" charset="0"/>
                        </a:rPr>
                        <a:t>predicted protein</a:t>
                      </a:r>
                      <a:endParaRPr lang="en-US" sz="800" b="1" i="0" u="none" strike="noStrike" dirty="0">
                        <a:solidFill>
                          <a:schemeClr val="tx1"/>
                        </a:solidFill>
                        <a:effectLst/>
                        <a:latin typeface="Calibri" panose="020F0502020204030204" pitchFamily="34" charset="0"/>
                      </a:endParaRPr>
                    </a:p>
                  </a:txBody>
                  <a:tcPr marL="6932" marR="6932" marT="6932"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2835</a:t>
                      </a:r>
                    </a:p>
                  </a:txBody>
                  <a:tcPr marL="6932" marR="6932" marT="6932"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dirty="0">
                          <a:solidFill>
                            <a:srgbClr val="000000"/>
                          </a:solidFill>
                          <a:effectLst/>
                          <a:latin typeface="Calibri" panose="020F0502020204030204" pitchFamily="34" charset="0"/>
                        </a:rPr>
                        <a:t> </a:t>
                      </a:r>
                    </a:p>
                  </a:txBody>
                  <a:tcPr marL="6932" marR="6932" marT="6932" marB="0" anchor="b">
                    <a:lnL>
                      <a:noFill/>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40"/>
                  </a:ext>
                </a:extLst>
              </a:tr>
            </a:tbl>
          </a:graphicData>
        </a:graphic>
      </p:graphicFrame>
    </p:spTree>
    <p:extLst>
      <p:ext uri="{BB962C8B-B14F-4D97-AF65-F5344CB8AC3E}">
        <p14:creationId xmlns:p14="http://schemas.microsoft.com/office/powerpoint/2010/main" val="16148249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 name="Text Box 8"/>
          <p:cNvSpPr txBox="1">
            <a:spLocks noChangeAspect="1" noChangeArrowheads="1"/>
          </p:cNvSpPr>
          <p:nvPr/>
        </p:nvSpPr>
        <p:spPr bwMode="auto">
          <a:xfrm>
            <a:off x="294812" y="393333"/>
            <a:ext cx="6156787" cy="523220"/>
          </a:xfrm>
          <a:prstGeom prst="rect">
            <a:avLst/>
          </a:prstGeom>
          <a:noFill/>
          <a:ln w="9525">
            <a:noFill/>
            <a:miter lim="800000"/>
            <a:headEnd/>
            <a:tailEnd/>
          </a:ln>
        </p:spPr>
        <p:txBody>
          <a:bodyPr wrap="square">
            <a:spAutoFit/>
          </a:bodyPr>
          <a:lstStyle/>
          <a:p>
            <a:r>
              <a:rPr lang="en-US" sz="1400" b="1" dirty="0" smtClean="0"/>
              <a:t>Fig F: Content </a:t>
            </a:r>
            <a:r>
              <a:rPr lang="en-US" sz="1400" b="1" dirty="0"/>
              <a:t>and </a:t>
            </a:r>
            <a:r>
              <a:rPr lang="en-US" sz="1400" b="1" dirty="0" smtClean="0"/>
              <a:t>arrangement </a:t>
            </a:r>
            <a:r>
              <a:rPr lang="en-US" sz="1400" b="1" dirty="0"/>
              <a:t>of TRI  genes on contigs </a:t>
            </a:r>
            <a:r>
              <a:rPr lang="en-US" sz="1400" b="1" dirty="0" smtClean="0"/>
              <a:t>from the genome </a:t>
            </a:r>
            <a:r>
              <a:rPr lang="en-US" sz="1400" b="1" dirty="0"/>
              <a:t>sequence of </a:t>
            </a:r>
            <a:r>
              <a:rPr lang="en-US" sz="1400" b="1" i="1" dirty="0" smtClean="0"/>
              <a:t>Spicellum </a:t>
            </a:r>
            <a:r>
              <a:rPr lang="en-US" sz="1400" b="1" i="1" dirty="0"/>
              <a:t>roseum</a:t>
            </a:r>
            <a:r>
              <a:rPr lang="en-US" sz="1400" b="1" dirty="0"/>
              <a:t> strain DAOM 209012</a:t>
            </a:r>
          </a:p>
        </p:txBody>
      </p:sp>
      <p:grpSp>
        <p:nvGrpSpPr>
          <p:cNvPr id="5" name="Group 4"/>
          <p:cNvGrpSpPr/>
          <p:nvPr/>
        </p:nvGrpSpPr>
        <p:grpSpPr>
          <a:xfrm>
            <a:off x="323604" y="1063615"/>
            <a:ext cx="4647426" cy="329148"/>
            <a:chOff x="502082" y="1046069"/>
            <a:chExt cx="4647426" cy="329148"/>
          </a:xfrm>
        </p:grpSpPr>
        <p:sp>
          <p:nvSpPr>
            <p:cNvPr id="2" name="Rectangle 1"/>
            <p:cNvSpPr/>
            <p:nvPr/>
          </p:nvSpPr>
          <p:spPr>
            <a:xfrm>
              <a:off x="502082" y="1179009"/>
              <a:ext cx="4647426" cy="196208"/>
            </a:xfrm>
            <a:prstGeom prst="rect">
              <a:avLst/>
            </a:prstGeom>
            <a:noFill/>
            <a:ln w="9525">
              <a:noFill/>
              <a:miter lim="800000"/>
              <a:headEnd/>
              <a:tailEnd/>
            </a:ln>
          </p:spPr>
          <p:txBody>
            <a:bodyPr wrap="none">
              <a:spAutoFit/>
            </a:bodyPr>
            <a:lstStyle/>
            <a:p>
              <a:r>
                <a:rPr lang="en-US" sz="675" b="1" dirty="0">
                  <a:solidFill>
                    <a:srgbClr val="000066"/>
                  </a:solidFill>
                </a:rPr>
                <a:t>   3995    3996                          </a:t>
              </a:r>
              <a:r>
                <a:rPr lang="en-US" sz="675" b="1" dirty="0" smtClean="0">
                  <a:solidFill>
                    <a:srgbClr val="000066"/>
                  </a:solidFill>
                </a:rPr>
                <a:t> 4009     </a:t>
              </a:r>
              <a:r>
                <a:rPr lang="en-US" sz="675" b="1" dirty="0">
                  <a:solidFill>
                    <a:srgbClr val="000066"/>
                  </a:solidFill>
                </a:rPr>
                <a:t>4010    </a:t>
              </a:r>
              <a:r>
                <a:rPr lang="en-US" sz="675" b="1" dirty="0" smtClean="0">
                  <a:solidFill>
                    <a:srgbClr val="000066"/>
                  </a:solidFill>
                </a:rPr>
                <a:t>4011    4012    4013     4014    </a:t>
              </a:r>
              <a:r>
                <a:rPr lang="en-US" sz="675" b="1" dirty="0">
                  <a:solidFill>
                    <a:srgbClr val="000066"/>
                  </a:solidFill>
                </a:rPr>
                <a:t>4015    </a:t>
              </a:r>
              <a:r>
                <a:rPr lang="en-US" sz="675" b="1" dirty="0" smtClean="0">
                  <a:solidFill>
                    <a:srgbClr val="000066"/>
                  </a:solidFill>
                </a:rPr>
                <a:t> 4016   4017      </a:t>
              </a:r>
              <a:r>
                <a:rPr lang="en-US" sz="675" b="1" dirty="0">
                  <a:solidFill>
                    <a:srgbClr val="000066"/>
                  </a:solidFill>
                </a:rPr>
                <a:t>4018                         4029      4030 </a:t>
              </a:r>
            </a:p>
          </p:txBody>
        </p:sp>
        <p:grpSp>
          <p:nvGrpSpPr>
            <p:cNvPr id="17" name="Group 16"/>
            <p:cNvGrpSpPr/>
            <p:nvPr/>
          </p:nvGrpSpPr>
          <p:grpSpPr>
            <a:xfrm>
              <a:off x="578285" y="1046069"/>
              <a:ext cx="4503868" cy="223045"/>
              <a:chOff x="640780" y="1450920"/>
              <a:chExt cx="4503868" cy="223045"/>
            </a:xfrm>
          </p:grpSpPr>
          <p:sp>
            <p:nvSpPr>
              <p:cNvPr id="103" name="Line 12"/>
              <p:cNvSpPr>
                <a:spLocks noChangeAspect="1" noChangeShapeType="1"/>
              </p:cNvSpPr>
              <p:nvPr/>
            </p:nvSpPr>
            <p:spPr bwMode="auto">
              <a:xfrm flipH="1">
                <a:off x="4527428" y="1560565"/>
                <a:ext cx="617220" cy="0"/>
              </a:xfrm>
              <a:prstGeom prst="line">
                <a:avLst/>
              </a:prstGeom>
              <a:noFill/>
              <a:ln w="38100">
                <a:solidFill>
                  <a:srgbClr val="000066"/>
                </a:solidFill>
                <a:round/>
                <a:headEnd/>
                <a:tailEnd/>
              </a:ln>
            </p:spPr>
            <p:txBody>
              <a:bodyPr/>
              <a:lstStyle/>
              <a:p>
                <a:endParaRPr lang="en-US" sz="825"/>
              </a:p>
            </p:txBody>
          </p:sp>
          <p:sp>
            <p:nvSpPr>
              <p:cNvPr id="263" name="Line 12"/>
              <p:cNvSpPr>
                <a:spLocks noChangeAspect="1" noChangeShapeType="1"/>
              </p:cNvSpPr>
              <p:nvPr/>
            </p:nvSpPr>
            <p:spPr bwMode="auto">
              <a:xfrm>
                <a:off x="1544949" y="1560565"/>
                <a:ext cx="2674620" cy="0"/>
              </a:xfrm>
              <a:prstGeom prst="line">
                <a:avLst/>
              </a:prstGeom>
              <a:noFill/>
              <a:ln w="38100">
                <a:solidFill>
                  <a:srgbClr val="000066"/>
                </a:solidFill>
                <a:round/>
                <a:headEnd/>
                <a:tailEnd/>
              </a:ln>
            </p:spPr>
            <p:txBody>
              <a:bodyPr/>
              <a:lstStyle/>
              <a:p>
                <a:endParaRPr lang="en-US" sz="825"/>
              </a:p>
            </p:txBody>
          </p:sp>
          <p:sp>
            <p:nvSpPr>
              <p:cNvPr id="266" name="Pentagon 265"/>
              <p:cNvSpPr/>
              <p:nvPr/>
            </p:nvSpPr>
            <p:spPr>
              <a:xfrm flipH="1">
                <a:off x="2117657" y="1494126"/>
                <a:ext cx="221860" cy="132879"/>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267" name="Text Box 33"/>
              <p:cNvSpPr txBox="1">
                <a:spLocks noChangeAspect="1" noChangeArrowheads="1"/>
              </p:cNvSpPr>
              <p:nvPr/>
            </p:nvSpPr>
            <p:spPr bwMode="auto">
              <a:xfrm>
                <a:off x="2114457" y="1466215"/>
                <a:ext cx="284052" cy="207750"/>
              </a:xfrm>
              <a:prstGeom prst="rect">
                <a:avLst/>
              </a:prstGeom>
              <a:noFill/>
              <a:ln w="9525">
                <a:noFill/>
                <a:miter lim="800000"/>
                <a:headEnd/>
                <a:tailEnd/>
              </a:ln>
            </p:spPr>
            <p:txBody>
              <a:bodyPr wrap="none">
                <a:spAutoFit/>
              </a:bodyPr>
              <a:lstStyle/>
              <a:p>
                <a:r>
                  <a:rPr lang="en-US" sz="750" b="1" i="1" dirty="0">
                    <a:solidFill>
                      <a:srgbClr val="000066"/>
                    </a:solidFill>
                  </a:rPr>
                  <a:t>6a</a:t>
                </a:r>
              </a:p>
            </p:txBody>
          </p:sp>
          <p:sp>
            <p:nvSpPr>
              <p:cNvPr id="371" name="Pentagon 370"/>
              <p:cNvSpPr/>
              <p:nvPr/>
            </p:nvSpPr>
            <p:spPr>
              <a:xfrm flipH="1">
                <a:off x="1849008" y="1489363"/>
                <a:ext cx="221860" cy="132879"/>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373" name="Pentagon 372"/>
              <p:cNvSpPr/>
              <p:nvPr/>
            </p:nvSpPr>
            <p:spPr>
              <a:xfrm flipH="1">
                <a:off x="1592279" y="1489363"/>
                <a:ext cx="221860" cy="132879"/>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370" name="Line 12"/>
              <p:cNvSpPr>
                <a:spLocks noChangeAspect="1" noChangeShapeType="1"/>
              </p:cNvSpPr>
              <p:nvPr/>
            </p:nvSpPr>
            <p:spPr bwMode="auto">
              <a:xfrm>
                <a:off x="640780" y="1560565"/>
                <a:ext cx="576072" cy="0"/>
              </a:xfrm>
              <a:prstGeom prst="line">
                <a:avLst/>
              </a:prstGeom>
              <a:noFill/>
              <a:ln w="38100">
                <a:solidFill>
                  <a:srgbClr val="000066"/>
                </a:solidFill>
                <a:prstDash val="solid"/>
                <a:round/>
                <a:headEnd/>
                <a:tailEnd/>
              </a:ln>
            </p:spPr>
            <p:txBody>
              <a:bodyPr/>
              <a:lstStyle/>
              <a:p>
                <a:endParaRPr lang="en-US" sz="825"/>
              </a:p>
            </p:txBody>
          </p:sp>
          <p:sp>
            <p:nvSpPr>
              <p:cNvPr id="379" name="Pentagon 378"/>
              <p:cNvSpPr/>
              <p:nvPr/>
            </p:nvSpPr>
            <p:spPr>
              <a:xfrm>
                <a:off x="954749" y="1494126"/>
                <a:ext cx="221860" cy="132879"/>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380" name="Pentagon 379"/>
              <p:cNvSpPr/>
              <p:nvPr/>
            </p:nvSpPr>
            <p:spPr>
              <a:xfrm>
                <a:off x="699439" y="1489363"/>
                <a:ext cx="221860" cy="132879"/>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cxnSp>
            <p:nvCxnSpPr>
              <p:cNvPr id="48" name="Straight Connector 47"/>
              <p:cNvCxnSpPr/>
              <p:nvPr/>
            </p:nvCxnSpPr>
            <p:spPr>
              <a:xfrm>
                <a:off x="1506198" y="1499454"/>
                <a:ext cx="84530" cy="122223"/>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cxnSp>
            <p:nvCxnSpPr>
              <p:cNvPr id="383" name="Straight Connector 382"/>
              <p:cNvCxnSpPr/>
              <p:nvPr/>
            </p:nvCxnSpPr>
            <p:spPr>
              <a:xfrm>
                <a:off x="1172417" y="1499454"/>
                <a:ext cx="84530" cy="122223"/>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sp>
            <p:nvSpPr>
              <p:cNvPr id="384" name="Text Box 33"/>
              <p:cNvSpPr txBox="1">
                <a:spLocks noChangeAspect="1" noChangeArrowheads="1"/>
              </p:cNvSpPr>
              <p:nvPr/>
            </p:nvSpPr>
            <p:spPr bwMode="auto">
              <a:xfrm>
                <a:off x="1176476" y="1464057"/>
                <a:ext cx="401072" cy="207749"/>
              </a:xfrm>
              <a:prstGeom prst="rect">
                <a:avLst/>
              </a:prstGeom>
              <a:noFill/>
              <a:ln w="9525">
                <a:noFill/>
                <a:miter lim="800000"/>
                <a:headEnd/>
                <a:tailEnd/>
              </a:ln>
            </p:spPr>
            <p:txBody>
              <a:bodyPr wrap="none">
                <a:spAutoFit/>
              </a:bodyPr>
              <a:lstStyle/>
              <a:p>
                <a:r>
                  <a:rPr lang="en-US" sz="750" b="1" dirty="0">
                    <a:solidFill>
                      <a:srgbClr val="000066"/>
                    </a:solidFill>
                  </a:rPr>
                  <a:t>44 kb</a:t>
                </a:r>
              </a:p>
            </p:txBody>
          </p:sp>
          <p:sp>
            <p:nvSpPr>
              <p:cNvPr id="163" name="Pentagon 162"/>
              <p:cNvSpPr/>
              <p:nvPr/>
            </p:nvSpPr>
            <p:spPr>
              <a:xfrm>
                <a:off x="2387606" y="1494992"/>
                <a:ext cx="221860" cy="131147"/>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64" name="Text Box 33"/>
              <p:cNvSpPr txBox="1">
                <a:spLocks noChangeAspect="1" noChangeArrowheads="1"/>
              </p:cNvSpPr>
              <p:nvPr/>
            </p:nvSpPr>
            <p:spPr bwMode="auto">
              <a:xfrm>
                <a:off x="2362464" y="1461453"/>
                <a:ext cx="232756" cy="207750"/>
              </a:xfrm>
              <a:prstGeom prst="rect">
                <a:avLst/>
              </a:prstGeom>
              <a:noFill/>
              <a:ln w="9525">
                <a:noFill/>
                <a:miter lim="800000"/>
                <a:headEnd/>
                <a:tailEnd/>
              </a:ln>
            </p:spPr>
            <p:txBody>
              <a:bodyPr wrap="none">
                <a:spAutoFit/>
              </a:bodyPr>
              <a:lstStyle/>
              <a:p>
                <a:r>
                  <a:rPr lang="en-US" sz="750" b="1" i="1" dirty="0">
                    <a:solidFill>
                      <a:srgbClr val="000066"/>
                    </a:solidFill>
                  </a:rPr>
                  <a:t>3</a:t>
                </a:r>
              </a:p>
            </p:txBody>
          </p:sp>
          <p:sp>
            <p:nvSpPr>
              <p:cNvPr id="167" name="Pentagon 166"/>
              <p:cNvSpPr/>
              <p:nvPr/>
            </p:nvSpPr>
            <p:spPr>
              <a:xfrm>
                <a:off x="2644618" y="1494992"/>
                <a:ext cx="221860" cy="131147"/>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68" name="Text Box 33"/>
              <p:cNvSpPr txBox="1">
                <a:spLocks noChangeAspect="1" noChangeArrowheads="1"/>
              </p:cNvSpPr>
              <p:nvPr/>
            </p:nvSpPr>
            <p:spPr bwMode="auto">
              <a:xfrm>
                <a:off x="2605188" y="1466215"/>
                <a:ext cx="280846" cy="207750"/>
              </a:xfrm>
              <a:prstGeom prst="rect">
                <a:avLst/>
              </a:prstGeom>
              <a:noFill/>
              <a:ln w="9525">
                <a:noFill/>
                <a:miter lim="800000"/>
                <a:headEnd/>
                <a:tailEnd/>
              </a:ln>
            </p:spPr>
            <p:txBody>
              <a:bodyPr wrap="none">
                <a:spAutoFit/>
              </a:bodyPr>
              <a:lstStyle/>
              <a:p>
                <a:r>
                  <a:rPr lang="en-US" sz="750" b="1" i="1" dirty="0">
                    <a:solidFill>
                      <a:srgbClr val="000066"/>
                    </a:solidFill>
                  </a:rPr>
                  <a:t>10</a:t>
                </a:r>
              </a:p>
            </p:txBody>
          </p:sp>
          <p:sp>
            <p:nvSpPr>
              <p:cNvPr id="170" name="Pentagon 169"/>
              <p:cNvSpPr/>
              <p:nvPr/>
            </p:nvSpPr>
            <p:spPr>
              <a:xfrm>
                <a:off x="3651642" y="1494126"/>
                <a:ext cx="221860" cy="132879"/>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77" name="Pentagon 176"/>
              <p:cNvSpPr/>
              <p:nvPr/>
            </p:nvSpPr>
            <p:spPr>
              <a:xfrm flipH="1">
                <a:off x="2885086" y="1494126"/>
                <a:ext cx="221860" cy="132879"/>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78" name="Pentagon 177"/>
              <p:cNvSpPr/>
              <p:nvPr/>
            </p:nvSpPr>
            <p:spPr>
              <a:xfrm flipH="1">
                <a:off x="3899764" y="1494126"/>
                <a:ext cx="221860" cy="132879"/>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80" name="Pentagon 179"/>
              <p:cNvSpPr/>
              <p:nvPr/>
            </p:nvSpPr>
            <p:spPr>
              <a:xfrm flipH="1">
                <a:off x="3389436" y="1494126"/>
                <a:ext cx="221860" cy="132879"/>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81" name="Text Box 37"/>
              <p:cNvSpPr txBox="1">
                <a:spLocks noChangeAspect="1" noChangeArrowheads="1"/>
              </p:cNvSpPr>
              <p:nvPr/>
            </p:nvSpPr>
            <p:spPr bwMode="auto">
              <a:xfrm>
                <a:off x="3384632" y="1456691"/>
                <a:ext cx="280847" cy="207748"/>
              </a:xfrm>
              <a:prstGeom prst="rect">
                <a:avLst/>
              </a:prstGeom>
              <a:noFill/>
              <a:ln w="9525">
                <a:noFill/>
                <a:miter lim="800000"/>
                <a:headEnd/>
                <a:tailEnd/>
              </a:ln>
            </p:spPr>
            <p:txBody>
              <a:bodyPr wrap="none">
                <a:spAutoFit/>
              </a:bodyPr>
              <a:lstStyle/>
              <a:p>
                <a:r>
                  <a:rPr lang="en-US" sz="750" b="1" i="1" dirty="0">
                    <a:solidFill>
                      <a:srgbClr val="000066"/>
                    </a:solidFill>
                  </a:rPr>
                  <a:t>14</a:t>
                </a:r>
              </a:p>
            </p:txBody>
          </p:sp>
          <p:sp>
            <p:nvSpPr>
              <p:cNvPr id="182" name="Pentagon 181"/>
              <p:cNvSpPr/>
              <p:nvPr/>
            </p:nvSpPr>
            <p:spPr>
              <a:xfrm>
                <a:off x="3144316" y="1494126"/>
                <a:ext cx="221860" cy="132879"/>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5"/>
              </a:p>
            </p:txBody>
          </p:sp>
          <p:sp>
            <p:nvSpPr>
              <p:cNvPr id="183" name="Text Box 33"/>
              <p:cNvSpPr txBox="1">
                <a:spLocks noChangeAspect="1" noChangeArrowheads="1"/>
              </p:cNvSpPr>
              <p:nvPr/>
            </p:nvSpPr>
            <p:spPr bwMode="auto">
              <a:xfrm>
                <a:off x="3125963" y="1450920"/>
                <a:ext cx="237566" cy="219291"/>
              </a:xfrm>
              <a:prstGeom prst="rect">
                <a:avLst/>
              </a:prstGeom>
              <a:noFill/>
              <a:ln w="9525">
                <a:noFill/>
                <a:miter lim="800000"/>
                <a:headEnd/>
                <a:tailEnd/>
              </a:ln>
            </p:spPr>
            <p:txBody>
              <a:bodyPr wrap="none">
                <a:spAutoFit/>
              </a:bodyPr>
              <a:lstStyle/>
              <a:p>
                <a:r>
                  <a:rPr lang="en-US" sz="825" b="1" i="1" dirty="0">
                    <a:solidFill>
                      <a:srgbClr val="000066"/>
                    </a:solidFill>
                  </a:rPr>
                  <a:t>5</a:t>
                </a:r>
              </a:p>
            </p:txBody>
          </p:sp>
          <p:cxnSp>
            <p:nvCxnSpPr>
              <p:cNvPr id="150" name="Straight Connector 149"/>
              <p:cNvCxnSpPr/>
              <p:nvPr/>
            </p:nvCxnSpPr>
            <p:spPr>
              <a:xfrm flipH="1">
                <a:off x="4179521" y="1499454"/>
                <a:ext cx="84530" cy="122223"/>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p:nvCxnSpPr>
            <p:spPr>
              <a:xfrm flipH="1">
                <a:off x="4485959" y="1499454"/>
                <a:ext cx="84530" cy="122223"/>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sp>
            <p:nvSpPr>
              <p:cNvPr id="152" name="Text Box 33"/>
              <p:cNvSpPr txBox="1">
                <a:spLocks noChangeAspect="1" noChangeArrowheads="1"/>
              </p:cNvSpPr>
              <p:nvPr/>
            </p:nvSpPr>
            <p:spPr bwMode="auto">
              <a:xfrm flipH="1">
                <a:off x="4157881" y="1456690"/>
                <a:ext cx="423514" cy="207749"/>
              </a:xfrm>
              <a:prstGeom prst="rect">
                <a:avLst/>
              </a:prstGeom>
              <a:noFill/>
              <a:ln w="9525">
                <a:noFill/>
                <a:miter lim="800000"/>
                <a:headEnd/>
                <a:tailEnd/>
              </a:ln>
            </p:spPr>
            <p:txBody>
              <a:bodyPr wrap="none">
                <a:spAutoFit/>
              </a:bodyPr>
              <a:lstStyle/>
              <a:p>
                <a:r>
                  <a:rPr lang="en-US" sz="750" b="1" dirty="0">
                    <a:solidFill>
                      <a:srgbClr val="000066"/>
                    </a:solidFill>
                  </a:rPr>
                  <a:t> 72 kb</a:t>
                </a:r>
              </a:p>
            </p:txBody>
          </p:sp>
          <p:sp>
            <p:nvSpPr>
              <p:cNvPr id="153" name="Pentagon 152"/>
              <p:cNvSpPr/>
              <p:nvPr/>
            </p:nvSpPr>
            <p:spPr>
              <a:xfrm>
                <a:off x="4597804" y="1498953"/>
                <a:ext cx="221860" cy="123225"/>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54" name="Pentagon 153"/>
              <p:cNvSpPr/>
              <p:nvPr/>
            </p:nvSpPr>
            <p:spPr>
              <a:xfrm rot="10800000">
                <a:off x="4857565" y="1494126"/>
                <a:ext cx="221860" cy="132879"/>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grpSp>
      </p:grpSp>
      <p:grpSp>
        <p:nvGrpSpPr>
          <p:cNvPr id="28" name="Group 27"/>
          <p:cNvGrpSpPr/>
          <p:nvPr/>
        </p:nvGrpSpPr>
        <p:grpSpPr>
          <a:xfrm>
            <a:off x="371237" y="2320719"/>
            <a:ext cx="3435556" cy="336485"/>
            <a:chOff x="579382" y="2093791"/>
            <a:chExt cx="3435556" cy="336485"/>
          </a:xfrm>
        </p:grpSpPr>
        <p:sp>
          <p:nvSpPr>
            <p:cNvPr id="14" name="Rectangle 13"/>
            <p:cNvSpPr/>
            <p:nvPr/>
          </p:nvSpPr>
          <p:spPr>
            <a:xfrm>
              <a:off x="579382" y="2234068"/>
              <a:ext cx="3435556" cy="196208"/>
            </a:xfrm>
            <a:prstGeom prst="rect">
              <a:avLst/>
            </a:prstGeom>
            <a:noFill/>
            <a:ln w="9525">
              <a:noFill/>
              <a:miter lim="800000"/>
              <a:headEnd/>
              <a:tailEnd/>
            </a:ln>
          </p:spPr>
          <p:txBody>
            <a:bodyPr wrap="none">
              <a:spAutoFit/>
            </a:bodyPr>
            <a:lstStyle/>
            <a:p>
              <a:r>
                <a:rPr lang="en-US" sz="675" b="1" dirty="0">
                  <a:solidFill>
                    <a:srgbClr val="000066"/>
                  </a:solidFill>
                </a:rPr>
                <a:t>1399      1400                          1453    1454       1455        1456   1457                         1475      1476 </a:t>
              </a:r>
            </a:p>
          </p:txBody>
        </p:sp>
        <p:grpSp>
          <p:nvGrpSpPr>
            <p:cNvPr id="27" name="Group 26"/>
            <p:cNvGrpSpPr/>
            <p:nvPr/>
          </p:nvGrpSpPr>
          <p:grpSpPr>
            <a:xfrm>
              <a:off x="605747" y="2093791"/>
              <a:ext cx="3249140" cy="215151"/>
              <a:chOff x="605747" y="2093791"/>
              <a:chExt cx="3249140" cy="215151"/>
            </a:xfrm>
          </p:grpSpPr>
          <p:sp>
            <p:nvSpPr>
              <p:cNvPr id="207" name="Line 12"/>
              <p:cNvSpPr>
                <a:spLocks noChangeAspect="1" noChangeShapeType="1"/>
              </p:cNvSpPr>
              <p:nvPr/>
            </p:nvSpPr>
            <p:spPr bwMode="auto">
              <a:xfrm flipV="1">
                <a:off x="1558705" y="2195158"/>
                <a:ext cx="1440180" cy="1"/>
              </a:xfrm>
              <a:prstGeom prst="line">
                <a:avLst/>
              </a:prstGeom>
              <a:noFill/>
              <a:ln w="38100">
                <a:solidFill>
                  <a:srgbClr val="000066"/>
                </a:solidFill>
                <a:round/>
                <a:headEnd/>
                <a:tailEnd/>
              </a:ln>
            </p:spPr>
            <p:txBody>
              <a:bodyPr/>
              <a:lstStyle/>
              <a:p>
                <a:endParaRPr lang="en-US" sz="825"/>
              </a:p>
            </p:txBody>
          </p:sp>
          <p:sp>
            <p:nvSpPr>
              <p:cNvPr id="209" name="Pentagon 208"/>
              <p:cNvSpPr/>
              <p:nvPr/>
            </p:nvSpPr>
            <p:spPr>
              <a:xfrm>
                <a:off x="2124817" y="2124480"/>
                <a:ext cx="283464" cy="141356"/>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210" name="Text Box 37"/>
              <p:cNvSpPr txBox="1">
                <a:spLocks noChangeAspect="1" noChangeArrowheads="1"/>
              </p:cNvSpPr>
              <p:nvPr/>
            </p:nvSpPr>
            <p:spPr bwMode="auto">
              <a:xfrm flipH="1">
                <a:off x="2099018" y="2093791"/>
                <a:ext cx="322124" cy="207749"/>
              </a:xfrm>
              <a:prstGeom prst="rect">
                <a:avLst/>
              </a:prstGeom>
              <a:noFill/>
              <a:ln w="9525">
                <a:noFill/>
                <a:miter lim="800000"/>
                <a:headEnd/>
                <a:tailEnd/>
              </a:ln>
            </p:spPr>
            <p:txBody>
              <a:bodyPr wrap="square">
                <a:spAutoFit/>
              </a:bodyPr>
              <a:lstStyle/>
              <a:p>
                <a:r>
                  <a:rPr lang="en-US" sz="750" b="1" i="1" dirty="0">
                    <a:solidFill>
                      <a:srgbClr val="000066"/>
                    </a:solidFill>
                  </a:rPr>
                  <a:t>12</a:t>
                </a:r>
              </a:p>
            </p:txBody>
          </p:sp>
          <p:sp>
            <p:nvSpPr>
              <p:cNvPr id="211" name="Pentagon 210"/>
              <p:cNvSpPr/>
              <p:nvPr/>
            </p:nvSpPr>
            <p:spPr>
              <a:xfrm rot="10800000">
                <a:off x="2441467" y="2114955"/>
                <a:ext cx="212598" cy="141356"/>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212" name="Pentagon 211"/>
              <p:cNvSpPr/>
              <p:nvPr/>
            </p:nvSpPr>
            <p:spPr>
              <a:xfrm rot="10800000" flipH="1">
                <a:off x="2715452" y="2114955"/>
                <a:ext cx="211433" cy="141356"/>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213" name="Pentagon 212"/>
              <p:cNvSpPr/>
              <p:nvPr/>
            </p:nvSpPr>
            <p:spPr>
              <a:xfrm rot="10800000" flipH="1">
                <a:off x="1628564" y="2114955"/>
                <a:ext cx="211433" cy="141356"/>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cxnSp>
            <p:nvCxnSpPr>
              <p:cNvPr id="215" name="Straight Connector 214"/>
              <p:cNvCxnSpPr/>
              <p:nvPr/>
            </p:nvCxnSpPr>
            <p:spPr>
              <a:xfrm flipH="1">
                <a:off x="2956104" y="2134047"/>
                <a:ext cx="84530" cy="122222"/>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flipH="1">
                <a:off x="3257177" y="2134047"/>
                <a:ext cx="84530" cy="122222"/>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sp>
            <p:nvSpPr>
              <p:cNvPr id="217" name="Text Box 33"/>
              <p:cNvSpPr txBox="1">
                <a:spLocks noChangeAspect="1" noChangeArrowheads="1"/>
              </p:cNvSpPr>
              <p:nvPr/>
            </p:nvSpPr>
            <p:spPr bwMode="auto">
              <a:xfrm flipH="1">
                <a:off x="2952658" y="2101193"/>
                <a:ext cx="428484" cy="207749"/>
              </a:xfrm>
              <a:prstGeom prst="rect">
                <a:avLst/>
              </a:prstGeom>
              <a:noFill/>
              <a:ln w="9525">
                <a:noFill/>
                <a:miter lim="800000"/>
                <a:headEnd/>
                <a:tailEnd/>
              </a:ln>
            </p:spPr>
            <p:txBody>
              <a:bodyPr wrap="square">
                <a:spAutoFit/>
              </a:bodyPr>
              <a:lstStyle/>
              <a:p>
                <a:r>
                  <a:rPr lang="en-US" sz="750" b="1" dirty="0">
                    <a:solidFill>
                      <a:srgbClr val="000066"/>
                    </a:solidFill>
                  </a:rPr>
                  <a:t>64 kb</a:t>
                </a:r>
              </a:p>
            </p:txBody>
          </p:sp>
          <p:sp>
            <p:nvSpPr>
              <p:cNvPr id="214" name="Line 12"/>
              <p:cNvSpPr>
                <a:spLocks noChangeAspect="1" noChangeShapeType="1"/>
              </p:cNvSpPr>
              <p:nvPr/>
            </p:nvSpPr>
            <p:spPr bwMode="auto">
              <a:xfrm flipH="1" flipV="1">
                <a:off x="3298533" y="2195158"/>
                <a:ext cx="556354" cy="1"/>
              </a:xfrm>
              <a:prstGeom prst="line">
                <a:avLst/>
              </a:prstGeom>
              <a:noFill/>
              <a:ln w="38100">
                <a:solidFill>
                  <a:srgbClr val="000066"/>
                </a:solidFill>
                <a:round/>
                <a:headEnd/>
                <a:tailEnd/>
              </a:ln>
            </p:spPr>
            <p:txBody>
              <a:bodyPr/>
              <a:lstStyle/>
              <a:p>
                <a:endParaRPr lang="en-US" sz="825"/>
              </a:p>
            </p:txBody>
          </p:sp>
          <p:sp>
            <p:nvSpPr>
              <p:cNvPr id="218" name="Pentagon 217"/>
              <p:cNvSpPr/>
              <p:nvPr/>
            </p:nvSpPr>
            <p:spPr>
              <a:xfrm flipH="1">
                <a:off x="3350365" y="2114955"/>
                <a:ext cx="211433" cy="141356"/>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219" name="Pentagon 218"/>
              <p:cNvSpPr/>
              <p:nvPr/>
            </p:nvSpPr>
            <p:spPr>
              <a:xfrm rot="10800000">
                <a:off x="3615105" y="2114955"/>
                <a:ext cx="211433" cy="141356"/>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253" name="Line 12"/>
              <p:cNvSpPr>
                <a:spLocks noChangeAspect="1" noChangeShapeType="1"/>
              </p:cNvSpPr>
              <p:nvPr/>
            </p:nvSpPr>
            <p:spPr bwMode="auto">
              <a:xfrm flipH="1" flipV="1">
                <a:off x="605747" y="2195158"/>
                <a:ext cx="603504" cy="1"/>
              </a:xfrm>
              <a:prstGeom prst="line">
                <a:avLst/>
              </a:prstGeom>
              <a:noFill/>
              <a:ln w="38100">
                <a:solidFill>
                  <a:srgbClr val="000066"/>
                </a:solidFill>
                <a:round/>
                <a:headEnd/>
                <a:tailEnd/>
              </a:ln>
            </p:spPr>
            <p:txBody>
              <a:bodyPr/>
              <a:lstStyle/>
              <a:p>
                <a:endParaRPr lang="en-US" sz="825"/>
              </a:p>
            </p:txBody>
          </p:sp>
          <p:sp>
            <p:nvSpPr>
              <p:cNvPr id="254" name="Pentagon 253"/>
              <p:cNvSpPr/>
              <p:nvPr/>
            </p:nvSpPr>
            <p:spPr>
              <a:xfrm rot="10800000" flipH="1">
                <a:off x="674284" y="2119718"/>
                <a:ext cx="211433" cy="141356"/>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t>             </a:t>
                </a:r>
              </a:p>
            </p:txBody>
          </p:sp>
          <p:sp>
            <p:nvSpPr>
              <p:cNvPr id="255" name="Pentagon 254"/>
              <p:cNvSpPr/>
              <p:nvPr/>
            </p:nvSpPr>
            <p:spPr>
              <a:xfrm rot="10800000">
                <a:off x="930209" y="2119718"/>
                <a:ext cx="211433" cy="141356"/>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t>    </a:t>
                </a:r>
              </a:p>
            </p:txBody>
          </p:sp>
          <p:cxnSp>
            <p:nvCxnSpPr>
              <p:cNvPr id="257" name="Straight Connector 256"/>
              <p:cNvCxnSpPr/>
              <p:nvPr/>
            </p:nvCxnSpPr>
            <p:spPr>
              <a:xfrm flipH="1">
                <a:off x="1168401" y="2134047"/>
                <a:ext cx="84530" cy="122222"/>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flipH="1">
                <a:off x="1519730" y="2134047"/>
                <a:ext cx="84530" cy="122222"/>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sp>
            <p:nvSpPr>
              <p:cNvPr id="259" name="Text Box 33"/>
              <p:cNvSpPr txBox="1">
                <a:spLocks noChangeAspect="1" noChangeArrowheads="1"/>
              </p:cNvSpPr>
              <p:nvPr/>
            </p:nvSpPr>
            <p:spPr bwMode="auto">
              <a:xfrm flipH="1">
                <a:off x="1154112" y="2098067"/>
                <a:ext cx="449162" cy="207749"/>
              </a:xfrm>
              <a:prstGeom prst="rect">
                <a:avLst/>
              </a:prstGeom>
              <a:noFill/>
              <a:ln w="9525">
                <a:noFill/>
                <a:miter lim="800000"/>
                <a:headEnd/>
                <a:tailEnd/>
              </a:ln>
            </p:spPr>
            <p:txBody>
              <a:bodyPr wrap="none">
                <a:spAutoFit/>
              </a:bodyPr>
              <a:lstStyle/>
              <a:p>
                <a:r>
                  <a:rPr lang="en-US" sz="750" b="1" dirty="0">
                    <a:solidFill>
                      <a:srgbClr val="000066"/>
                    </a:solidFill>
                  </a:rPr>
                  <a:t>161 kb</a:t>
                </a:r>
              </a:p>
            </p:txBody>
          </p:sp>
          <p:sp>
            <p:nvSpPr>
              <p:cNvPr id="304" name="Pentagon 303"/>
              <p:cNvSpPr/>
              <p:nvPr/>
            </p:nvSpPr>
            <p:spPr>
              <a:xfrm rot="10800000" flipH="1">
                <a:off x="1870065" y="2114955"/>
                <a:ext cx="211433" cy="141356"/>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grpSp>
      </p:grpSp>
      <p:grpSp>
        <p:nvGrpSpPr>
          <p:cNvPr id="4" name="Group 3"/>
          <p:cNvGrpSpPr/>
          <p:nvPr/>
        </p:nvGrpSpPr>
        <p:grpSpPr>
          <a:xfrm>
            <a:off x="399813" y="2755765"/>
            <a:ext cx="3471278" cy="340784"/>
            <a:chOff x="824492" y="3529287"/>
            <a:chExt cx="4628368" cy="454380"/>
          </a:xfrm>
        </p:grpSpPr>
        <p:sp>
          <p:nvSpPr>
            <p:cNvPr id="15" name="Rectangle 14"/>
            <p:cNvSpPr/>
            <p:nvPr/>
          </p:nvSpPr>
          <p:spPr>
            <a:xfrm>
              <a:off x="852885" y="3722056"/>
              <a:ext cx="4599975" cy="261611"/>
            </a:xfrm>
            <a:prstGeom prst="rect">
              <a:avLst/>
            </a:prstGeom>
            <a:noFill/>
            <a:ln w="9525">
              <a:noFill/>
              <a:miter lim="800000"/>
              <a:headEnd/>
              <a:tailEnd/>
            </a:ln>
          </p:spPr>
          <p:txBody>
            <a:bodyPr wrap="none">
              <a:spAutoFit/>
            </a:bodyPr>
            <a:lstStyle/>
            <a:p>
              <a:r>
                <a:rPr lang="en-US" sz="675" b="1" dirty="0">
                  <a:solidFill>
                    <a:srgbClr val="000066"/>
                  </a:solidFill>
                </a:rPr>
                <a:t>411    </a:t>
              </a:r>
              <a:r>
                <a:rPr lang="en-US" sz="675" b="1" dirty="0" smtClean="0">
                  <a:solidFill>
                    <a:srgbClr val="000066"/>
                  </a:solidFill>
                </a:rPr>
                <a:t> 412                             </a:t>
              </a:r>
              <a:r>
                <a:rPr lang="en-US" sz="675" b="1" dirty="0">
                  <a:solidFill>
                    <a:srgbClr val="000066"/>
                  </a:solidFill>
                </a:rPr>
                <a:t>421       422      423         424         </a:t>
              </a:r>
              <a:r>
                <a:rPr lang="en-US" sz="675" b="1" dirty="0" smtClean="0">
                  <a:solidFill>
                    <a:srgbClr val="000066"/>
                  </a:solidFill>
                </a:rPr>
                <a:t>425                                </a:t>
              </a:r>
              <a:r>
                <a:rPr lang="en-US" sz="675" b="1" dirty="0">
                  <a:solidFill>
                    <a:srgbClr val="000066"/>
                  </a:solidFill>
                </a:rPr>
                <a:t>512          513 </a:t>
              </a:r>
            </a:p>
          </p:txBody>
        </p:sp>
        <p:sp>
          <p:nvSpPr>
            <p:cNvPr id="260" name="Line 12"/>
            <p:cNvSpPr>
              <a:spLocks noChangeAspect="1" noChangeShapeType="1"/>
            </p:cNvSpPr>
            <p:nvPr/>
          </p:nvSpPr>
          <p:spPr bwMode="auto">
            <a:xfrm flipV="1">
              <a:off x="2054299" y="3665100"/>
              <a:ext cx="1920240" cy="1"/>
            </a:xfrm>
            <a:prstGeom prst="line">
              <a:avLst/>
            </a:prstGeom>
            <a:noFill/>
            <a:ln w="38100">
              <a:solidFill>
                <a:srgbClr val="000066"/>
              </a:solidFill>
              <a:round/>
              <a:headEnd/>
              <a:tailEnd/>
            </a:ln>
          </p:spPr>
          <p:txBody>
            <a:bodyPr/>
            <a:lstStyle/>
            <a:p>
              <a:endParaRPr lang="en-US" sz="825"/>
            </a:p>
          </p:txBody>
        </p:sp>
        <p:sp>
          <p:nvSpPr>
            <p:cNvPr id="283" name="Pentagon 282"/>
            <p:cNvSpPr/>
            <p:nvPr/>
          </p:nvSpPr>
          <p:spPr>
            <a:xfrm>
              <a:off x="3195104" y="3570863"/>
              <a:ext cx="283464" cy="188475"/>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284" name="Pentagon 283"/>
            <p:cNvSpPr/>
            <p:nvPr/>
          </p:nvSpPr>
          <p:spPr>
            <a:xfrm rot="10800000" flipH="1">
              <a:off x="3614735" y="3570863"/>
              <a:ext cx="281911" cy="188475"/>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288" name="Pentagon 287"/>
            <p:cNvSpPr/>
            <p:nvPr/>
          </p:nvSpPr>
          <p:spPr>
            <a:xfrm rot="10800000" flipH="1">
              <a:off x="2125691" y="3570863"/>
              <a:ext cx="281911" cy="188475"/>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cxnSp>
          <p:nvCxnSpPr>
            <p:cNvPr id="289" name="Straight Connector 288"/>
            <p:cNvCxnSpPr/>
            <p:nvPr/>
          </p:nvCxnSpPr>
          <p:spPr>
            <a:xfrm flipH="1">
              <a:off x="3911147" y="3583619"/>
              <a:ext cx="112707" cy="162963"/>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cxnSp>
          <p:nvCxnSpPr>
            <p:cNvPr id="290" name="Straight Connector 289"/>
            <p:cNvCxnSpPr/>
            <p:nvPr/>
          </p:nvCxnSpPr>
          <p:spPr>
            <a:xfrm flipH="1">
              <a:off x="4466198" y="3583619"/>
              <a:ext cx="112707" cy="162963"/>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sp>
          <p:nvSpPr>
            <p:cNvPr id="291" name="Text Box 33"/>
            <p:cNvSpPr txBox="1">
              <a:spLocks noChangeAspect="1" noChangeArrowheads="1"/>
            </p:cNvSpPr>
            <p:nvPr/>
          </p:nvSpPr>
          <p:spPr bwMode="auto">
            <a:xfrm flipH="1">
              <a:off x="3926568" y="3529287"/>
              <a:ext cx="641522" cy="276999"/>
            </a:xfrm>
            <a:prstGeom prst="rect">
              <a:avLst/>
            </a:prstGeom>
            <a:noFill/>
            <a:ln w="9525">
              <a:noFill/>
              <a:miter lim="800000"/>
              <a:headEnd/>
              <a:tailEnd/>
            </a:ln>
          </p:spPr>
          <p:txBody>
            <a:bodyPr wrap="square">
              <a:spAutoFit/>
            </a:bodyPr>
            <a:lstStyle/>
            <a:p>
              <a:r>
                <a:rPr lang="en-US" sz="750" b="1" dirty="0">
                  <a:solidFill>
                    <a:srgbClr val="000066"/>
                  </a:solidFill>
                </a:rPr>
                <a:t> 328 kb</a:t>
              </a:r>
            </a:p>
          </p:txBody>
        </p:sp>
        <p:grpSp>
          <p:nvGrpSpPr>
            <p:cNvPr id="292" name="Group 291"/>
            <p:cNvGrpSpPr/>
            <p:nvPr/>
          </p:nvGrpSpPr>
          <p:grpSpPr>
            <a:xfrm>
              <a:off x="4527691" y="3570863"/>
              <a:ext cx="741805" cy="188475"/>
              <a:chOff x="3291610" y="3151258"/>
              <a:chExt cx="741805" cy="188475"/>
            </a:xfrm>
          </p:grpSpPr>
          <p:sp>
            <p:nvSpPr>
              <p:cNvPr id="293" name="Line 12"/>
              <p:cNvSpPr>
                <a:spLocks noChangeAspect="1" noChangeShapeType="1"/>
              </p:cNvSpPr>
              <p:nvPr/>
            </p:nvSpPr>
            <p:spPr bwMode="auto">
              <a:xfrm flipH="1" flipV="1">
                <a:off x="3291610" y="3245496"/>
                <a:ext cx="741805" cy="1"/>
              </a:xfrm>
              <a:prstGeom prst="line">
                <a:avLst/>
              </a:prstGeom>
              <a:noFill/>
              <a:ln w="38100">
                <a:solidFill>
                  <a:srgbClr val="000066"/>
                </a:solidFill>
                <a:round/>
                <a:headEnd/>
                <a:tailEnd/>
              </a:ln>
            </p:spPr>
            <p:txBody>
              <a:bodyPr/>
              <a:lstStyle/>
              <a:p>
                <a:endParaRPr lang="en-US" sz="825"/>
              </a:p>
            </p:txBody>
          </p:sp>
          <p:sp>
            <p:nvSpPr>
              <p:cNvPr id="294" name="Pentagon 293"/>
              <p:cNvSpPr/>
              <p:nvPr/>
            </p:nvSpPr>
            <p:spPr>
              <a:xfrm rot="10800000" flipH="1">
                <a:off x="3367070" y="3151258"/>
                <a:ext cx="281911" cy="188475"/>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295" name="Pentagon 294"/>
              <p:cNvSpPr/>
              <p:nvPr/>
            </p:nvSpPr>
            <p:spPr>
              <a:xfrm rot="10800000">
                <a:off x="3720056" y="3151258"/>
                <a:ext cx="281911" cy="188475"/>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grpSp>
        <p:sp>
          <p:nvSpPr>
            <p:cNvPr id="296" name="Pentagon 295"/>
            <p:cNvSpPr/>
            <p:nvPr/>
          </p:nvSpPr>
          <p:spPr>
            <a:xfrm flipH="1">
              <a:off x="2476826" y="3570863"/>
              <a:ext cx="173736" cy="188475"/>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297" name="Line 12"/>
            <p:cNvSpPr>
              <a:spLocks noChangeAspect="1" noChangeShapeType="1"/>
            </p:cNvSpPr>
            <p:nvPr/>
          </p:nvSpPr>
          <p:spPr bwMode="auto">
            <a:xfrm flipH="1" flipV="1">
              <a:off x="824492" y="3665099"/>
              <a:ext cx="804672" cy="1"/>
            </a:xfrm>
            <a:prstGeom prst="line">
              <a:avLst/>
            </a:prstGeom>
            <a:noFill/>
            <a:ln w="38100">
              <a:solidFill>
                <a:srgbClr val="000066"/>
              </a:solidFill>
              <a:round/>
              <a:headEnd/>
              <a:tailEnd/>
            </a:ln>
          </p:spPr>
          <p:txBody>
            <a:bodyPr/>
            <a:lstStyle/>
            <a:p>
              <a:endParaRPr lang="en-US" sz="825"/>
            </a:p>
          </p:txBody>
        </p:sp>
        <p:sp>
          <p:nvSpPr>
            <p:cNvPr id="298" name="Pentagon 297"/>
            <p:cNvSpPr/>
            <p:nvPr/>
          </p:nvSpPr>
          <p:spPr>
            <a:xfrm flipH="1">
              <a:off x="890477" y="3570863"/>
              <a:ext cx="281911" cy="188475"/>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299" name="Pentagon 298"/>
            <p:cNvSpPr/>
            <p:nvPr/>
          </p:nvSpPr>
          <p:spPr>
            <a:xfrm>
              <a:off x="1250758" y="3570863"/>
              <a:ext cx="281911" cy="188475"/>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grpSp>
          <p:nvGrpSpPr>
            <p:cNvPr id="300" name="Group 299"/>
            <p:cNvGrpSpPr/>
            <p:nvPr/>
          </p:nvGrpSpPr>
          <p:grpSpPr>
            <a:xfrm>
              <a:off x="1568348" y="3541990"/>
              <a:ext cx="536695" cy="276998"/>
              <a:chOff x="4988222" y="2537891"/>
              <a:chExt cx="536695" cy="276998"/>
            </a:xfrm>
          </p:grpSpPr>
          <p:cxnSp>
            <p:nvCxnSpPr>
              <p:cNvPr id="301" name="Straight Connector 300"/>
              <p:cNvCxnSpPr/>
              <p:nvPr/>
            </p:nvCxnSpPr>
            <p:spPr>
              <a:xfrm flipH="1">
                <a:off x="4988222" y="2579521"/>
                <a:ext cx="112707" cy="162963"/>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flipH="1">
                <a:off x="5412210" y="2579521"/>
                <a:ext cx="112707" cy="162963"/>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sp>
            <p:nvSpPr>
              <p:cNvPr id="303" name="Text Box 33"/>
              <p:cNvSpPr txBox="1">
                <a:spLocks noChangeAspect="1" noChangeArrowheads="1"/>
              </p:cNvSpPr>
              <p:nvPr/>
            </p:nvSpPr>
            <p:spPr bwMode="auto">
              <a:xfrm flipH="1">
                <a:off x="4988483" y="2537891"/>
                <a:ext cx="534763" cy="276998"/>
              </a:xfrm>
              <a:prstGeom prst="rect">
                <a:avLst/>
              </a:prstGeom>
              <a:noFill/>
              <a:ln w="9525">
                <a:noFill/>
                <a:miter lim="800000"/>
                <a:headEnd/>
                <a:tailEnd/>
              </a:ln>
            </p:spPr>
            <p:txBody>
              <a:bodyPr wrap="none">
                <a:spAutoFit/>
              </a:bodyPr>
              <a:lstStyle/>
              <a:p>
                <a:r>
                  <a:rPr lang="en-US" sz="750" b="1" dirty="0">
                    <a:solidFill>
                      <a:srgbClr val="000066"/>
                    </a:solidFill>
                  </a:rPr>
                  <a:t>56 kb</a:t>
                </a:r>
              </a:p>
            </p:txBody>
          </p:sp>
        </p:grpSp>
        <p:sp>
          <p:nvSpPr>
            <p:cNvPr id="305" name="Pentagon 304"/>
            <p:cNvSpPr/>
            <p:nvPr/>
          </p:nvSpPr>
          <p:spPr>
            <a:xfrm>
              <a:off x="2782156" y="3576514"/>
              <a:ext cx="295813" cy="177172"/>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306" name="Text Box 33"/>
            <p:cNvSpPr txBox="1">
              <a:spLocks noChangeAspect="1" noChangeArrowheads="1"/>
            </p:cNvSpPr>
            <p:nvPr/>
          </p:nvSpPr>
          <p:spPr bwMode="auto">
            <a:xfrm flipH="1">
              <a:off x="2726420" y="3541990"/>
              <a:ext cx="378736" cy="276999"/>
            </a:xfrm>
            <a:prstGeom prst="rect">
              <a:avLst/>
            </a:prstGeom>
            <a:noFill/>
            <a:ln w="9525">
              <a:noFill/>
              <a:miter lim="800000"/>
              <a:headEnd/>
              <a:tailEnd/>
            </a:ln>
          </p:spPr>
          <p:txBody>
            <a:bodyPr wrap="none">
              <a:spAutoFit/>
            </a:bodyPr>
            <a:lstStyle/>
            <a:p>
              <a:r>
                <a:rPr lang="en-US" sz="750" b="1" i="1" dirty="0">
                  <a:solidFill>
                    <a:srgbClr val="000066"/>
                  </a:solidFill>
                </a:rPr>
                <a:t>6b</a:t>
              </a:r>
            </a:p>
          </p:txBody>
        </p:sp>
      </p:grpSp>
      <p:grpSp>
        <p:nvGrpSpPr>
          <p:cNvPr id="16" name="Group 15"/>
          <p:cNvGrpSpPr/>
          <p:nvPr/>
        </p:nvGrpSpPr>
        <p:grpSpPr>
          <a:xfrm>
            <a:off x="371241" y="1492752"/>
            <a:ext cx="2569934" cy="331186"/>
            <a:chOff x="648371" y="1845174"/>
            <a:chExt cx="2569934" cy="331186"/>
          </a:xfrm>
        </p:grpSpPr>
        <p:grpSp>
          <p:nvGrpSpPr>
            <p:cNvPr id="12" name="Group 11"/>
            <p:cNvGrpSpPr/>
            <p:nvPr/>
          </p:nvGrpSpPr>
          <p:grpSpPr>
            <a:xfrm>
              <a:off x="677294" y="1845174"/>
              <a:ext cx="2448952" cy="211113"/>
              <a:chOff x="677294" y="1845174"/>
              <a:chExt cx="2448952" cy="211113"/>
            </a:xfrm>
          </p:grpSpPr>
          <p:sp>
            <p:nvSpPr>
              <p:cNvPr id="190" name="Line 12"/>
              <p:cNvSpPr>
                <a:spLocks noChangeAspect="1" noChangeShapeType="1"/>
              </p:cNvSpPr>
              <p:nvPr/>
            </p:nvSpPr>
            <p:spPr bwMode="auto">
              <a:xfrm flipV="1">
                <a:off x="677294" y="1945033"/>
                <a:ext cx="1490472" cy="1"/>
              </a:xfrm>
              <a:prstGeom prst="line">
                <a:avLst/>
              </a:prstGeom>
              <a:noFill/>
              <a:ln w="38100">
                <a:solidFill>
                  <a:srgbClr val="000066"/>
                </a:solidFill>
                <a:round/>
                <a:headEnd/>
                <a:tailEnd/>
              </a:ln>
            </p:spPr>
            <p:txBody>
              <a:bodyPr/>
              <a:lstStyle/>
              <a:p>
                <a:endParaRPr lang="en-US" sz="825"/>
              </a:p>
            </p:txBody>
          </p:sp>
          <p:sp>
            <p:nvSpPr>
              <p:cNvPr id="191" name="Pentagon 190"/>
              <p:cNvSpPr/>
              <p:nvPr/>
            </p:nvSpPr>
            <p:spPr>
              <a:xfrm>
                <a:off x="1352181" y="1874355"/>
                <a:ext cx="211433" cy="141356"/>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92" name="Text Box 37"/>
              <p:cNvSpPr txBox="1">
                <a:spLocks noChangeAspect="1" noChangeArrowheads="1"/>
              </p:cNvSpPr>
              <p:nvPr/>
            </p:nvSpPr>
            <p:spPr bwMode="auto">
              <a:xfrm flipH="1">
                <a:off x="1297708" y="1846079"/>
                <a:ext cx="324608" cy="207749"/>
              </a:xfrm>
              <a:prstGeom prst="rect">
                <a:avLst/>
              </a:prstGeom>
              <a:noFill/>
              <a:ln w="9525">
                <a:noFill/>
                <a:miter lim="800000"/>
                <a:headEnd/>
                <a:tailEnd/>
              </a:ln>
            </p:spPr>
            <p:txBody>
              <a:bodyPr wrap="square">
                <a:spAutoFit/>
              </a:bodyPr>
              <a:lstStyle/>
              <a:p>
                <a:r>
                  <a:rPr lang="en-US" sz="750" b="1" i="1" dirty="0">
                    <a:solidFill>
                      <a:srgbClr val="000066"/>
                    </a:solidFill>
                  </a:rPr>
                  <a:t>18</a:t>
                </a:r>
              </a:p>
            </p:txBody>
          </p:sp>
          <p:sp>
            <p:nvSpPr>
              <p:cNvPr id="193" name="Pentagon 192"/>
              <p:cNvSpPr/>
              <p:nvPr/>
            </p:nvSpPr>
            <p:spPr>
              <a:xfrm flipH="1">
                <a:off x="989954" y="1874355"/>
                <a:ext cx="283464" cy="141356"/>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94" name="Text Box 37"/>
              <p:cNvSpPr txBox="1">
                <a:spLocks noChangeAspect="1" noChangeArrowheads="1"/>
              </p:cNvSpPr>
              <p:nvPr/>
            </p:nvSpPr>
            <p:spPr bwMode="auto">
              <a:xfrm>
                <a:off x="1016088" y="1845174"/>
                <a:ext cx="313877" cy="207749"/>
              </a:xfrm>
              <a:prstGeom prst="rect">
                <a:avLst/>
              </a:prstGeom>
              <a:noFill/>
              <a:ln w="9525">
                <a:noFill/>
                <a:miter lim="800000"/>
                <a:headEnd/>
                <a:tailEnd/>
              </a:ln>
            </p:spPr>
            <p:txBody>
              <a:bodyPr wrap="square">
                <a:spAutoFit/>
              </a:bodyPr>
              <a:lstStyle/>
              <a:p>
                <a:r>
                  <a:rPr lang="en-US" sz="750" b="1" i="1" dirty="0">
                    <a:solidFill>
                      <a:srgbClr val="000066"/>
                    </a:solidFill>
                  </a:rPr>
                  <a:t>17</a:t>
                </a:r>
              </a:p>
            </p:txBody>
          </p:sp>
          <p:sp>
            <p:nvSpPr>
              <p:cNvPr id="195" name="Pentagon 194"/>
              <p:cNvSpPr/>
              <p:nvPr/>
            </p:nvSpPr>
            <p:spPr>
              <a:xfrm>
                <a:off x="1615085" y="1874355"/>
                <a:ext cx="211433" cy="141356"/>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96" name="Pentagon 195"/>
              <p:cNvSpPr/>
              <p:nvPr/>
            </p:nvSpPr>
            <p:spPr>
              <a:xfrm flipH="1">
                <a:off x="1868245" y="1874355"/>
                <a:ext cx="211433" cy="141356"/>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97" name="Pentagon 196"/>
              <p:cNvSpPr/>
              <p:nvPr/>
            </p:nvSpPr>
            <p:spPr>
              <a:xfrm flipH="1">
                <a:off x="733830" y="1874355"/>
                <a:ext cx="211433" cy="141356"/>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98" name="Line 12"/>
              <p:cNvSpPr>
                <a:spLocks noChangeAspect="1" noChangeShapeType="1"/>
              </p:cNvSpPr>
              <p:nvPr/>
            </p:nvSpPr>
            <p:spPr bwMode="auto">
              <a:xfrm flipH="1" flipV="1">
                <a:off x="2569892" y="1945033"/>
                <a:ext cx="556354" cy="1"/>
              </a:xfrm>
              <a:prstGeom prst="line">
                <a:avLst/>
              </a:prstGeom>
              <a:noFill/>
              <a:ln w="38100">
                <a:solidFill>
                  <a:srgbClr val="000066"/>
                </a:solidFill>
                <a:round/>
                <a:headEnd/>
                <a:tailEnd/>
              </a:ln>
            </p:spPr>
            <p:txBody>
              <a:bodyPr/>
              <a:lstStyle/>
              <a:p>
                <a:endParaRPr lang="en-US" sz="825"/>
              </a:p>
            </p:txBody>
          </p:sp>
          <p:cxnSp>
            <p:nvCxnSpPr>
              <p:cNvPr id="199" name="Straight Connector 198"/>
              <p:cNvCxnSpPr/>
              <p:nvPr/>
            </p:nvCxnSpPr>
            <p:spPr>
              <a:xfrm flipH="1">
                <a:off x="2123800" y="1883922"/>
                <a:ext cx="84530" cy="122222"/>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cxnSp>
            <p:nvCxnSpPr>
              <p:cNvPr id="200" name="Straight Connector 199"/>
              <p:cNvCxnSpPr/>
              <p:nvPr/>
            </p:nvCxnSpPr>
            <p:spPr>
              <a:xfrm flipH="1">
                <a:off x="2528535" y="1883922"/>
                <a:ext cx="84530" cy="122222"/>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sp>
            <p:nvSpPr>
              <p:cNvPr id="201" name="Text Box 33"/>
              <p:cNvSpPr txBox="1">
                <a:spLocks noChangeAspect="1" noChangeArrowheads="1"/>
              </p:cNvSpPr>
              <p:nvPr/>
            </p:nvSpPr>
            <p:spPr bwMode="auto">
              <a:xfrm flipH="1">
                <a:off x="2122036" y="1848538"/>
                <a:ext cx="518963" cy="207749"/>
              </a:xfrm>
              <a:prstGeom prst="rect">
                <a:avLst/>
              </a:prstGeom>
              <a:noFill/>
              <a:ln w="9525">
                <a:noFill/>
                <a:miter lim="800000"/>
                <a:headEnd/>
                <a:tailEnd/>
              </a:ln>
            </p:spPr>
            <p:txBody>
              <a:bodyPr wrap="square">
                <a:spAutoFit/>
              </a:bodyPr>
              <a:lstStyle/>
              <a:p>
                <a:r>
                  <a:rPr lang="en-US" sz="750" b="1" dirty="0">
                    <a:solidFill>
                      <a:srgbClr val="000066"/>
                    </a:solidFill>
                  </a:rPr>
                  <a:t> 183 kb</a:t>
                </a:r>
              </a:p>
            </p:txBody>
          </p:sp>
          <p:sp>
            <p:nvSpPr>
              <p:cNvPr id="202" name="Pentagon 201"/>
              <p:cNvSpPr/>
              <p:nvPr/>
            </p:nvSpPr>
            <p:spPr>
              <a:xfrm rot="10800000" flipH="1">
                <a:off x="2640776" y="1874355"/>
                <a:ext cx="211433" cy="141356"/>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203" name="Pentagon 202"/>
              <p:cNvSpPr/>
              <p:nvPr/>
            </p:nvSpPr>
            <p:spPr>
              <a:xfrm>
                <a:off x="2891227" y="1874355"/>
                <a:ext cx="211433" cy="141356"/>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grpSp>
        <p:sp>
          <p:nvSpPr>
            <p:cNvPr id="3" name="Rectangle 2"/>
            <p:cNvSpPr/>
            <p:nvPr/>
          </p:nvSpPr>
          <p:spPr>
            <a:xfrm>
              <a:off x="648371" y="1980152"/>
              <a:ext cx="2569934" cy="196208"/>
            </a:xfrm>
            <a:prstGeom prst="rect">
              <a:avLst/>
            </a:prstGeom>
            <a:noFill/>
            <a:ln w="9525">
              <a:noFill/>
              <a:miter lim="800000"/>
              <a:headEnd/>
              <a:tailEnd/>
            </a:ln>
          </p:spPr>
          <p:txBody>
            <a:bodyPr wrap="none">
              <a:spAutoFit/>
            </a:bodyPr>
            <a:lstStyle/>
            <a:p>
              <a:r>
                <a:rPr lang="nb-NO" sz="675" b="1" dirty="0" smtClean="0">
                  <a:solidFill>
                    <a:srgbClr val="000066"/>
                  </a:solidFill>
                </a:rPr>
                <a:t>  6962       6963      6964     </a:t>
              </a:r>
              <a:r>
                <a:rPr lang="nb-NO" sz="675" b="1" dirty="0">
                  <a:solidFill>
                    <a:srgbClr val="000066"/>
                  </a:solidFill>
                </a:rPr>
                <a:t>6965     6966                             </a:t>
              </a:r>
              <a:r>
                <a:rPr lang="nb-NO" sz="675" b="1" dirty="0" smtClean="0">
                  <a:solidFill>
                    <a:srgbClr val="000066"/>
                  </a:solidFill>
                </a:rPr>
                <a:t>7006      </a:t>
              </a:r>
              <a:r>
                <a:rPr lang="nb-NO" sz="675" b="1" dirty="0">
                  <a:solidFill>
                    <a:srgbClr val="000066"/>
                  </a:solidFill>
                </a:rPr>
                <a:t>7007 </a:t>
              </a:r>
              <a:endParaRPr lang="en-US" sz="675" b="1" dirty="0">
                <a:solidFill>
                  <a:srgbClr val="000066"/>
                </a:solidFill>
              </a:endParaRPr>
            </a:p>
          </p:txBody>
        </p:sp>
      </p:grpSp>
      <p:grpSp>
        <p:nvGrpSpPr>
          <p:cNvPr id="11" name="Group 10"/>
          <p:cNvGrpSpPr/>
          <p:nvPr/>
        </p:nvGrpSpPr>
        <p:grpSpPr>
          <a:xfrm>
            <a:off x="337895" y="1899754"/>
            <a:ext cx="2488182" cy="338128"/>
            <a:chOff x="597944" y="2439250"/>
            <a:chExt cx="2488182" cy="338128"/>
          </a:xfrm>
        </p:grpSpPr>
        <p:sp>
          <p:nvSpPr>
            <p:cNvPr id="13" name="Rectangle 12"/>
            <p:cNvSpPr/>
            <p:nvPr/>
          </p:nvSpPr>
          <p:spPr>
            <a:xfrm>
              <a:off x="597944" y="2581170"/>
              <a:ext cx="2488182" cy="196208"/>
            </a:xfrm>
            <a:prstGeom prst="rect">
              <a:avLst/>
            </a:prstGeom>
            <a:noFill/>
            <a:ln w="9525">
              <a:noFill/>
              <a:miter lim="800000"/>
              <a:headEnd/>
              <a:tailEnd/>
            </a:ln>
          </p:spPr>
          <p:txBody>
            <a:bodyPr wrap="none">
              <a:spAutoFit/>
            </a:bodyPr>
            <a:lstStyle/>
            <a:p>
              <a:r>
                <a:rPr lang="nb-NO" sz="675" b="1" dirty="0">
                  <a:solidFill>
                    <a:srgbClr val="000066"/>
                  </a:solidFill>
                </a:rPr>
                <a:t>10414  10415   10416     10417    10418                      10425    10426 </a:t>
              </a:r>
              <a:endParaRPr lang="en-US" sz="675" b="1" dirty="0">
                <a:solidFill>
                  <a:srgbClr val="000066"/>
                </a:solidFill>
              </a:endParaRPr>
            </a:p>
          </p:txBody>
        </p:sp>
        <p:grpSp>
          <p:nvGrpSpPr>
            <p:cNvPr id="9" name="Group 8"/>
            <p:cNvGrpSpPr/>
            <p:nvPr/>
          </p:nvGrpSpPr>
          <p:grpSpPr>
            <a:xfrm>
              <a:off x="657294" y="2439250"/>
              <a:ext cx="2304862" cy="217371"/>
              <a:chOff x="657294" y="2439250"/>
              <a:chExt cx="2304862" cy="217371"/>
            </a:xfrm>
          </p:grpSpPr>
          <p:sp>
            <p:nvSpPr>
              <p:cNvPr id="278" name="Line 12"/>
              <p:cNvSpPr>
                <a:spLocks noChangeAspect="1" noChangeShapeType="1"/>
              </p:cNvSpPr>
              <p:nvPr/>
            </p:nvSpPr>
            <p:spPr bwMode="auto">
              <a:xfrm flipV="1">
                <a:off x="657294" y="2543221"/>
                <a:ext cx="1440180" cy="1"/>
              </a:xfrm>
              <a:prstGeom prst="line">
                <a:avLst/>
              </a:prstGeom>
              <a:noFill/>
              <a:ln w="38100">
                <a:solidFill>
                  <a:srgbClr val="000066"/>
                </a:solidFill>
                <a:round/>
                <a:headEnd/>
                <a:tailEnd/>
              </a:ln>
            </p:spPr>
            <p:txBody>
              <a:bodyPr/>
              <a:lstStyle/>
              <a:p>
                <a:endParaRPr lang="en-US" sz="825"/>
              </a:p>
            </p:txBody>
          </p:sp>
          <p:sp>
            <p:nvSpPr>
              <p:cNvPr id="279" name="Pentagon 278"/>
              <p:cNvSpPr/>
              <p:nvPr/>
            </p:nvSpPr>
            <p:spPr>
              <a:xfrm rot="10800000">
                <a:off x="1205656" y="2472543"/>
                <a:ext cx="211433" cy="141356"/>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285" name="Pentagon 284"/>
              <p:cNvSpPr/>
              <p:nvPr/>
            </p:nvSpPr>
            <p:spPr>
              <a:xfrm rot="10800000">
                <a:off x="1512897" y="2472543"/>
                <a:ext cx="212598" cy="141356"/>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361" name="Pentagon 360"/>
              <p:cNvSpPr/>
              <p:nvPr/>
            </p:nvSpPr>
            <p:spPr>
              <a:xfrm rot="10800000" flipH="1">
                <a:off x="1827621" y="2472543"/>
                <a:ext cx="211433" cy="141356"/>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367" name="Pentagon 366"/>
              <p:cNvSpPr/>
              <p:nvPr/>
            </p:nvSpPr>
            <p:spPr>
              <a:xfrm flipH="1">
                <a:off x="710838" y="2472543"/>
                <a:ext cx="211433" cy="141356"/>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17" name="Line 12"/>
              <p:cNvSpPr>
                <a:spLocks noChangeAspect="1" noChangeShapeType="1"/>
              </p:cNvSpPr>
              <p:nvPr/>
            </p:nvSpPr>
            <p:spPr bwMode="auto">
              <a:xfrm flipH="1" flipV="1">
                <a:off x="2405802" y="2543221"/>
                <a:ext cx="556354" cy="1"/>
              </a:xfrm>
              <a:prstGeom prst="line">
                <a:avLst/>
              </a:prstGeom>
              <a:noFill/>
              <a:ln w="38100">
                <a:solidFill>
                  <a:srgbClr val="000066"/>
                </a:solidFill>
                <a:round/>
                <a:headEnd/>
                <a:tailEnd/>
              </a:ln>
            </p:spPr>
            <p:txBody>
              <a:bodyPr/>
              <a:lstStyle/>
              <a:p>
                <a:endParaRPr lang="en-US" sz="825"/>
              </a:p>
            </p:txBody>
          </p:sp>
          <p:cxnSp>
            <p:nvCxnSpPr>
              <p:cNvPr id="120" name="Straight Connector 119"/>
              <p:cNvCxnSpPr/>
              <p:nvPr/>
            </p:nvCxnSpPr>
            <p:spPr>
              <a:xfrm flipH="1">
                <a:off x="2054693" y="2482110"/>
                <a:ext cx="84530" cy="122222"/>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flipH="1">
                <a:off x="2359682" y="2482110"/>
                <a:ext cx="84530" cy="122222"/>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sp>
            <p:nvSpPr>
              <p:cNvPr id="124" name="Text Box 33"/>
              <p:cNvSpPr txBox="1">
                <a:spLocks noChangeAspect="1" noChangeArrowheads="1"/>
              </p:cNvSpPr>
              <p:nvPr/>
            </p:nvSpPr>
            <p:spPr bwMode="auto">
              <a:xfrm flipH="1">
                <a:off x="2054055" y="2439250"/>
                <a:ext cx="425938" cy="207749"/>
              </a:xfrm>
              <a:prstGeom prst="rect">
                <a:avLst/>
              </a:prstGeom>
              <a:noFill/>
              <a:ln w="9525">
                <a:noFill/>
                <a:miter lim="800000"/>
                <a:headEnd/>
                <a:tailEnd/>
              </a:ln>
            </p:spPr>
            <p:txBody>
              <a:bodyPr wrap="square">
                <a:spAutoFit/>
              </a:bodyPr>
              <a:lstStyle/>
              <a:p>
                <a:r>
                  <a:rPr lang="en-US" sz="750" b="1" dirty="0">
                    <a:solidFill>
                      <a:srgbClr val="000066"/>
                    </a:solidFill>
                  </a:rPr>
                  <a:t>21 kb</a:t>
                </a:r>
              </a:p>
            </p:txBody>
          </p:sp>
          <p:sp>
            <p:nvSpPr>
              <p:cNvPr id="363" name="Pentagon 362"/>
              <p:cNvSpPr/>
              <p:nvPr/>
            </p:nvSpPr>
            <p:spPr>
              <a:xfrm rot="10800000" flipH="1">
                <a:off x="2462397" y="2472543"/>
                <a:ext cx="211433" cy="141356"/>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365" name="Pentagon 364"/>
              <p:cNvSpPr/>
              <p:nvPr/>
            </p:nvSpPr>
            <p:spPr>
              <a:xfrm rot="10800000">
                <a:off x="2727136" y="2472543"/>
                <a:ext cx="211433" cy="141356"/>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205" name="Pentagon 204"/>
              <p:cNvSpPr/>
              <p:nvPr/>
            </p:nvSpPr>
            <p:spPr>
              <a:xfrm flipH="1">
                <a:off x="974189" y="2472543"/>
                <a:ext cx="130302" cy="141356"/>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19" name="Text Box 37"/>
              <p:cNvSpPr txBox="1">
                <a:spLocks noChangeAspect="1" noChangeArrowheads="1"/>
              </p:cNvSpPr>
              <p:nvPr/>
            </p:nvSpPr>
            <p:spPr bwMode="auto">
              <a:xfrm flipH="1">
                <a:off x="1193524" y="2448872"/>
                <a:ext cx="324608" cy="207749"/>
              </a:xfrm>
              <a:prstGeom prst="rect">
                <a:avLst/>
              </a:prstGeom>
              <a:noFill/>
              <a:ln w="9525">
                <a:noFill/>
                <a:miter lim="800000"/>
                <a:headEnd/>
                <a:tailEnd/>
              </a:ln>
            </p:spPr>
            <p:txBody>
              <a:bodyPr wrap="square">
                <a:spAutoFit/>
              </a:bodyPr>
              <a:lstStyle/>
              <a:p>
                <a:r>
                  <a:rPr lang="en-US" sz="750" b="1" i="1" dirty="0">
                    <a:solidFill>
                      <a:srgbClr val="000066"/>
                    </a:solidFill>
                  </a:rPr>
                  <a:t>22</a:t>
                </a:r>
              </a:p>
            </p:txBody>
          </p:sp>
        </p:grpSp>
      </p:grpSp>
      <p:graphicFrame>
        <p:nvGraphicFramePr>
          <p:cNvPr id="6" name="Table 5"/>
          <p:cNvGraphicFramePr>
            <a:graphicFrameLocks noGrp="1"/>
          </p:cNvGraphicFramePr>
          <p:nvPr>
            <p:extLst>
              <p:ext uri="{D42A27DB-BD31-4B8C-83A1-F6EECF244321}">
                <p14:modId xmlns:p14="http://schemas.microsoft.com/office/powerpoint/2010/main" val="606388572"/>
              </p:ext>
            </p:extLst>
          </p:nvPr>
        </p:nvGraphicFramePr>
        <p:xfrm>
          <a:off x="335388" y="3216177"/>
          <a:ext cx="4779565" cy="5802297"/>
        </p:xfrm>
        <a:graphic>
          <a:graphicData uri="http://schemas.openxmlformats.org/drawingml/2006/table">
            <a:tbl>
              <a:tblPr/>
              <a:tblGrid>
                <a:gridCol w="291388"/>
                <a:gridCol w="534210"/>
                <a:gridCol w="2565829"/>
                <a:gridCol w="212470"/>
                <a:gridCol w="80941"/>
                <a:gridCol w="639434"/>
                <a:gridCol w="455293"/>
              </a:tblGrid>
              <a:tr h="151893">
                <a:tc>
                  <a:txBody>
                    <a:bodyPr/>
                    <a:lstStyle/>
                    <a:p>
                      <a:pPr algn="l" fontAlgn="b"/>
                      <a:r>
                        <a:rPr lang="en-US" sz="700" b="1" i="1" u="none" strike="noStrike" dirty="0">
                          <a:solidFill>
                            <a:srgbClr val="000000"/>
                          </a:solidFill>
                          <a:effectLst/>
                          <a:latin typeface="Calibri" panose="020F0502020204030204" pitchFamily="34" charset="0"/>
                        </a:rPr>
                        <a:t> </a:t>
                      </a:r>
                    </a:p>
                  </a:txBody>
                  <a:tcPr marL="6076" marR="6076" marT="6076" marB="0" anchor="b">
                    <a:lnL>
                      <a:noFill/>
                    </a:lnL>
                    <a:lnR>
                      <a:noFill/>
                    </a:lnR>
                    <a:lnT>
                      <a:noFill/>
                    </a:lnT>
                    <a:lnB>
                      <a:noFill/>
                    </a:lnB>
                    <a:solidFill>
                      <a:srgbClr val="FFFFFF"/>
                    </a:solidFill>
                  </a:tcPr>
                </a:tc>
                <a:tc>
                  <a:txBody>
                    <a:bodyPr/>
                    <a:lstStyle/>
                    <a:p>
                      <a:pPr algn="l" fontAlgn="ctr"/>
                      <a:r>
                        <a:rPr lang="en-US" sz="700" b="1" i="0" u="none" strike="noStrike">
                          <a:solidFill>
                            <a:srgbClr val="000000"/>
                          </a:solidFill>
                          <a:effectLst/>
                          <a:latin typeface="Calibri" panose="020F0502020204030204" pitchFamily="34" charset="0"/>
                        </a:rPr>
                        <a:t>Locus Tag</a:t>
                      </a:r>
                    </a:p>
                  </a:txBody>
                  <a:tcPr marL="6076" marR="6076" marT="6076"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700" b="1" i="0" u="none" strike="noStrike">
                          <a:solidFill>
                            <a:srgbClr val="000000"/>
                          </a:solidFill>
                          <a:effectLst/>
                          <a:latin typeface="Calibri" panose="020F0502020204030204" pitchFamily="34" charset="0"/>
                        </a:rPr>
                        <a:t>Blast2GO</a:t>
                      </a:r>
                    </a:p>
                  </a:txBody>
                  <a:tcPr marL="6076" marR="6076" marT="6076"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700" b="1" i="0" u="none" strike="noStrike">
                          <a:solidFill>
                            <a:srgbClr val="000000"/>
                          </a:solidFill>
                          <a:effectLst/>
                          <a:latin typeface="Calibri" panose="020F0502020204030204" pitchFamily="34" charset="0"/>
                        </a:rPr>
                        <a:t>bp</a:t>
                      </a:r>
                    </a:p>
                  </a:txBody>
                  <a:tcPr marL="6076" marR="6076" marT="6076"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700" b="1" i="0" u="none" strike="noStrike">
                          <a:solidFill>
                            <a:srgbClr val="000000"/>
                          </a:solidFill>
                          <a:effectLst/>
                          <a:latin typeface="Calibri" panose="020F0502020204030204" pitchFamily="34" charset="0"/>
                        </a:rPr>
                        <a:t> </a:t>
                      </a:r>
                    </a:p>
                  </a:txBody>
                  <a:tcPr marL="6076" marR="6076" marT="6076"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700" b="1" i="0" u="none" strike="noStrike">
                          <a:solidFill>
                            <a:srgbClr val="000000"/>
                          </a:solidFill>
                          <a:effectLst/>
                          <a:latin typeface="Calibri" panose="020F0502020204030204" pitchFamily="34" charset="0"/>
                        </a:rPr>
                        <a:t>Contig  Number</a:t>
                      </a:r>
                    </a:p>
                  </a:txBody>
                  <a:tcPr marL="6076" marR="6076" marT="6076"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700" b="1" i="0" u="none" strike="noStrike">
                          <a:solidFill>
                            <a:srgbClr val="000000"/>
                          </a:solidFill>
                          <a:effectLst/>
                          <a:latin typeface="Calibri" panose="020F0502020204030204" pitchFamily="34" charset="0"/>
                        </a:rPr>
                        <a:t>Contig Size</a:t>
                      </a:r>
                    </a:p>
                  </a:txBody>
                  <a:tcPr marL="6076" marR="6076" marT="6076"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127590">
                <a:tc>
                  <a:txBody>
                    <a:bodyPr/>
                    <a:lstStyle/>
                    <a:p>
                      <a:pPr algn="l" fontAlgn="b"/>
                      <a:r>
                        <a:rPr lang="en-US" sz="700" b="1" i="1" u="none" strike="noStrike">
                          <a:solidFill>
                            <a:srgbClr val="000000"/>
                          </a:solidFill>
                          <a:effectLst/>
                          <a:latin typeface="Calibri" panose="020F0502020204030204" pitchFamily="34" charset="0"/>
                        </a:rPr>
                        <a:t> </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dirty="0">
                          <a:solidFill>
                            <a:srgbClr val="000000"/>
                          </a:solidFill>
                          <a:effectLst/>
                          <a:latin typeface="Calibri" panose="020F0502020204030204" pitchFamily="34" charset="0"/>
                        </a:rPr>
                        <a:t>SROSE_3995</a:t>
                      </a:r>
                    </a:p>
                  </a:txBody>
                  <a:tcPr marL="6076" marR="6076" marT="6076" marB="0" anchor="b">
                    <a:lnL>
                      <a:noFill/>
                    </a:lnL>
                    <a:lnR>
                      <a:noFill/>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a g-specific adenine glycosylase</a:t>
                      </a:r>
                    </a:p>
                  </a:txBody>
                  <a:tcPr marL="6076" marR="6076" marT="6076" marB="0" anchor="b">
                    <a:lnL>
                      <a:noFill/>
                    </a:lnL>
                    <a:lnR>
                      <a:noFill/>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1920</a:t>
                      </a:r>
                    </a:p>
                  </a:txBody>
                  <a:tcPr marL="6076" marR="6076" marT="6076" marB="0" anchor="b">
                    <a:lnL>
                      <a:noFill/>
                    </a:lnL>
                    <a:lnR>
                      <a:noFill/>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076" marR="6076" marT="6076" marB="0" anchor="b">
                    <a:lnL>
                      <a:noFill/>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c rowSpan="14">
                  <a:txBody>
                    <a:bodyPr/>
                    <a:lstStyle/>
                    <a:p>
                      <a:pPr algn="ctr" fontAlgn="ctr"/>
                      <a:r>
                        <a:rPr lang="en-US" sz="700" b="1" i="0" u="none" strike="noStrike">
                          <a:solidFill>
                            <a:srgbClr val="000000"/>
                          </a:solidFill>
                          <a:effectLst/>
                          <a:latin typeface="Calibri" panose="020F0502020204030204" pitchFamily="34" charset="0"/>
                        </a:rPr>
                        <a:t>c0000076</a:t>
                      </a:r>
                    </a:p>
                  </a:txBody>
                  <a:tcPr marL="6076" marR="6076" marT="607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tc rowSpan="14">
                  <a:txBody>
                    <a:bodyPr/>
                    <a:lstStyle/>
                    <a:p>
                      <a:pPr algn="ctr" fontAlgn="ctr"/>
                      <a:r>
                        <a:rPr lang="en-US" sz="700" b="1" i="0" u="none" strike="noStrike">
                          <a:solidFill>
                            <a:srgbClr val="000000"/>
                          </a:solidFill>
                          <a:effectLst/>
                          <a:latin typeface="Calibri" panose="020F0502020204030204" pitchFamily="34" charset="0"/>
                        </a:rPr>
                        <a:t>168,957</a:t>
                      </a:r>
                    </a:p>
                  </a:txBody>
                  <a:tcPr marL="6076" marR="6076" marT="607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tr>
              <a:tr h="121514">
                <a:tc>
                  <a:txBody>
                    <a:bodyPr/>
                    <a:lstStyle/>
                    <a:p>
                      <a:pPr algn="l" fontAlgn="b"/>
                      <a:r>
                        <a:rPr lang="en-US" sz="700" b="1" i="1" u="none" strike="noStrike">
                          <a:solidFill>
                            <a:srgbClr val="000000"/>
                          </a:solidFill>
                          <a:effectLst/>
                          <a:latin typeface="Calibri" panose="020F0502020204030204" pitchFamily="34" charset="0"/>
                        </a:rPr>
                        <a:t> </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SROSE_3996</a:t>
                      </a:r>
                    </a:p>
                  </a:txBody>
                  <a:tcPr marL="6076" marR="6076" marT="6076"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ADF-like domain-containing</a:t>
                      </a:r>
                    </a:p>
                  </a:txBody>
                  <a:tcPr marL="6076" marR="6076" marT="6076"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441</a:t>
                      </a:r>
                    </a:p>
                  </a:txBody>
                  <a:tcPr marL="6076" marR="6076" marT="6076"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076" marR="6076" marT="6076"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tr>
              <a:tr h="121514">
                <a:tc>
                  <a:txBody>
                    <a:bodyPr/>
                    <a:lstStyle/>
                    <a:p>
                      <a:pPr algn="l" fontAlgn="b"/>
                      <a:r>
                        <a:rPr lang="en-US" sz="700" b="1" i="1" u="none" strike="noStrike">
                          <a:solidFill>
                            <a:srgbClr val="000000"/>
                          </a:solidFill>
                          <a:effectLst/>
                          <a:latin typeface="Calibri" panose="020F0502020204030204" pitchFamily="34" charset="0"/>
                        </a:rPr>
                        <a:t> </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SROSE_4009</a:t>
                      </a:r>
                    </a:p>
                  </a:txBody>
                  <a:tcPr marL="6076" marR="6076" marT="6076"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related to binuclear zinc cluster transcription factor…</a:t>
                      </a:r>
                    </a:p>
                  </a:txBody>
                  <a:tcPr marL="6076" marR="6076" marT="6076"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2430</a:t>
                      </a:r>
                    </a:p>
                  </a:txBody>
                  <a:tcPr marL="6076" marR="6076" marT="6076"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076" marR="6076" marT="6076"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vMerge="1">
                  <a:txBody>
                    <a:bodyPr/>
                    <a:lstStyle/>
                    <a:p>
                      <a:endParaRPr lang="en-US"/>
                    </a:p>
                  </a:txBody>
                  <a:tcPr/>
                </a:tc>
                <a:tc vMerge="1">
                  <a:txBody>
                    <a:bodyPr/>
                    <a:lstStyle/>
                    <a:p>
                      <a:endParaRPr lang="en-US"/>
                    </a:p>
                  </a:txBody>
                  <a:tcPr/>
                </a:tc>
              </a:tr>
              <a:tr h="121514">
                <a:tc>
                  <a:txBody>
                    <a:bodyPr/>
                    <a:lstStyle/>
                    <a:p>
                      <a:pPr algn="l" fontAlgn="b"/>
                      <a:r>
                        <a:rPr lang="en-US" sz="700" b="1" i="1" u="none" strike="noStrike">
                          <a:solidFill>
                            <a:srgbClr val="000000"/>
                          </a:solidFill>
                          <a:effectLst/>
                          <a:latin typeface="Calibri" panose="020F0502020204030204" pitchFamily="34" charset="0"/>
                        </a:rPr>
                        <a:t> </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SROSE_4010</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hypothetical protein NECHADRAFT_34128</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726</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076" marR="6076" marT="6076"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21514">
                <a:tc>
                  <a:txBody>
                    <a:bodyPr/>
                    <a:lstStyle/>
                    <a:p>
                      <a:pPr algn="l" fontAlgn="b"/>
                      <a:r>
                        <a:rPr lang="en-US" sz="700" b="1" i="1" u="none" strike="noStrike">
                          <a:solidFill>
                            <a:srgbClr val="000000"/>
                          </a:solidFill>
                          <a:effectLst/>
                          <a:latin typeface="Calibri" panose="020F0502020204030204" pitchFamily="34" charset="0"/>
                        </a:rPr>
                        <a:t>TRI6a</a:t>
                      </a:r>
                    </a:p>
                  </a:txBody>
                  <a:tcPr marL="6076" marR="6076" marT="6076" marB="0" anchor="b">
                    <a:lnL>
                      <a:noFill/>
                    </a:lnL>
                    <a:lnR>
                      <a:noFill/>
                    </a:lnR>
                    <a:lnT>
                      <a:noFill/>
                    </a:lnT>
                    <a:lnB>
                      <a:noFill/>
                    </a:lnB>
                    <a:solidFill>
                      <a:srgbClr val="92D050"/>
                    </a:solidFill>
                  </a:tcPr>
                </a:tc>
                <a:tc>
                  <a:txBody>
                    <a:bodyPr/>
                    <a:lstStyle/>
                    <a:p>
                      <a:pPr algn="l" fontAlgn="b"/>
                      <a:r>
                        <a:rPr lang="en-US" sz="700" b="1" i="0" u="none" strike="noStrike">
                          <a:solidFill>
                            <a:srgbClr val="000000"/>
                          </a:solidFill>
                          <a:effectLst/>
                          <a:latin typeface="Calibri" panose="020F0502020204030204" pitchFamily="34" charset="0"/>
                        </a:rPr>
                        <a:t>SROSE_4011</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regulatory</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669</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076" marR="6076" marT="6076"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21514">
                <a:tc>
                  <a:txBody>
                    <a:bodyPr/>
                    <a:lstStyle/>
                    <a:p>
                      <a:pPr algn="l" fontAlgn="b"/>
                      <a:r>
                        <a:rPr lang="en-US" sz="700" b="1" i="1" u="none" strike="noStrike">
                          <a:solidFill>
                            <a:srgbClr val="000000"/>
                          </a:solidFill>
                          <a:effectLst/>
                          <a:latin typeface="Calibri" panose="020F0502020204030204" pitchFamily="34" charset="0"/>
                        </a:rPr>
                        <a:t>TRI3</a:t>
                      </a:r>
                    </a:p>
                  </a:txBody>
                  <a:tcPr marL="6076" marR="6076" marT="6076" marB="0" anchor="b">
                    <a:lnL>
                      <a:noFill/>
                    </a:lnL>
                    <a:lnR>
                      <a:noFill/>
                    </a:lnR>
                    <a:lnT>
                      <a:noFill/>
                    </a:lnT>
                    <a:lnB>
                      <a:noFill/>
                    </a:lnB>
                    <a:solidFill>
                      <a:srgbClr val="92D050"/>
                    </a:solidFill>
                  </a:tcPr>
                </a:tc>
                <a:tc>
                  <a:txBody>
                    <a:bodyPr/>
                    <a:lstStyle/>
                    <a:p>
                      <a:pPr algn="l" fontAlgn="b"/>
                      <a:r>
                        <a:rPr lang="en-US" sz="700" b="1" i="0" u="none" strike="noStrike">
                          <a:solidFill>
                            <a:srgbClr val="000000"/>
                          </a:solidFill>
                          <a:effectLst/>
                          <a:latin typeface="Calibri" panose="020F0502020204030204" pitchFamily="34" charset="0"/>
                        </a:rPr>
                        <a:t>SROSE_4012</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3-acetyltrichothecene 15-O-acetyltransferase</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1560</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076" marR="6076" marT="6076"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21514">
                <a:tc>
                  <a:txBody>
                    <a:bodyPr/>
                    <a:lstStyle/>
                    <a:p>
                      <a:pPr algn="l" fontAlgn="b"/>
                      <a:r>
                        <a:rPr lang="en-US" sz="700" b="1" i="1" u="none" strike="noStrike">
                          <a:solidFill>
                            <a:srgbClr val="000000"/>
                          </a:solidFill>
                          <a:effectLst/>
                          <a:latin typeface="Calibri" panose="020F0502020204030204" pitchFamily="34" charset="0"/>
                        </a:rPr>
                        <a:t>TRI10</a:t>
                      </a:r>
                    </a:p>
                  </a:txBody>
                  <a:tcPr marL="6076" marR="6076" marT="6076" marB="0" anchor="b">
                    <a:lnL>
                      <a:noFill/>
                    </a:lnL>
                    <a:lnR>
                      <a:noFill/>
                    </a:lnR>
                    <a:lnT>
                      <a:noFill/>
                    </a:lnT>
                    <a:lnB>
                      <a:noFill/>
                    </a:lnB>
                    <a:solidFill>
                      <a:srgbClr val="92D050"/>
                    </a:solidFill>
                  </a:tcPr>
                </a:tc>
                <a:tc>
                  <a:txBody>
                    <a:bodyPr/>
                    <a:lstStyle/>
                    <a:p>
                      <a:pPr algn="l" fontAlgn="b"/>
                      <a:r>
                        <a:rPr lang="en-US" sz="700" b="1" i="0" u="none" strike="noStrike">
                          <a:solidFill>
                            <a:srgbClr val="000000"/>
                          </a:solidFill>
                          <a:effectLst/>
                          <a:latin typeface="Calibri" panose="020F0502020204030204" pitchFamily="34" charset="0"/>
                        </a:rPr>
                        <a:t>SROSE_4013</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regulatory</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1260</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076" marR="6076" marT="6076"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21514">
                <a:tc>
                  <a:txBody>
                    <a:bodyPr/>
                    <a:lstStyle/>
                    <a:p>
                      <a:pPr algn="l" fontAlgn="b"/>
                      <a:r>
                        <a:rPr lang="en-US" sz="700" b="1" i="1" u="none" strike="noStrike">
                          <a:solidFill>
                            <a:srgbClr val="000000"/>
                          </a:solidFill>
                          <a:effectLst/>
                          <a:latin typeface="Calibri" panose="020F0502020204030204" pitchFamily="34" charset="0"/>
                        </a:rPr>
                        <a:t> </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SROSE_4014</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---NA---</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543</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076" marR="6076" marT="6076"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21514">
                <a:tc>
                  <a:txBody>
                    <a:bodyPr/>
                    <a:lstStyle/>
                    <a:p>
                      <a:pPr algn="l" fontAlgn="b"/>
                      <a:r>
                        <a:rPr lang="en-US" sz="700" b="1" i="1" u="none" strike="noStrike">
                          <a:solidFill>
                            <a:srgbClr val="000000"/>
                          </a:solidFill>
                          <a:effectLst/>
                          <a:latin typeface="Calibri" panose="020F0502020204030204" pitchFamily="34" charset="0"/>
                        </a:rPr>
                        <a:t>TRI5</a:t>
                      </a:r>
                    </a:p>
                  </a:txBody>
                  <a:tcPr marL="6076" marR="6076" marT="6076" marB="0" anchor="b">
                    <a:lnL>
                      <a:noFill/>
                    </a:lnL>
                    <a:lnR>
                      <a:noFill/>
                    </a:lnR>
                    <a:lnT>
                      <a:noFill/>
                    </a:lnT>
                    <a:lnB>
                      <a:noFill/>
                    </a:lnB>
                    <a:solidFill>
                      <a:srgbClr val="92D050"/>
                    </a:solidFill>
                  </a:tcPr>
                </a:tc>
                <a:tc>
                  <a:txBody>
                    <a:bodyPr/>
                    <a:lstStyle/>
                    <a:p>
                      <a:pPr algn="l" fontAlgn="b"/>
                      <a:r>
                        <a:rPr lang="en-US" sz="700" b="1" i="0" u="none" strike="noStrike">
                          <a:solidFill>
                            <a:srgbClr val="000000"/>
                          </a:solidFill>
                          <a:effectLst/>
                          <a:latin typeface="Calibri" panose="020F0502020204030204" pitchFamily="34" charset="0"/>
                        </a:rPr>
                        <a:t>SROSE_4015</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trichodiene synthase</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1149</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076" marR="6076" marT="6076"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21514">
                <a:tc>
                  <a:txBody>
                    <a:bodyPr/>
                    <a:lstStyle/>
                    <a:p>
                      <a:pPr algn="l" fontAlgn="b"/>
                      <a:r>
                        <a:rPr lang="en-US" sz="700" b="1" i="1" u="none" strike="noStrike">
                          <a:solidFill>
                            <a:srgbClr val="000000"/>
                          </a:solidFill>
                          <a:effectLst/>
                          <a:latin typeface="Calibri" panose="020F0502020204030204" pitchFamily="34" charset="0"/>
                        </a:rPr>
                        <a:t>TRI14</a:t>
                      </a:r>
                    </a:p>
                  </a:txBody>
                  <a:tcPr marL="6076" marR="6076" marT="6076" marB="0" anchor="b">
                    <a:lnL>
                      <a:noFill/>
                    </a:lnL>
                    <a:lnR>
                      <a:noFill/>
                    </a:lnR>
                    <a:lnT>
                      <a:noFill/>
                    </a:lnT>
                    <a:lnB>
                      <a:noFill/>
                    </a:lnB>
                    <a:solidFill>
                      <a:srgbClr val="92D050"/>
                    </a:solidFill>
                  </a:tcPr>
                </a:tc>
                <a:tc>
                  <a:txBody>
                    <a:bodyPr/>
                    <a:lstStyle/>
                    <a:p>
                      <a:pPr algn="l" fontAlgn="b"/>
                      <a:r>
                        <a:rPr lang="en-US" sz="700" b="1" i="0" u="none" strike="noStrike">
                          <a:solidFill>
                            <a:srgbClr val="000000"/>
                          </a:solidFill>
                          <a:effectLst/>
                          <a:latin typeface="Calibri" panose="020F0502020204030204" pitchFamily="34" charset="0"/>
                        </a:rPr>
                        <a:t>SROSE_4016</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Tri14</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1104</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076" marR="6076" marT="6076"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21514">
                <a:tc>
                  <a:txBody>
                    <a:bodyPr/>
                    <a:lstStyle/>
                    <a:p>
                      <a:pPr algn="l" fontAlgn="b"/>
                      <a:r>
                        <a:rPr lang="en-US" sz="700" b="1" i="1" u="none" strike="noStrike">
                          <a:solidFill>
                            <a:srgbClr val="000000"/>
                          </a:solidFill>
                          <a:effectLst/>
                          <a:latin typeface="Calibri" panose="020F0502020204030204" pitchFamily="34" charset="0"/>
                        </a:rPr>
                        <a:t> </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SROSE_4017</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uncharacterized protein FMAN_14902</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1146</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076" marR="6076" marT="6076"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21514">
                <a:tc>
                  <a:txBody>
                    <a:bodyPr/>
                    <a:lstStyle/>
                    <a:p>
                      <a:pPr algn="l" fontAlgn="b"/>
                      <a:r>
                        <a:rPr lang="en-US" sz="700" b="1" i="1" u="none" strike="noStrike">
                          <a:solidFill>
                            <a:srgbClr val="000000"/>
                          </a:solidFill>
                          <a:effectLst/>
                          <a:latin typeface="Calibri" panose="020F0502020204030204" pitchFamily="34" charset="0"/>
                        </a:rPr>
                        <a:t> </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SROSE_4018</a:t>
                      </a:r>
                    </a:p>
                  </a:txBody>
                  <a:tcPr marL="6076" marR="6076" marT="6076"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fungal specific transcription factor domain-containing</a:t>
                      </a:r>
                    </a:p>
                  </a:txBody>
                  <a:tcPr marL="6076" marR="6076" marT="6076"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1743</a:t>
                      </a:r>
                    </a:p>
                  </a:txBody>
                  <a:tcPr marL="6076" marR="6076" marT="6076"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076" marR="6076" marT="6076"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tr>
              <a:tr h="121514">
                <a:tc>
                  <a:txBody>
                    <a:bodyPr/>
                    <a:lstStyle/>
                    <a:p>
                      <a:pPr algn="l" fontAlgn="b"/>
                      <a:r>
                        <a:rPr lang="en-US" sz="700" b="1" i="1" u="none" strike="noStrike">
                          <a:solidFill>
                            <a:srgbClr val="000000"/>
                          </a:solidFill>
                          <a:effectLst/>
                          <a:latin typeface="Calibri" panose="020F0502020204030204" pitchFamily="34" charset="0"/>
                        </a:rPr>
                        <a:t> </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SROSE_4029</a:t>
                      </a:r>
                    </a:p>
                  </a:txBody>
                  <a:tcPr marL="6076" marR="6076" marT="6076"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700" b="1" i="0" u="none" strike="noStrike" dirty="0">
                          <a:solidFill>
                            <a:srgbClr val="000000"/>
                          </a:solidFill>
                          <a:effectLst/>
                          <a:latin typeface="Calibri" panose="020F0502020204030204" pitchFamily="34" charset="0"/>
                        </a:rPr>
                        <a:t>alpha-galactosidase B</a:t>
                      </a:r>
                    </a:p>
                  </a:txBody>
                  <a:tcPr marL="6076" marR="6076" marT="6076"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1155</a:t>
                      </a:r>
                    </a:p>
                  </a:txBody>
                  <a:tcPr marL="6076" marR="6076" marT="6076"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076" marR="6076" marT="6076"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vMerge="1">
                  <a:txBody>
                    <a:bodyPr/>
                    <a:lstStyle/>
                    <a:p>
                      <a:endParaRPr lang="en-US"/>
                    </a:p>
                  </a:txBody>
                  <a:tcPr/>
                </a:tc>
                <a:tc vMerge="1">
                  <a:txBody>
                    <a:bodyPr/>
                    <a:lstStyle/>
                    <a:p>
                      <a:endParaRPr lang="en-US"/>
                    </a:p>
                  </a:txBody>
                  <a:tcPr/>
                </a:tc>
              </a:tr>
              <a:tr h="127590">
                <a:tc>
                  <a:txBody>
                    <a:bodyPr/>
                    <a:lstStyle/>
                    <a:p>
                      <a:pPr algn="l" fontAlgn="b"/>
                      <a:r>
                        <a:rPr lang="en-US" sz="700" b="1" i="1" u="none" strike="noStrike">
                          <a:solidFill>
                            <a:srgbClr val="000000"/>
                          </a:solidFill>
                          <a:effectLst/>
                          <a:latin typeface="Calibri" panose="020F0502020204030204" pitchFamily="34" charset="0"/>
                        </a:rPr>
                        <a:t> </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SROSE_4030</a:t>
                      </a:r>
                    </a:p>
                  </a:txBody>
                  <a:tcPr marL="6076" marR="6076" marT="6076"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serine threonine kinase</a:t>
                      </a:r>
                    </a:p>
                  </a:txBody>
                  <a:tcPr marL="6076" marR="6076" marT="6076"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1332</a:t>
                      </a:r>
                    </a:p>
                  </a:txBody>
                  <a:tcPr marL="6076" marR="6076" marT="6076"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076" marR="6076" marT="6076" marB="0" anchor="b">
                    <a:lnL>
                      <a:noFill/>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tr>
              <a:tr h="127590">
                <a:tc>
                  <a:txBody>
                    <a:bodyPr/>
                    <a:lstStyle/>
                    <a:p>
                      <a:pPr algn="l" fontAlgn="b"/>
                      <a:r>
                        <a:rPr lang="en-US" sz="700" b="1" i="1" u="none" strike="noStrike">
                          <a:solidFill>
                            <a:srgbClr val="000000"/>
                          </a:solidFill>
                          <a:effectLst/>
                          <a:latin typeface="Calibri" panose="020F0502020204030204" pitchFamily="34" charset="0"/>
                        </a:rPr>
                        <a:t> </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SROSE_6962</a:t>
                      </a:r>
                    </a:p>
                  </a:txBody>
                  <a:tcPr marL="6076" marR="6076" marT="6076"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acetolactate synthase</a:t>
                      </a:r>
                    </a:p>
                  </a:txBody>
                  <a:tcPr marL="6076" marR="6076" marT="6076"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2079</a:t>
                      </a:r>
                    </a:p>
                  </a:txBody>
                  <a:tcPr marL="6076" marR="6076" marT="6076"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076" marR="6076" marT="6076" marB="0" anchor="b">
                    <a:lnL>
                      <a:noFill/>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c rowSpan="7">
                  <a:txBody>
                    <a:bodyPr/>
                    <a:lstStyle/>
                    <a:p>
                      <a:pPr algn="ctr" fontAlgn="ctr"/>
                      <a:r>
                        <a:rPr lang="en-US" sz="700" b="1" i="0" u="none" strike="noStrike">
                          <a:solidFill>
                            <a:srgbClr val="000000"/>
                          </a:solidFill>
                          <a:effectLst/>
                          <a:latin typeface="Calibri" panose="020F0502020204030204" pitchFamily="34" charset="0"/>
                        </a:rPr>
                        <a:t>c0000167</a:t>
                      </a:r>
                    </a:p>
                  </a:txBody>
                  <a:tcPr marL="6076" marR="6076" marT="607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tc rowSpan="7">
                  <a:txBody>
                    <a:bodyPr/>
                    <a:lstStyle/>
                    <a:p>
                      <a:pPr algn="ctr" fontAlgn="ctr"/>
                      <a:r>
                        <a:rPr lang="en-US" sz="700" b="1" i="0" u="none" strike="noStrike">
                          <a:solidFill>
                            <a:srgbClr val="000000"/>
                          </a:solidFill>
                          <a:effectLst/>
                          <a:latin typeface="Calibri" panose="020F0502020204030204" pitchFamily="34" charset="0"/>
                        </a:rPr>
                        <a:t>236,588</a:t>
                      </a:r>
                    </a:p>
                  </a:txBody>
                  <a:tcPr marL="6076" marR="6076" marT="607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tr>
              <a:tr h="121514">
                <a:tc>
                  <a:txBody>
                    <a:bodyPr/>
                    <a:lstStyle/>
                    <a:p>
                      <a:pPr algn="l" fontAlgn="b"/>
                      <a:r>
                        <a:rPr lang="en-US" sz="700" b="1" i="1" u="none" strike="noStrike">
                          <a:solidFill>
                            <a:srgbClr val="000000"/>
                          </a:solidFill>
                          <a:effectLst/>
                          <a:latin typeface="Calibri" panose="020F0502020204030204" pitchFamily="34" charset="0"/>
                        </a:rPr>
                        <a:t>TRI17</a:t>
                      </a:r>
                    </a:p>
                  </a:txBody>
                  <a:tcPr marL="6076" marR="6076" marT="6076" marB="0" anchor="b">
                    <a:lnL>
                      <a:noFill/>
                    </a:lnL>
                    <a:lnR>
                      <a:noFill/>
                    </a:lnR>
                    <a:lnT>
                      <a:noFill/>
                    </a:lnT>
                    <a:lnB>
                      <a:noFill/>
                    </a:lnB>
                    <a:solidFill>
                      <a:srgbClr val="92D050"/>
                    </a:solidFill>
                  </a:tcPr>
                </a:tc>
                <a:tc>
                  <a:txBody>
                    <a:bodyPr/>
                    <a:lstStyle/>
                    <a:p>
                      <a:pPr algn="l" fontAlgn="b"/>
                      <a:r>
                        <a:rPr lang="en-US" sz="700" b="1" i="0" u="none" strike="noStrike">
                          <a:solidFill>
                            <a:srgbClr val="000000"/>
                          </a:solidFill>
                          <a:effectLst/>
                          <a:latin typeface="Calibri" panose="020F0502020204030204" pitchFamily="34" charset="0"/>
                        </a:rPr>
                        <a:t>SROSE_6963</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polyketide synthase</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7029</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076" marR="6076" marT="6076"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21514">
                <a:tc>
                  <a:txBody>
                    <a:bodyPr/>
                    <a:lstStyle/>
                    <a:p>
                      <a:pPr algn="l" fontAlgn="b"/>
                      <a:r>
                        <a:rPr lang="en-US" sz="700" b="1" i="1" u="none" strike="noStrike">
                          <a:solidFill>
                            <a:srgbClr val="000000"/>
                          </a:solidFill>
                          <a:effectLst/>
                          <a:latin typeface="Calibri" panose="020F0502020204030204" pitchFamily="34" charset="0"/>
                        </a:rPr>
                        <a:t>TRI18</a:t>
                      </a:r>
                    </a:p>
                  </a:txBody>
                  <a:tcPr marL="6076" marR="6076" marT="6076" marB="0" anchor="b">
                    <a:lnL>
                      <a:noFill/>
                    </a:lnL>
                    <a:lnR>
                      <a:noFill/>
                    </a:lnR>
                    <a:lnT>
                      <a:noFill/>
                    </a:lnT>
                    <a:lnB>
                      <a:noFill/>
                    </a:lnB>
                    <a:solidFill>
                      <a:srgbClr val="92D050"/>
                    </a:solidFill>
                  </a:tcPr>
                </a:tc>
                <a:tc>
                  <a:txBody>
                    <a:bodyPr/>
                    <a:lstStyle/>
                    <a:p>
                      <a:pPr algn="l" fontAlgn="b"/>
                      <a:r>
                        <a:rPr lang="en-US" sz="700" b="1" i="0" u="none" strike="noStrike">
                          <a:solidFill>
                            <a:srgbClr val="000000"/>
                          </a:solidFill>
                          <a:effectLst/>
                          <a:latin typeface="Calibri" panose="020F0502020204030204" pitchFamily="34" charset="0"/>
                        </a:rPr>
                        <a:t>SROSE_6964</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trichothecene 15-o-acetyltransferase</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1566</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076" marR="6076" marT="6076"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21514">
                <a:tc>
                  <a:txBody>
                    <a:bodyPr/>
                    <a:lstStyle/>
                    <a:p>
                      <a:pPr algn="l" fontAlgn="b"/>
                      <a:r>
                        <a:rPr lang="en-US" sz="700" b="1" i="1" u="none" strike="noStrike">
                          <a:solidFill>
                            <a:srgbClr val="000000"/>
                          </a:solidFill>
                          <a:effectLst/>
                          <a:latin typeface="Calibri" panose="020F0502020204030204" pitchFamily="34" charset="0"/>
                        </a:rPr>
                        <a:t> </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SROSE_6965</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cytochrome P450 oxidoreductase</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1590</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076" marR="6076" marT="6076"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21514">
                <a:tc>
                  <a:txBody>
                    <a:bodyPr/>
                    <a:lstStyle/>
                    <a:p>
                      <a:pPr algn="l" fontAlgn="b"/>
                      <a:r>
                        <a:rPr lang="en-US" sz="700" b="1" i="1" u="none" strike="noStrike">
                          <a:solidFill>
                            <a:srgbClr val="000000"/>
                          </a:solidFill>
                          <a:effectLst/>
                          <a:latin typeface="Calibri" panose="020F0502020204030204" pitchFamily="34" charset="0"/>
                        </a:rPr>
                        <a:t> </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SROSE_6966</a:t>
                      </a:r>
                    </a:p>
                  </a:txBody>
                  <a:tcPr marL="6076" marR="6076" marT="6076"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short-chain dehydrogenase reductase</a:t>
                      </a:r>
                    </a:p>
                  </a:txBody>
                  <a:tcPr marL="6076" marR="6076" marT="6076"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978</a:t>
                      </a:r>
                    </a:p>
                  </a:txBody>
                  <a:tcPr marL="6076" marR="6076" marT="6076"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076" marR="6076" marT="6076"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tr>
              <a:tr h="121514">
                <a:tc>
                  <a:txBody>
                    <a:bodyPr/>
                    <a:lstStyle/>
                    <a:p>
                      <a:pPr algn="l" fontAlgn="b"/>
                      <a:r>
                        <a:rPr lang="en-US" sz="700" b="1" i="1" u="none" strike="noStrike">
                          <a:solidFill>
                            <a:srgbClr val="000000"/>
                          </a:solidFill>
                          <a:effectLst/>
                          <a:latin typeface="Calibri" panose="020F0502020204030204" pitchFamily="34" charset="0"/>
                        </a:rPr>
                        <a:t> </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SROSE_7006</a:t>
                      </a:r>
                    </a:p>
                  </a:txBody>
                  <a:tcPr marL="6076" marR="6076" marT="6076"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hypothetical protein UCDDA912_g02179</a:t>
                      </a:r>
                    </a:p>
                  </a:txBody>
                  <a:tcPr marL="6076" marR="6076" marT="6076"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3093</a:t>
                      </a:r>
                    </a:p>
                  </a:txBody>
                  <a:tcPr marL="6076" marR="6076" marT="6076"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076" marR="6076" marT="6076"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vMerge="1">
                  <a:txBody>
                    <a:bodyPr/>
                    <a:lstStyle/>
                    <a:p>
                      <a:endParaRPr lang="en-US"/>
                    </a:p>
                  </a:txBody>
                  <a:tcPr/>
                </a:tc>
                <a:tc vMerge="1">
                  <a:txBody>
                    <a:bodyPr/>
                    <a:lstStyle/>
                    <a:p>
                      <a:endParaRPr lang="en-US"/>
                    </a:p>
                  </a:txBody>
                  <a:tcPr/>
                </a:tc>
              </a:tr>
              <a:tr h="127590">
                <a:tc>
                  <a:txBody>
                    <a:bodyPr/>
                    <a:lstStyle/>
                    <a:p>
                      <a:pPr algn="l" fontAlgn="b"/>
                      <a:r>
                        <a:rPr lang="en-US" sz="700" b="1" i="1" u="none" strike="noStrike">
                          <a:solidFill>
                            <a:srgbClr val="000000"/>
                          </a:solidFill>
                          <a:effectLst/>
                          <a:latin typeface="Calibri" panose="020F0502020204030204" pitchFamily="34" charset="0"/>
                        </a:rPr>
                        <a:t> </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SROSE_7007</a:t>
                      </a:r>
                    </a:p>
                  </a:txBody>
                  <a:tcPr marL="6076" marR="6076" marT="6076"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related to calcium-independent phospholipase A2</a:t>
                      </a:r>
                    </a:p>
                  </a:txBody>
                  <a:tcPr marL="6076" marR="6076" marT="6076"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1167</a:t>
                      </a:r>
                    </a:p>
                  </a:txBody>
                  <a:tcPr marL="6076" marR="6076" marT="6076"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076" marR="6076" marT="6076" marB="0" anchor="b">
                    <a:lnL>
                      <a:noFill/>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tr>
              <a:tr h="127590">
                <a:tc>
                  <a:txBody>
                    <a:bodyPr/>
                    <a:lstStyle/>
                    <a:p>
                      <a:pPr algn="l" fontAlgn="b"/>
                      <a:r>
                        <a:rPr lang="en-US" sz="700" b="1" i="1" u="none" strike="noStrike">
                          <a:solidFill>
                            <a:srgbClr val="000000"/>
                          </a:solidFill>
                          <a:effectLst/>
                          <a:latin typeface="Calibri" panose="020F0502020204030204" pitchFamily="34" charset="0"/>
                        </a:rPr>
                        <a:t> </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SROSE_10414</a:t>
                      </a:r>
                    </a:p>
                  </a:txBody>
                  <a:tcPr marL="6076" marR="6076" marT="6076"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---NA---</a:t>
                      </a:r>
                    </a:p>
                  </a:txBody>
                  <a:tcPr marL="6076" marR="6076" marT="6076"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550</a:t>
                      </a:r>
                    </a:p>
                  </a:txBody>
                  <a:tcPr marL="6076" marR="6076" marT="6076"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076" marR="6076" marT="6076" marB="0" anchor="b">
                    <a:lnL>
                      <a:noFill/>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c rowSpan="7">
                  <a:txBody>
                    <a:bodyPr/>
                    <a:lstStyle/>
                    <a:p>
                      <a:pPr algn="ctr" fontAlgn="ctr"/>
                      <a:r>
                        <a:rPr lang="en-US" sz="700" b="1" i="0" u="none" strike="noStrike">
                          <a:solidFill>
                            <a:srgbClr val="000000"/>
                          </a:solidFill>
                          <a:effectLst/>
                          <a:latin typeface="Calibri" panose="020F0502020204030204" pitchFamily="34" charset="0"/>
                        </a:rPr>
                        <a:t>c0001157</a:t>
                      </a:r>
                    </a:p>
                  </a:txBody>
                  <a:tcPr marL="6076" marR="6076" marT="607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tc rowSpan="7">
                  <a:txBody>
                    <a:bodyPr/>
                    <a:lstStyle/>
                    <a:p>
                      <a:pPr algn="ctr" fontAlgn="ctr"/>
                      <a:r>
                        <a:rPr lang="en-US" sz="700" b="1" i="0" u="none" strike="noStrike">
                          <a:solidFill>
                            <a:srgbClr val="000000"/>
                          </a:solidFill>
                          <a:effectLst/>
                          <a:latin typeface="Calibri" panose="020F0502020204030204" pitchFamily="34" charset="0"/>
                        </a:rPr>
                        <a:t>40,040</a:t>
                      </a:r>
                    </a:p>
                  </a:txBody>
                  <a:tcPr marL="6076" marR="6076" marT="607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tr>
              <a:tr h="121514">
                <a:tc>
                  <a:txBody>
                    <a:bodyPr/>
                    <a:lstStyle/>
                    <a:p>
                      <a:pPr algn="l" fontAlgn="b"/>
                      <a:r>
                        <a:rPr lang="en-US" sz="700" b="1" i="1" u="none" strike="noStrike">
                          <a:solidFill>
                            <a:srgbClr val="000000"/>
                          </a:solidFill>
                          <a:effectLst/>
                          <a:latin typeface="Calibri" panose="020F0502020204030204" pitchFamily="34" charset="0"/>
                        </a:rPr>
                        <a:t> </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SROSE_10415</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peroxin 23</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1938</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076" marR="6076" marT="6076"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21514">
                <a:tc>
                  <a:txBody>
                    <a:bodyPr/>
                    <a:lstStyle/>
                    <a:p>
                      <a:pPr algn="l" fontAlgn="b"/>
                      <a:r>
                        <a:rPr lang="en-US" sz="700" b="1" i="1" u="none" strike="noStrike">
                          <a:solidFill>
                            <a:srgbClr val="000000"/>
                          </a:solidFill>
                          <a:effectLst/>
                          <a:latin typeface="Calibri" panose="020F0502020204030204" pitchFamily="34" charset="0"/>
                        </a:rPr>
                        <a:t>TRI22</a:t>
                      </a:r>
                    </a:p>
                  </a:txBody>
                  <a:tcPr marL="6076" marR="6076" marT="6076" marB="0" anchor="b">
                    <a:lnL>
                      <a:noFill/>
                    </a:lnL>
                    <a:lnR>
                      <a:noFill/>
                    </a:lnR>
                    <a:lnT>
                      <a:noFill/>
                    </a:lnT>
                    <a:lnB>
                      <a:noFill/>
                    </a:lnB>
                    <a:solidFill>
                      <a:srgbClr val="92D050"/>
                    </a:solidFill>
                  </a:tcPr>
                </a:tc>
                <a:tc>
                  <a:txBody>
                    <a:bodyPr/>
                    <a:lstStyle/>
                    <a:p>
                      <a:pPr algn="l" fontAlgn="b"/>
                      <a:r>
                        <a:rPr lang="en-US" sz="700" b="1" i="0" u="none" strike="noStrike">
                          <a:solidFill>
                            <a:srgbClr val="000000"/>
                          </a:solidFill>
                          <a:effectLst/>
                          <a:latin typeface="Calibri" panose="020F0502020204030204" pitchFamily="34" charset="0"/>
                        </a:rPr>
                        <a:t>SROSE_10416</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cytochrome P450 monooxygenase</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1488</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076" marR="6076" marT="6076"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21514">
                <a:tc>
                  <a:txBody>
                    <a:bodyPr/>
                    <a:lstStyle/>
                    <a:p>
                      <a:pPr algn="l" fontAlgn="b"/>
                      <a:r>
                        <a:rPr lang="en-US" sz="700" b="1" i="1" u="none" strike="noStrike">
                          <a:solidFill>
                            <a:srgbClr val="000000"/>
                          </a:solidFill>
                          <a:effectLst/>
                          <a:latin typeface="Calibri" panose="020F0502020204030204" pitchFamily="34" charset="0"/>
                        </a:rPr>
                        <a:t> </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SROSE_10417</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dirty="0">
                          <a:solidFill>
                            <a:srgbClr val="000000"/>
                          </a:solidFill>
                          <a:effectLst/>
                          <a:latin typeface="Calibri" panose="020F0502020204030204" pitchFamily="34" charset="0"/>
                        </a:rPr>
                        <a:t>major facilitator superfamily transporter</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1590</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076" marR="6076" marT="6076"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21514">
                <a:tc>
                  <a:txBody>
                    <a:bodyPr/>
                    <a:lstStyle/>
                    <a:p>
                      <a:pPr algn="l" fontAlgn="b"/>
                      <a:r>
                        <a:rPr lang="en-US" sz="700" b="1" i="1" u="none" strike="noStrike">
                          <a:solidFill>
                            <a:srgbClr val="000000"/>
                          </a:solidFill>
                          <a:effectLst/>
                          <a:latin typeface="Calibri" panose="020F0502020204030204" pitchFamily="34" charset="0"/>
                        </a:rPr>
                        <a:t> </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SROSE_10418</a:t>
                      </a:r>
                    </a:p>
                  </a:txBody>
                  <a:tcPr marL="6076" marR="6076" marT="6076"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metallopeptidase family M24</a:t>
                      </a:r>
                    </a:p>
                  </a:txBody>
                  <a:tcPr marL="6076" marR="6076" marT="6076"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1446</a:t>
                      </a:r>
                    </a:p>
                  </a:txBody>
                  <a:tcPr marL="6076" marR="6076" marT="6076"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076" marR="6076" marT="6076"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tr>
              <a:tr h="121514">
                <a:tc>
                  <a:txBody>
                    <a:bodyPr/>
                    <a:lstStyle/>
                    <a:p>
                      <a:pPr algn="l" fontAlgn="b"/>
                      <a:r>
                        <a:rPr lang="en-US" sz="700" b="1" i="1" u="none" strike="noStrike">
                          <a:solidFill>
                            <a:srgbClr val="000000"/>
                          </a:solidFill>
                          <a:effectLst/>
                          <a:latin typeface="Calibri" panose="020F0502020204030204" pitchFamily="34" charset="0"/>
                        </a:rPr>
                        <a:t> </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SROSE_10425</a:t>
                      </a:r>
                    </a:p>
                  </a:txBody>
                  <a:tcPr marL="6076" marR="6076" marT="6076"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hydrolase</a:t>
                      </a:r>
                    </a:p>
                  </a:txBody>
                  <a:tcPr marL="6076" marR="6076" marT="6076"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633</a:t>
                      </a:r>
                    </a:p>
                  </a:txBody>
                  <a:tcPr marL="6076" marR="6076" marT="6076"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076" marR="6076" marT="6076"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vMerge="1">
                  <a:txBody>
                    <a:bodyPr/>
                    <a:lstStyle/>
                    <a:p>
                      <a:endParaRPr lang="en-US"/>
                    </a:p>
                  </a:txBody>
                  <a:tcPr/>
                </a:tc>
                <a:tc vMerge="1">
                  <a:txBody>
                    <a:bodyPr/>
                    <a:lstStyle/>
                    <a:p>
                      <a:endParaRPr lang="en-US"/>
                    </a:p>
                  </a:txBody>
                  <a:tcPr/>
                </a:tc>
              </a:tr>
              <a:tr h="127590">
                <a:tc>
                  <a:txBody>
                    <a:bodyPr/>
                    <a:lstStyle/>
                    <a:p>
                      <a:pPr algn="l" fontAlgn="b"/>
                      <a:r>
                        <a:rPr lang="en-US" sz="700" b="1" i="1" u="none" strike="noStrike">
                          <a:solidFill>
                            <a:srgbClr val="000000"/>
                          </a:solidFill>
                          <a:effectLst/>
                          <a:latin typeface="Calibri" panose="020F0502020204030204" pitchFamily="34" charset="0"/>
                        </a:rPr>
                        <a:t> </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SROSE_10426</a:t>
                      </a:r>
                    </a:p>
                  </a:txBody>
                  <a:tcPr marL="6076" marR="6076" marT="6076"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hypothetical protein AAL_01269</a:t>
                      </a:r>
                    </a:p>
                  </a:txBody>
                  <a:tcPr marL="6076" marR="6076" marT="6076"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669</a:t>
                      </a:r>
                    </a:p>
                  </a:txBody>
                  <a:tcPr marL="6076" marR="6076" marT="6076"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076" marR="6076" marT="6076" marB="0" anchor="b">
                    <a:lnL>
                      <a:noFill/>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tr>
              <a:tr h="127590">
                <a:tc>
                  <a:txBody>
                    <a:bodyPr/>
                    <a:lstStyle/>
                    <a:p>
                      <a:pPr algn="l" fontAlgn="b"/>
                      <a:r>
                        <a:rPr lang="en-US" sz="700" b="1" i="1" u="none" strike="noStrike">
                          <a:solidFill>
                            <a:srgbClr val="000000"/>
                          </a:solidFill>
                          <a:effectLst/>
                          <a:latin typeface="Calibri" panose="020F0502020204030204" pitchFamily="34" charset="0"/>
                        </a:rPr>
                        <a:t> </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SROSE_1399</a:t>
                      </a:r>
                    </a:p>
                  </a:txBody>
                  <a:tcPr marL="6076" marR="6076" marT="6076"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related to CIC1 Adaptor specifically linking the 26S proteasome…</a:t>
                      </a:r>
                    </a:p>
                  </a:txBody>
                  <a:tcPr marL="6076" marR="6076" marT="6076"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1107</a:t>
                      </a:r>
                    </a:p>
                  </a:txBody>
                  <a:tcPr marL="6076" marR="6076" marT="6076"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076" marR="6076" marT="6076" marB="0" anchor="b">
                    <a:lnL>
                      <a:noFill/>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c rowSpan="9">
                  <a:txBody>
                    <a:bodyPr/>
                    <a:lstStyle/>
                    <a:p>
                      <a:pPr algn="ctr" fontAlgn="ctr"/>
                      <a:r>
                        <a:rPr lang="en-US" sz="700" b="1" i="0" u="none" strike="noStrike">
                          <a:solidFill>
                            <a:srgbClr val="000000"/>
                          </a:solidFill>
                          <a:effectLst/>
                          <a:latin typeface="Calibri" panose="020F0502020204030204" pitchFamily="34" charset="0"/>
                        </a:rPr>
                        <a:t>c0000025</a:t>
                      </a:r>
                    </a:p>
                  </a:txBody>
                  <a:tcPr marL="6076" marR="6076" marT="607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tc rowSpan="9">
                  <a:txBody>
                    <a:bodyPr/>
                    <a:lstStyle/>
                    <a:p>
                      <a:pPr algn="ctr" fontAlgn="ctr"/>
                      <a:r>
                        <a:rPr lang="en-US" sz="700" b="1" i="0" u="none" strike="noStrike">
                          <a:solidFill>
                            <a:srgbClr val="000000"/>
                          </a:solidFill>
                          <a:effectLst/>
                          <a:latin typeface="Calibri" panose="020F0502020204030204" pitchFamily="34" charset="0"/>
                        </a:rPr>
                        <a:t>243,642</a:t>
                      </a:r>
                    </a:p>
                  </a:txBody>
                  <a:tcPr marL="6076" marR="6076" marT="607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tr>
              <a:tr h="121514">
                <a:tc>
                  <a:txBody>
                    <a:bodyPr/>
                    <a:lstStyle/>
                    <a:p>
                      <a:pPr algn="l" fontAlgn="b"/>
                      <a:r>
                        <a:rPr lang="en-US" sz="700" b="1" i="1" u="none" strike="noStrike">
                          <a:solidFill>
                            <a:srgbClr val="000000"/>
                          </a:solidFill>
                          <a:effectLst/>
                          <a:latin typeface="Calibri" panose="020F0502020204030204" pitchFamily="34" charset="0"/>
                        </a:rPr>
                        <a:t> </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SROSE_1400</a:t>
                      </a:r>
                    </a:p>
                  </a:txBody>
                  <a:tcPr marL="6076" marR="6076" marT="6076"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700" b="1" i="0" u="none" strike="noStrike" dirty="0" err="1">
                          <a:solidFill>
                            <a:srgbClr val="000000"/>
                          </a:solidFill>
                          <a:effectLst/>
                          <a:latin typeface="Calibri" panose="020F0502020204030204" pitchFamily="34" charset="0"/>
                        </a:rPr>
                        <a:t>palmitoyl</a:t>
                      </a:r>
                      <a:r>
                        <a:rPr lang="en-US" sz="700" b="1" i="0" u="none" strike="noStrike" dirty="0">
                          <a:solidFill>
                            <a:srgbClr val="000000"/>
                          </a:solidFill>
                          <a:effectLst/>
                          <a:latin typeface="Calibri" panose="020F0502020204030204" pitchFamily="34" charset="0"/>
                        </a:rPr>
                        <a:t> </a:t>
                      </a:r>
                      <a:r>
                        <a:rPr lang="en-US" sz="700" b="1" i="0" u="none" strike="noStrike" dirty="0" err="1">
                          <a:solidFill>
                            <a:srgbClr val="000000"/>
                          </a:solidFill>
                          <a:effectLst/>
                          <a:latin typeface="Calibri" panose="020F0502020204030204" pitchFamily="34" charset="0"/>
                        </a:rPr>
                        <a:t>thioesterase</a:t>
                      </a:r>
                      <a:endParaRPr lang="en-US" sz="700" b="1" i="0" u="none" strike="noStrike" dirty="0">
                        <a:solidFill>
                          <a:srgbClr val="000000"/>
                        </a:solidFill>
                        <a:effectLst/>
                        <a:latin typeface="Calibri" panose="020F0502020204030204" pitchFamily="34" charset="0"/>
                      </a:endParaRPr>
                    </a:p>
                  </a:txBody>
                  <a:tcPr marL="6076" marR="6076" marT="6076"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1017</a:t>
                      </a:r>
                    </a:p>
                  </a:txBody>
                  <a:tcPr marL="6076" marR="6076" marT="6076"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076" marR="6076" marT="6076"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tr>
              <a:tr h="121514">
                <a:tc>
                  <a:txBody>
                    <a:bodyPr/>
                    <a:lstStyle/>
                    <a:p>
                      <a:pPr algn="l" fontAlgn="b"/>
                      <a:r>
                        <a:rPr lang="en-US" sz="700" b="1" i="1" u="none" strike="noStrike">
                          <a:solidFill>
                            <a:srgbClr val="000000"/>
                          </a:solidFill>
                          <a:effectLst/>
                          <a:latin typeface="Calibri" panose="020F0502020204030204" pitchFamily="34" charset="0"/>
                        </a:rPr>
                        <a:t> </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SROSE_1453</a:t>
                      </a:r>
                    </a:p>
                  </a:txBody>
                  <a:tcPr marL="6076" marR="6076" marT="6076"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hypothetical protein FAVG1_11481</a:t>
                      </a:r>
                    </a:p>
                  </a:txBody>
                  <a:tcPr marL="6076" marR="6076" marT="6076"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384</a:t>
                      </a:r>
                    </a:p>
                  </a:txBody>
                  <a:tcPr marL="6076" marR="6076" marT="6076"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076" marR="6076" marT="6076"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vMerge="1">
                  <a:txBody>
                    <a:bodyPr/>
                    <a:lstStyle/>
                    <a:p>
                      <a:endParaRPr lang="en-US"/>
                    </a:p>
                  </a:txBody>
                  <a:tcPr/>
                </a:tc>
                <a:tc vMerge="1">
                  <a:txBody>
                    <a:bodyPr/>
                    <a:lstStyle/>
                    <a:p>
                      <a:endParaRPr lang="en-US"/>
                    </a:p>
                  </a:txBody>
                  <a:tcPr/>
                </a:tc>
              </a:tr>
              <a:tr h="121514">
                <a:tc>
                  <a:txBody>
                    <a:bodyPr/>
                    <a:lstStyle/>
                    <a:p>
                      <a:pPr algn="l" fontAlgn="b"/>
                      <a:r>
                        <a:rPr lang="en-US" sz="700" b="1" i="1" u="none" strike="noStrike">
                          <a:solidFill>
                            <a:srgbClr val="000000"/>
                          </a:solidFill>
                          <a:effectLst/>
                          <a:latin typeface="Calibri" panose="020F0502020204030204" pitchFamily="34" charset="0"/>
                        </a:rPr>
                        <a:t> </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SROSE_1454</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cral trio domain</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1065</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076" marR="6076" marT="6076"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21514">
                <a:tc>
                  <a:txBody>
                    <a:bodyPr/>
                    <a:lstStyle/>
                    <a:p>
                      <a:pPr algn="l" fontAlgn="b"/>
                      <a:r>
                        <a:rPr lang="en-US" sz="700" b="1" i="1" u="none" strike="noStrike">
                          <a:solidFill>
                            <a:srgbClr val="000000"/>
                          </a:solidFill>
                          <a:effectLst/>
                          <a:latin typeface="Calibri" panose="020F0502020204030204" pitchFamily="34" charset="0"/>
                        </a:rPr>
                        <a:t>TRI12</a:t>
                      </a:r>
                    </a:p>
                  </a:txBody>
                  <a:tcPr marL="6076" marR="6076" marT="6076" marB="0" anchor="b">
                    <a:lnL>
                      <a:noFill/>
                    </a:lnL>
                    <a:lnR>
                      <a:noFill/>
                    </a:lnR>
                    <a:lnT>
                      <a:noFill/>
                    </a:lnT>
                    <a:lnB>
                      <a:noFill/>
                    </a:lnB>
                    <a:solidFill>
                      <a:srgbClr val="92D050"/>
                    </a:solidFill>
                  </a:tcPr>
                </a:tc>
                <a:tc>
                  <a:txBody>
                    <a:bodyPr/>
                    <a:lstStyle/>
                    <a:p>
                      <a:pPr algn="l" fontAlgn="b"/>
                      <a:r>
                        <a:rPr lang="en-US" sz="700" b="1" i="0" u="none" strike="noStrike">
                          <a:solidFill>
                            <a:srgbClr val="000000"/>
                          </a:solidFill>
                          <a:effectLst/>
                          <a:latin typeface="Calibri" panose="020F0502020204030204" pitchFamily="34" charset="0"/>
                        </a:rPr>
                        <a:t>SROSE_1455</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trichothecene efflux pump</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1794</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076" marR="6076" marT="6076"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21514">
                <a:tc>
                  <a:txBody>
                    <a:bodyPr/>
                    <a:lstStyle/>
                    <a:p>
                      <a:pPr algn="l" fontAlgn="b"/>
                      <a:r>
                        <a:rPr lang="en-US" sz="700" b="1" i="1" u="none" strike="noStrike">
                          <a:solidFill>
                            <a:srgbClr val="000000"/>
                          </a:solidFill>
                          <a:effectLst/>
                          <a:latin typeface="Calibri" panose="020F0502020204030204" pitchFamily="34" charset="0"/>
                        </a:rPr>
                        <a:t> </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SROSE_1456</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cytochrome P450</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1449</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076" marR="6076" marT="6076"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21514">
                <a:tc>
                  <a:txBody>
                    <a:bodyPr/>
                    <a:lstStyle/>
                    <a:p>
                      <a:pPr algn="l" fontAlgn="b"/>
                      <a:r>
                        <a:rPr lang="en-US" sz="700" b="1" i="1" u="none" strike="noStrike">
                          <a:solidFill>
                            <a:srgbClr val="000000"/>
                          </a:solidFill>
                          <a:effectLst/>
                          <a:latin typeface="Calibri" panose="020F0502020204030204" pitchFamily="34" charset="0"/>
                        </a:rPr>
                        <a:t> </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SROSE_1457</a:t>
                      </a:r>
                    </a:p>
                  </a:txBody>
                  <a:tcPr marL="6076" marR="6076" marT="6076"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endonuclease exonuclease phosphatase family</a:t>
                      </a:r>
                    </a:p>
                  </a:txBody>
                  <a:tcPr marL="6076" marR="6076" marT="6076"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1056</a:t>
                      </a:r>
                    </a:p>
                  </a:txBody>
                  <a:tcPr marL="6076" marR="6076" marT="6076"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076" marR="6076" marT="6076"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tr>
              <a:tr h="121514">
                <a:tc>
                  <a:txBody>
                    <a:bodyPr/>
                    <a:lstStyle/>
                    <a:p>
                      <a:pPr algn="l" fontAlgn="b"/>
                      <a:r>
                        <a:rPr lang="en-US" sz="700" b="1" i="1" u="none" strike="noStrike">
                          <a:solidFill>
                            <a:srgbClr val="000000"/>
                          </a:solidFill>
                          <a:effectLst/>
                          <a:latin typeface="Calibri" panose="020F0502020204030204" pitchFamily="34" charset="0"/>
                        </a:rPr>
                        <a:t> </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SROSE_1475</a:t>
                      </a:r>
                    </a:p>
                  </a:txBody>
                  <a:tcPr marL="6076" marR="6076" marT="6076"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700" b="1" i="0" u="none" strike="noStrike" dirty="0" err="1" smtClean="0">
                          <a:solidFill>
                            <a:schemeClr val="tx1"/>
                          </a:solidFill>
                          <a:effectLst/>
                          <a:latin typeface="Calibri" panose="020F0502020204030204" pitchFamily="34" charset="0"/>
                        </a:rPr>
                        <a:t>acetylxylan</a:t>
                      </a:r>
                      <a:r>
                        <a:rPr lang="en-US" sz="700" b="1" i="0" u="none" strike="noStrike" dirty="0" smtClean="0">
                          <a:solidFill>
                            <a:schemeClr val="tx1"/>
                          </a:solidFill>
                          <a:effectLst/>
                          <a:latin typeface="Calibri" panose="020F0502020204030204" pitchFamily="34" charset="0"/>
                        </a:rPr>
                        <a:t> esterase</a:t>
                      </a:r>
                      <a:endParaRPr lang="en-US" sz="700" b="1" i="0" u="none" strike="noStrike" dirty="0">
                        <a:solidFill>
                          <a:schemeClr val="tx1"/>
                        </a:solidFill>
                        <a:effectLst/>
                        <a:latin typeface="Calibri" panose="020F0502020204030204" pitchFamily="34" charset="0"/>
                      </a:endParaRPr>
                    </a:p>
                  </a:txBody>
                  <a:tcPr marL="6076" marR="6076" marT="6076"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684</a:t>
                      </a:r>
                    </a:p>
                  </a:txBody>
                  <a:tcPr marL="6076" marR="6076" marT="6076"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076" marR="6076" marT="6076"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vMerge="1">
                  <a:txBody>
                    <a:bodyPr/>
                    <a:lstStyle/>
                    <a:p>
                      <a:endParaRPr lang="en-US"/>
                    </a:p>
                  </a:txBody>
                  <a:tcPr/>
                </a:tc>
                <a:tc vMerge="1">
                  <a:txBody>
                    <a:bodyPr/>
                    <a:lstStyle/>
                    <a:p>
                      <a:endParaRPr lang="en-US"/>
                    </a:p>
                  </a:txBody>
                  <a:tcPr/>
                </a:tc>
              </a:tr>
              <a:tr h="127590">
                <a:tc>
                  <a:txBody>
                    <a:bodyPr/>
                    <a:lstStyle/>
                    <a:p>
                      <a:pPr algn="l" fontAlgn="b"/>
                      <a:r>
                        <a:rPr lang="en-US" sz="700" b="1" i="1" u="none" strike="noStrike">
                          <a:solidFill>
                            <a:srgbClr val="000000"/>
                          </a:solidFill>
                          <a:effectLst/>
                          <a:latin typeface="Calibri" panose="020F0502020204030204" pitchFamily="34" charset="0"/>
                        </a:rPr>
                        <a:t> </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SROSE_1476</a:t>
                      </a:r>
                    </a:p>
                  </a:txBody>
                  <a:tcPr marL="6076" marR="6076" marT="6076"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700" b="1" i="0" u="none" strike="noStrike" dirty="0" smtClean="0">
                          <a:solidFill>
                            <a:schemeClr val="tx1"/>
                          </a:solidFill>
                          <a:effectLst/>
                          <a:latin typeface="Calibri" panose="020F0502020204030204" pitchFamily="34" charset="0"/>
                        </a:rPr>
                        <a:t>Alpha glucoside transporter</a:t>
                      </a:r>
                      <a:endParaRPr lang="en-US" sz="700" b="1" i="0" u="none" strike="noStrike" dirty="0">
                        <a:solidFill>
                          <a:schemeClr val="tx1"/>
                        </a:solidFill>
                        <a:effectLst/>
                        <a:latin typeface="Calibri" panose="020F0502020204030204" pitchFamily="34" charset="0"/>
                      </a:endParaRPr>
                    </a:p>
                  </a:txBody>
                  <a:tcPr marL="6076" marR="6076" marT="6076"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885</a:t>
                      </a:r>
                    </a:p>
                  </a:txBody>
                  <a:tcPr marL="6076" marR="6076" marT="6076"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076" marR="6076" marT="6076" marB="0" anchor="b">
                    <a:lnL>
                      <a:noFill/>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tr>
              <a:tr h="127590">
                <a:tc>
                  <a:txBody>
                    <a:bodyPr/>
                    <a:lstStyle/>
                    <a:p>
                      <a:pPr algn="l" fontAlgn="b"/>
                      <a:r>
                        <a:rPr lang="en-US" sz="700" b="1" i="1" u="none" strike="noStrike">
                          <a:solidFill>
                            <a:srgbClr val="000000"/>
                          </a:solidFill>
                          <a:effectLst/>
                          <a:latin typeface="Calibri" panose="020F0502020204030204" pitchFamily="34" charset="0"/>
                        </a:rPr>
                        <a:t> </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SROSE_411</a:t>
                      </a:r>
                    </a:p>
                  </a:txBody>
                  <a:tcPr marL="6076" marR="6076" marT="6076"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hypothetical protein PDIP_14280</a:t>
                      </a:r>
                    </a:p>
                  </a:txBody>
                  <a:tcPr marL="6076" marR="6076" marT="6076"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1509</a:t>
                      </a:r>
                    </a:p>
                  </a:txBody>
                  <a:tcPr marL="6076" marR="6076" marT="6076"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076" marR="6076" marT="6076" marB="0" anchor="b">
                    <a:lnL>
                      <a:noFill/>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c rowSpan="9">
                  <a:txBody>
                    <a:bodyPr/>
                    <a:lstStyle/>
                    <a:p>
                      <a:pPr algn="ctr" fontAlgn="ctr"/>
                      <a:r>
                        <a:rPr lang="en-US" sz="700" b="1" i="0" u="none" strike="noStrike">
                          <a:solidFill>
                            <a:srgbClr val="000000"/>
                          </a:solidFill>
                          <a:effectLst/>
                          <a:latin typeface="Calibri" panose="020F0502020204030204" pitchFamily="34" charset="0"/>
                        </a:rPr>
                        <a:t>c0000009</a:t>
                      </a:r>
                    </a:p>
                  </a:txBody>
                  <a:tcPr marL="6076" marR="6076" marT="607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tc rowSpan="9">
                  <a:txBody>
                    <a:bodyPr/>
                    <a:lstStyle/>
                    <a:p>
                      <a:pPr algn="ctr" fontAlgn="ctr"/>
                      <a:r>
                        <a:rPr lang="en-US" sz="700" b="1" i="0" u="none" strike="noStrike" dirty="0">
                          <a:solidFill>
                            <a:srgbClr val="000000"/>
                          </a:solidFill>
                          <a:effectLst/>
                          <a:latin typeface="Calibri" panose="020F0502020204030204" pitchFamily="34" charset="0"/>
                        </a:rPr>
                        <a:t>412,331</a:t>
                      </a:r>
                    </a:p>
                  </a:txBody>
                  <a:tcPr marL="6076" marR="6076" marT="607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tr>
              <a:tr h="121514">
                <a:tc>
                  <a:txBody>
                    <a:bodyPr/>
                    <a:lstStyle/>
                    <a:p>
                      <a:pPr algn="l" fontAlgn="b"/>
                      <a:r>
                        <a:rPr lang="en-US" sz="700" b="1" i="1" u="none" strike="noStrike">
                          <a:solidFill>
                            <a:srgbClr val="000000"/>
                          </a:solidFill>
                          <a:effectLst/>
                          <a:latin typeface="Calibri" panose="020F0502020204030204" pitchFamily="34" charset="0"/>
                        </a:rPr>
                        <a:t> </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SROSE_412</a:t>
                      </a:r>
                    </a:p>
                  </a:txBody>
                  <a:tcPr marL="6076" marR="6076" marT="6076"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hypothetical protein PDIP_14270</a:t>
                      </a:r>
                    </a:p>
                  </a:txBody>
                  <a:tcPr marL="6076" marR="6076" marT="6076"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2835</a:t>
                      </a:r>
                    </a:p>
                  </a:txBody>
                  <a:tcPr marL="6076" marR="6076" marT="6076"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076" marR="6076" marT="6076"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tr>
              <a:tr h="121514">
                <a:tc>
                  <a:txBody>
                    <a:bodyPr/>
                    <a:lstStyle/>
                    <a:p>
                      <a:pPr algn="l" fontAlgn="b"/>
                      <a:r>
                        <a:rPr lang="en-US" sz="700" b="1" i="1" u="none" strike="noStrike">
                          <a:solidFill>
                            <a:srgbClr val="000000"/>
                          </a:solidFill>
                          <a:effectLst/>
                          <a:latin typeface="Calibri" panose="020F0502020204030204" pitchFamily="34" charset="0"/>
                        </a:rPr>
                        <a:t> </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SROSE_421</a:t>
                      </a:r>
                    </a:p>
                  </a:txBody>
                  <a:tcPr marL="6076" marR="6076" marT="6076"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acetyl- synthetase</a:t>
                      </a:r>
                    </a:p>
                  </a:txBody>
                  <a:tcPr marL="6076" marR="6076" marT="6076"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1599</a:t>
                      </a:r>
                    </a:p>
                  </a:txBody>
                  <a:tcPr marL="6076" marR="6076" marT="6076"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076" marR="6076" marT="6076"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vMerge="1">
                  <a:txBody>
                    <a:bodyPr/>
                    <a:lstStyle/>
                    <a:p>
                      <a:endParaRPr lang="en-US"/>
                    </a:p>
                  </a:txBody>
                  <a:tcPr/>
                </a:tc>
                <a:tc vMerge="1">
                  <a:txBody>
                    <a:bodyPr/>
                    <a:lstStyle/>
                    <a:p>
                      <a:endParaRPr lang="en-US"/>
                    </a:p>
                  </a:txBody>
                  <a:tcPr/>
                </a:tc>
              </a:tr>
              <a:tr h="121514">
                <a:tc>
                  <a:txBody>
                    <a:bodyPr/>
                    <a:lstStyle/>
                    <a:p>
                      <a:pPr algn="l" fontAlgn="b"/>
                      <a:r>
                        <a:rPr lang="en-US" sz="700" b="1" i="1" u="none" strike="noStrike">
                          <a:solidFill>
                            <a:srgbClr val="000000"/>
                          </a:solidFill>
                          <a:effectLst/>
                          <a:latin typeface="Calibri" panose="020F0502020204030204" pitchFamily="34" charset="0"/>
                        </a:rPr>
                        <a:t> </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SROSE_422</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related to cytochrome P450 7B1</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1503</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076" marR="6076" marT="6076"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21514">
                <a:tc>
                  <a:txBody>
                    <a:bodyPr/>
                    <a:lstStyle/>
                    <a:p>
                      <a:pPr algn="l" fontAlgn="b"/>
                      <a:r>
                        <a:rPr lang="en-US" sz="700" b="1" i="1" u="none" strike="noStrike">
                          <a:solidFill>
                            <a:srgbClr val="000000"/>
                          </a:solidFill>
                          <a:effectLst/>
                          <a:latin typeface="Calibri" panose="020F0502020204030204" pitchFamily="34" charset="0"/>
                        </a:rPr>
                        <a:t>TRI6b</a:t>
                      </a:r>
                    </a:p>
                  </a:txBody>
                  <a:tcPr marL="6076" marR="6076" marT="6076" marB="0" anchor="b">
                    <a:lnL>
                      <a:noFill/>
                    </a:lnL>
                    <a:lnR>
                      <a:noFill/>
                    </a:lnR>
                    <a:lnT>
                      <a:noFill/>
                    </a:lnT>
                    <a:lnB>
                      <a:noFill/>
                    </a:lnB>
                    <a:solidFill>
                      <a:srgbClr val="92D050"/>
                    </a:solidFill>
                  </a:tcPr>
                </a:tc>
                <a:tc>
                  <a:txBody>
                    <a:bodyPr/>
                    <a:lstStyle/>
                    <a:p>
                      <a:pPr algn="l" fontAlgn="b"/>
                      <a:r>
                        <a:rPr lang="en-US" sz="700" b="1" i="0" u="none" strike="noStrike">
                          <a:solidFill>
                            <a:srgbClr val="000000"/>
                          </a:solidFill>
                          <a:effectLst/>
                          <a:latin typeface="Calibri" panose="020F0502020204030204" pitchFamily="34" charset="0"/>
                        </a:rPr>
                        <a:t>SROSE_423</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regulatory</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726</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076" marR="6076" marT="6076"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21514">
                <a:tc>
                  <a:txBody>
                    <a:bodyPr/>
                    <a:lstStyle/>
                    <a:p>
                      <a:pPr algn="l" fontAlgn="b"/>
                      <a:r>
                        <a:rPr lang="en-US" sz="700" b="1" i="1" u="none" strike="noStrike">
                          <a:solidFill>
                            <a:srgbClr val="000000"/>
                          </a:solidFill>
                          <a:effectLst/>
                          <a:latin typeface="Calibri" panose="020F0502020204030204" pitchFamily="34" charset="0"/>
                        </a:rPr>
                        <a:t> </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SROSE_424</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---NA---</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324</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076" marR="6076" marT="6076"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21514">
                <a:tc>
                  <a:txBody>
                    <a:bodyPr/>
                    <a:lstStyle/>
                    <a:p>
                      <a:pPr algn="l" fontAlgn="b"/>
                      <a:r>
                        <a:rPr lang="en-US" sz="700" b="1" i="1" u="none" strike="noStrike">
                          <a:solidFill>
                            <a:srgbClr val="000000"/>
                          </a:solidFill>
                          <a:effectLst/>
                          <a:latin typeface="Calibri" panose="020F0502020204030204" pitchFamily="34" charset="0"/>
                        </a:rPr>
                        <a:t> </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SROSE_425</a:t>
                      </a:r>
                    </a:p>
                  </a:txBody>
                  <a:tcPr marL="6076" marR="6076" marT="6076"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pyridoxal phosphate-dependent</a:t>
                      </a:r>
                    </a:p>
                  </a:txBody>
                  <a:tcPr marL="6076" marR="6076" marT="6076"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1074</a:t>
                      </a:r>
                    </a:p>
                  </a:txBody>
                  <a:tcPr marL="6076" marR="6076" marT="6076"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076" marR="6076" marT="6076"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tr>
              <a:tr h="121514">
                <a:tc>
                  <a:txBody>
                    <a:bodyPr/>
                    <a:lstStyle/>
                    <a:p>
                      <a:pPr algn="l" fontAlgn="b"/>
                      <a:r>
                        <a:rPr lang="en-US" sz="700" b="1" i="1" u="none" strike="noStrike">
                          <a:solidFill>
                            <a:srgbClr val="000000"/>
                          </a:solidFill>
                          <a:effectLst/>
                          <a:latin typeface="Calibri" panose="020F0502020204030204" pitchFamily="34" charset="0"/>
                        </a:rPr>
                        <a:t> </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SROSE_512</a:t>
                      </a:r>
                    </a:p>
                  </a:txBody>
                  <a:tcPr marL="6076" marR="6076" marT="6076"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fungal specific transcription factor domain-containing</a:t>
                      </a:r>
                    </a:p>
                  </a:txBody>
                  <a:tcPr marL="6076" marR="6076" marT="6076"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2259</a:t>
                      </a:r>
                    </a:p>
                  </a:txBody>
                  <a:tcPr marL="6076" marR="6076" marT="6076"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 </a:t>
                      </a:r>
                    </a:p>
                  </a:txBody>
                  <a:tcPr marL="6076" marR="6076" marT="6076"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vMerge="1">
                  <a:txBody>
                    <a:bodyPr/>
                    <a:lstStyle/>
                    <a:p>
                      <a:endParaRPr lang="en-US"/>
                    </a:p>
                  </a:txBody>
                  <a:tcPr/>
                </a:tc>
                <a:tc vMerge="1">
                  <a:txBody>
                    <a:bodyPr/>
                    <a:lstStyle/>
                    <a:p>
                      <a:endParaRPr lang="en-US"/>
                    </a:p>
                  </a:txBody>
                  <a:tcPr/>
                </a:tc>
              </a:tr>
              <a:tr h="127590">
                <a:tc>
                  <a:txBody>
                    <a:bodyPr/>
                    <a:lstStyle/>
                    <a:p>
                      <a:pPr algn="l" fontAlgn="b"/>
                      <a:r>
                        <a:rPr lang="en-US" sz="700" b="1" i="1" u="none" strike="noStrike">
                          <a:solidFill>
                            <a:srgbClr val="000000"/>
                          </a:solidFill>
                          <a:effectLst/>
                          <a:latin typeface="Calibri" panose="020F0502020204030204" pitchFamily="34" charset="0"/>
                        </a:rPr>
                        <a:t> </a:t>
                      </a:r>
                    </a:p>
                  </a:txBody>
                  <a:tcPr marL="6076" marR="6076" marT="6076" marB="0" anchor="b">
                    <a:lnL>
                      <a:noFill/>
                    </a:lnL>
                    <a:lnR>
                      <a:noFill/>
                    </a:lnR>
                    <a:lnT>
                      <a:noFill/>
                    </a:lnT>
                    <a:lnB>
                      <a:noFill/>
                    </a:lnB>
                    <a:solidFill>
                      <a:srgbClr val="FFFFFF"/>
                    </a:solidFill>
                  </a:tcPr>
                </a:tc>
                <a:tc>
                  <a:txBody>
                    <a:bodyPr/>
                    <a:lstStyle/>
                    <a:p>
                      <a:pPr algn="l" fontAlgn="b"/>
                      <a:r>
                        <a:rPr lang="en-US" sz="700" b="1" i="0" u="none" strike="noStrike" dirty="0">
                          <a:solidFill>
                            <a:srgbClr val="000000"/>
                          </a:solidFill>
                          <a:effectLst/>
                          <a:latin typeface="Calibri" panose="020F0502020204030204" pitchFamily="34" charset="0"/>
                        </a:rPr>
                        <a:t>SROSE_513</a:t>
                      </a:r>
                    </a:p>
                  </a:txBody>
                  <a:tcPr marL="6076" marR="6076" marT="6076"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700" b="1" i="0" u="none" strike="noStrike">
                          <a:solidFill>
                            <a:srgbClr val="000000"/>
                          </a:solidFill>
                          <a:effectLst/>
                          <a:latin typeface="Calibri" panose="020F0502020204030204" pitchFamily="34" charset="0"/>
                        </a:rPr>
                        <a:t>vitamin H transporter</a:t>
                      </a:r>
                    </a:p>
                  </a:txBody>
                  <a:tcPr marL="6076" marR="6076" marT="6076"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700" b="1" i="0" u="none" strike="noStrike" dirty="0">
                          <a:solidFill>
                            <a:srgbClr val="000000"/>
                          </a:solidFill>
                          <a:effectLst/>
                          <a:latin typeface="Calibri" panose="020F0502020204030204" pitchFamily="34" charset="0"/>
                        </a:rPr>
                        <a:t>801</a:t>
                      </a:r>
                    </a:p>
                  </a:txBody>
                  <a:tcPr marL="6076" marR="6076" marT="6076"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700" b="1" i="0" u="none" strike="noStrike" dirty="0">
                          <a:solidFill>
                            <a:srgbClr val="000000"/>
                          </a:solidFill>
                          <a:effectLst/>
                          <a:latin typeface="Calibri" panose="020F0502020204030204" pitchFamily="34" charset="0"/>
                        </a:rPr>
                        <a:t> </a:t>
                      </a:r>
                    </a:p>
                  </a:txBody>
                  <a:tcPr marL="6076" marR="6076" marT="6076" marB="0" anchor="b">
                    <a:lnL>
                      <a:noFill/>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tr>
            </a:tbl>
          </a:graphicData>
        </a:graphic>
      </p:graphicFrame>
    </p:spTree>
    <p:extLst>
      <p:ext uri="{BB962C8B-B14F-4D97-AF65-F5344CB8AC3E}">
        <p14:creationId xmlns:p14="http://schemas.microsoft.com/office/powerpoint/2010/main" val="14721329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ext Box 8"/>
          <p:cNvSpPr txBox="1">
            <a:spLocks noChangeAspect="1" noChangeArrowheads="1"/>
          </p:cNvSpPr>
          <p:nvPr/>
        </p:nvSpPr>
        <p:spPr bwMode="auto">
          <a:xfrm>
            <a:off x="290752" y="413331"/>
            <a:ext cx="6268887" cy="523220"/>
          </a:xfrm>
          <a:prstGeom prst="rect">
            <a:avLst/>
          </a:prstGeom>
          <a:noFill/>
          <a:ln w="9525">
            <a:noFill/>
            <a:miter lim="800000"/>
            <a:headEnd/>
            <a:tailEnd/>
          </a:ln>
        </p:spPr>
        <p:txBody>
          <a:bodyPr wrap="square">
            <a:spAutoFit/>
          </a:bodyPr>
          <a:lstStyle/>
          <a:p>
            <a:r>
              <a:rPr lang="en-US" sz="1400" b="1" dirty="0" smtClean="0"/>
              <a:t>Fig G: Content </a:t>
            </a:r>
            <a:r>
              <a:rPr lang="en-US" sz="1400" b="1" dirty="0"/>
              <a:t>and </a:t>
            </a:r>
            <a:r>
              <a:rPr lang="en-US" sz="1400" b="1" dirty="0" smtClean="0"/>
              <a:t>arrangement </a:t>
            </a:r>
            <a:r>
              <a:rPr lang="en-US" sz="1400" b="1" dirty="0"/>
              <a:t>of </a:t>
            </a:r>
            <a:r>
              <a:rPr lang="en-US" sz="1400" b="1" i="1" dirty="0"/>
              <a:t>TRI</a:t>
            </a:r>
            <a:r>
              <a:rPr lang="en-US" sz="1400" b="1" dirty="0"/>
              <a:t> </a:t>
            </a:r>
            <a:r>
              <a:rPr lang="en-US" sz="1400" b="1" dirty="0" smtClean="0"/>
              <a:t>genes </a:t>
            </a:r>
            <a:r>
              <a:rPr lang="en-US" sz="1400" b="1" dirty="0"/>
              <a:t>on contigs from </a:t>
            </a:r>
            <a:r>
              <a:rPr lang="en-US" sz="1400" b="1" dirty="0" smtClean="0"/>
              <a:t>the genome </a:t>
            </a:r>
            <a:r>
              <a:rPr lang="en-US" sz="1400" b="1" dirty="0"/>
              <a:t>sequence of </a:t>
            </a:r>
            <a:r>
              <a:rPr lang="en-US" sz="1400" b="1" i="1" dirty="0" smtClean="0"/>
              <a:t>Stachybotrys </a:t>
            </a:r>
            <a:r>
              <a:rPr lang="en-US" sz="1400" b="1" i="1" dirty="0"/>
              <a:t>chartarum </a:t>
            </a:r>
            <a:r>
              <a:rPr lang="en-US" sz="1400" b="1" dirty="0"/>
              <a:t>strain IBT 40293</a:t>
            </a:r>
          </a:p>
        </p:txBody>
      </p:sp>
      <p:grpSp>
        <p:nvGrpSpPr>
          <p:cNvPr id="2" name="Group 1"/>
          <p:cNvGrpSpPr/>
          <p:nvPr/>
        </p:nvGrpSpPr>
        <p:grpSpPr>
          <a:xfrm>
            <a:off x="386759" y="1095260"/>
            <a:ext cx="6172880" cy="348410"/>
            <a:chOff x="534406" y="1390295"/>
            <a:chExt cx="6172880" cy="348410"/>
          </a:xfrm>
        </p:grpSpPr>
        <p:sp>
          <p:nvSpPr>
            <p:cNvPr id="68" name="Text Box 33"/>
            <p:cNvSpPr txBox="1">
              <a:spLocks noChangeAspect="1" noChangeArrowheads="1"/>
            </p:cNvSpPr>
            <p:nvPr/>
          </p:nvSpPr>
          <p:spPr bwMode="auto">
            <a:xfrm>
              <a:off x="534406" y="1542497"/>
              <a:ext cx="6172880" cy="196208"/>
            </a:xfrm>
            <a:prstGeom prst="rect">
              <a:avLst/>
            </a:prstGeom>
            <a:noFill/>
            <a:ln w="9525">
              <a:noFill/>
              <a:miter lim="800000"/>
              <a:headEnd/>
              <a:tailEnd/>
            </a:ln>
          </p:spPr>
          <p:txBody>
            <a:bodyPr wrap="square">
              <a:spAutoFit/>
            </a:bodyPr>
            <a:lstStyle/>
            <a:p>
              <a:r>
                <a:rPr lang="en-US" sz="675" b="1" dirty="0">
                  <a:solidFill>
                    <a:srgbClr val="000066"/>
                  </a:solidFill>
                </a:rPr>
                <a:t>8174       8175                          </a:t>
              </a:r>
              <a:r>
                <a:rPr lang="en-US" sz="675" b="1" dirty="0" smtClean="0">
                  <a:solidFill>
                    <a:srgbClr val="000066"/>
                  </a:solidFill>
                </a:rPr>
                <a:t>   8188         </a:t>
              </a:r>
              <a:r>
                <a:rPr lang="en-US" sz="675" b="1" dirty="0">
                  <a:solidFill>
                    <a:srgbClr val="000066"/>
                  </a:solidFill>
                </a:rPr>
                <a:t>8189       </a:t>
              </a:r>
              <a:r>
                <a:rPr lang="en-US" sz="675" b="1" dirty="0" smtClean="0">
                  <a:solidFill>
                    <a:srgbClr val="000066"/>
                  </a:solidFill>
                </a:rPr>
                <a:t>8190       </a:t>
              </a:r>
              <a:r>
                <a:rPr lang="en-US" sz="675" b="1" dirty="0">
                  <a:solidFill>
                    <a:srgbClr val="000066"/>
                  </a:solidFill>
                </a:rPr>
                <a:t>8191       </a:t>
              </a:r>
              <a:r>
                <a:rPr lang="en-US" sz="675" b="1" dirty="0" smtClean="0">
                  <a:solidFill>
                    <a:srgbClr val="000066"/>
                  </a:solidFill>
                </a:rPr>
                <a:t>8192         8193        9642      9641         </a:t>
              </a:r>
              <a:r>
                <a:rPr lang="en-US" sz="675" b="1" dirty="0">
                  <a:solidFill>
                    <a:srgbClr val="000066"/>
                  </a:solidFill>
                </a:rPr>
                <a:t>9640     9639       9638       </a:t>
              </a:r>
              <a:r>
                <a:rPr lang="en-US" sz="675" b="1" dirty="0" smtClean="0">
                  <a:solidFill>
                    <a:srgbClr val="000066"/>
                  </a:solidFill>
                </a:rPr>
                <a:t> 9637         </a:t>
              </a:r>
              <a:r>
                <a:rPr lang="en-US" sz="675" b="1" dirty="0">
                  <a:solidFill>
                    <a:srgbClr val="000066"/>
                  </a:solidFill>
                </a:rPr>
                <a:t>9636        </a:t>
              </a:r>
              <a:r>
                <a:rPr lang="en-US" sz="675" b="1" dirty="0" smtClean="0">
                  <a:solidFill>
                    <a:srgbClr val="000066"/>
                  </a:solidFill>
                </a:rPr>
                <a:t>11428     9635          9634</a:t>
              </a:r>
              <a:endParaRPr lang="en-US" sz="675" b="1" dirty="0">
                <a:solidFill>
                  <a:srgbClr val="000066"/>
                </a:solidFill>
              </a:endParaRPr>
            </a:p>
          </p:txBody>
        </p:sp>
        <p:sp>
          <p:nvSpPr>
            <p:cNvPr id="3" name="Line 12"/>
            <p:cNvSpPr>
              <a:spLocks noChangeAspect="1" noChangeShapeType="1"/>
            </p:cNvSpPr>
            <p:nvPr/>
          </p:nvSpPr>
          <p:spPr bwMode="auto">
            <a:xfrm>
              <a:off x="1518648" y="1499940"/>
              <a:ext cx="5164822" cy="0"/>
            </a:xfrm>
            <a:prstGeom prst="line">
              <a:avLst/>
            </a:prstGeom>
            <a:noFill/>
            <a:ln w="38100">
              <a:solidFill>
                <a:srgbClr val="000066"/>
              </a:solidFill>
              <a:round/>
              <a:headEnd/>
              <a:tailEnd/>
            </a:ln>
          </p:spPr>
          <p:txBody>
            <a:bodyPr/>
            <a:lstStyle/>
            <a:p>
              <a:endParaRPr lang="en-US" sz="825"/>
            </a:p>
          </p:txBody>
        </p:sp>
        <p:sp>
          <p:nvSpPr>
            <p:cNvPr id="4" name="Pentagon 3"/>
            <p:cNvSpPr/>
            <p:nvPr/>
          </p:nvSpPr>
          <p:spPr>
            <a:xfrm>
              <a:off x="3826179" y="1417649"/>
              <a:ext cx="280891" cy="164583"/>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5" name="Pentagon 4"/>
            <p:cNvSpPr/>
            <p:nvPr/>
          </p:nvSpPr>
          <p:spPr>
            <a:xfrm flipH="1">
              <a:off x="3189154" y="1417649"/>
              <a:ext cx="280891" cy="164583"/>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6" name="Text Box 33"/>
            <p:cNvSpPr txBox="1">
              <a:spLocks noChangeAspect="1" noChangeArrowheads="1"/>
            </p:cNvSpPr>
            <p:nvPr/>
          </p:nvSpPr>
          <p:spPr bwMode="auto">
            <a:xfrm>
              <a:off x="3193116" y="1396066"/>
              <a:ext cx="306494" cy="207749"/>
            </a:xfrm>
            <a:prstGeom prst="rect">
              <a:avLst/>
            </a:prstGeom>
            <a:noFill/>
            <a:ln w="9525">
              <a:noFill/>
              <a:miter lim="800000"/>
              <a:headEnd/>
              <a:tailEnd/>
            </a:ln>
          </p:spPr>
          <p:txBody>
            <a:bodyPr wrap="none">
              <a:spAutoFit/>
            </a:bodyPr>
            <a:lstStyle/>
            <a:p>
              <a:r>
                <a:rPr lang="en-US" sz="750" b="1" i="1" dirty="0">
                  <a:solidFill>
                    <a:srgbClr val="000066"/>
                  </a:solidFill>
                </a:rPr>
                <a:t> </a:t>
              </a:r>
              <a:r>
                <a:rPr lang="en-US" sz="750" b="1" i="1" dirty="0" smtClean="0">
                  <a:solidFill>
                    <a:srgbClr val="000066"/>
                  </a:solidFill>
                </a:rPr>
                <a:t>6a</a:t>
              </a:r>
              <a:endParaRPr lang="en-US" sz="750" b="1" i="1" dirty="0">
                <a:solidFill>
                  <a:srgbClr val="000066"/>
                </a:solidFill>
              </a:endParaRPr>
            </a:p>
          </p:txBody>
        </p:sp>
        <p:sp>
          <p:nvSpPr>
            <p:cNvPr id="7" name="Pentagon 6"/>
            <p:cNvSpPr/>
            <p:nvPr/>
          </p:nvSpPr>
          <p:spPr>
            <a:xfrm>
              <a:off x="2884778" y="1417649"/>
              <a:ext cx="280891" cy="164583"/>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8" name="Text Box 33"/>
            <p:cNvSpPr txBox="1">
              <a:spLocks noChangeAspect="1" noChangeArrowheads="1"/>
            </p:cNvSpPr>
            <p:nvPr/>
          </p:nvSpPr>
          <p:spPr bwMode="auto">
            <a:xfrm>
              <a:off x="2856702" y="1396066"/>
              <a:ext cx="280846" cy="207749"/>
            </a:xfrm>
            <a:prstGeom prst="rect">
              <a:avLst/>
            </a:prstGeom>
            <a:noFill/>
            <a:ln w="9525">
              <a:noFill/>
              <a:miter lim="800000"/>
              <a:headEnd/>
              <a:tailEnd/>
            </a:ln>
          </p:spPr>
          <p:txBody>
            <a:bodyPr wrap="none">
              <a:spAutoFit/>
            </a:bodyPr>
            <a:lstStyle/>
            <a:p>
              <a:r>
                <a:rPr lang="en-US" sz="750" b="1" i="1" dirty="0">
                  <a:solidFill>
                    <a:srgbClr val="000066"/>
                  </a:solidFill>
                </a:rPr>
                <a:t>10</a:t>
              </a:r>
            </a:p>
          </p:txBody>
        </p:sp>
        <p:sp>
          <p:nvSpPr>
            <p:cNvPr id="9" name="Pentagon 8"/>
            <p:cNvSpPr/>
            <p:nvPr/>
          </p:nvSpPr>
          <p:spPr>
            <a:xfrm flipH="1">
              <a:off x="4119963" y="1417649"/>
              <a:ext cx="280891" cy="164583"/>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0" name="Text Box 56"/>
            <p:cNvSpPr txBox="1">
              <a:spLocks noChangeAspect="1" noChangeArrowheads="1"/>
            </p:cNvSpPr>
            <p:nvPr/>
          </p:nvSpPr>
          <p:spPr bwMode="auto">
            <a:xfrm>
              <a:off x="4118621" y="1396066"/>
              <a:ext cx="303288" cy="207749"/>
            </a:xfrm>
            <a:prstGeom prst="rect">
              <a:avLst/>
            </a:prstGeom>
            <a:noFill/>
            <a:ln w="9525">
              <a:noFill/>
              <a:miter lim="800000"/>
              <a:headEnd/>
              <a:tailEnd/>
            </a:ln>
          </p:spPr>
          <p:txBody>
            <a:bodyPr wrap="none">
              <a:spAutoFit/>
            </a:bodyPr>
            <a:lstStyle/>
            <a:p>
              <a:r>
                <a:rPr lang="en-US" sz="750" b="1" i="1" dirty="0">
                  <a:solidFill>
                    <a:srgbClr val="000066"/>
                  </a:solidFill>
                  <a:sym typeface="Symbol" panose="05050102010706020507" pitchFamily="18" charset="2"/>
                </a:rPr>
                <a:t> 22</a:t>
              </a:r>
              <a:endParaRPr lang="en-US" sz="750" b="1" i="1" dirty="0">
                <a:solidFill>
                  <a:srgbClr val="000066"/>
                </a:solidFill>
              </a:endParaRPr>
            </a:p>
          </p:txBody>
        </p:sp>
        <p:sp>
          <p:nvSpPr>
            <p:cNvPr id="11" name="Pentagon 10"/>
            <p:cNvSpPr/>
            <p:nvPr/>
          </p:nvSpPr>
          <p:spPr>
            <a:xfrm>
              <a:off x="4752441" y="1417649"/>
              <a:ext cx="280891" cy="164583"/>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2" name="Text Box 37"/>
            <p:cNvSpPr txBox="1">
              <a:spLocks noChangeAspect="1" noChangeArrowheads="1"/>
            </p:cNvSpPr>
            <p:nvPr/>
          </p:nvSpPr>
          <p:spPr bwMode="auto">
            <a:xfrm flipH="1">
              <a:off x="4704460" y="1396066"/>
              <a:ext cx="332142" cy="207749"/>
            </a:xfrm>
            <a:prstGeom prst="rect">
              <a:avLst/>
            </a:prstGeom>
            <a:noFill/>
            <a:ln w="9525">
              <a:noFill/>
              <a:miter lim="800000"/>
              <a:headEnd/>
              <a:tailEnd/>
            </a:ln>
          </p:spPr>
          <p:txBody>
            <a:bodyPr wrap="none">
              <a:spAutoFit/>
            </a:bodyPr>
            <a:lstStyle/>
            <a:p>
              <a:r>
                <a:rPr lang="en-US" sz="750" b="1" i="1" dirty="0" smtClean="0">
                  <a:solidFill>
                    <a:srgbClr val="000066"/>
                  </a:solidFill>
                </a:rPr>
                <a:t>14a</a:t>
              </a:r>
              <a:endParaRPr lang="en-US" sz="750" b="1" i="1" dirty="0">
                <a:solidFill>
                  <a:srgbClr val="000066"/>
                </a:solidFill>
              </a:endParaRPr>
            </a:p>
          </p:txBody>
        </p:sp>
        <p:sp>
          <p:nvSpPr>
            <p:cNvPr id="13" name="Pentagon 12"/>
            <p:cNvSpPr/>
            <p:nvPr/>
          </p:nvSpPr>
          <p:spPr>
            <a:xfrm>
              <a:off x="4442142" y="1417649"/>
              <a:ext cx="280891" cy="164583"/>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5"/>
            </a:p>
          </p:txBody>
        </p:sp>
        <p:sp>
          <p:nvSpPr>
            <p:cNvPr id="14" name="Text Box 33"/>
            <p:cNvSpPr txBox="1">
              <a:spLocks noChangeAspect="1" noChangeArrowheads="1"/>
            </p:cNvSpPr>
            <p:nvPr/>
          </p:nvSpPr>
          <p:spPr bwMode="auto">
            <a:xfrm>
              <a:off x="4421729" y="1390295"/>
              <a:ext cx="293670" cy="219291"/>
            </a:xfrm>
            <a:prstGeom prst="rect">
              <a:avLst/>
            </a:prstGeom>
            <a:noFill/>
            <a:ln w="9525">
              <a:noFill/>
              <a:miter lim="800000"/>
              <a:headEnd/>
              <a:tailEnd/>
            </a:ln>
          </p:spPr>
          <p:txBody>
            <a:bodyPr wrap="none">
              <a:spAutoFit/>
            </a:bodyPr>
            <a:lstStyle/>
            <a:p>
              <a:r>
                <a:rPr lang="en-US" sz="825" b="1" i="1" dirty="0" smtClean="0">
                  <a:solidFill>
                    <a:srgbClr val="000066"/>
                  </a:solidFill>
                </a:rPr>
                <a:t>5a</a:t>
              </a:r>
              <a:endParaRPr lang="en-US" sz="825" b="1" i="1" dirty="0">
                <a:solidFill>
                  <a:srgbClr val="000066"/>
                </a:solidFill>
              </a:endParaRPr>
            </a:p>
          </p:txBody>
        </p:sp>
        <p:sp>
          <p:nvSpPr>
            <p:cNvPr id="15" name="Pentagon 14"/>
            <p:cNvSpPr/>
            <p:nvPr/>
          </p:nvSpPr>
          <p:spPr>
            <a:xfrm>
              <a:off x="2574637" y="1417649"/>
              <a:ext cx="280891" cy="164583"/>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6" name="Text Box 37"/>
            <p:cNvSpPr txBox="1">
              <a:spLocks noChangeAspect="1" noChangeArrowheads="1"/>
            </p:cNvSpPr>
            <p:nvPr/>
          </p:nvSpPr>
          <p:spPr bwMode="auto">
            <a:xfrm flipH="1">
              <a:off x="2556924" y="1396066"/>
              <a:ext cx="284052" cy="207749"/>
            </a:xfrm>
            <a:prstGeom prst="rect">
              <a:avLst/>
            </a:prstGeom>
            <a:noFill/>
            <a:ln w="9525">
              <a:noFill/>
              <a:miter lim="800000"/>
              <a:headEnd/>
              <a:tailEnd/>
            </a:ln>
          </p:spPr>
          <p:txBody>
            <a:bodyPr wrap="none">
              <a:spAutoFit/>
            </a:bodyPr>
            <a:lstStyle/>
            <a:p>
              <a:r>
                <a:rPr lang="en-US" sz="750" b="1" i="1" dirty="0" smtClean="0">
                  <a:solidFill>
                    <a:srgbClr val="000066"/>
                  </a:solidFill>
                </a:rPr>
                <a:t>3b</a:t>
              </a:r>
              <a:endParaRPr lang="en-US" sz="750" b="1" i="1" dirty="0">
                <a:solidFill>
                  <a:srgbClr val="000066"/>
                </a:solidFill>
              </a:endParaRPr>
            </a:p>
          </p:txBody>
        </p:sp>
        <p:sp>
          <p:nvSpPr>
            <p:cNvPr id="17" name="Pentagon 16"/>
            <p:cNvSpPr/>
            <p:nvPr/>
          </p:nvSpPr>
          <p:spPr>
            <a:xfrm flipH="1">
              <a:off x="3495227" y="1417649"/>
              <a:ext cx="280891" cy="164583"/>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8" name="Text Box 37"/>
            <p:cNvSpPr txBox="1">
              <a:spLocks noChangeAspect="1" noChangeArrowheads="1"/>
            </p:cNvSpPr>
            <p:nvPr/>
          </p:nvSpPr>
          <p:spPr bwMode="auto">
            <a:xfrm>
              <a:off x="3490876" y="1396066"/>
              <a:ext cx="332142" cy="207749"/>
            </a:xfrm>
            <a:prstGeom prst="rect">
              <a:avLst/>
            </a:prstGeom>
            <a:noFill/>
            <a:ln w="9525">
              <a:noFill/>
              <a:miter lim="800000"/>
              <a:headEnd/>
              <a:tailEnd/>
            </a:ln>
          </p:spPr>
          <p:txBody>
            <a:bodyPr wrap="none">
              <a:spAutoFit/>
            </a:bodyPr>
            <a:lstStyle/>
            <a:p>
              <a:r>
                <a:rPr lang="en-US" sz="750" b="1" i="1" dirty="0" smtClean="0">
                  <a:solidFill>
                    <a:srgbClr val="000066"/>
                  </a:solidFill>
                </a:rPr>
                <a:t>17a</a:t>
              </a:r>
              <a:endParaRPr lang="en-US" sz="750" b="1" i="1" dirty="0">
                <a:solidFill>
                  <a:srgbClr val="000066"/>
                </a:solidFill>
              </a:endParaRPr>
            </a:p>
          </p:txBody>
        </p:sp>
        <p:sp>
          <p:nvSpPr>
            <p:cNvPr id="19" name="Pentagon 18"/>
            <p:cNvSpPr/>
            <p:nvPr/>
          </p:nvSpPr>
          <p:spPr>
            <a:xfrm>
              <a:off x="2273869" y="1417649"/>
              <a:ext cx="280891" cy="164583"/>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20" name="Text Box 33"/>
            <p:cNvSpPr txBox="1">
              <a:spLocks noChangeAspect="1" noChangeArrowheads="1"/>
            </p:cNvSpPr>
            <p:nvPr/>
          </p:nvSpPr>
          <p:spPr bwMode="auto">
            <a:xfrm>
              <a:off x="2251989" y="1391303"/>
              <a:ext cx="284052" cy="207749"/>
            </a:xfrm>
            <a:prstGeom prst="rect">
              <a:avLst/>
            </a:prstGeom>
            <a:noFill/>
            <a:ln w="9525">
              <a:noFill/>
              <a:miter lim="800000"/>
              <a:headEnd/>
              <a:tailEnd/>
            </a:ln>
          </p:spPr>
          <p:txBody>
            <a:bodyPr wrap="none">
              <a:spAutoFit/>
            </a:bodyPr>
            <a:lstStyle/>
            <a:p>
              <a:r>
                <a:rPr lang="en-US" sz="750" b="1" i="1" dirty="0" smtClean="0">
                  <a:solidFill>
                    <a:srgbClr val="000066"/>
                  </a:solidFill>
                </a:rPr>
                <a:t>4a</a:t>
              </a:r>
              <a:endParaRPr lang="en-US" sz="750" b="1" i="1" dirty="0">
                <a:solidFill>
                  <a:srgbClr val="000066"/>
                </a:solidFill>
              </a:endParaRPr>
            </a:p>
          </p:txBody>
        </p:sp>
        <p:sp>
          <p:nvSpPr>
            <p:cNvPr id="21" name="Text Box 37"/>
            <p:cNvSpPr txBox="1">
              <a:spLocks noChangeAspect="1" noChangeArrowheads="1"/>
            </p:cNvSpPr>
            <p:nvPr/>
          </p:nvSpPr>
          <p:spPr bwMode="auto">
            <a:xfrm flipH="1">
              <a:off x="3775316" y="1396066"/>
              <a:ext cx="332142" cy="207749"/>
            </a:xfrm>
            <a:prstGeom prst="rect">
              <a:avLst/>
            </a:prstGeom>
            <a:noFill/>
            <a:ln w="9525">
              <a:noFill/>
              <a:miter lim="800000"/>
              <a:headEnd/>
              <a:tailEnd/>
            </a:ln>
          </p:spPr>
          <p:txBody>
            <a:bodyPr wrap="none">
              <a:spAutoFit/>
            </a:bodyPr>
            <a:lstStyle/>
            <a:p>
              <a:r>
                <a:rPr lang="en-US" sz="750" b="1" i="1" dirty="0" smtClean="0">
                  <a:solidFill>
                    <a:srgbClr val="000066"/>
                  </a:solidFill>
                </a:rPr>
                <a:t>18a</a:t>
              </a:r>
              <a:endParaRPr lang="en-US" sz="750" b="1" i="1" dirty="0">
                <a:solidFill>
                  <a:srgbClr val="000066"/>
                </a:solidFill>
              </a:endParaRPr>
            </a:p>
          </p:txBody>
        </p:sp>
        <p:sp>
          <p:nvSpPr>
            <p:cNvPr id="52" name="Pentagon 51"/>
            <p:cNvSpPr/>
            <p:nvPr/>
          </p:nvSpPr>
          <p:spPr>
            <a:xfrm flipH="1">
              <a:off x="1934488" y="1417649"/>
              <a:ext cx="280891" cy="164583"/>
            </a:xfrm>
            <a:prstGeom prst="homePlate">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54" name="Pentagon 53"/>
            <p:cNvSpPr/>
            <p:nvPr/>
          </p:nvSpPr>
          <p:spPr>
            <a:xfrm>
              <a:off x="1624189" y="1417649"/>
              <a:ext cx="280891" cy="164583"/>
            </a:xfrm>
            <a:prstGeom prst="homePlate">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5"/>
            </a:p>
          </p:txBody>
        </p:sp>
        <p:sp>
          <p:nvSpPr>
            <p:cNvPr id="57" name="Pentagon 56"/>
            <p:cNvSpPr/>
            <p:nvPr/>
          </p:nvSpPr>
          <p:spPr>
            <a:xfrm>
              <a:off x="6044705" y="1417649"/>
              <a:ext cx="280891" cy="164583"/>
            </a:xfrm>
            <a:prstGeom prst="homePlate">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58" name="Pentagon 57"/>
            <p:cNvSpPr/>
            <p:nvPr/>
          </p:nvSpPr>
          <p:spPr>
            <a:xfrm flipH="1">
              <a:off x="6355004" y="1417649"/>
              <a:ext cx="280891" cy="164583"/>
            </a:xfrm>
            <a:prstGeom prst="homePlate">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5"/>
            </a:p>
          </p:txBody>
        </p:sp>
        <p:sp>
          <p:nvSpPr>
            <p:cNvPr id="59" name="Pentagon 58"/>
            <p:cNvSpPr/>
            <p:nvPr/>
          </p:nvSpPr>
          <p:spPr>
            <a:xfrm>
              <a:off x="5067785" y="1417649"/>
              <a:ext cx="280891" cy="164583"/>
            </a:xfrm>
            <a:prstGeom prst="homePlate">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60" name="Pentagon 59"/>
            <p:cNvSpPr/>
            <p:nvPr/>
          </p:nvSpPr>
          <p:spPr>
            <a:xfrm flipH="1">
              <a:off x="5705106" y="1417649"/>
              <a:ext cx="280891" cy="164583"/>
            </a:xfrm>
            <a:prstGeom prst="homePlate">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5"/>
            </a:p>
          </p:txBody>
        </p:sp>
        <p:sp>
          <p:nvSpPr>
            <p:cNvPr id="61" name="Pentagon 60"/>
            <p:cNvSpPr/>
            <p:nvPr/>
          </p:nvSpPr>
          <p:spPr>
            <a:xfrm flipH="1">
              <a:off x="5372713" y="1417649"/>
              <a:ext cx="280891" cy="164583"/>
            </a:xfrm>
            <a:prstGeom prst="homePlate">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5"/>
            </a:p>
          </p:txBody>
        </p:sp>
        <p:sp>
          <p:nvSpPr>
            <p:cNvPr id="62" name="Line 12"/>
            <p:cNvSpPr>
              <a:spLocks noChangeAspect="1" noChangeShapeType="1"/>
            </p:cNvSpPr>
            <p:nvPr/>
          </p:nvSpPr>
          <p:spPr bwMode="auto">
            <a:xfrm>
              <a:off x="534988" y="1499940"/>
              <a:ext cx="696790" cy="0"/>
            </a:xfrm>
            <a:prstGeom prst="line">
              <a:avLst/>
            </a:prstGeom>
            <a:noFill/>
            <a:ln w="38100">
              <a:solidFill>
                <a:srgbClr val="000066"/>
              </a:solidFill>
              <a:round/>
              <a:headEnd/>
              <a:tailEnd/>
            </a:ln>
          </p:spPr>
          <p:txBody>
            <a:bodyPr/>
            <a:lstStyle/>
            <a:p>
              <a:endParaRPr lang="en-US" sz="825"/>
            </a:p>
          </p:txBody>
        </p:sp>
        <p:sp>
          <p:nvSpPr>
            <p:cNvPr id="63" name="Text Box 33"/>
            <p:cNvSpPr txBox="1">
              <a:spLocks noChangeAspect="1" noChangeArrowheads="1"/>
            </p:cNvSpPr>
            <p:nvPr/>
          </p:nvSpPr>
          <p:spPr bwMode="auto">
            <a:xfrm flipH="1">
              <a:off x="1176940" y="1396066"/>
              <a:ext cx="400955" cy="207749"/>
            </a:xfrm>
            <a:prstGeom prst="rect">
              <a:avLst/>
            </a:prstGeom>
            <a:noFill/>
            <a:ln w="9525">
              <a:noFill/>
              <a:miter lim="800000"/>
              <a:headEnd/>
              <a:tailEnd/>
            </a:ln>
          </p:spPr>
          <p:txBody>
            <a:bodyPr wrap="square">
              <a:spAutoFit/>
            </a:bodyPr>
            <a:lstStyle/>
            <a:p>
              <a:r>
                <a:rPr lang="en-US" sz="750" b="1" dirty="0">
                  <a:solidFill>
                    <a:srgbClr val="000066"/>
                  </a:solidFill>
                </a:rPr>
                <a:t>33 kb</a:t>
              </a:r>
            </a:p>
          </p:txBody>
        </p:sp>
        <p:cxnSp>
          <p:nvCxnSpPr>
            <p:cNvPr id="64" name="Straight Connector 63"/>
            <p:cNvCxnSpPr/>
            <p:nvPr/>
          </p:nvCxnSpPr>
          <p:spPr>
            <a:xfrm flipH="1">
              <a:off x="1481351" y="1437594"/>
              <a:ext cx="78239" cy="124693"/>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flipH="1">
              <a:off x="1189251" y="1437594"/>
              <a:ext cx="78239" cy="124693"/>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sp>
          <p:nvSpPr>
            <p:cNvPr id="69" name="Pentagon 68"/>
            <p:cNvSpPr/>
            <p:nvPr/>
          </p:nvSpPr>
          <p:spPr>
            <a:xfrm>
              <a:off x="904253" y="1417649"/>
              <a:ext cx="280891" cy="164583"/>
            </a:xfrm>
            <a:prstGeom prst="homePlate">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70" name="Pentagon 69"/>
            <p:cNvSpPr/>
            <p:nvPr/>
          </p:nvSpPr>
          <p:spPr>
            <a:xfrm>
              <a:off x="593954" y="1417649"/>
              <a:ext cx="280891" cy="164583"/>
            </a:xfrm>
            <a:prstGeom prst="homePlate">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5"/>
            </a:p>
          </p:txBody>
        </p:sp>
      </p:grpSp>
      <p:grpSp>
        <p:nvGrpSpPr>
          <p:cNvPr id="22" name="Group 21"/>
          <p:cNvGrpSpPr/>
          <p:nvPr/>
        </p:nvGrpSpPr>
        <p:grpSpPr>
          <a:xfrm>
            <a:off x="330085" y="1551957"/>
            <a:ext cx="2105026" cy="573115"/>
            <a:chOff x="553932" y="1889859"/>
            <a:chExt cx="2105026" cy="573115"/>
          </a:xfrm>
        </p:grpSpPr>
        <p:sp>
          <p:nvSpPr>
            <p:cNvPr id="33" name="Line 12"/>
            <p:cNvSpPr>
              <a:spLocks noChangeAspect="1" noChangeShapeType="1"/>
            </p:cNvSpPr>
            <p:nvPr/>
          </p:nvSpPr>
          <p:spPr bwMode="auto">
            <a:xfrm>
              <a:off x="611650" y="2140890"/>
              <a:ext cx="2011680" cy="0"/>
            </a:xfrm>
            <a:prstGeom prst="line">
              <a:avLst/>
            </a:prstGeom>
            <a:noFill/>
            <a:ln w="38100">
              <a:solidFill>
                <a:srgbClr val="000066"/>
              </a:solidFill>
              <a:round/>
              <a:headEnd/>
              <a:tailEnd/>
            </a:ln>
          </p:spPr>
          <p:txBody>
            <a:bodyPr/>
            <a:lstStyle/>
            <a:p>
              <a:endParaRPr lang="en-US" sz="825"/>
            </a:p>
          </p:txBody>
        </p:sp>
        <p:sp>
          <p:nvSpPr>
            <p:cNvPr id="34" name="Pentagon 33"/>
            <p:cNvSpPr/>
            <p:nvPr/>
          </p:nvSpPr>
          <p:spPr>
            <a:xfrm flipH="1">
              <a:off x="1563158" y="2060859"/>
              <a:ext cx="263953" cy="160063"/>
            </a:xfrm>
            <a:prstGeom prst="homePlate">
              <a:avLst/>
            </a:prstGeom>
            <a:solidFill>
              <a:srgbClr val="9900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35" name="Pentagon 34"/>
            <p:cNvSpPr/>
            <p:nvPr/>
          </p:nvSpPr>
          <p:spPr>
            <a:xfrm>
              <a:off x="1882411" y="2060859"/>
              <a:ext cx="263953" cy="160063"/>
            </a:xfrm>
            <a:prstGeom prst="homePlate">
              <a:avLst/>
            </a:prstGeom>
            <a:solidFill>
              <a:srgbClr val="990099"/>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37" name="Text Box 33"/>
            <p:cNvSpPr txBox="1">
              <a:spLocks noChangeAspect="1" noChangeArrowheads="1"/>
            </p:cNvSpPr>
            <p:nvPr/>
          </p:nvSpPr>
          <p:spPr bwMode="auto">
            <a:xfrm>
              <a:off x="2331624" y="1889859"/>
              <a:ext cx="327334" cy="219291"/>
            </a:xfrm>
            <a:prstGeom prst="rect">
              <a:avLst/>
            </a:prstGeom>
            <a:noFill/>
            <a:ln w="9525">
              <a:noFill/>
              <a:miter lim="800000"/>
              <a:headEnd/>
              <a:tailEnd/>
            </a:ln>
          </p:spPr>
          <p:txBody>
            <a:bodyPr wrap="none">
              <a:spAutoFit/>
            </a:bodyPr>
            <a:lstStyle/>
            <a:p>
              <a:r>
                <a:rPr lang="en-US" sz="825" b="1" i="1" dirty="0" smtClean="0">
                  <a:solidFill>
                    <a:srgbClr val="000066"/>
                  </a:solidFill>
                  <a:sym typeface="Symbol" panose="05050102010706020507" pitchFamily="18" charset="2"/>
                </a:rPr>
                <a:t> </a:t>
              </a:r>
              <a:r>
                <a:rPr lang="en-US" sz="825" b="1" i="1" baseline="30000" dirty="0" smtClean="0">
                  <a:solidFill>
                    <a:srgbClr val="000066"/>
                  </a:solidFill>
                  <a:sym typeface="Symbol" panose="05050102010706020507" pitchFamily="18" charset="2"/>
                </a:rPr>
                <a:t>*</a:t>
              </a:r>
              <a:endParaRPr lang="en-US" sz="825" b="1" i="1" baseline="30000" dirty="0">
                <a:solidFill>
                  <a:srgbClr val="000066"/>
                </a:solidFill>
              </a:endParaRPr>
            </a:p>
          </p:txBody>
        </p:sp>
        <p:sp>
          <p:nvSpPr>
            <p:cNvPr id="38" name="Pentagon 37"/>
            <p:cNvSpPr/>
            <p:nvPr/>
          </p:nvSpPr>
          <p:spPr>
            <a:xfrm flipH="1">
              <a:off x="940839" y="2060859"/>
              <a:ext cx="268094" cy="160063"/>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39" name="Text Box 37"/>
            <p:cNvSpPr txBox="1">
              <a:spLocks noChangeAspect="1" noChangeArrowheads="1"/>
            </p:cNvSpPr>
            <p:nvPr/>
          </p:nvSpPr>
          <p:spPr bwMode="auto">
            <a:xfrm flipH="1">
              <a:off x="923670" y="2037015"/>
              <a:ext cx="332142" cy="207750"/>
            </a:xfrm>
            <a:prstGeom prst="rect">
              <a:avLst/>
            </a:prstGeom>
            <a:noFill/>
            <a:ln w="9525">
              <a:noFill/>
              <a:miter lim="800000"/>
              <a:headEnd/>
              <a:tailEnd/>
            </a:ln>
          </p:spPr>
          <p:txBody>
            <a:bodyPr wrap="none">
              <a:spAutoFit/>
            </a:bodyPr>
            <a:lstStyle/>
            <a:p>
              <a:r>
                <a:rPr lang="en-US" sz="750" b="1" i="1" dirty="0">
                  <a:solidFill>
                    <a:srgbClr val="000066"/>
                  </a:solidFill>
                </a:rPr>
                <a:t>18b</a:t>
              </a:r>
            </a:p>
          </p:txBody>
        </p:sp>
        <p:sp>
          <p:nvSpPr>
            <p:cNvPr id="40" name="Pentagon 39"/>
            <p:cNvSpPr/>
            <p:nvPr/>
          </p:nvSpPr>
          <p:spPr>
            <a:xfrm>
              <a:off x="1262788" y="2060859"/>
              <a:ext cx="268094" cy="160063"/>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41" name="Text Box 37"/>
            <p:cNvSpPr txBox="1">
              <a:spLocks noChangeAspect="1" noChangeArrowheads="1"/>
            </p:cNvSpPr>
            <p:nvPr/>
          </p:nvSpPr>
          <p:spPr bwMode="auto">
            <a:xfrm>
              <a:off x="1215813" y="2037015"/>
              <a:ext cx="332142" cy="207750"/>
            </a:xfrm>
            <a:prstGeom prst="rect">
              <a:avLst/>
            </a:prstGeom>
            <a:noFill/>
            <a:ln w="9525">
              <a:noFill/>
              <a:miter lim="800000"/>
              <a:headEnd/>
              <a:tailEnd/>
            </a:ln>
          </p:spPr>
          <p:txBody>
            <a:bodyPr wrap="none">
              <a:spAutoFit/>
            </a:bodyPr>
            <a:lstStyle/>
            <a:p>
              <a:r>
                <a:rPr lang="en-US" sz="750" b="1" i="1" dirty="0">
                  <a:solidFill>
                    <a:srgbClr val="000066"/>
                  </a:solidFill>
                </a:rPr>
                <a:t>17b</a:t>
              </a:r>
            </a:p>
          </p:txBody>
        </p:sp>
        <p:sp>
          <p:nvSpPr>
            <p:cNvPr id="42" name="Pentagon 41"/>
            <p:cNvSpPr/>
            <p:nvPr/>
          </p:nvSpPr>
          <p:spPr>
            <a:xfrm>
              <a:off x="662406" y="2060859"/>
              <a:ext cx="268094" cy="160063"/>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43" name="Text Box 33"/>
            <p:cNvSpPr txBox="1">
              <a:spLocks noChangeAspect="1" noChangeArrowheads="1"/>
            </p:cNvSpPr>
            <p:nvPr/>
          </p:nvSpPr>
          <p:spPr bwMode="auto">
            <a:xfrm>
              <a:off x="629543" y="2037015"/>
              <a:ext cx="284052" cy="207750"/>
            </a:xfrm>
            <a:prstGeom prst="rect">
              <a:avLst/>
            </a:prstGeom>
            <a:noFill/>
            <a:ln w="9525">
              <a:noFill/>
              <a:miter lim="800000"/>
              <a:headEnd/>
              <a:tailEnd/>
            </a:ln>
          </p:spPr>
          <p:txBody>
            <a:bodyPr wrap="none">
              <a:spAutoFit/>
            </a:bodyPr>
            <a:lstStyle/>
            <a:p>
              <a:r>
                <a:rPr lang="en-US" sz="750" b="1" i="1" dirty="0">
                  <a:solidFill>
                    <a:srgbClr val="000066"/>
                  </a:solidFill>
                </a:rPr>
                <a:t>4b</a:t>
              </a:r>
            </a:p>
          </p:txBody>
        </p:sp>
        <p:sp>
          <p:nvSpPr>
            <p:cNvPr id="45" name="Text Box 33"/>
            <p:cNvSpPr txBox="1">
              <a:spLocks noChangeAspect="1" noChangeArrowheads="1"/>
            </p:cNvSpPr>
            <p:nvPr/>
          </p:nvSpPr>
          <p:spPr bwMode="auto">
            <a:xfrm>
              <a:off x="553932" y="2266766"/>
              <a:ext cx="1988045" cy="196208"/>
            </a:xfrm>
            <a:prstGeom prst="rect">
              <a:avLst/>
            </a:prstGeom>
            <a:noFill/>
            <a:ln w="9525">
              <a:noFill/>
              <a:miter lim="800000"/>
              <a:headEnd/>
              <a:tailEnd/>
            </a:ln>
          </p:spPr>
          <p:txBody>
            <a:bodyPr wrap="none">
              <a:spAutoFit/>
            </a:bodyPr>
            <a:lstStyle/>
            <a:p>
              <a:r>
                <a:rPr lang="en-US" sz="675" b="1" i="1" dirty="0">
                  <a:solidFill>
                    <a:srgbClr val="000066"/>
                  </a:solidFill>
                </a:rPr>
                <a:t>SAT11     SAT12   SAT13      SAT14    SAT15    SAT16</a:t>
              </a:r>
            </a:p>
          </p:txBody>
        </p:sp>
        <p:sp>
          <p:nvSpPr>
            <p:cNvPr id="24" name="Rectangle 23"/>
            <p:cNvSpPr/>
            <p:nvPr/>
          </p:nvSpPr>
          <p:spPr>
            <a:xfrm>
              <a:off x="2384141" y="2057966"/>
              <a:ext cx="164592" cy="164592"/>
            </a:xfrm>
            <a:prstGeom prst="rect">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750"/>
            </a:p>
          </p:txBody>
        </p:sp>
        <p:sp>
          <p:nvSpPr>
            <p:cNvPr id="65" name="Rectangle 64"/>
            <p:cNvSpPr/>
            <p:nvPr/>
          </p:nvSpPr>
          <p:spPr>
            <a:xfrm>
              <a:off x="2186479" y="2060859"/>
              <a:ext cx="163009" cy="160063"/>
            </a:xfrm>
            <a:prstGeom prst="rect">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66" name="Text Box 33"/>
            <p:cNvSpPr txBox="1">
              <a:spLocks noChangeAspect="1" noChangeArrowheads="1"/>
            </p:cNvSpPr>
            <p:nvPr/>
          </p:nvSpPr>
          <p:spPr bwMode="auto">
            <a:xfrm>
              <a:off x="2126780" y="2031245"/>
              <a:ext cx="293670" cy="219291"/>
            </a:xfrm>
            <a:prstGeom prst="rect">
              <a:avLst/>
            </a:prstGeom>
            <a:noFill/>
            <a:ln w="9525">
              <a:noFill/>
              <a:miter lim="800000"/>
              <a:headEnd/>
              <a:tailEnd/>
            </a:ln>
          </p:spPr>
          <p:txBody>
            <a:bodyPr wrap="none">
              <a:spAutoFit/>
            </a:bodyPr>
            <a:lstStyle/>
            <a:p>
              <a:r>
                <a:rPr lang="en-US" sz="825" b="1" i="1" dirty="0">
                  <a:solidFill>
                    <a:srgbClr val="000066"/>
                  </a:solidFill>
                </a:rPr>
                <a:t>3b</a:t>
              </a:r>
            </a:p>
          </p:txBody>
        </p:sp>
        <p:sp>
          <p:nvSpPr>
            <p:cNvPr id="71" name="Text Box 33"/>
            <p:cNvSpPr txBox="1">
              <a:spLocks noChangeAspect="1" noChangeArrowheads="1"/>
            </p:cNvSpPr>
            <p:nvPr/>
          </p:nvSpPr>
          <p:spPr bwMode="auto">
            <a:xfrm>
              <a:off x="2306410" y="2046831"/>
              <a:ext cx="332142" cy="207749"/>
            </a:xfrm>
            <a:prstGeom prst="rect">
              <a:avLst/>
            </a:prstGeom>
            <a:noFill/>
            <a:ln w="9525">
              <a:noFill/>
              <a:miter lim="800000"/>
              <a:headEnd/>
              <a:tailEnd/>
            </a:ln>
          </p:spPr>
          <p:txBody>
            <a:bodyPr wrap="none">
              <a:spAutoFit/>
            </a:bodyPr>
            <a:lstStyle/>
            <a:p>
              <a:r>
                <a:rPr lang="en-US" sz="750" b="1" i="1" dirty="0">
                  <a:solidFill>
                    <a:srgbClr val="000066"/>
                  </a:solidFill>
                </a:rPr>
                <a:t>14b</a:t>
              </a:r>
            </a:p>
          </p:txBody>
        </p:sp>
        <p:sp>
          <p:nvSpPr>
            <p:cNvPr id="72" name="Text Box 33"/>
            <p:cNvSpPr txBox="1">
              <a:spLocks noChangeAspect="1" noChangeArrowheads="1"/>
            </p:cNvSpPr>
            <p:nvPr/>
          </p:nvSpPr>
          <p:spPr bwMode="auto">
            <a:xfrm>
              <a:off x="2135106" y="1889859"/>
              <a:ext cx="268022" cy="219291"/>
            </a:xfrm>
            <a:prstGeom prst="rect">
              <a:avLst/>
            </a:prstGeom>
            <a:noFill/>
            <a:ln w="9525">
              <a:noFill/>
              <a:miter lim="800000"/>
              <a:headEnd/>
              <a:tailEnd/>
            </a:ln>
          </p:spPr>
          <p:txBody>
            <a:bodyPr wrap="none">
              <a:spAutoFit/>
            </a:bodyPr>
            <a:lstStyle/>
            <a:p>
              <a:r>
                <a:rPr lang="en-US" sz="825" b="1" i="1" dirty="0">
                  <a:solidFill>
                    <a:srgbClr val="000066"/>
                  </a:solidFill>
                  <a:sym typeface="Symbol" panose="05050102010706020507" pitchFamily="18" charset="2"/>
                </a:rPr>
                <a:t></a:t>
              </a:r>
              <a:endParaRPr lang="en-US" sz="825" b="1" i="1" dirty="0">
                <a:solidFill>
                  <a:srgbClr val="000066"/>
                </a:solidFill>
              </a:endParaRPr>
            </a:p>
          </p:txBody>
        </p:sp>
        <p:sp>
          <p:nvSpPr>
            <p:cNvPr id="74" name="Text Box 33"/>
            <p:cNvSpPr txBox="1">
              <a:spLocks noChangeAspect="1" noChangeArrowheads="1"/>
            </p:cNvSpPr>
            <p:nvPr/>
          </p:nvSpPr>
          <p:spPr bwMode="auto">
            <a:xfrm>
              <a:off x="575274" y="2181092"/>
              <a:ext cx="1993776" cy="196208"/>
            </a:xfrm>
            <a:prstGeom prst="rect">
              <a:avLst/>
            </a:prstGeom>
            <a:noFill/>
            <a:ln w="9525">
              <a:noFill/>
              <a:miter lim="800000"/>
              <a:headEnd/>
              <a:tailEnd/>
            </a:ln>
          </p:spPr>
          <p:txBody>
            <a:bodyPr wrap="square">
              <a:spAutoFit/>
            </a:bodyPr>
            <a:lstStyle/>
            <a:p>
              <a:r>
                <a:rPr lang="en-US" sz="675" b="1" dirty="0">
                  <a:solidFill>
                    <a:srgbClr val="000066"/>
                  </a:solidFill>
                </a:rPr>
                <a:t>9816         9817     9818         9819     11463    9820</a:t>
              </a:r>
            </a:p>
          </p:txBody>
        </p:sp>
      </p:grpSp>
      <p:grpSp>
        <p:nvGrpSpPr>
          <p:cNvPr id="30" name="Group 29"/>
          <p:cNvGrpSpPr/>
          <p:nvPr/>
        </p:nvGrpSpPr>
        <p:grpSpPr>
          <a:xfrm>
            <a:off x="382745" y="2323770"/>
            <a:ext cx="738730" cy="424616"/>
            <a:chOff x="647157" y="2700175"/>
            <a:chExt cx="738730" cy="424616"/>
          </a:xfrm>
        </p:grpSpPr>
        <p:grpSp>
          <p:nvGrpSpPr>
            <p:cNvPr id="50" name="Group 49"/>
            <p:cNvGrpSpPr/>
            <p:nvPr/>
          </p:nvGrpSpPr>
          <p:grpSpPr>
            <a:xfrm>
              <a:off x="647824" y="2700175"/>
              <a:ext cx="704088" cy="424616"/>
              <a:chOff x="1030515" y="4685446"/>
              <a:chExt cx="718298" cy="472003"/>
            </a:xfrm>
          </p:grpSpPr>
          <p:grpSp>
            <p:nvGrpSpPr>
              <p:cNvPr id="23" name="Group 22"/>
              <p:cNvGrpSpPr/>
              <p:nvPr/>
            </p:nvGrpSpPr>
            <p:grpSpPr>
              <a:xfrm>
                <a:off x="1030515" y="4685446"/>
                <a:ext cx="718298" cy="230938"/>
                <a:chOff x="4885528" y="524357"/>
                <a:chExt cx="718298" cy="230938"/>
              </a:xfrm>
            </p:grpSpPr>
            <p:sp>
              <p:nvSpPr>
                <p:cNvPr id="25" name="Line 12"/>
                <p:cNvSpPr>
                  <a:spLocks noChangeAspect="1" noChangeShapeType="1"/>
                </p:cNvSpPr>
                <p:nvPr/>
              </p:nvSpPr>
              <p:spPr bwMode="auto">
                <a:xfrm>
                  <a:off x="4885528" y="636879"/>
                  <a:ext cx="718298" cy="0"/>
                </a:xfrm>
                <a:prstGeom prst="line">
                  <a:avLst/>
                </a:prstGeom>
                <a:noFill/>
                <a:ln w="38100">
                  <a:solidFill>
                    <a:srgbClr val="000066"/>
                  </a:solidFill>
                  <a:round/>
                  <a:headEnd/>
                  <a:tailEnd/>
                </a:ln>
              </p:spPr>
              <p:txBody>
                <a:bodyPr/>
                <a:lstStyle/>
                <a:p>
                  <a:endParaRPr lang="en-US" sz="825"/>
                </a:p>
              </p:txBody>
            </p:sp>
            <p:sp>
              <p:nvSpPr>
                <p:cNvPr id="26" name="Pentagon 25"/>
                <p:cNvSpPr/>
                <p:nvPr/>
              </p:nvSpPr>
              <p:spPr>
                <a:xfrm flipH="1">
                  <a:off x="4928580" y="548293"/>
                  <a:ext cx="295813" cy="177172"/>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27" name="Text Box 37"/>
                <p:cNvSpPr txBox="1">
                  <a:spLocks noChangeAspect="1" noChangeArrowheads="1"/>
                </p:cNvSpPr>
                <p:nvPr/>
              </p:nvSpPr>
              <p:spPr bwMode="auto">
                <a:xfrm flipH="1">
                  <a:off x="4947736" y="524357"/>
                  <a:ext cx="289784" cy="230938"/>
                </a:xfrm>
                <a:prstGeom prst="rect">
                  <a:avLst/>
                </a:prstGeom>
                <a:noFill/>
                <a:ln w="9525">
                  <a:noFill/>
                  <a:miter lim="800000"/>
                  <a:headEnd/>
                  <a:tailEnd/>
                </a:ln>
              </p:spPr>
              <p:txBody>
                <a:bodyPr wrap="none">
                  <a:spAutoFit/>
                </a:bodyPr>
                <a:lstStyle/>
                <a:p>
                  <a:r>
                    <a:rPr lang="en-US" sz="750" b="1" i="1" dirty="0">
                      <a:solidFill>
                        <a:srgbClr val="000066"/>
                      </a:solidFill>
                    </a:rPr>
                    <a:t>5b</a:t>
                  </a:r>
                </a:p>
              </p:txBody>
            </p:sp>
            <p:sp>
              <p:nvSpPr>
                <p:cNvPr id="28" name="Pentagon 27"/>
                <p:cNvSpPr/>
                <p:nvPr/>
              </p:nvSpPr>
              <p:spPr>
                <a:xfrm>
                  <a:off x="5260006" y="548293"/>
                  <a:ext cx="295813" cy="177172"/>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29" name="Text Box 37"/>
                <p:cNvSpPr txBox="1">
                  <a:spLocks noChangeAspect="1" noChangeArrowheads="1"/>
                </p:cNvSpPr>
                <p:nvPr/>
              </p:nvSpPr>
              <p:spPr bwMode="auto">
                <a:xfrm>
                  <a:off x="5235763" y="524357"/>
                  <a:ext cx="289784" cy="230938"/>
                </a:xfrm>
                <a:prstGeom prst="rect">
                  <a:avLst/>
                </a:prstGeom>
                <a:noFill/>
                <a:ln w="9525">
                  <a:noFill/>
                  <a:miter lim="800000"/>
                  <a:headEnd/>
                  <a:tailEnd/>
                </a:ln>
              </p:spPr>
              <p:txBody>
                <a:bodyPr wrap="none">
                  <a:spAutoFit/>
                </a:bodyPr>
                <a:lstStyle/>
                <a:p>
                  <a:r>
                    <a:rPr lang="en-US" sz="750" b="1" i="1" dirty="0">
                      <a:solidFill>
                        <a:srgbClr val="000066"/>
                      </a:solidFill>
                    </a:rPr>
                    <a:t>6b</a:t>
                  </a:r>
                </a:p>
              </p:txBody>
            </p:sp>
          </p:grpSp>
          <p:sp>
            <p:nvSpPr>
              <p:cNvPr id="48" name="Text Box 33"/>
              <p:cNvSpPr txBox="1">
                <a:spLocks noChangeAspect="1" noChangeArrowheads="1"/>
              </p:cNvSpPr>
              <p:nvPr/>
            </p:nvSpPr>
            <p:spPr bwMode="auto">
              <a:xfrm>
                <a:off x="1045756" y="4939342"/>
                <a:ext cx="675728" cy="218107"/>
              </a:xfrm>
              <a:prstGeom prst="rect">
                <a:avLst/>
              </a:prstGeom>
              <a:noFill/>
              <a:ln w="9525">
                <a:noFill/>
                <a:miter lim="800000"/>
                <a:headEnd/>
                <a:tailEnd/>
              </a:ln>
            </p:spPr>
            <p:txBody>
              <a:bodyPr wrap="none">
                <a:spAutoFit/>
              </a:bodyPr>
              <a:lstStyle/>
              <a:p>
                <a:r>
                  <a:rPr lang="en-US" sz="675" b="1" i="1" dirty="0">
                    <a:solidFill>
                      <a:srgbClr val="000066"/>
                    </a:solidFill>
                  </a:rPr>
                  <a:t>TRI19    TRI20</a:t>
                </a:r>
              </a:p>
            </p:txBody>
          </p:sp>
        </p:grpSp>
        <p:sp>
          <p:nvSpPr>
            <p:cNvPr id="75" name="Text Box 33"/>
            <p:cNvSpPr txBox="1">
              <a:spLocks noChangeAspect="1" noChangeArrowheads="1"/>
            </p:cNvSpPr>
            <p:nvPr/>
          </p:nvSpPr>
          <p:spPr bwMode="auto">
            <a:xfrm>
              <a:off x="647157" y="2842267"/>
              <a:ext cx="738730" cy="196208"/>
            </a:xfrm>
            <a:prstGeom prst="rect">
              <a:avLst/>
            </a:prstGeom>
            <a:noFill/>
            <a:ln w="9525">
              <a:noFill/>
              <a:miter lim="800000"/>
              <a:headEnd/>
              <a:tailEnd/>
            </a:ln>
          </p:spPr>
          <p:txBody>
            <a:bodyPr wrap="square">
              <a:spAutoFit/>
            </a:bodyPr>
            <a:lstStyle/>
            <a:p>
              <a:r>
                <a:rPr lang="en-US" sz="675" b="1" dirty="0">
                  <a:solidFill>
                    <a:srgbClr val="000066"/>
                  </a:solidFill>
                </a:rPr>
                <a:t>10287    10288</a:t>
              </a:r>
            </a:p>
          </p:txBody>
        </p:sp>
      </p:grpSp>
      <p:sp>
        <p:nvSpPr>
          <p:cNvPr id="76" name="Text Box 8"/>
          <p:cNvSpPr txBox="1">
            <a:spLocks noChangeAspect="1" noChangeArrowheads="1"/>
          </p:cNvSpPr>
          <p:nvPr/>
        </p:nvSpPr>
        <p:spPr bwMode="auto">
          <a:xfrm>
            <a:off x="315798" y="7395613"/>
            <a:ext cx="5961974" cy="861774"/>
          </a:xfrm>
          <a:prstGeom prst="rect">
            <a:avLst/>
          </a:prstGeom>
          <a:noFill/>
          <a:ln w="9525">
            <a:noFill/>
            <a:miter lim="800000"/>
            <a:headEnd/>
            <a:tailEnd/>
          </a:ln>
        </p:spPr>
        <p:txBody>
          <a:bodyPr wrap="square">
            <a:spAutoFit/>
          </a:bodyPr>
          <a:lstStyle/>
          <a:p>
            <a:r>
              <a:rPr lang="en-US" sz="1000" dirty="0"/>
              <a:t>Genome sequence data for </a:t>
            </a:r>
            <a:r>
              <a:rPr lang="en-US" sz="1000" i="1" dirty="0"/>
              <a:t>S. chartarum </a:t>
            </a:r>
            <a:r>
              <a:rPr lang="en-US" sz="1000" dirty="0"/>
              <a:t>strain IBT 40293 as well as other </a:t>
            </a:r>
            <a:r>
              <a:rPr lang="en-US" sz="1000" i="1" dirty="0"/>
              <a:t>Stachybotrys </a:t>
            </a:r>
            <a:r>
              <a:rPr lang="en-US" sz="1000" dirty="0"/>
              <a:t>strains has been reported previously (</a:t>
            </a:r>
            <a:r>
              <a:rPr lang="en-US" sz="1000" dirty="0" err="1"/>
              <a:t>Semeiks</a:t>
            </a:r>
            <a:r>
              <a:rPr lang="en-US" sz="1000" dirty="0"/>
              <a:t> J, Borek D, </a:t>
            </a:r>
            <a:r>
              <a:rPr lang="en-US" sz="1000" dirty="0" err="1"/>
              <a:t>Otwinowski</a:t>
            </a:r>
            <a:r>
              <a:rPr lang="en-US" sz="1000" dirty="0"/>
              <a:t> Z, </a:t>
            </a:r>
            <a:r>
              <a:rPr lang="en-US" sz="1000" dirty="0" err="1"/>
              <a:t>Grishin</a:t>
            </a:r>
            <a:r>
              <a:rPr lang="en-US" sz="1000" dirty="0"/>
              <a:t> NV. 2014. Comparative genome sequencing reveals chemotype-specific gene clusters in the toxigenic black mold Stachybotrys. BMC Genomics 15:590). The S40293_ gene </a:t>
            </a:r>
            <a:r>
              <a:rPr lang="en-US" sz="1000" dirty="0" err="1"/>
              <a:t>desigantions</a:t>
            </a:r>
            <a:r>
              <a:rPr lang="en-US" sz="1000" dirty="0"/>
              <a:t> were described by </a:t>
            </a:r>
            <a:r>
              <a:rPr lang="en-US" sz="1000" dirty="0" err="1"/>
              <a:t>Semeiks</a:t>
            </a:r>
            <a:r>
              <a:rPr lang="en-US" sz="1000" dirty="0"/>
              <a:t> et al.  In the diagram above, the </a:t>
            </a:r>
            <a:r>
              <a:rPr lang="en-US" sz="1000" i="1" dirty="0"/>
              <a:t>TRI19,</a:t>
            </a:r>
            <a:r>
              <a:rPr lang="en-US" sz="1000" dirty="0"/>
              <a:t> </a:t>
            </a:r>
            <a:r>
              <a:rPr lang="en-US" sz="1000" i="1" dirty="0"/>
              <a:t>TRI20 </a:t>
            </a:r>
            <a:r>
              <a:rPr lang="en-US" sz="1000" dirty="0"/>
              <a:t>and </a:t>
            </a:r>
            <a:r>
              <a:rPr lang="en-US" sz="1000" i="1" dirty="0"/>
              <a:t>SAT </a:t>
            </a:r>
            <a:r>
              <a:rPr lang="en-US" sz="1000" dirty="0"/>
              <a:t>are</a:t>
            </a:r>
            <a:r>
              <a:rPr lang="en-US" sz="1000" i="1" dirty="0"/>
              <a:t> </a:t>
            </a:r>
            <a:r>
              <a:rPr lang="en-US" sz="1000" dirty="0"/>
              <a:t>designations used for </a:t>
            </a:r>
            <a:r>
              <a:rPr lang="en-US" sz="1000" i="1" dirty="0"/>
              <a:t>TRI </a:t>
            </a:r>
            <a:r>
              <a:rPr lang="en-US" sz="1000" dirty="0"/>
              <a:t>gene paralogs by </a:t>
            </a:r>
            <a:r>
              <a:rPr lang="en-US" sz="1000" dirty="0" err="1"/>
              <a:t>Semeiks</a:t>
            </a:r>
            <a:r>
              <a:rPr lang="en-US" sz="1000" dirty="0"/>
              <a:t> et al</a:t>
            </a:r>
            <a:r>
              <a:rPr lang="en-US" sz="1000" dirty="0" smtClean="0"/>
              <a:t>. </a:t>
            </a:r>
            <a:endParaRPr lang="en-US" sz="1000" dirty="0"/>
          </a:p>
        </p:txBody>
      </p:sp>
      <p:graphicFrame>
        <p:nvGraphicFramePr>
          <p:cNvPr id="31" name="Table 30"/>
          <p:cNvGraphicFramePr>
            <a:graphicFrameLocks noGrp="1"/>
          </p:cNvGraphicFramePr>
          <p:nvPr>
            <p:extLst>
              <p:ext uri="{D42A27DB-BD31-4B8C-83A1-F6EECF244321}">
                <p14:modId xmlns:p14="http://schemas.microsoft.com/office/powerpoint/2010/main" val="3716490844"/>
              </p:ext>
            </p:extLst>
          </p:nvPr>
        </p:nvGraphicFramePr>
        <p:xfrm>
          <a:off x="288246" y="2959096"/>
          <a:ext cx="5874763" cy="4159453"/>
        </p:xfrm>
        <a:graphic>
          <a:graphicData uri="http://schemas.openxmlformats.org/drawingml/2006/table">
            <a:tbl>
              <a:tblPr/>
              <a:tblGrid>
                <a:gridCol w="357470"/>
                <a:gridCol w="950672"/>
                <a:gridCol w="2786537"/>
                <a:gridCol w="254644"/>
                <a:gridCol w="67905"/>
                <a:gridCol w="766358"/>
                <a:gridCol w="691177"/>
              </a:tblGrid>
              <a:tr h="182113">
                <a:tc>
                  <a:txBody>
                    <a:bodyPr/>
                    <a:lstStyle/>
                    <a:p>
                      <a:pPr algn="l" fontAlgn="b"/>
                      <a:r>
                        <a:rPr lang="en-US" sz="800" b="1" i="1" u="none" strike="noStrike" dirty="0">
                          <a:solidFill>
                            <a:srgbClr val="000000"/>
                          </a:solidFill>
                          <a:effectLst/>
                          <a:latin typeface="Calibri" panose="020F0502020204030204" pitchFamily="34" charset="0"/>
                        </a:rPr>
                        <a:t> </a:t>
                      </a:r>
                    </a:p>
                  </a:txBody>
                  <a:tcPr marL="7285" marR="7285" marT="7285" marB="0" anchor="b">
                    <a:lnL>
                      <a:noFill/>
                    </a:lnL>
                    <a:lnR>
                      <a:noFill/>
                    </a:lnR>
                    <a:lnT>
                      <a:noFill/>
                    </a:lnT>
                    <a:lnB>
                      <a:noFill/>
                    </a:lnB>
                    <a:solidFill>
                      <a:srgbClr val="FFFFFF"/>
                    </a:solidFill>
                  </a:tcPr>
                </a:tc>
                <a:tc>
                  <a:txBody>
                    <a:bodyPr/>
                    <a:lstStyle/>
                    <a:p>
                      <a:pPr algn="l" fontAlgn="ctr"/>
                      <a:r>
                        <a:rPr lang="en-US" sz="800" b="1" i="0" u="none" strike="noStrike">
                          <a:solidFill>
                            <a:srgbClr val="000000"/>
                          </a:solidFill>
                          <a:effectLst/>
                          <a:latin typeface="Calibri" panose="020F0502020204030204" pitchFamily="34" charset="0"/>
                        </a:rPr>
                        <a:t>Locus Tag</a:t>
                      </a:r>
                    </a:p>
                  </a:txBody>
                  <a:tcPr marL="7285" marR="7285" marT="7285"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800" b="1" i="0" u="none" strike="noStrike">
                          <a:solidFill>
                            <a:srgbClr val="000000"/>
                          </a:solidFill>
                          <a:effectLst/>
                          <a:latin typeface="Calibri" panose="020F0502020204030204" pitchFamily="34" charset="0"/>
                        </a:rPr>
                        <a:t>Blast2GO</a:t>
                      </a:r>
                    </a:p>
                  </a:txBody>
                  <a:tcPr marL="7285" marR="7285" marT="7285"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800" b="1" i="0" u="none" strike="noStrike">
                          <a:solidFill>
                            <a:srgbClr val="000000"/>
                          </a:solidFill>
                          <a:effectLst/>
                          <a:latin typeface="Calibri" panose="020F0502020204030204" pitchFamily="34" charset="0"/>
                        </a:rPr>
                        <a:t>bp</a:t>
                      </a:r>
                    </a:p>
                  </a:txBody>
                  <a:tcPr marL="7285" marR="7285" marT="7285"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800" b="1" i="0" u="none" strike="noStrike">
                          <a:solidFill>
                            <a:srgbClr val="000000"/>
                          </a:solidFill>
                          <a:effectLst/>
                          <a:latin typeface="Calibri" panose="020F0502020204030204" pitchFamily="34" charset="0"/>
                        </a:rPr>
                        <a:t> </a:t>
                      </a:r>
                    </a:p>
                  </a:txBody>
                  <a:tcPr marL="7285" marR="7285" marT="7285"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800" b="1" i="0" u="none" strike="noStrike">
                          <a:solidFill>
                            <a:srgbClr val="000000"/>
                          </a:solidFill>
                          <a:effectLst/>
                          <a:latin typeface="Calibri" panose="020F0502020204030204" pitchFamily="34" charset="0"/>
                        </a:rPr>
                        <a:t>Contig  Number</a:t>
                      </a:r>
                    </a:p>
                  </a:txBody>
                  <a:tcPr marL="7285" marR="7285" marT="7285"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800" b="1" i="0" u="none" strike="noStrike">
                          <a:solidFill>
                            <a:srgbClr val="000000"/>
                          </a:solidFill>
                          <a:effectLst/>
                          <a:latin typeface="Calibri" panose="020F0502020204030204" pitchFamily="34" charset="0"/>
                        </a:rPr>
                        <a:t>Contig Size</a:t>
                      </a:r>
                    </a:p>
                  </a:txBody>
                  <a:tcPr marL="7285" marR="7285" marT="7285"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152975">
                <a:tc>
                  <a:txBody>
                    <a:bodyPr/>
                    <a:lstStyle/>
                    <a:p>
                      <a:pPr algn="l" fontAlgn="b"/>
                      <a:r>
                        <a:rPr lang="en-US" sz="800" b="1" i="1" u="none" strike="noStrike">
                          <a:solidFill>
                            <a:srgbClr val="000000"/>
                          </a:solidFill>
                          <a:effectLst/>
                          <a:latin typeface="Calibri" panose="020F0502020204030204" pitchFamily="34" charset="0"/>
                        </a:rPr>
                        <a:t> </a:t>
                      </a:r>
                    </a:p>
                  </a:txBody>
                  <a:tcPr marL="7285" marR="7285" marT="728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S40293_08174</a:t>
                      </a:r>
                    </a:p>
                  </a:txBody>
                  <a:tcPr marL="7285" marR="7285" marT="7285" marB="0" anchor="b">
                    <a:lnL>
                      <a:noFill/>
                    </a:lnL>
                    <a:lnR>
                      <a:noFill/>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acetyltransferase (GNAT) family</a:t>
                      </a:r>
                    </a:p>
                  </a:txBody>
                  <a:tcPr marL="7285" marR="7285" marT="7285" marB="0" anchor="b">
                    <a:lnL>
                      <a:noFill/>
                    </a:lnL>
                    <a:lnR>
                      <a:noFill/>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r" fontAlgn="b"/>
                      <a:r>
                        <a:rPr lang="en-US" sz="800" b="1" i="0" u="none" strike="noStrike">
                          <a:solidFill>
                            <a:srgbClr val="000000"/>
                          </a:solidFill>
                          <a:effectLst/>
                          <a:latin typeface="Calibri" panose="020F0502020204030204" pitchFamily="34" charset="0"/>
                        </a:rPr>
                        <a:t>540</a:t>
                      </a:r>
                    </a:p>
                  </a:txBody>
                  <a:tcPr marL="7285" marR="7285" marT="7285" marB="0" anchor="b">
                    <a:lnL>
                      <a:noFill/>
                    </a:lnL>
                    <a:lnR>
                      <a:noFill/>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285" marR="7285" marT="7285" marB="0" anchor="b">
                    <a:lnL>
                      <a:noFill/>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285" marR="7285" marT="728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c rowSpan="18">
                  <a:txBody>
                    <a:bodyPr/>
                    <a:lstStyle/>
                    <a:p>
                      <a:pPr algn="ctr" fontAlgn="ctr"/>
                      <a:r>
                        <a:rPr lang="en-US" sz="800" b="1" i="0" u="none" strike="noStrike">
                          <a:solidFill>
                            <a:srgbClr val="000000"/>
                          </a:solidFill>
                          <a:effectLst/>
                          <a:latin typeface="Calibri" panose="020F0502020204030204" pitchFamily="34" charset="0"/>
                        </a:rPr>
                        <a:t>84,383</a:t>
                      </a:r>
                    </a:p>
                  </a:txBody>
                  <a:tcPr marL="7285" marR="7285" marT="72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tr>
              <a:tr h="145690">
                <a:tc>
                  <a:txBody>
                    <a:bodyPr/>
                    <a:lstStyle/>
                    <a:p>
                      <a:pPr algn="l" fontAlgn="b"/>
                      <a:r>
                        <a:rPr lang="en-US" sz="800" b="1" i="1" u="none" strike="noStrike">
                          <a:solidFill>
                            <a:srgbClr val="000000"/>
                          </a:solidFill>
                          <a:effectLst/>
                          <a:latin typeface="Calibri" panose="020F0502020204030204" pitchFamily="34" charset="0"/>
                        </a:rPr>
                        <a:t> </a:t>
                      </a:r>
                    </a:p>
                  </a:txBody>
                  <a:tcPr marL="7285" marR="7285" marT="728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S40293_08175</a:t>
                      </a:r>
                    </a:p>
                  </a:txBody>
                  <a:tcPr marL="7285" marR="7285" marT="7285"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fr-FR" sz="800" b="1" i="0" u="none" strike="noStrike">
                          <a:solidFill>
                            <a:srgbClr val="000000"/>
                          </a:solidFill>
                          <a:effectLst/>
                          <a:latin typeface="Calibri" panose="020F0502020204030204" pitchFamily="34" charset="0"/>
                        </a:rPr>
                        <a:t>duf1212 domain membrane protein prm10</a:t>
                      </a:r>
                    </a:p>
                  </a:txBody>
                  <a:tcPr marL="7285" marR="7285" marT="7285"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en-US" sz="800" b="1" i="0" u="none" strike="noStrike">
                          <a:solidFill>
                            <a:srgbClr val="000000"/>
                          </a:solidFill>
                          <a:effectLst/>
                          <a:latin typeface="Calibri" panose="020F0502020204030204" pitchFamily="34" charset="0"/>
                        </a:rPr>
                        <a:t>2403</a:t>
                      </a:r>
                    </a:p>
                  </a:txBody>
                  <a:tcPr marL="7285" marR="7285" marT="7285"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285" marR="7285" marT="7285"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285" marR="7285" marT="728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r>
              <a:tr h="145690">
                <a:tc>
                  <a:txBody>
                    <a:bodyPr/>
                    <a:lstStyle/>
                    <a:p>
                      <a:pPr algn="l" fontAlgn="b"/>
                      <a:r>
                        <a:rPr lang="en-US" sz="800" b="1" i="1" u="none" strike="noStrike">
                          <a:solidFill>
                            <a:srgbClr val="000000"/>
                          </a:solidFill>
                          <a:effectLst/>
                          <a:latin typeface="Calibri" panose="020F0502020204030204" pitchFamily="34" charset="0"/>
                        </a:rPr>
                        <a:t> </a:t>
                      </a:r>
                    </a:p>
                  </a:txBody>
                  <a:tcPr marL="7285" marR="7285" marT="728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S40293_08188</a:t>
                      </a:r>
                    </a:p>
                  </a:txBody>
                  <a:tcPr marL="7285" marR="7285" marT="7285"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aldo/keto reductase, related to diketogulonate reductase</a:t>
                      </a:r>
                    </a:p>
                  </a:txBody>
                  <a:tcPr marL="7285" marR="7285" marT="7285"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r" fontAlgn="b"/>
                      <a:r>
                        <a:rPr lang="en-US" sz="800" b="1" i="0" u="none" strike="noStrike">
                          <a:solidFill>
                            <a:srgbClr val="000000"/>
                          </a:solidFill>
                          <a:effectLst/>
                          <a:latin typeface="Calibri" panose="020F0502020204030204" pitchFamily="34" charset="0"/>
                        </a:rPr>
                        <a:t>993</a:t>
                      </a:r>
                    </a:p>
                  </a:txBody>
                  <a:tcPr marL="7285" marR="7285" marT="7285"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285" marR="7285" marT="7285"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285" marR="7285" marT="728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r>
              <a:tr h="145690">
                <a:tc>
                  <a:txBody>
                    <a:bodyPr/>
                    <a:lstStyle/>
                    <a:p>
                      <a:pPr algn="l" fontAlgn="b"/>
                      <a:r>
                        <a:rPr lang="en-US" sz="800" b="1" i="1" u="none" strike="noStrike">
                          <a:solidFill>
                            <a:srgbClr val="000000"/>
                          </a:solidFill>
                          <a:effectLst/>
                          <a:latin typeface="Calibri" panose="020F0502020204030204" pitchFamily="34" charset="0"/>
                        </a:rPr>
                        <a:t> </a:t>
                      </a:r>
                    </a:p>
                  </a:txBody>
                  <a:tcPr marL="7285" marR="7285" marT="728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S40293_08189</a:t>
                      </a:r>
                    </a:p>
                  </a:txBody>
                  <a:tcPr marL="7285" marR="7285" marT="728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short-chain dehydrogenase/reductase SDR</a:t>
                      </a:r>
                    </a:p>
                  </a:txBody>
                  <a:tcPr marL="7285" marR="7285" marT="7285" marB="0" anchor="b">
                    <a:lnL>
                      <a:noFill/>
                    </a:lnL>
                    <a:lnR>
                      <a:noFill/>
                    </a:lnR>
                    <a:lnT>
                      <a:noFill/>
                    </a:lnT>
                    <a:lnB>
                      <a:noFill/>
                    </a:lnB>
                    <a:solidFill>
                      <a:srgbClr val="FFFFFF"/>
                    </a:solidFill>
                  </a:tcPr>
                </a:tc>
                <a:tc>
                  <a:txBody>
                    <a:bodyPr/>
                    <a:lstStyle/>
                    <a:p>
                      <a:pPr algn="r" fontAlgn="b"/>
                      <a:r>
                        <a:rPr lang="en-US" sz="800" b="1" i="0" u="none" strike="noStrike">
                          <a:solidFill>
                            <a:srgbClr val="000000"/>
                          </a:solidFill>
                          <a:effectLst/>
                          <a:latin typeface="Calibri" panose="020F0502020204030204" pitchFamily="34" charset="0"/>
                        </a:rPr>
                        <a:t>768</a:t>
                      </a:r>
                    </a:p>
                  </a:txBody>
                  <a:tcPr marL="7285" marR="7285" marT="728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285" marR="7285" marT="7285"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285" marR="7285" marT="728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r>
              <a:tr h="145690">
                <a:tc>
                  <a:txBody>
                    <a:bodyPr/>
                    <a:lstStyle/>
                    <a:p>
                      <a:pPr algn="l" fontAlgn="b"/>
                      <a:r>
                        <a:rPr lang="en-US" sz="800" b="1" i="1" u="none" strike="noStrike">
                          <a:solidFill>
                            <a:srgbClr val="000000"/>
                          </a:solidFill>
                          <a:effectLst/>
                          <a:latin typeface="Calibri" panose="020F0502020204030204" pitchFamily="34" charset="0"/>
                        </a:rPr>
                        <a:t>TRI4</a:t>
                      </a:r>
                    </a:p>
                  </a:txBody>
                  <a:tcPr marL="7285" marR="7285" marT="7285" marB="0" anchor="b">
                    <a:lnL>
                      <a:noFill/>
                    </a:lnL>
                    <a:lnR>
                      <a:noFill/>
                    </a:lnR>
                    <a:lnT>
                      <a:noFill/>
                    </a:lnT>
                    <a:lnB>
                      <a:noFill/>
                    </a:lnB>
                    <a:solidFill>
                      <a:srgbClr val="92D050"/>
                    </a:solidFill>
                  </a:tcPr>
                </a:tc>
                <a:tc>
                  <a:txBody>
                    <a:bodyPr/>
                    <a:lstStyle/>
                    <a:p>
                      <a:pPr algn="l" fontAlgn="b"/>
                      <a:r>
                        <a:rPr lang="en-US" sz="800" b="1" i="0" u="none" strike="noStrike">
                          <a:solidFill>
                            <a:srgbClr val="000000"/>
                          </a:solidFill>
                          <a:effectLst/>
                          <a:latin typeface="Calibri" panose="020F0502020204030204" pitchFamily="34" charset="0"/>
                        </a:rPr>
                        <a:t>S40293_08190</a:t>
                      </a:r>
                    </a:p>
                  </a:txBody>
                  <a:tcPr marL="7285" marR="7285" marT="728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cytochrome P450</a:t>
                      </a:r>
                    </a:p>
                  </a:txBody>
                  <a:tcPr marL="7285" marR="7285" marT="7285" marB="0" anchor="b">
                    <a:lnL>
                      <a:noFill/>
                    </a:lnL>
                    <a:lnR>
                      <a:noFill/>
                    </a:lnR>
                    <a:lnT>
                      <a:noFill/>
                    </a:lnT>
                    <a:lnB>
                      <a:noFill/>
                    </a:lnB>
                    <a:solidFill>
                      <a:srgbClr val="FFFFFF"/>
                    </a:solidFill>
                  </a:tcPr>
                </a:tc>
                <a:tc>
                  <a:txBody>
                    <a:bodyPr/>
                    <a:lstStyle/>
                    <a:p>
                      <a:pPr algn="r" fontAlgn="b"/>
                      <a:r>
                        <a:rPr lang="en-US" sz="800" b="1" i="0" u="none" strike="noStrike">
                          <a:solidFill>
                            <a:srgbClr val="000000"/>
                          </a:solidFill>
                          <a:effectLst/>
                          <a:latin typeface="Calibri" panose="020F0502020204030204" pitchFamily="34" charset="0"/>
                        </a:rPr>
                        <a:t>1849</a:t>
                      </a:r>
                    </a:p>
                  </a:txBody>
                  <a:tcPr marL="7285" marR="7285" marT="728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285" marR="7285" marT="7285"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285" marR="7285" marT="728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r>
              <a:tr h="145690">
                <a:tc>
                  <a:txBody>
                    <a:bodyPr/>
                    <a:lstStyle/>
                    <a:p>
                      <a:pPr algn="l" fontAlgn="b"/>
                      <a:r>
                        <a:rPr lang="en-US" sz="800" b="1" i="1" u="none" strike="noStrike">
                          <a:solidFill>
                            <a:srgbClr val="000000"/>
                          </a:solidFill>
                          <a:effectLst/>
                          <a:latin typeface="Calibri" panose="020F0502020204030204" pitchFamily="34" charset="0"/>
                        </a:rPr>
                        <a:t>TRI3</a:t>
                      </a:r>
                    </a:p>
                  </a:txBody>
                  <a:tcPr marL="7285" marR="7285" marT="7285" marB="0" anchor="b">
                    <a:lnL>
                      <a:noFill/>
                    </a:lnL>
                    <a:lnR>
                      <a:noFill/>
                    </a:lnR>
                    <a:lnT>
                      <a:noFill/>
                    </a:lnT>
                    <a:lnB>
                      <a:noFill/>
                    </a:lnB>
                    <a:solidFill>
                      <a:srgbClr val="92D050"/>
                    </a:solidFill>
                  </a:tcPr>
                </a:tc>
                <a:tc>
                  <a:txBody>
                    <a:bodyPr/>
                    <a:lstStyle/>
                    <a:p>
                      <a:pPr algn="l" fontAlgn="b"/>
                      <a:r>
                        <a:rPr lang="en-US" sz="800" b="1" i="0" u="none" strike="noStrike">
                          <a:solidFill>
                            <a:srgbClr val="000000"/>
                          </a:solidFill>
                          <a:effectLst/>
                          <a:latin typeface="Calibri" panose="020F0502020204030204" pitchFamily="34" charset="0"/>
                        </a:rPr>
                        <a:t>S40293_08191</a:t>
                      </a:r>
                    </a:p>
                  </a:txBody>
                  <a:tcPr marL="7285" marR="7285" marT="728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trichothecene 15-o-acetyltransferase</a:t>
                      </a:r>
                    </a:p>
                  </a:txBody>
                  <a:tcPr marL="7285" marR="7285" marT="7285" marB="0" anchor="b">
                    <a:lnL>
                      <a:noFill/>
                    </a:lnL>
                    <a:lnR>
                      <a:noFill/>
                    </a:lnR>
                    <a:lnT>
                      <a:noFill/>
                    </a:lnT>
                    <a:lnB>
                      <a:noFill/>
                    </a:lnB>
                    <a:solidFill>
                      <a:srgbClr val="FFFFFF"/>
                    </a:solidFill>
                  </a:tcPr>
                </a:tc>
                <a:tc>
                  <a:txBody>
                    <a:bodyPr/>
                    <a:lstStyle/>
                    <a:p>
                      <a:pPr algn="r" fontAlgn="b"/>
                      <a:r>
                        <a:rPr lang="en-US" sz="800" b="1" i="0" u="none" strike="noStrike">
                          <a:solidFill>
                            <a:srgbClr val="000000"/>
                          </a:solidFill>
                          <a:effectLst/>
                          <a:latin typeface="Calibri" panose="020F0502020204030204" pitchFamily="34" charset="0"/>
                        </a:rPr>
                        <a:t>1906</a:t>
                      </a:r>
                    </a:p>
                  </a:txBody>
                  <a:tcPr marL="7285" marR="7285" marT="728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285" marR="7285" marT="7285"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285" marR="7285" marT="728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r>
              <a:tr h="145690">
                <a:tc>
                  <a:txBody>
                    <a:bodyPr/>
                    <a:lstStyle/>
                    <a:p>
                      <a:pPr algn="l" fontAlgn="b"/>
                      <a:r>
                        <a:rPr lang="en-US" sz="800" b="1" i="1" u="none" strike="noStrike">
                          <a:solidFill>
                            <a:srgbClr val="000000"/>
                          </a:solidFill>
                          <a:effectLst/>
                          <a:latin typeface="Calibri" panose="020F0502020204030204" pitchFamily="34" charset="0"/>
                        </a:rPr>
                        <a:t>TRI10</a:t>
                      </a:r>
                    </a:p>
                  </a:txBody>
                  <a:tcPr marL="7285" marR="7285" marT="7285" marB="0" anchor="b">
                    <a:lnL>
                      <a:noFill/>
                    </a:lnL>
                    <a:lnR>
                      <a:noFill/>
                    </a:lnR>
                    <a:lnT>
                      <a:noFill/>
                    </a:lnT>
                    <a:lnB>
                      <a:noFill/>
                    </a:lnB>
                    <a:solidFill>
                      <a:srgbClr val="92D050"/>
                    </a:solidFill>
                  </a:tcPr>
                </a:tc>
                <a:tc>
                  <a:txBody>
                    <a:bodyPr/>
                    <a:lstStyle/>
                    <a:p>
                      <a:pPr algn="l" fontAlgn="b"/>
                      <a:r>
                        <a:rPr lang="en-US" sz="800" b="1" i="0" u="none" strike="noStrike">
                          <a:solidFill>
                            <a:srgbClr val="000000"/>
                          </a:solidFill>
                          <a:effectLst/>
                          <a:latin typeface="Calibri" panose="020F0502020204030204" pitchFamily="34" charset="0"/>
                        </a:rPr>
                        <a:t>S40293_08192</a:t>
                      </a:r>
                    </a:p>
                  </a:txBody>
                  <a:tcPr marL="7285" marR="7285" marT="728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regulatory </a:t>
                      </a:r>
                    </a:p>
                  </a:txBody>
                  <a:tcPr marL="7285" marR="7285" marT="7285" marB="0" anchor="b">
                    <a:lnL>
                      <a:noFill/>
                    </a:lnL>
                    <a:lnR>
                      <a:noFill/>
                    </a:lnR>
                    <a:lnT>
                      <a:noFill/>
                    </a:lnT>
                    <a:lnB>
                      <a:noFill/>
                    </a:lnB>
                    <a:solidFill>
                      <a:srgbClr val="FFFFFF"/>
                    </a:solidFill>
                  </a:tcPr>
                </a:tc>
                <a:tc>
                  <a:txBody>
                    <a:bodyPr/>
                    <a:lstStyle/>
                    <a:p>
                      <a:pPr algn="r" fontAlgn="b"/>
                      <a:r>
                        <a:rPr lang="en-US" sz="800" b="1" i="0" u="none" strike="noStrike">
                          <a:solidFill>
                            <a:srgbClr val="000000"/>
                          </a:solidFill>
                          <a:effectLst/>
                          <a:latin typeface="Calibri" panose="020F0502020204030204" pitchFamily="34" charset="0"/>
                        </a:rPr>
                        <a:t>1351</a:t>
                      </a:r>
                    </a:p>
                  </a:txBody>
                  <a:tcPr marL="7285" marR="7285" marT="728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285" marR="7285" marT="7285"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285" marR="7285" marT="728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r>
              <a:tr h="145690">
                <a:tc>
                  <a:txBody>
                    <a:bodyPr/>
                    <a:lstStyle/>
                    <a:p>
                      <a:pPr algn="l" fontAlgn="b"/>
                      <a:r>
                        <a:rPr lang="en-US" sz="800" b="1" i="1" u="none" strike="noStrike">
                          <a:solidFill>
                            <a:srgbClr val="000000"/>
                          </a:solidFill>
                          <a:effectLst/>
                          <a:latin typeface="Calibri" panose="020F0502020204030204" pitchFamily="34" charset="0"/>
                        </a:rPr>
                        <a:t>TRI6</a:t>
                      </a:r>
                    </a:p>
                  </a:txBody>
                  <a:tcPr marL="7285" marR="7285" marT="7285" marB="0" anchor="b">
                    <a:lnL>
                      <a:noFill/>
                    </a:lnL>
                    <a:lnR>
                      <a:noFill/>
                    </a:lnR>
                    <a:lnT>
                      <a:noFill/>
                    </a:lnT>
                    <a:lnB>
                      <a:noFill/>
                    </a:lnB>
                    <a:solidFill>
                      <a:srgbClr val="92D050"/>
                    </a:solidFill>
                  </a:tcPr>
                </a:tc>
                <a:tc>
                  <a:txBody>
                    <a:bodyPr/>
                    <a:lstStyle/>
                    <a:p>
                      <a:pPr algn="l" fontAlgn="b"/>
                      <a:r>
                        <a:rPr lang="en-US" sz="800" b="1" i="0" u="none" strike="noStrike">
                          <a:solidFill>
                            <a:srgbClr val="000000"/>
                          </a:solidFill>
                          <a:effectLst/>
                          <a:latin typeface="Calibri" panose="020F0502020204030204" pitchFamily="34" charset="0"/>
                        </a:rPr>
                        <a:t>S40293_08193</a:t>
                      </a:r>
                    </a:p>
                  </a:txBody>
                  <a:tcPr marL="7285" marR="7285" marT="728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regulatory </a:t>
                      </a:r>
                    </a:p>
                  </a:txBody>
                  <a:tcPr marL="7285" marR="7285" marT="7285" marB="0" anchor="b">
                    <a:lnL>
                      <a:noFill/>
                    </a:lnL>
                    <a:lnR>
                      <a:noFill/>
                    </a:lnR>
                    <a:lnT>
                      <a:noFill/>
                    </a:lnT>
                    <a:lnB>
                      <a:noFill/>
                    </a:lnB>
                    <a:solidFill>
                      <a:srgbClr val="FFFFFF"/>
                    </a:solidFill>
                  </a:tcPr>
                </a:tc>
                <a:tc>
                  <a:txBody>
                    <a:bodyPr/>
                    <a:lstStyle/>
                    <a:p>
                      <a:pPr algn="r" fontAlgn="b"/>
                      <a:r>
                        <a:rPr lang="en-US" sz="800" b="1" i="0" u="none" strike="noStrike">
                          <a:solidFill>
                            <a:srgbClr val="000000"/>
                          </a:solidFill>
                          <a:effectLst/>
                          <a:latin typeface="Calibri" panose="020F0502020204030204" pitchFamily="34" charset="0"/>
                        </a:rPr>
                        <a:t>834</a:t>
                      </a:r>
                    </a:p>
                  </a:txBody>
                  <a:tcPr marL="7285" marR="7285" marT="728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285" marR="7285" marT="7285"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285" marR="7285" marT="728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r>
              <a:tr h="145690">
                <a:tc>
                  <a:txBody>
                    <a:bodyPr/>
                    <a:lstStyle/>
                    <a:p>
                      <a:pPr algn="l" fontAlgn="b"/>
                      <a:r>
                        <a:rPr lang="en-US" sz="800" b="1" i="1" u="none" strike="noStrike">
                          <a:solidFill>
                            <a:srgbClr val="000000"/>
                          </a:solidFill>
                          <a:effectLst/>
                          <a:latin typeface="Calibri" panose="020F0502020204030204" pitchFamily="34" charset="0"/>
                        </a:rPr>
                        <a:t>TRI17</a:t>
                      </a:r>
                    </a:p>
                  </a:txBody>
                  <a:tcPr marL="7285" marR="7285" marT="7285" marB="0" anchor="b">
                    <a:lnL>
                      <a:noFill/>
                    </a:lnL>
                    <a:lnR>
                      <a:noFill/>
                    </a:lnR>
                    <a:lnT>
                      <a:noFill/>
                    </a:lnT>
                    <a:lnB>
                      <a:noFill/>
                    </a:lnB>
                    <a:solidFill>
                      <a:srgbClr val="92D050"/>
                    </a:solidFill>
                  </a:tcPr>
                </a:tc>
                <a:tc>
                  <a:txBody>
                    <a:bodyPr/>
                    <a:lstStyle/>
                    <a:p>
                      <a:pPr algn="l" fontAlgn="b"/>
                      <a:r>
                        <a:rPr lang="en-US" sz="800" b="1" i="0" u="none" strike="noStrike">
                          <a:solidFill>
                            <a:srgbClr val="000000"/>
                          </a:solidFill>
                          <a:effectLst/>
                          <a:latin typeface="Calibri" panose="020F0502020204030204" pitchFamily="34" charset="0"/>
                        </a:rPr>
                        <a:t>S40293_09642</a:t>
                      </a:r>
                    </a:p>
                  </a:txBody>
                  <a:tcPr marL="7285" marR="7285" marT="728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polyketide synthase [Eutypa lata UCREL1]</a:t>
                      </a:r>
                    </a:p>
                  </a:txBody>
                  <a:tcPr marL="7285" marR="7285" marT="7285" marB="0" anchor="b">
                    <a:lnL>
                      <a:noFill/>
                    </a:lnL>
                    <a:lnR>
                      <a:noFill/>
                    </a:lnR>
                    <a:lnT>
                      <a:noFill/>
                    </a:lnT>
                    <a:lnB>
                      <a:noFill/>
                    </a:lnB>
                    <a:solidFill>
                      <a:srgbClr val="FFFFFF"/>
                    </a:solidFill>
                  </a:tcPr>
                </a:tc>
                <a:tc>
                  <a:txBody>
                    <a:bodyPr/>
                    <a:lstStyle/>
                    <a:p>
                      <a:pPr algn="r" fontAlgn="b"/>
                      <a:r>
                        <a:rPr lang="en-US" sz="800" b="1" i="0" u="none" strike="noStrike">
                          <a:solidFill>
                            <a:srgbClr val="000000"/>
                          </a:solidFill>
                          <a:effectLst/>
                          <a:latin typeface="Calibri" panose="020F0502020204030204" pitchFamily="34" charset="0"/>
                        </a:rPr>
                        <a:t>7135</a:t>
                      </a:r>
                    </a:p>
                  </a:txBody>
                  <a:tcPr marL="7285" marR="7285" marT="728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285" marR="7285" marT="7285"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c0004266/</a:t>
                      </a:r>
                    </a:p>
                  </a:txBody>
                  <a:tcPr marL="7285" marR="7285" marT="728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r>
              <a:tr h="145690">
                <a:tc>
                  <a:txBody>
                    <a:bodyPr/>
                    <a:lstStyle/>
                    <a:p>
                      <a:pPr algn="l" fontAlgn="b"/>
                      <a:r>
                        <a:rPr lang="en-US" sz="800" b="1" i="1" u="none" strike="noStrike">
                          <a:solidFill>
                            <a:srgbClr val="000000"/>
                          </a:solidFill>
                          <a:effectLst/>
                          <a:latin typeface="Calibri" panose="020F0502020204030204" pitchFamily="34" charset="0"/>
                        </a:rPr>
                        <a:t>TRI18</a:t>
                      </a:r>
                    </a:p>
                  </a:txBody>
                  <a:tcPr marL="7285" marR="7285" marT="7285" marB="0" anchor="b">
                    <a:lnL>
                      <a:noFill/>
                    </a:lnL>
                    <a:lnR>
                      <a:noFill/>
                    </a:lnR>
                    <a:lnT>
                      <a:noFill/>
                    </a:lnT>
                    <a:lnB>
                      <a:noFill/>
                    </a:lnB>
                    <a:solidFill>
                      <a:srgbClr val="92D050"/>
                    </a:solidFill>
                  </a:tcPr>
                </a:tc>
                <a:tc>
                  <a:txBody>
                    <a:bodyPr/>
                    <a:lstStyle/>
                    <a:p>
                      <a:pPr algn="l" fontAlgn="b"/>
                      <a:r>
                        <a:rPr lang="en-US" sz="800" b="1" i="0" u="none" strike="noStrike">
                          <a:solidFill>
                            <a:srgbClr val="000000"/>
                          </a:solidFill>
                          <a:effectLst/>
                          <a:latin typeface="Calibri" panose="020F0502020204030204" pitchFamily="34" charset="0"/>
                        </a:rPr>
                        <a:t>S40293_09641</a:t>
                      </a:r>
                    </a:p>
                  </a:txBody>
                  <a:tcPr marL="7285" marR="7285" marT="728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trichothecene 15-o-acetyltransferase</a:t>
                      </a:r>
                    </a:p>
                  </a:txBody>
                  <a:tcPr marL="7285" marR="7285" marT="7285" marB="0" anchor="b">
                    <a:lnL>
                      <a:noFill/>
                    </a:lnL>
                    <a:lnR>
                      <a:noFill/>
                    </a:lnR>
                    <a:lnT>
                      <a:noFill/>
                    </a:lnT>
                    <a:lnB>
                      <a:noFill/>
                    </a:lnB>
                    <a:solidFill>
                      <a:srgbClr val="FFFFFF"/>
                    </a:solidFill>
                  </a:tcPr>
                </a:tc>
                <a:tc>
                  <a:txBody>
                    <a:bodyPr/>
                    <a:lstStyle/>
                    <a:p>
                      <a:pPr algn="r" fontAlgn="b"/>
                      <a:r>
                        <a:rPr lang="en-US" sz="800" b="1" i="0" u="none" strike="noStrike">
                          <a:solidFill>
                            <a:srgbClr val="000000"/>
                          </a:solidFill>
                          <a:effectLst/>
                          <a:latin typeface="Calibri" panose="020F0502020204030204" pitchFamily="34" charset="0"/>
                        </a:rPr>
                        <a:t>1920</a:t>
                      </a:r>
                    </a:p>
                  </a:txBody>
                  <a:tcPr marL="7285" marR="7285" marT="728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285" marR="7285" marT="7285"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t"/>
                      <a:r>
                        <a:rPr lang="en-US" sz="800" b="1" i="0" u="none" strike="noStrike">
                          <a:solidFill>
                            <a:srgbClr val="000000"/>
                          </a:solidFill>
                          <a:effectLst/>
                          <a:latin typeface="Calibri" panose="020F0502020204030204" pitchFamily="34" charset="0"/>
                        </a:rPr>
                        <a:t>      c0004267</a:t>
                      </a:r>
                    </a:p>
                  </a:txBody>
                  <a:tcPr marL="7285" marR="7285" marT="72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r>
              <a:tr h="145690">
                <a:tc>
                  <a:txBody>
                    <a:bodyPr/>
                    <a:lstStyle/>
                    <a:p>
                      <a:pPr algn="l" fontAlgn="b"/>
                      <a:r>
                        <a:rPr lang="en-US" sz="800" b="1" i="1" u="none" strike="noStrike">
                          <a:solidFill>
                            <a:srgbClr val="000000"/>
                          </a:solidFill>
                          <a:effectLst/>
                          <a:latin typeface="Calibri" panose="020F0502020204030204" pitchFamily="34" charset="0"/>
                        </a:rPr>
                        <a:t>TRI22</a:t>
                      </a:r>
                    </a:p>
                  </a:txBody>
                  <a:tcPr marL="7285" marR="7285" marT="7285" marB="0" anchor="b">
                    <a:lnL>
                      <a:noFill/>
                    </a:lnL>
                    <a:lnR>
                      <a:noFill/>
                    </a:lnR>
                    <a:lnT>
                      <a:noFill/>
                    </a:lnT>
                    <a:lnB>
                      <a:noFill/>
                    </a:lnB>
                    <a:solidFill>
                      <a:srgbClr val="92D050"/>
                    </a:solidFill>
                  </a:tcPr>
                </a:tc>
                <a:tc>
                  <a:txBody>
                    <a:bodyPr/>
                    <a:lstStyle/>
                    <a:p>
                      <a:pPr algn="l" fontAlgn="b"/>
                      <a:r>
                        <a:rPr lang="en-US" sz="800" b="1" i="0" u="none" strike="noStrike">
                          <a:solidFill>
                            <a:srgbClr val="000000"/>
                          </a:solidFill>
                          <a:effectLst/>
                          <a:latin typeface="Calibri" panose="020F0502020204030204" pitchFamily="34" charset="0"/>
                        </a:rPr>
                        <a:t>S40293_09640</a:t>
                      </a:r>
                    </a:p>
                  </a:txBody>
                  <a:tcPr marL="7285" marR="7285" marT="728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cytochrome P450 monooxygenase</a:t>
                      </a:r>
                    </a:p>
                  </a:txBody>
                  <a:tcPr marL="7285" marR="7285" marT="7285" marB="0" anchor="b">
                    <a:lnL>
                      <a:noFill/>
                    </a:lnL>
                    <a:lnR>
                      <a:noFill/>
                    </a:lnR>
                    <a:lnT>
                      <a:noFill/>
                    </a:lnT>
                    <a:lnB>
                      <a:noFill/>
                    </a:lnB>
                    <a:solidFill>
                      <a:srgbClr val="FFFFFF"/>
                    </a:solidFill>
                  </a:tcPr>
                </a:tc>
                <a:tc>
                  <a:txBody>
                    <a:bodyPr/>
                    <a:lstStyle/>
                    <a:p>
                      <a:pPr algn="r" fontAlgn="b"/>
                      <a:r>
                        <a:rPr lang="en-US" sz="800" b="1" i="0" u="none" strike="noStrike">
                          <a:solidFill>
                            <a:srgbClr val="000000"/>
                          </a:solidFill>
                          <a:effectLst/>
                          <a:latin typeface="Calibri" panose="020F0502020204030204" pitchFamily="34" charset="0"/>
                        </a:rPr>
                        <a:t>1542</a:t>
                      </a:r>
                    </a:p>
                  </a:txBody>
                  <a:tcPr marL="7285" marR="7285" marT="728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285" marR="7285" marT="7285"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t"/>
                      <a:r>
                        <a:rPr lang="en-US" sz="800" b="1" i="0" u="none" strike="noStrike">
                          <a:solidFill>
                            <a:srgbClr val="000000"/>
                          </a:solidFill>
                          <a:effectLst/>
                          <a:latin typeface="Calibri" panose="020F0502020204030204" pitchFamily="34" charset="0"/>
                        </a:rPr>
                        <a:t> </a:t>
                      </a:r>
                    </a:p>
                  </a:txBody>
                  <a:tcPr marL="7285" marR="7285" marT="72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r>
              <a:tr h="145690">
                <a:tc>
                  <a:txBody>
                    <a:bodyPr/>
                    <a:lstStyle/>
                    <a:p>
                      <a:pPr algn="l" fontAlgn="b"/>
                      <a:r>
                        <a:rPr lang="en-US" sz="800" b="1" i="1" u="none" strike="noStrike">
                          <a:solidFill>
                            <a:srgbClr val="000000"/>
                          </a:solidFill>
                          <a:effectLst/>
                          <a:latin typeface="Calibri" panose="020F0502020204030204" pitchFamily="34" charset="0"/>
                        </a:rPr>
                        <a:t>TRI5</a:t>
                      </a:r>
                    </a:p>
                  </a:txBody>
                  <a:tcPr marL="7285" marR="7285" marT="7285" marB="0" anchor="b">
                    <a:lnL>
                      <a:noFill/>
                    </a:lnL>
                    <a:lnR>
                      <a:noFill/>
                    </a:lnR>
                    <a:lnT>
                      <a:noFill/>
                    </a:lnT>
                    <a:lnB>
                      <a:noFill/>
                    </a:lnB>
                    <a:solidFill>
                      <a:srgbClr val="92D050"/>
                    </a:solidFill>
                  </a:tcPr>
                </a:tc>
                <a:tc>
                  <a:txBody>
                    <a:bodyPr/>
                    <a:lstStyle/>
                    <a:p>
                      <a:pPr algn="l" fontAlgn="b"/>
                      <a:r>
                        <a:rPr lang="en-US" sz="800" b="1" i="0" u="none" strike="noStrike">
                          <a:solidFill>
                            <a:srgbClr val="000000"/>
                          </a:solidFill>
                          <a:effectLst/>
                          <a:latin typeface="Calibri" panose="020F0502020204030204" pitchFamily="34" charset="0"/>
                        </a:rPr>
                        <a:t>S40293_09639</a:t>
                      </a:r>
                    </a:p>
                  </a:txBody>
                  <a:tcPr marL="7285" marR="7285" marT="728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trichodiene synthase </a:t>
                      </a:r>
                    </a:p>
                  </a:txBody>
                  <a:tcPr marL="7285" marR="7285" marT="7285" marB="0" anchor="b">
                    <a:lnL>
                      <a:noFill/>
                    </a:lnL>
                    <a:lnR>
                      <a:noFill/>
                    </a:lnR>
                    <a:lnT>
                      <a:noFill/>
                    </a:lnT>
                    <a:lnB>
                      <a:noFill/>
                    </a:lnB>
                    <a:solidFill>
                      <a:srgbClr val="FFFFFF"/>
                    </a:solidFill>
                  </a:tcPr>
                </a:tc>
                <a:tc>
                  <a:txBody>
                    <a:bodyPr/>
                    <a:lstStyle/>
                    <a:p>
                      <a:pPr algn="r" fontAlgn="b"/>
                      <a:r>
                        <a:rPr lang="en-US" sz="800" b="1" i="0" u="none" strike="noStrike">
                          <a:solidFill>
                            <a:srgbClr val="000000"/>
                          </a:solidFill>
                          <a:effectLst/>
                          <a:latin typeface="Calibri" panose="020F0502020204030204" pitchFamily="34" charset="0"/>
                        </a:rPr>
                        <a:t>1227</a:t>
                      </a:r>
                    </a:p>
                  </a:txBody>
                  <a:tcPr marL="7285" marR="7285" marT="728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285" marR="7285" marT="7285"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t"/>
                      <a:r>
                        <a:rPr lang="en-US" sz="800" b="1" i="0" u="none" strike="noStrike">
                          <a:solidFill>
                            <a:srgbClr val="000000"/>
                          </a:solidFill>
                          <a:effectLst/>
                          <a:latin typeface="Calibri" panose="020F0502020204030204" pitchFamily="34" charset="0"/>
                        </a:rPr>
                        <a:t> </a:t>
                      </a:r>
                    </a:p>
                  </a:txBody>
                  <a:tcPr marL="7285" marR="7285" marT="72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r>
              <a:tr h="145690">
                <a:tc>
                  <a:txBody>
                    <a:bodyPr/>
                    <a:lstStyle/>
                    <a:p>
                      <a:pPr algn="l" fontAlgn="b"/>
                      <a:r>
                        <a:rPr lang="en-US" sz="800" b="1" i="1" u="none" strike="noStrike">
                          <a:solidFill>
                            <a:srgbClr val="000000"/>
                          </a:solidFill>
                          <a:effectLst/>
                          <a:latin typeface="Calibri" panose="020F0502020204030204" pitchFamily="34" charset="0"/>
                        </a:rPr>
                        <a:t>TRI14</a:t>
                      </a:r>
                    </a:p>
                  </a:txBody>
                  <a:tcPr marL="7285" marR="7285" marT="7285" marB="0" anchor="b">
                    <a:lnL>
                      <a:noFill/>
                    </a:lnL>
                    <a:lnR>
                      <a:noFill/>
                    </a:lnR>
                    <a:lnT>
                      <a:noFill/>
                    </a:lnT>
                    <a:lnB>
                      <a:noFill/>
                    </a:lnB>
                    <a:solidFill>
                      <a:srgbClr val="92D050"/>
                    </a:solidFill>
                  </a:tcPr>
                </a:tc>
                <a:tc>
                  <a:txBody>
                    <a:bodyPr/>
                    <a:lstStyle/>
                    <a:p>
                      <a:pPr algn="l" fontAlgn="b"/>
                      <a:r>
                        <a:rPr lang="en-US" sz="800" b="1" i="0" u="none" strike="noStrike">
                          <a:solidFill>
                            <a:srgbClr val="000000"/>
                          </a:solidFill>
                          <a:effectLst/>
                          <a:latin typeface="Calibri" panose="020F0502020204030204" pitchFamily="34" charset="0"/>
                        </a:rPr>
                        <a:t>S40293_09638</a:t>
                      </a:r>
                    </a:p>
                  </a:txBody>
                  <a:tcPr marL="7285" marR="7285" marT="728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Tri14</a:t>
                      </a:r>
                    </a:p>
                  </a:txBody>
                  <a:tcPr marL="7285" marR="7285" marT="7285" marB="0" anchor="b">
                    <a:lnL>
                      <a:noFill/>
                    </a:lnL>
                    <a:lnR>
                      <a:noFill/>
                    </a:lnR>
                    <a:lnT>
                      <a:noFill/>
                    </a:lnT>
                    <a:lnB>
                      <a:noFill/>
                    </a:lnB>
                    <a:solidFill>
                      <a:srgbClr val="FFFFFF"/>
                    </a:solidFill>
                  </a:tcPr>
                </a:tc>
                <a:tc>
                  <a:txBody>
                    <a:bodyPr/>
                    <a:lstStyle/>
                    <a:p>
                      <a:pPr algn="r" fontAlgn="b"/>
                      <a:r>
                        <a:rPr lang="en-US" sz="800" b="1" i="0" u="none" strike="noStrike">
                          <a:solidFill>
                            <a:srgbClr val="000000"/>
                          </a:solidFill>
                          <a:effectLst/>
                          <a:latin typeface="Calibri" panose="020F0502020204030204" pitchFamily="34" charset="0"/>
                        </a:rPr>
                        <a:t>1167</a:t>
                      </a:r>
                    </a:p>
                  </a:txBody>
                  <a:tcPr marL="7285" marR="7285" marT="728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285" marR="7285" marT="7285"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t"/>
                      <a:r>
                        <a:rPr lang="en-US" sz="800" b="1" i="0" u="none" strike="noStrike">
                          <a:solidFill>
                            <a:srgbClr val="000000"/>
                          </a:solidFill>
                          <a:effectLst/>
                          <a:latin typeface="Calibri" panose="020F0502020204030204" pitchFamily="34" charset="0"/>
                        </a:rPr>
                        <a:t> </a:t>
                      </a:r>
                    </a:p>
                  </a:txBody>
                  <a:tcPr marL="7285" marR="7285" marT="72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r>
              <a:tr h="145690">
                <a:tc>
                  <a:txBody>
                    <a:bodyPr/>
                    <a:lstStyle/>
                    <a:p>
                      <a:pPr algn="l" fontAlgn="b"/>
                      <a:r>
                        <a:rPr lang="en-US" sz="800" b="1" i="1" u="none" strike="noStrike">
                          <a:solidFill>
                            <a:srgbClr val="000000"/>
                          </a:solidFill>
                          <a:effectLst/>
                          <a:latin typeface="Calibri" panose="020F0502020204030204" pitchFamily="34" charset="0"/>
                        </a:rPr>
                        <a:t> </a:t>
                      </a:r>
                    </a:p>
                  </a:txBody>
                  <a:tcPr marL="7285" marR="7285" marT="728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S40293_09637</a:t>
                      </a:r>
                    </a:p>
                  </a:txBody>
                  <a:tcPr marL="7285" marR="7285" marT="728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TaTfdA family oxidoreductase</a:t>
                      </a:r>
                    </a:p>
                  </a:txBody>
                  <a:tcPr marL="7285" marR="7285" marT="7285" marB="0" anchor="b">
                    <a:lnL>
                      <a:noFill/>
                    </a:lnL>
                    <a:lnR>
                      <a:noFill/>
                    </a:lnR>
                    <a:lnT>
                      <a:noFill/>
                    </a:lnT>
                    <a:lnB>
                      <a:noFill/>
                    </a:lnB>
                    <a:solidFill>
                      <a:srgbClr val="FFFFFF"/>
                    </a:solidFill>
                  </a:tcPr>
                </a:tc>
                <a:tc>
                  <a:txBody>
                    <a:bodyPr/>
                    <a:lstStyle/>
                    <a:p>
                      <a:pPr algn="r" fontAlgn="b"/>
                      <a:r>
                        <a:rPr lang="en-US" sz="800" b="1" i="0" u="none" strike="noStrike">
                          <a:solidFill>
                            <a:srgbClr val="000000"/>
                          </a:solidFill>
                          <a:effectLst/>
                          <a:latin typeface="Calibri" panose="020F0502020204030204" pitchFamily="34" charset="0"/>
                        </a:rPr>
                        <a:t>1158</a:t>
                      </a:r>
                    </a:p>
                  </a:txBody>
                  <a:tcPr marL="7285" marR="7285" marT="728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285" marR="7285" marT="7285"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t"/>
                      <a:r>
                        <a:rPr lang="en-US" sz="800" b="1" i="0" u="none" strike="noStrike">
                          <a:solidFill>
                            <a:srgbClr val="000000"/>
                          </a:solidFill>
                          <a:effectLst/>
                          <a:latin typeface="Calibri" panose="020F0502020204030204" pitchFamily="34" charset="0"/>
                        </a:rPr>
                        <a:t> </a:t>
                      </a:r>
                    </a:p>
                  </a:txBody>
                  <a:tcPr marL="7285" marR="7285" marT="72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r>
              <a:tr h="145690">
                <a:tc>
                  <a:txBody>
                    <a:bodyPr/>
                    <a:lstStyle/>
                    <a:p>
                      <a:pPr algn="l" fontAlgn="b"/>
                      <a:r>
                        <a:rPr lang="en-US" sz="800" b="1" i="1" u="none" strike="noStrike">
                          <a:solidFill>
                            <a:srgbClr val="000000"/>
                          </a:solidFill>
                          <a:effectLst/>
                          <a:latin typeface="Calibri" panose="020F0502020204030204" pitchFamily="34" charset="0"/>
                        </a:rPr>
                        <a:t> </a:t>
                      </a:r>
                    </a:p>
                  </a:txBody>
                  <a:tcPr marL="7285" marR="7285" marT="728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S40293_09636</a:t>
                      </a:r>
                    </a:p>
                  </a:txBody>
                  <a:tcPr marL="7285" marR="7285" marT="728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S-adenosylmethionine-dependent methyltransferase</a:t>
                      </a:r>
                    </a:p>
                  </a:txBody>
                  <a:tcPr marL="7285" marR="7285" marT="7285" marB="0" anchor="b">
                    <a:lnL>
                      <a:noFill/>
                    </a:lnL>
                    <a:lnR>
                      <a:noFill/>
                    </a:lnR>
                    <a:lnT>
                      <a:noFill/>
                    </a:lnT>
                    <a:lnB>
                      <a:noFill/>
                    </a:lnB>
                    <a:solidFill>
                      <a:srgbClr val="FFFFFF"/>
                    </a:solidFill>
                  </a:tcPr>
                </a:tc>
                <a:tc>
                  <a:txBody>
                    <a:bodyPr/>
                    <a:lstStyle/>
                    <a:p>
                      <a:pPr algn="r" fontAlgn="b"/>
                      <a:r>
                        <a:rPr lang="en-US" sz="800" b="1" i="0" u="none" strike="noStrike">
                          <a:solidFill>
                            <a:srgbClr val="000000"/>
                          </a:solidFill>
                          <a:effectLst/>
                          <a:latin typeface="Calibri" panose="020F0502020204030204" pitchFamily="34" charset="0"/>
                        </a:rPr>
                        <a:t>1206</a:t>
                      </a:r>
                    </a:p>
                  </a:txBody>
                  <a:tcPr marL="7285" marR="7285" marT="728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285" marR="7285" marT="7285"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t"/>
                      <a:r>
                        <a:rPr lang="en-US" sz="800" b="1" i="0" u="none" strike="noStrike">
                          <a:solidFill>
                            <a:srgbClr val="000000"/>
                          </a:solidFill>
                          <a:effectLst/>
                          <a:latin typeface="Calibri" panose="020F0502020204030204" pitchFamily="34" charset="0"/>
                        </a:rPr>
                        <a:t> </a:t>
                      </a:r>
                    </a:p>
                  </a:txBody>
                  <a:tcPr marL="7285" marR="7285" marT="72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r>
              <a:tr h="145690">
                <a:tc>
                  <a:txBody>
                    <a:bodyPr/>
                    <a:lstStyle/>
                    <a:p>
                      <a:pPr algn="l" fontAlgn="b"/>
                      <a:r>
                        <a:rPr lang="en-US" sz="800" b="1" i="1" u="none" strike="noStrike">
                          <a:solidFill>
                            <a:srgbClr val="000000"/>
                          </a:solidFill>
                          <a:effectLst/>
                          <a:latin typeface="Calibri" panose="020F0502020204030204" pitchFamily="34" charset="0"/>
                        </a:rPr>
                        <a:t> </a:t>
                      </a:r>
                    </a:p>
                  </a:txBody>
                  <a:tcPr marL="7285" marR="7285" marT="728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S40293_11428</a:t>
                      </a:r>
                    </a:p>
                  </a:txBody>
                  <a:tcPr marL="7285" marR="7285" marT="728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N-acyltransferase superfamily</a:t>
                      </a:r>
                    </a:p>
                  </a:txBody>
                  <a:tcPr marL="7285" marR="7285" marT="7285" marB="0" anchor="b">
                    <a:lnL>
                      <a:noFill/>
                    </a:lnL>
                    <a:lnR>
                      <a:noFill/>
                    </a:lnR>
                    <a:lnT>
                      <a:noFill/>
                    </a:lnT>
                    <a:lnB>
                      <a:noFill/>
                    </a:lnB>
                    <a:solidFill>
                      <a:srgbClr val="FFFFFF"/>
                    </a:solidFill>
                  </a:tcPr>
                </a:tc>
                <a:tc>
                  <a:txBody>
                    <a:bodyPr/>
                    <a:lstStyle/>
                    <a:p>
                      <a:pPr algn="r" fontAlgn="b"/>
                      <a:r>
                        <a:rPr lang="en-US" sz="800" b="1" i="0" u="none" strike="noStrike">
                          <a:solidFill>
                            <a:srgbClr val="000000"/>
                          </a:solidFill>
                          <a:effectLst/>
                          <a:latin typeface="Calibri" panose="020F0502020204030204" pitchFamily="34" charset="0"/>
                        </a:rPr>
                        <a:t>693</a:t>
                      </a:r>
                    </a:p>
                  </a:txBody>
                  <a:tcPr marL="7285" marR="7285" marT="728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285" marR="7285" marT="7285"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t"/>
                      <a:r>
                        <a:rPr lang="en-US" sz="800" b="1" i="0" u="none" strike="noStrike">
                          <a:solidFill>
                            <a:srgbClr val="000000"/>
                          </a:solidFill>
                          <a:effectLst/>
                          <a:latin typeface="Calibri" panose="020F0502020204030204" pitchFamily="34" charset="0"/>
                        </a:rPr>
                        <a:t> </a:t>
                      </a:r>
                    </a:p>
                  </a:txBody>
                  <a:tcPr marL="7285" marR="7285" marT="72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r>
              <a:tr h="145690">
                <a:tc>
                  <a:txBody>
                    <a:bodyPr/>
                    <a:lstStyle/>
                    <a:p>
                      <a:pPr algn="l" fontAlgn="b"/>
                      <a:r>
                        <a:rPr lang="en-US" sz="800" b="1" i="1" u="none" strike="noStrike">
                          <a:solidFill>
                            <a:srgbClr val="000000"/>
                          </a:solidFill>
                          <a:effectLst/>
                          <a:latin typeface="Calibri" panose="020F0502020204030204" pitchFamily="34" charset="0"/>
                        </a:rPr>
                        <a:t> </a:t>
                      </a:r>
                    </a:p>
                  </a:txBody>
                  <a:tcPr marL="7285" marR="7285" marT="728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S40293_09635</a:t>
                      </a:r>
                    </a:p>
                  </a:txBody>
                  <a:tcPr marL="7285" marR="7285" marT="728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GAL4-like Zn2Cys6 binuclear cluster DNA-binding domain</a:t>
                      </a:r>
                    </a:p>
                  </a:txBody>
                  <a:tcPr marL="7285" marR="7285" marT="7285" marB="0" anchor="b">
                    <a:lnL>
                      <a:noFill/>
                    </a:lnL>
                    <a:lnR>
                      <a:noFill/>
                    </a:lnR>
                    <a:lnT>
                      <a:noFill/>
                    </a:lnT>
                    <a:lnB>
                      <a:noFill/>
                    </a:lnB>
                    <a:solidFill>
                      <a:srgbClr val="FFFFFF"/>
                    </a:solidFill>
                  </a:tcPr>
                </a:tc>
                <a:tc>
                  <a:txBody>
                    <a:bodyPr/>
                    <a:lstStyle/>
                    <a:p>
                      <a:pPr algn="r" fontAlgn="b"/>
                      <a:r>
                        <a:rPr lang="en-US" sz="800" b="1" i="0" u="none" strike="noStrike">
                          <a:solidFill>
                            <a:srgbClr val="000000"/>
                          </a:solidFill>
                          <a:effectLst/>
                          <a:latin typeface="Calibri" panose="020F0502020204030204" pitchFamily="34" charset="0"/>
                        </a:rPr>
                        <a:t>2094</a:t>
                      </a:r>
                    </a:p>
                  </a:txBody>
                  <a:tcPr marL="7285" marR="7285" marT="728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285" marR="7285" marT="7285"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t"/>
                      <a:r>
                        <a:rPr lang="en-US" sz="800" b="1" i="0" u="none" strike="noStrike">
                          <a:solidFill>
                            <a:srgbClr val="000000"/>
                          </a:solidFill>
                          <a:effectLst/>
                          <a:latin typeface="Calibri" panose="020F0502020204030204" pitchFamily="34" charset="0"/>
                        </a:rPr>
                        <a:t> </a:t>
                      </a:r>
                    </a:p>
                  </a:txBody>
                  <a:tcPr marL="7285" marR="7285" marT="72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r>
              <a:tr h="152975">
                <a:tc>
                  <a:txBody>
                    <a:bodyPr/>
                    <a:lstStyle/>
                    <a:p>
                      <a:pPr algn="l" fontAlgn="b"/>
                      <a:r>
                        <a:rPr lang="en-US" sz="800" b="1" i="1" u="none" strike="noStrike">
                          <a:solidFill>
                            <a:srgbClr val="000000"/>
                          </a:solidFill>
                          <a:effectLst/>
                          <a:latin typeface="Calibri" panose="020F0502020204030204" pitchFamily="34" charset="0"/>
                        </a:rPr>
                        <a:t> </a:t>
                      </a:r>
                    </a:p>
                  </a:txBody>
                  <a:tcPr marL="7285" marR="7285" marT="728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S40293_09634</a:t>
                      </a:r>
                    </a:p>
                  </a:txBody>
                  <a:tcPr marL="7285" marR="7285" marT="7285"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major facilitator superfamily transporter</a:t>
                      </a:r>
                    </a:p>
                  </a:txBody>
                  <a:tcPr marL="7285" marR="7285" marT="7285"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r" fontAlgn="b"/>
                      <a:r>
                        <a:rPr lang="en-US" sz="800" b="1" i="0" u="none" strike="noStrike">
                          <a:solidFill>
                            <a:srgbClr val="000000"/>
                          </a:solidFill>
                          <a:effectLst/>
                          <a:latin typeface="Calibri" panose="020F0502020204030204" pitchFamily="34" charset="0"/>
                        </a:rPr>
                        <a:t>1425</a:t>
                      </a:r>
                    </a:p>
                  </a:txBody>
                  <a:tcPr marL="7285" marR="7285" marT="7285"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285" marR="7285" marT="7285" marB="0" anchor="b">
                    <a:lnL>
                      <a:noFill/>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t"/>
                      <a:r>
                        <a:rPr lang="en-US" sz="800" b="1" i="0" u="none" strike="noStrike">
                          <a:solidFill>
                            <a:srgbClr val="000000"/>
                          </a:solidFill>
                          <a:effectLst/>
                          <a:latin typeface="Calibri" panose="020F0502020204030204" pitchFamily="34" charset="0"/>
                        </a:rPr>
                        <a:t> </a:t>
                      </a:r>
                    </a:p>
                  </a:txBody>
                  <a:tcPr marL="7285" marR="7285" marT="728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FFFFFF"/>
                    </a:solidFill>
                  </a:tcPr>
                </a:tc>
                <a:tc vMerge="1">
                  <a:txBody>
                    <a:bodyPr/>
                    <a:lstStyle/>
                    <a:p>
                      <a:endParaRPr lang="en-US"/>
                    </a:p>
                  </a:txBody>
                  <a:tcPr/>
                </a:tc>
              </a:tr>
              <a:tr h="152975">
                <a:tc>
                  <a:txBody>
                    <a:bodyPr/>
                    <a:lstStyle/>
                    <a:p>
                      <a:pPr algn="l" fontAlgn="b"/>
                      <a:r>
                        <a:rPr lang="en-US" sz="800" b="1" i="1" u="none" strike="noStrike">
                          <a:solidFill>
                            <a:srgbClr val="000000"/>
                          </a:solidFill>
                          <a:effectLst/>
                          <a:latin typeface="Calibri" panose="020F0502020204030204" pitchFamily="34" charset="0"/>
                        </a:rPr>
                        <a:t>TRI5b</a:t>
                      </a:r>
                    </a:p>
                  </a:txBody>
                  <a:tcPr marL="7285" marR="7285" marT="7285" marB="0" anchor="b">
                    <a:lnL>
                      <a:noFill/>
                    </a:lnL>
                    <a:lnR>
                      <a:noFill/>
                    </a:lnR>
                    <a:lnT>
                      <a:noFill/>
                    </a:lnT>
                    <a:lnB>
                      <a:noFill/>
                    </a:lnB>
                    <a:solidFill>
                      <a:srgbClr val="92D050"/>
                    </a:solidFill>
                  </a:tcPr>
                </a:tc>
                <a:tc>
                  <a:txBody>
                    <a:bodyPr/>
                    <a:lstStyle/>
                    <a:p>
                      <a:pPr algn="l" fontAlgn="b"/>
                      <a:r>
                        <a:rPr lang="en-US" sz="800" b="1" i="0" u="none" strike="noStrike">
                          <a:solidFill>
                            <a:srgbClr val="000000"/>
                          </a:solidFill>
                          <a:effectLst/>
                          <a:latin typeface="Calibri" panose="020F0502020204030204" pitchFamily="34" charset="0"/>
                        </a:rPr>
                        <a:t>S40293_10287</a:t>
                      </a:r>
                    </a:p>
                  </a:txBody>
                  <a:tcPr marL="7285" marR="7285" marT="7285"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trichodiene synthase</a:t>
                      </a:r>
                    </a:p>
                  </a:txBody>
                  <a:tcPr marL="7285" marR="7285" marT="7285"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r" fontAlgn="b"/>
                      <a:r>
                        <a:rPr lang="en-US" sz="800" b="1" i="0" u="none" strike="noStrike">
                          <a:solidFill>
                            <a:srgbClr val="000000"/>
                          </a:solidFill>
                          <a:effectLst/>
                          <a:latin typeface="Calibri" panose="020F0502020204030204" pitchFamily="34" charset="0"/>
                        </a:rPr>
                        <a:t>1140</a:t>
                      </a:r>
                    </a:p>
                  </a:txBody>
                  <a:tcPr marL="7285" marR="7285" marT="7285"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285" marR="7285" marT="7285" marB="0" anchor="b">
                    <a:lnL>
                      <a:noFill/>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c rowSpan="2">
                  <a:txBody>
                    <a:bodyPr/>
                    <a:lstStyle/>
                    <a:p>
                      <a:pPr algn="ctr" fontAlgn="ctr"/>
                      <a:r>
                        <a:rPr lang="en-US" sz="800" b="1" i="0" u="none" strike="noStrike">
                          <a:solidFill>
                            <a:srgbClr val="000000"/>
                          </a:solidFill>
                          <a:effectLst/>
                          <a:latin typeface="Calibri" panose="020F0502020204030204" pitchFamily="34" charset="0"/>
                        </a:rPr>
                        <a:t>c0002331</a:t>
                      </a:r>
                    </a:p>
                  </a:txBody>
                  <a:tcPr marL="7285" marR="7285" marT="72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tc rowSpan="2">
                  <a:txBody>
                    <a:bodyPr/>
                    <a:lstStyle/>
                    <a:p>
                      <a:pPr algn="ctr" fontAlgn="ctr"/>
                      <a:r>
                        <a:rPr lang="en-US" sz="800" b="1" i="0" u="none" strike="noStrike">
                          <a:solidFill>
                            <a:srgbClr val="000000"/>
                          </a:solidFill>
                          <a:effectLst/>
                          <a:latin typeface="Calibri" panose="020F0502020204030204" pitchFamily="34" charset="0"/>
                        </a:rPr>
                        <a:t>3,749</a:t>
                      </a:r>
                    </a:p>
                  </a:txBody>
                  <a:tcPr marL="7285" marR="7285" marT="72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tr>
              <a:tr h="152975">
                <a:tc>
                  <a:txBody>
                    <a:bodyPr/>
                    <a:lstStyle/>
                    <a:p>
                      <a:pPr algn="l" fontAlgn="b"/>
                      <a:r>
                        <a:rPr lang="en-US" sz="800" b="1" i="1" u="none" strike="noStrike">
                          <a:solidFill>
                            <a:srgbClr val="000000"/>
                          </a:solidFill>
                          <a:effectLst/>
                          <a:latin typeface="Calibri" panose="020F0502020204030204" pitchFamily="34" charset="0"/>
                        </a:rPr>
                        <a:t>TRI6b</a:t>
                      </a:r>
                    </a:p>
                  </a:txBody>
                  <a:tcPr marL="7285" marR="7285" marT="7285" marB="0" anchor="b">
                    <a:lnL>
                      <a:noFill/>
                    </a:lnL>
                    <a:lnR>
                      <a:noFill/>
                    </a:lnR>
                    <a:lnT>
                      <a:noFill/>
                    </a:lnT>
                    <a:lnB>
                      <a:noFill/>
                    </a:lnB>
                    <a:solidFill>
                      <a:srgbClr val="92D050"/>
                    </a:solidFill>
                  </a:tcPr>
                </a:tc>
                <a:tc>
                  <a:txBody>
                    <a:bodyPr/>
                    <a:lstStyle/>
                    <a:p>
                      <a:pPr algn="l" fontAlgn="b"/>
                      <a:r>
                        <a:rPr lang="en-US" sz="800" b="1" i="0" u="none" strike="noStrike">
                          <a:solidFill>
                            <a:srgbClr val="000000"/>
                          </a:solidFill>
                          <a:effectLst/>
                          <a:latin typeface="Calibri" panose="020F0502020204030204" pitchFamily="34" charset="0"/>
                        </a:rPr>
                        <a:t>S40293_10288</a:t>
                      </a:r>
                    </a:p>
                  </a:txBody>
                  <a:tcPr marL="7285" marR="7285" marT="7285"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regulatory </a:t>
                      </a:r>
                    </a:p>
                  </a:txBody>
                  <a:tcPr marL="7285" marR="7285" marT="7285"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r" fontAlgn="b"/>
                      <a:r>
                        <a:rPr lang="en-US" sz="800" b="1" i="0" u="none" strike="noStrike">
                          <a:solidFill>
                            <a:srgbClr val="000000"/>
                          </a:solidFill>
                          <a:effectLst/>
                          <a:latin typeface="Calibri" panose="020F0502020204030204" pitchFamily="34" charset="0"/>
                        </a:rPr>
                        <a:t>759</a:t>
                      </a:r>
                    </a:p>
                  </a:txBody>
                  <a:tcPr marL="7285" marR="7285" marT="7285"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285" marR="7285" marT="7285" marB="0" anchor="b">
                    <a:lnL>
                      <a:noFill/>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tr>
              <a:tr h="152975">
                <a:tc>
                  <a:txBody>
                    <a:bodyPr/>
                    <a:lstStyle/>
                    <a:p>
                      <a:pPr algn="l" fontAlgn="b"/>
                      <a:r>
                        <a:rPr lang="en-US" sz="800" b="1" i="1" u="none" strike="noStrike">
                          <a:solidFill>
                            <a:srgbClr val="000000"/>
                          </a:solidFill>
                          <a:effectLst/>
                          <a:latin typeface="Calibri" panose="020F0502020204030204" pitchFamily="34" charset="0"/>
                        </a:rPr>
                        <a:t>TRI4b</a:t>
                      </a:r>
                    </a:p>
                  </a:txBody>
                  <a:tcPr marL="7285" marR="7285" marT="7285" marB="0" anchor="b">
                    <a:lnL>
                      <a:noFill/>
                    </a:lnL>
                    <a:lnR>
                      <a:noFill/>
                    </a:lnR>
                    <a:lnT>
                      <a:noFill/>
                    </a:lnT>
                    <a:lnB>
                      <a:noFill/>
                    </a:lnB>
                    <a:solidFill>
                      <a:srgbClr val="92D050"/>
                    </a:solidFill>
                  </a:tcPr>
                </a:tc>
                <a:tc>
                  <a:txBody>
                    <a:bodyPr/>
                    <a:lstStyle/>
                    <a:p>
                      <a:pPr algn="l" fontAlgn="b"/>
                      <a:r>
                        <a:rPr lang="en-US" sz="800" b="1" i="0" u="none" strike="noStrike">
                          <a:solidFill>
                            <a:srgbClr val="000000"/>
                          </a:solidFill>
                          <a:effectLst/>
                          <a:latin typeface="Calibri" panose="020F0502020204030204" pitchFamily="34" charset="0"/>
                        </a:rPr>
                        <a:t>S40293_09816</a:t>
                      </a:r>
                    </a:p>
                  </a:txBody>
                  <a:tcPr marL="7285" marR="7285" marT="7285"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Cytochrome P450, SAT11</a:t>
                      </a:r>
                    </a:p>
                  </a:txBody>
                  <a:tcPr marL="7285" marR="7285" marT="7285"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r" fontAlgn="b"/>
                      <a:r>
                        <a:rPr lang="en-US" sz="800" b="1" i="0" u="none" strike="noStrike">
                          <a:solidFill>
                            <a:srgbClr val="000000"/>
                          </a:solidFill>
                          <a:effectLst/>
                          <a:latin typeface="Calibri" panose="020F0502020204030204" pitchFamily="34" charset="0"/>
                        </a:rPr>
                        <a:t>1581</a:t>
                      </a:r>
                    </a:p>
                  </a:txBody>
                  <a:tcPr marL="7285" marR="7285" marT="7285"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285" marR="7285" marT="7285" marB="0" anchor="b">
                    <a:lnL>
                      <a:noFill/>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c rowSpan="7">
                  <a:txBody>
                    <a:bodyPr/>
                    <a:lstStyle/>
                    <a:p>
                      <a:pPr algn="ctr" fontAlgn="ctr"/>
                      <a:r>
                        <a:rPr lang="en-US" sz="800" b="1" i="0" u="none" strike="noStrike">
                          <a:solidFill>
                            <a:srgbClr val="000000"/>
                          </a:solidFill>
                          <a:effectLst/>
                          <a:latin typeface="Calibri" panose="020F0502020204030204" pitchFamily="34" charset="0"/>
                        </a:rPr>
                        <a:t>c0002331</a:t>
                      </a:r>
                    </a:p>
                  </a:txBody>
                  <a:tcPr marL="7285" marR="7285" marT="72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tc rowSpan="7">
                  <a:txBody>
                    <a:bodyPr/>
                    <a:lstStyle/>
                    <a:p>
                      <a:pPr algn="ctr" fontAlgn="ctr"/>
                      <a:r>
                        <a:rPr lang="en-US" sz="800" b="1" i="0" u="none" strike="noStrike">
                          <a:solidFill>
                            <a:srgbClr val="000000"/>
                          </a:solidFill>
                          <a:effectLst/>
                          <a:latin typeface="Calibri" panose="020F0502020204030204" pitchFamily="34" charset="0"/>
                        </a:rPr>
                        <a:t>23,530</a:t>
                      </a:r>
                    </a:p>
                  </a:txBody>
                  <a:tcPr marL="7285" marR="7285" marT="72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tr>
              <a:tr h="145690">
                <a:tc>
                  <a:txBody>
                    <a:bodyPr/>
                    <a:lstStyle/>
                    <a:p>
                      <a:pPr algn="l" fontAlgn="b"/>
                      <a:r>
                        <a:rPr lang="en-US" sz="800" b="1" i="1" u="none" strike="noStrike">
                          <a:solidFill>
                            <a:srgbClr val="000000"/>
                          </a:solidFill>
                          <a:effectLst/>
                          <a:latin typeface="Calibri" panose="020F0502020204030204" pitchFamily="34" charset="0"/>
                        </a:rPr>
                        <a:t>TRI18b</a:t>
                      </a:r>
                    </a:p>
                  </a:txBody>
                  <a:tcPr marL="7285" marR="7285" marT="7285" marB="0" anchor="b">
                    <a:lnL>
                      <a:noFill/>
                    </a:lnL>
                    <a:lnR>
                      <a:noFill/>
                    </a:lnR>
                    <a:lnT>
                      <a:noFill/>
                    </a:lnT>
                    <a:lnB>
                      <a:noFill/>
                    </a:lnB>
                    <a:solidFill>
                      <a:srgbClr val="92D050"/>
                    </a:solidFill>
                  </a:tcPr>
                </a:tc>
                <a:tc>
                  <a:txBody>
                    <a:bodyPr/>
                    <a:lstStyle/>
                    <a:p>
                      <a:pPr algn="l" fontAlgn="b"/>
                      <a:r>
                        <a:rPr lang="en-US" sz="800" b="1" i="0" u="none" strike="noStrike">
                          <a:solidFill>
                            <a:srgbClr val="000000"/>
                          </a:solidFill>
                          <a:effectLst/>
                          <a:latin typeface="Calibri" panose="020F0502020204030204" pitchFamily="34" charset="0"/>
                        </a:rPr>
                        <a:t>S40293_09817</a:t>
                      </a:r>
                    </a:p>
                  </a:txBody>
                  <a:tcPr marL="7285" marR="7285" marT="728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15-O-acetyltransferase, SAT12</a:t>
                      </a:r>
                    </a:p>
                  </a:txBody>
                  <a:tcPr marL="7285" marR="7285" marT="7285" marB="0" anchor="b">
                    <a:lnL>
                      <a:noFill/>
                    </a:lnL>
                    <a:lnR>
                      <a:noFill/>
                    </a:lnR>
                    <a:lnT>
                      <a:noFill/>
                    </a:lnT>
                    <a:lnB>
                      <a:noFill/>
                    </a:lnB>
                    <a:solidFill>
                      <a:srgbClr val="FFFFFF"/>
                    </a:solidFill>
                  </a:tcPr>
                </a:tc>
                <a:tc>
                  <a:txBody>
                    <a:bodyPr/>
                    <a:lstStyle/>
                    <a:p>
                      <a:pPr algn="r" fontAlgn="b"/>
                      <a:r>
                        <a:rPr lang="en-US" sz="800" b="1" i="0" u="none" strike="noStrike">
                          <a:solidFill>
                            <a:srgbClr val="000000"/>
                          </a:solidFill>
                          <a:effectLst/>
                          <a:latin typeface="Calibri" panose="020F0502020204030204" pitchFamily="34" charset="0"/>
                        </a:rPr>
                        <a:t>1722</a:t>
                      </a:r>
                    </a:p>
                  </a:txBody>
                  <a:tcPr marL="7285" marR="7285" marT="728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285" marR="7285" marT="7285"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45690">
                <a:tc>
                  <a:txBody>
                    <a:bodyPr/>
                    <a:lstStyle/>
                    <a:p>
                      <a:pPr algn="l" fontAlgn="b"/>
                      <a:r>
                        <a:rPr lang="en-US" sz="800" b="1" i="1" u="none" strike="noStrike">
                          <a:solidFill>
                            <a:srgbClr val="000000"/>
                          </a:solidFill>
                          <a:effectLst/>
                          <a:latin typeface="Calibri" panose="020F0502020204030204" pitchFamily="34" charset="0"/>
                        </a:rPr>
                        <a:t>TRI17b</a:t>
                      </a:r>
                    </a:p>
                  </a:txBody>
                  <a:tcPr marL="7285" marR="7285" marT="7285" marB="0" anchor="b">
                    <a:lnL>
                      <a:noFill/>
                    </a:lnL>
                    <a:lnR>
                      <a:noFill/>
                    </a:lnR>
                    <a:lnT>
                      <a:noFill/>
                    </a:lnT>
                    <a:lnB>
                      <a:noFill/>
                    </a:lnB>
                    <a:solidFill>
                      <a:srgbClr val="92D050"/>
                    </a:solidFill>
                  </a:tcPr>
                </a:tc>
                <a:tc>
                  <a:txBody>
                    <a:bodyPr/>
                    <a:lstStyle/>
                    <a:p>
                      <a:pPr algn="l" fontAlgn="b"/>
                      <a:r>
                        <a:rPr lang="en-US" sz="800" b="1" i="0" u="none" strike="noStrike">
                          <a:solidFill>
                            <a:srgbClr val="000000"/>
                          </a:solidFill>
                          <a:effectLst/>
                          <a:latin typeface="Calibri" panose="020F0502020204030204" pitchFamily="34" charset="0"/>
                        </a:rPr>
                        <a:t>S40293_09818</a:t>
                      </a:r>
                    </a:p>
                  </a:txBody>
                  <a:tcPr marL="7285" marR="7285" marT="728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polyketide synthaseSAT13</a:t>
                      </a:r>
                    </a:p>
                  </a:txBody>
                  <a:tcPr marL="7285" marR="7285" marT="7285" marB="0" anchor="b">
                    <a:lnL>
                      <a:noFill/>
                    </a:lnL>
                    <a:lnR>
                      <a:noFill/>
                    </a:lnR>
                    <a:lnT>
                      <a:noFill/>
                    </a:lnT>
                    <a:lnB>
                      <a:noFill/>
                    </a:lnB>
                    <a:solidFill>
                      <a:srgbClr val="FFFFFF"/>
                    </a:solidFill>
                  </a:tcPr>
                </a:tc>
                <a:tc>
                  <a:txBody>
                    <a:bodyPr/>
                    <a:lstStyle/>
                    <a:p>
                      <a:pPr algn="r" fontAlgn="b"/>
                      <a:r>
                        <a:rPr lang="en-US" sz="800" b="1" i="0" u="none" strike="noStrike">
                          <a:solidFill>
                            <a:srgbClr val="000000"/>
                          </a:solidFill>
                          <a:effectLst/>
                          <a:latin typeface="Calibri" panose="020F0502020204030204" pitchFamily="34" charset="0"/>
                        </a:rPr>
                        <a:t>7152</a:t>
                      </a:r>
                    </a:p>
                  </a:txBody>
                  <a:tcPr marL="7285" marR="7285" marT="728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285" marR="7285" marT="7285"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45690">
                <a:tc>
                  <a:txBody>
                    <a:bodyPr/>
                    <a:lstStyle/>
                    <a:p>
                      <a:pPr algn="l" fontAlgn="b"/>
                      <a:r>
                        <a:rPr lang="en-US" sz="800" b="1" i="1" u="none" strike="noStrike">
                          <a:solidFill>
                            <a:srgbClr val="000000"/>
                          </a:solidFill>
                          <a:effectLst/>
                          <a:latin typeface="Calibri" panose="020F0502020204030204" pitchFamily="34" charset="0"/>
                        </a:rPr>
                        <a:t> </a:t>
                      </a:r>
                    </a:p>
                  </a:txBody>
                  <a:tcPr marL="7285" marR="7285" marT="728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S40293_09819</a:t>
                      </a:r>
                    </a:p>
                  </a:txBody>
                  <a:tcPr marL="7285" marR="7285" marT="728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Acetyltransferase (GNAT) domain, SAT14</a:t>
                      </a:r>
                    </a:p>
                  </a:txBody>
                  <a:tcPr marL="7285" marR="7285" marT="7285" marB="0" anchor="b">
                    <a:lnL>
                      <a:noFill/>
                    </a:lnL>
                    <a:lnR>
                      <a:noFill/>
                    </a:lnR>
                    <a:lnT>
                      <a:noFill/>
                    </a:lnT>
                    <a:lnB>
                      <a:noFill/>
                    </a:lnB>
                    <a:solidFill>
                      <a:srgbClr val="FFFFFF"/>
                    </a:solidFill>
                  </a:tcPr>
                </a:tc>
                <a:tc>
                  <a:txBody>
                    <a:bodyPr/>
                    <a:lstStyle/>
                    <a:p>
                      <a:pPr algn="r" fontAlgn="b"/>
                      <a:r>
                        <a:rPr lang="en-US" sz="800" b="1" i="0" u="none" strike="noStrike">
                          <a:solidFill>
                            <a:srgbClr val="000000"/>
                          </a:solidFill>
                          <a:effectLst/>
                          <a:latin typeface="Calibri" panose="020F0502020204030204" pitchFamily="34" charset="0"/>
                        </a:rPr>
                        <a:t>1368</a:t>
                      </a:r>
                    </a:p>
                  </a:txBody>
                  <a:tcPr marL="7285" marR="7285" marT="728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285" marR="7285" marT="7285"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45690">
                <a:tc>
                  <a:txBody>
                    <a:bodyPr/>
                    <a:lstStyle/>
                    <a:p>
                      <a:pPr algn="l" fontAlgn="b"/>
                      <a:r>
                        <a:rPr lang="en-US" sz="800" b="1" i="1" u="none" strike="noStrike">
                          <a:solidFill>
                            <a:srgbClr val="000000"/>
                          </a:solidFill>
                          <a:effectLst/>
                          <a:latin typeface="Calibri" panose="020F0502020204030204" pitchFamily="34" charset="0"/>
                        </a:rPr>
                        <a:t> </a:t>
                      </a:r>
                    </a:p>
                  </a:txBody>
                  <a:tcPr marL="7285" marR="7285" marT="728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S40293_11463</a:t>
                      </a:r>
                    </a:p>
                  </a:txBody>
                  <a:tcPr marL="7285" marR="7285" marT="7285" marB="0" anchor="b">
                    <a:lnL>
                      <a:noFill/>
                    </a:lnL>
                    <a:lnR>
                      <a:noFill/>
                    </a:lnR>
                    <a:lnT>
                      <a:noFill/>
                    </a:lnT>
                    <a:lnB>
                      <a:noFill/>
                    </a:lnB>
                    <a:solidFill>
                      <a:srgbClr val="FFFFFF"/>
                    </a:solidFill>
                  </a:tcPr>
                </a:tc>
                <a:tc rowSpan="2">
                  <a:txBody>
                    <a:bodyPr/>
                    <a:lstStyle/>
                    <a:p>
                      <a:pPr algn="l" fontAlgn="ctr"/>
                      <a:r>
                        <a:rPr lang="en-US" sz="800" b="1" i="0" u="none" strike="noStrike">
                          <a:solidFill>
                            <a:srgbClr val="000000"/>
                          </a:solidFill>
                          <a:effectLst/>
                          <a:latin typeface="Calibri" panose="020F0502020204030204" pitchFamily="34" charset="0"/>
                        </a:rPr>
                        <a:t>LolU</a:t>
                      </a:r>
                    </a:p>
                  </a:txBody>
                  <a:tcPr marL="7285" marR="7285" marT="7285" marB="0" anchor="ctr">
                    <a:lnL>
                      <a:noFill/>
                    </a:lnL>
                    <a:lnR>
                      <a:noFill/>
                    </a:lnR>
                    <a:lnT>
                      <a:noFill/>
                    </a:lnT>
                    <a:lnB>
                      <a:noFill/>
                    </a:lnB>
                    <a:solidFill>
                      <a:srgbClr val="FFFFFF"/>
                    </a:solidFill>
                  </a:tcPr>
                </a:tc>
                <a:tc rowSpan="2">
                  <a:txBody>
                    <a:bodyPr/>
                    <a:lstStyle/>
                    <a:p>
                      <a:pPr algn="r" fontAlgn="ctr"/>
                      <a:r>
                        <a:rPr lang="en-US" sz="800" b="1" i="0" u="none" strike="noStrike">
                          <a:solidFill>
                            <a:srgbClr val="000000"/>
                          </a:solidFill>
                          <a:effectLst/>
                          <a:latin typeface="Calibri" panose="020F0502020204030204" pitchFamily="34" charset="0"/>
                        </a:rPr>
                        <a:t>1470</a:t>
                      </a:r>
                    </a:p>
                  </a:txBody>
                  <a:tcPr marL="7285" marR="7285" marT="7285" marB="0" anchor="ctr">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285" marR="7285" marT="7285"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45690">
                <a:tc>
                  <a:txBody>
                    <a:bodyPr/>
                    <a:lstStyle/>
                    <a:p>
                      <a:pPr algn="l" fontAlgn="b"/>
                      <a:r>
                        <a:rPr lang="en-US" sz="800" b="1" i="1" u="none" strike="noStrike">
                          <a:solidFill>
                            <a:srgbClr val="000000"/>
                          </a:solidFill>
                          <a:effectLst/>
                          <a:latin typeface="Calibri" panose="020F0502020204030204" pitchFamily="34" charset="0"/>
                        </a:rPr>
                        <a:t> </a:t>
                      </a:r>
                    </a:p>
                  </a:txBody>
                  <a:tcPr marL="7285" marR="7285" marT="7285"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manual annotation</a:t>
                      </a:r>
                    </a:p>
                  </a:txBody>
                  <a:tcPr marL="7285" marR="7285" marT="7285" marB="0" anchor="b">
                    <a:lnL>
                      <a:noFill/>
                    </a:lnL>
                    <a:lnR>
                      <a:noFill/>
                    </a:lnR>
                    <a:lnT>
                      <a:noFill/>
                    </a:lnT>
                    <a:lnB>
                      <a:noFill/>
                    </a:lnB>
                    <a:solidFill>
                      <a:srgbClr val="FFFFFF"/>
                    </a:solidFill>
                  </a:tcPr>
                </a:tc>
                <a:tc vMerge="1">
                  <a:txBody>
                    <a:bodyPr/>
                    <a:lstStyle/>
                    <a:p>
                      <a:endParaRPr lang="en-US"/>
                    </a:p>
                  </a:txBody>
                  <a:tcPr/>
                </a:tc>
                <a:tc vMerge="1">
                  <a:txBody>
                    <a:bodyPr/>
                    <a:lstStyle/>
                    <a:p>
                      <a:endParaRPr lang="en-US"/>
                    </a:p>
                  </a:txBody>
                  <a:tcPr/>
                </a:tc>
                <a:tc>
                  <a:txBody>
                    <a:bodyPr/>
                    <a:lstStyle/>
                    <a:p>
                      <a:pPr algn="l" fontAlgn="b"/>
                      <a:r>
                        <a:rPr lang="en-US" sz="800" b="1" i="0" u="none" strike="noStrike">
                          <a:solidFill>
                            <a:srgbClr val="000000"/>
                          </a:solidFill>
                          <a:effectLst/>
                          <a:latin typeface="Calibri" panose="020F0502020204030204" pitchFamily="34" charset="0"/>
                        </a:rPr>
                        <a:t> </a:t>
                      </a:r>
                    </a:p>
                  </a:txBody>
                  <a:tcPr marL="7285" marR="7285" marT="7285"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tr>
              <a:tr h="152975">
                <a:tc>
                  <a:txBody>
                    <a:bodyPr/>
                    <a:lstStyle/>
                    <a:p>
                      <a:pPr algn="l" fontAlgn="b"/>
                      <a:r>
                        <a:rPr lang="en-US" sz="800" b="1" i="1" u="none" strike="noStrike">
                          <a:solidFill>
                            <a:srgbClr val="000000"/>
                          </a:solidFill>
                          <a:effectLst/>
                          <a:latin typeface="Calibri" panose="020F0502020204030204" pitchFamily="34" charset="0"/>
                        </a:rPr>
                        <a:t>TRI3b</a:t>
                      </a:r>
                      <a:r>
                        <a:rPr lang="en-US" sz="800" b="1" i="0" u="none" strike="noStrike">
                          <a:solidFill>
                            <a:srgbClr val="000000"/>
                          </a:solidFill>
                          <a:effectLst/>
                          <a:latin typeface="Symbol" panose="05050102010706020507" pitchFamily="18" charset="2"/>
                        </a:rPr>
                        <a:t>Y</a:t>
                      </a:r>
                      <a:endParaRPr lang="en-US" sz="800" b="1" i="1" u="none" strike="noStrike">
                        <a:solidFill>
                          <a:srgbClr val="000000"/>
                        </a:solidFill>
                        <a:effectLst/>
                        <a:latin typeface="Calibri" panose="020F0502020204030204" pitchFamily="34" charset="0"/>
                      </a:endParaRPr>
                    </a:p>
                  </a:txBody>
                  <a:tcPr marL="7285" marR="7285" marT="7285" marB="0" anchor="b">
                    <a:lnL>
                      <a:noFill/>
                    </a:lnL>
                    <a:lnR>
                      <a:noFill/>
                    </a:lnR>
                    <a:lnT>
                      <a:noFill/>
                    </a:lnT>
                    <a:lnB>
                      <a:noFill/>
                    </a:lnB>
                    <a:solidFill>
                      <a:srgbClr val="92D050"/>
                    </a:solidFill>
                  </a:tcPr>
                </a:tc>
                <a:tc>
                  <a:txBody>
                    <a:bodyPr/>
                    <a:lstStyle/>
                    <a:p>
                      <a:pPr algn="l" fontAlgn="b"/>
                      <a:r>
                        <a:rPr lang="en-US" sz="800" b="1" i="0" u="none" strike="noStrike" dirty="0">
                          <a:solidFill>
                            <a:srgbClr val="000000"/>
                          </a:solidFill>
                          <a:effectLst/>
                          <a:latin typeface="Calibri" panose="020F0502020204030204" pitchFamily="34" charset="0"/>
                        </a:rPr>
                        <a:t>S40293_09820</a:t>
                      </a:r>
                    </a:p>
                  </a:txBody>
                  <a:tcPr marL="7285" marR="7285" marT="7285"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dirty="0">
                          <a:solidFill>
                            <a:srgbClr val="000000"/>
                          </a:solidFill>
                          <a:effectLst/>
                          <a:latin typeface="Calibri" panose="020F0502020204030204" pitchFamily="34" charset="0"/>
                        </a:rPr>
                        <a:t>15-O-acetyltransferase, SAT16</a:t>
                      </a:r>
                    </a:p>
                  </a:txBody>
                  <a:tcPr marL="7285" marR="7285" marT="7285"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r" fontAlgn="b"/>
                      <a:r>
                        <a:rPr lang="en-US" sz="800" b="1" i="0" u="none" strike="noStrike">
                          <a:solidFill>
                            <a:srgbClr val="000000"/>
                          </a:solidFill>
                          <a:effectLst/>
                          <a:latin typeface="Calibri" panose="020F0502020204030204" pitchFamily="34" charset="0"/>
                        </a:rPr>
                        <a:t>525</a:t>
                      </a:r>
                    </a:p>
                  </a:txBody>
                  <a:tcPr marL="7285" marR="7285" marT="7285"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dirty="0">
                          <a:solidFill>
                            <a:srgbClr val="000000"/>
                          </a:solidFill>
                          <a:effectLst/>
                          <a:latin typeface="Calibri" panose="020F0502020204030204" pitchFamily="34" charset="0"/>
                        </a:rPr>
                        <a:t> </a:t>
                      </a:r>
                    </a:p>
                  </a:txBody>
                  <a:tcPr marL="7285" marR="7285" marT="7285" marB="0" anchor="b">
                    <a:lnL>
                      <a:noFill/>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tr>
            </a:tbl>
          </a:graphicData>
        </a:graphic>
      </p:graphicFrame>
      <p:sp>
        <p:nvSpPr>
          <p:cNvPr id="73" name="Text Box 8"/>
          <p:cNvSpPr txBox="1">
            <a:spLocks noChangeAspect="1" noChangeArrowheads="1"/>
          </p:cNvSpPr>
          <p:nvPr/>
        </p:nvSpPr>
        <p:spPr bwMode="auto">
          <a:xfrm>
            <a:off x="304319" y="8261431"/>
            <a:ext cx="5961974" cy="246221"/>
          </a:xfrm>
          <a:prstGeom prst="rect">
            <a:avLst/>
          </a:prstGeom>
          <a:noFill/>
          <a:ln w="9525">
            <a:noFill/>
            <a:miter lim="800000"/>
            <a:headEnd/>
            <a:tailEnd/>
          </a:ln>
        </p:spPr>
        <p:txBody>
          <a:bodyPr wrap="square">
            <a:spAutoFit/>
          </a:bodyPr>
          <a:lstStyle/>
          <a:p>
            <a:r>
              <a:rPr lang="en-US" sz="1000" b="1" baseline="30000" dirty="0" smtClean="0"/>
              <a:t>*</a:t>
            </a:r>
            <a:r>
              <a:rPr lang="en-US" sz="1000" dirty="0" smtClean="0"/>
              <a:t> pseudo gene with multiple mutations that prevented automated annotation.</a:t>
            </a:r>
            <a:endParaRPr lang="en-US" sz="1000" dirty="0"/>
          </a:p>
        </p:txBody>
      </p:sp>
    </p:spTree>
    <p:extLst>
      <p:ext uri="{BB962C8B-B14F-4D97-AF65-F5344CB8AC3E}">
        <p14:creationId xmlns:p14="http://schemas.microsoft.com/office/powerpoint/2010/main" val="33329928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8"/>
          <p:cNvSpPr txBox="1">
            <a:spLocks noChangeAspect="1" noChangeArrowheads="1"/>
          </p:cNvSpPr>
          <p:nvPr/>
        </p:nvSpPr>
        <p:spPr bwMode="auto">
          <a:xfrm>
            <a:off x="284940" y="405035"/>
            <a:ext cx="6110947" cy="738664"/>
          </a:xfrm>
          <a:prstGeom prst="rect">
            <a:avLst/>
          </a:prstGeom>
          <a:noFill/>
          <a:ln w="9525">
            <a:noFill/>
            <a:miter lim="800000"/>
            <a:headEnd/>
            <a:tailEnd/>
          </a:ln>
        </p:spPr>
        <p:txBody>
          <a:bodyPr wrap="square">
            <a:spAutoFit/>
          </a:bodyPr>
          <a:lstStyle/>
          <a:p>
            <a:r>
              <a:rPr lang="en-US" sz="1400" b="1" dirty="0" smtClean="0"/>
              <a:t>Fig H: Content </a:t>
            </a:r>
            <a:r>
              <a:rPr lang="en-US" sz="1400" b="1" dirty="0"/>
              <a:t>and </a:t>
            </a:r>
            <a:r>
              <a:rPr lang="en-US" sz="1400" b="1" dirty="0" smtClean="0"/>
              <a:t>arrangement </a:t>
            </a:r>
            <a:r>
              <a:rPr lang="en-US" sz="1400" b="1" dirty="0"/>
              <a:t>of </a:t>
            </a:r>
            <a:r>
              <a:rPr lang="en-US" sz="1400" b="1" i="1" dirty="0"/>
              <a:t>TRI</a:t>
            </a:r>
            <a:r>
              <a:rPr lang="en-US" sz="1400" b="1" dirty="0"/>
              <a:t> </a:t>
            </a:r>
            <a:r>
              <a:rPr lang="en-US" sz="1400" b="1" dirty="0" smtClean="0"/>
              <a:t>genes </a:t>
            </a:r>
            <a:r>
              <a:rPr lang="en-US" sz="1400" b="1" dirty="0"/>
              <a:t>on contigs from </a:t>
            </a:r>
            <a:r>
              <a:rPr lang="en-US" sz="1400" b="1" dirty="0" smtClean="0"/>
              <a:t>the genome </a:t>
            </a:r>
            <a:r>
              <a:rPr lang="en-US" sz="1400" b="1" dirty="0"/>
              <a:t>sequence of </a:t>
            </a:r>
          </a:p>
          <a:p>
            <a:r>
              <a:rPr lang="en-US" sz="1400" b="1" i="1" dirty="0" smtClean="0"/>
              <a:t>Trichoderma </a:t>
            </a:r>
            <a:r>
              <a:rPr lang="en-US" sz="1400" b="1" i="1" dirty="0"/>
              <a:t>arundinaceum </a:t>
            </a:r>
            <a:r>
              <a:rPr lang="en-US" sz="1400" b="1" dirty="0"/>
              <a:t>strain IBT 40837</a:t>
            </a:r>
          </a:p>
        </p:txBody>
      </p:sp>
      <p:grpSp>
        <p:nvGrpSpPr>
          <p:cNvPr id="115" name="Group 114"/>
          <p:cNvGrpSpPr/>
          <p:nvPr/>
        </p:nvGrpSpPr>
        <p:grpSpPr>
          <a:xfrm>
            <a:off x="364381" y="1106788"/>
            <a:ext cx="3440365" cy="318467"/>
            <a:chOff x="652509" y="1526046"/>
            <a:chExt cx="3440365" cy="318467"/>
          </a:xfrm>
        </p:grpSpPr>
        <p:sp>
          <p:nvSpPr>
            <p:cNvPr id="71" name="Rectangle 70"/>
            <p:cNvSpPr/>
            <p:nvPr/>
          </p:nvSpPr>
          <p:spPr>
            <a:xfrm>
              <a:off x="652509" y="1648305"/>
              <a:ext cx="3440365" cy="196208"/>
            </a:xfrm>
            <a:prstGeom prst="rect">
              <a:avLst/>
            </a:prstGeom>
            <a:noFill/>
            <a:ln w="9525">
              <a:noFill/>
              <a:miter lim="800000"/>
              <a:headEnd/>
              <a:tailEnd/>
            </a:ln>
          </p:spPr>
          <p:txBody>
            <a:bodyPr wrap="none">
              <a:spAutoFit/>
            </a:bodyPr>
            <a:lstStyle/>
            <a:p>
              <a:r>
                <a:rPr lang="fi-FI" sz="675" b="1" dirty="0">
                  <a:solidFill>
                    <a:srgbClr val="000066"/>
                  </a:solidFill>
                </a:rPr>
                <a:t>8655       8656                      8659     8660   10539   8661     8662   8663      8664     8665    8666 </a:t>
              </a:r>
              <a:endParaRPr lang="en-US" sz="675" b="1" dirty="0">
                <a:solidFill>
                  <a:srgbClr val="000066"/>
                </a:solidFill>
              </a:endParaRPr>
            </a:p>
          </p:txBody>
        </p:sp>
        <p:grpSp>
          <p:nvGrpSpPr>
            <p:cNvPr id="114" name="Group 113"/>
            <p:cNvGrpSpPr/>
            <p:nvPr/>
          </p:nvGrpSpPr>
          <p:grpSpPr>
            <a:xfrm>
              <a:off x="675527" y="1526046"/>
              <a:ext cx="3279848" cy="211505"/>
              <a:chOff x="675527" y="1526046"/>
              <a:chExt cx="3279848" cy="211505"/>
            </a:xfrm>
          </p:grpSpPr>
          <p:sp>
            <p:nvSpPr>
              <p:cNvPr id="6" name="Line 12"/>
              <p:cNvSpPr>
                <a:spLocks noChangeAspect="1" noChangeShapeType="1"/>
              </p:cNvSpPr>
              <p:nvPr/>
            </p:nvSpPr>
            <p:spPr bwMode="auto">
              <a:xfrm>
                <a:off x="1555075" y="1618380"/>
                <a:ext cx="2400300" cy="0"/>
              </a:xfrm>
              <a:prstGeom prst="line">
                <a:avLst/>
              </a:prstGeom>
              <a:noFill/>
              <a:ln w="38100">
                <a:solidFill>
                  <a:srgbClr val="000066"/>
                </a:solidFill>
                <a:round/>
                <a:headEnd/>
                <a:tailEnd/>
              </a:ln>
            </p:spPr>
            <p:txBody>
              <a:bodyPr/>
              <a:lstStyle/>
              <a:p>
                <a:endParaRPr lang="en-US" sz="825"/>
              </a:p>
            </p:txBody>
          </p:sp>
          <p:grpSp>
            <p:nvGrpSpPr>
              <p:cNvPr id="7" name="Group 6"/>
              <p:cNvGrpSpPr/>
              <p:nvPr/>
            </p:nvGrpSpPr>
            <p:grpSpPr>
              <a:xfrm>
                <a:off x="2134572" y="1526046"/>
                <a:ext cx="263505" cy="207749"/>
                <a:chOff x="2162049" y="1936821"/>
                <a:chExt cx="351340" cy="276999"/>
              </a:xfrm>
            </p:grpSpPr>
            <p:sp>
              <p:nvSpPr>
                <p:cNvPr id="36" name="Pentagon 35"/>
                <p:cNvSpPr/>
                <p:nvPr/>
              </p:nvSpPr>
              <p:spPr>
                <a:xfrm flipH="1">
                  <a:off x="2162049" y="1971345"/>
                  <a:ext cx="295813" cy="177172"/>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37" name="Text Box 33"/>
                <p:cNvSpPr txBox="1">
                  <a:spLocks noChangeAspect="1" noChangeArrowheads="1"/>
                </p:cNvSpPr>
                <p:nvPr/>
              </p:nvSpPr>
              <p:spPr bwMode="auto">
                <a:xfrm>
                  <a:off x="2203048" y="1936821"/>
                  <a:ext cx="310341" cy="276999"/>
                </a:xfrm>
                <a:prstGeom prst="rect">
                  <a:avLst/>
                </a:prstGeom>
                <a:noFill/>
                <a:ln w="9525">
                  <a:noFill/>
                  <a:miter lim="800000"/>
                  <a:headEnd/>
                  <a:tailEnd/>
                </a:ln>
              </p:spPr>
              <p:txBody>
                <a:bodyPr wrap="none">
                  <a:spAutoFit/>
                </a:bodyPr>
                <a:lstStyle/>
                <a:p>
                  <a:r>
                    <a:rPr lang="en-US" sz="750" b="1" i="1" dirty="0">
                      <a:solidFill>
                        <a:srgbClr val="000066"/>
                      </a:solidFill>
                    </a:rPr>
                    <a:t>6</a:t>
                  </a:r>
                </a:p>
              </p:txBody>
            </p:sp>
          </p:grpSp>
          <p:sp>
            <p:nvSpPr>
              <p:cNvPr id="8" name="Pentagon 7"/>
              <p:cNvSpPr/>
              <p:nvPr/>
            </p:nvSpPr>
            <p:spPr>
              <a:xfrm flipH="1">
                <a:off x="1865924" y="1551941"/>
                <a:ext cx="233172" cy="132879"/>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9" name="Pentagon 8"/>
              <p:cNvSpPr/>
              <p:nvPr/>
            </p:nvSpPr>
            <p:spPr>
              <a:xfrm rot="10800000" flipH="1">
                <a:off x="1623793" y="1547178"/>
                <a:ext cx="226314" cy="132879"/>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0" name="Line 12"/>
              <p:cNvSpPr>
                <a:spLocks noChangeAspect="1" noChangeShapeType="1"/>
              </p:cNvSpPr>
              <p:nvPr/>
            </p:nvSpPr>
            <p:spPr bwMode="auto">
              <a:xfrm>
                <a:off x="675527" y="1618380"/>
                <a:ext cx="617220" cy="0"/>
              </a:xfrm>
              <a:prstGeom prst="line">
                <a:avLst/>
              </a:prstGeom>
              <a:noFill/>
              <a:ln w="38100">
                <a:solidFill>
                  <a:srgbClr val="000066"/>
                </a:solidFill>
                <a:prstDash val="solid"/>
                <a:round/>
                <a:headEnd/>
                <a:tailEnd/>
              </a:ln>
            </p:spPr>
            <p:txBody>
              <a:bodyPr/>
              <a:lstStyle/>
              <a:p>
                <a:endParaRPr lang="en-US" sz="825"/>
              </a:p>
            </p:txBody>
          </p:sp>
          <p:sp>
            <p:nvSpPr>
              <p:cNvPr id="11" name="Pentagon 10"/>
              <p:cNvSpPr/>
              <p:nvPr/>
            </p:nvSpPr>
            <p:spPr>
              <a:xfrm rot="10800000">
                <a:off x="988784" y="1551941"/>
                <a:ext cx="221860" cy="132879"/>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2" name="Pentagon 11"/>
              <p:cNvSpPr/>
              <p:nvPr/>
            </p:nvSpPr>
            <p:spPr>
              <a:xfrm>
                <a:off x="726684" y="1551941"/>
                <a:ext cx="221860" cy="132879"/>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cxnSp>
            <p:nvCxnSpPr>
              <p:cNvPr id="13" name="Straight Connector 12"/>
              <p:cNvCxnSpPr/>
              <p:nvPr/>
            </p:nvCxnSpPr>
            <p:spPr>
              <a:xfrm>
                <a:off x="1513588" y="1557270"/>
                <a:ext cx="84530" cy="122222"/>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1246483" y="1557270"/>
                <a:ext cx="84530" cy="122222"/>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sp>
            <p:nvSpPr>
              <p:cNvPr id="15" name="Text Box 33"/>
              <p:cNvSpPr txBox="1">
                <a:spLocks noChangeAspect="1" noChangeArrowheads="1"/>
              </p:cNvSpPr>
              <p:nvPr/>
            </p:nvSpPr>
            <p:spPr bwMode="auto">
              <a:xfrm>
                <a:off x="1255316" y="1529469"/>
                <a:ext cx="352982" cy="207749"/>
              </a:xfrm>
              <a:prstGeom prst="rect">
                <a:avLst/>
              </a:prstGeom>
              <a:noFill/>
              <a:ln w="9525">
                <a:noFill/>
                <a:miter lim="800000"/>
                <a:headEnd/>
                <a:tailEnd/>
              </a:ln>
            </p:spPr>
            <p:txBody>
              <a:bodyPr wrap="none">
                <a:spAutoFit/>
              </a:bodyPr>
              <a:lstStyle/>
              <a:p>
                <a:r>
                  <a:rPr lang="en-US" sz="750" b="1" dirty="0">
                    <a:solidFill>
                      <a:srgbClr val="000066"/>
                    </a:solidFill>
                  </a:rPr>
                  <a:t>6 kb</a:t>
                </a:r>
              </a:p>
            </p:txBody>
          </p:sp>
          <p:sp>
            <p:nvSpPr>
              <p:cNvPr id="34" name="Pentagon 33"/>
              <p:cNvSpPr/>
              <p:nvPr/>
            </p:nvSpPr>
            <p:spPr>
              <a:xfrm>
                <a:off x="2404523" y="1552807"/>
                <a:ext cx="221860" cy="131147"/>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32" name="Pentagon 31"/>
              <p:cNvSpPr/>
              <p:nvPr/>
            </p:nvSpPr>
            <p:spPr>
              <a:xfrm>
                <a:off x="2661534" y="1552807"/>
                <a:ext cx="221860" cy="131147"/>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19" name="Pentagon 18"/>
              <p:cNvSpPr/>
              <p:nvPr/>
            </p:nvSpPr>
            <p:spPr>
              <a:xfrm rot="10800000">
                <a:off x="3668559" y="1551941"/>
                <a:ext cx="221860" cy="132879"/>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20" name="Pentagon 19"/>
              <p:cNvSpPr/>
              <p:nvPr/>
            </p:nvSpPr>
            <p:spPr>
              <a:xfrm rot="10800000" flipH="1">
                <a:off x="2902002" y="1551941"/>
                <a:ext cx="221860" cy="132879"/>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28" name="Pentagon 27"/>
              <p:cNvSpPr/>
              <p:nvPr/>
            </p:nvSpPr>
            <p:spPr>
              <a:xfrm flipH="1">
                <a:off x="3406352" y="1551941"/>
                <a:ext cx="221860" cy="132879"/>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29" name="Text Box 37"/>
              <p:cNvSpPr txBox="1">
                <a:spLocks noChangeAspect="1" noChangeArrowheads="1"/>
              </p:cNvSpPr>
              <p:nvPr/>
            </p:nvSpPr>
            <p:spPr bwMode="auto">
              <a:xfrm>
                <a:off x="3668065" y="1526048"/>
                <a:ext cx="280846" cy="207749"/>
              </a:xfrm>
              <a:prstGeom prst="rect">
                <a:avLst/>
              </a:prstGeom>
              <a:noFill/>
              <a:ln w="9525">
                <a:noFill/>
                <a:miter lim="800000"/>
                <a:headEnd/>
                <a:tailEnd/>
              </a:ln>
            </p:spPr>
            <p:txBody>
              <a:bodyPr wrap="none">
                <a:spAutoFit/>
              </a:bodyPr>
              <a:lstStyle/>
              <a:p>
                <a:r>
                  <a:rPr lang="en-US" sz="750" b="1" i="1" dirty="0">
                    <a:solidFill>
                      <a:srgbClr val="000066"/>
                    </a:solidFill>
                  </a:rPr>
                  <a:t>14</a:t>
                </a:r>
              </a:p>
            </p:txBody>
          </p:sp>
          <p:sp>
            <p:nvSpPr>
              <p:cNvPr id="30" name="Pentagon 29"/>
              <p:cNvSpPr/>
              <p:nvPr/>
            </p:nvSpPr>
            <p:spPr>
              <a:xfrm rot="10800000">
                <a:off x="3161232" y="1551941"/>
                <a:ext cx="221860" cy="132879"/>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5"/>
              </a:p>
            </p:txBody>
          </p:sp>
          <p:sp>
            <p:nvSpPr>
              <p:cNvPr id="31" name="Text Box 33"/>
              <p:cNvSpPr txBox="1">
                <a:spLocks noChangeAspect="1" noChangeArrowheads="1"/>
              </p:cNvSpPr>
              <p:nvPr/>
            </p:nvSpPr>
            <p:spPr bwMode="auto">
              <a:xfrm>
                <a:off x="3149909" y="1529802"/>
                <a:ext cx="345461" cy="207749"/>
              </a:xfrm>
              <a:prstGeom prst="rect">
                <a:avLst/>
              </a:prstGeom>
              <a:noFill/>
              <a:ln w="9525">
                <a:noFill/>
                <a:miter lim="800000"/>
                <a:headEnd/>
                <a:tailEnd/>
              </a:ln>
            </p:spPr>
            <p:txBody>
              <a:bodyPr wrap="square">
                <a:spAutoFit/>
              </a:bodyPr>
              <a:lstStyle/>
              <a:p>
                <a:r>
                  <a:rPr lang="en-US" sz="750" b="1" i="1" dirty="0">
                    <a:solidFill>
                      <a:srgbClr val="000066"/>
                    </a:solidFill>
                  </a:rPr>
                  <a:t>22</a:t>
                </a:r>
              </a:p>
            </p:txBody>
          </p:sp>
          <p:sp>
            <p:nvSpPr>
              <p:cNvPr id="74" name="Text Box 33"/>
              <p:cNvSpPr txBox="1">
                <a:spLocks noChangeAspect="1" noChangeArrowheads="1"/>
              </p:cNvSpPr>
              <p:nvPr/>
            </p:nvSpPr>
            <p:spPr bwMode="auto">
              <a:xfrm>
                <a:off x="2883226" y="1526048"/>
                <a:ext cx="280846" cy="207749"/>
              </a:xfrm>
              <a:prstGeom prst="rect">
                <a:avLst/>
              </a:prstGeom>
              <a:noFill/>
              <a:ln w="9525">
                <a:noFill/>
                <a:miter lim="800000"/>
                <a:headEnd/>
                <a:tailEnd/>
              </a:ln>
            </p:spPr>
            <p:txBody>
              <a:bodyPr wrap="none">
                <a:spAutoFit/>
              </a:bodyPr>
              <a:lstStyle/>
              <a:p>
                <a:r>
                  <a:rPr lang="en-US" sz="750" b="1" i="1" dirty="0">
                    <a:solidFill>
                      <a:srgbClr val="000066"/>
                    </a:solidFill>
                  </a:rPr>
                  <a:t>10</a:t>
                </a:r>
              </a:p>
            </p:txBody>
          </p:sp>
          <p:sp>
            <p:nvSpPr>
              <p:cNvPr id="75" name="Text Box 33"/>
              <p:cNvSpPr txBox="1">
                <a:spLocks noChangeAspect="1" noChangeArrowheads="1"/>
              </p:cNvSpPr>
              <p:nvPr/>
            </p:nvSpPr>
            <p:spPr bwMode="auto">
              <a:xfrm>
                <a:off x="3413338" y="1526048"/>
                <a:ext cx="280846" cy="207749"/>
              </a:xfrm>
              <a:prstGeom prst="rect">
                <a:avLst/>
              </a:prstGeom>
              <a:noFill/>
              <a:ln w="9525">
                <a:noFill/>
                <a:miter lim="800000"/>
                <a:headEnd/>
                <a:tailEnd/>
              </a:ln>
            </p:spPr>
            <p:txBody>
              <a:bodyPr wrap="none">
                <a:spAutoFit/>
              </a:bodyPr>
              <a:lstStyle/>
              <a:p>
                <a:r>
                  <a:rPr lang="en-US" sz="750" b="1" i="1" dirty="0">
                    <a:solidFill>
                      <a:srgbClr val="000066"/>
                    </a:solidFill>
                  </a:rPr>
                  <a:t>12</a:t>
                </a:r>
              </a:p>
            </p:txBody>
          </p:sp>
          <p:sp>
            <p:nvSpPr>
              <p:cNvPr id="76" name="Text Box 33"/>
              <p:cNvSpPr txBox="1">
                <a:spLocks noChangeAspect="1" noChangeArrowheads="1"/>
              </p:cNvSpPr>
              <p:nvPr/>
            </p:nvSpPr>
            <p:spPr bwMode="auto">
              <a:xfrm>
                <a:off x="2395560" y="1526048"/>
                <a:ext cx="232756" cy="207749"/>
              </a:xfrm>
              <a:prstGeom prst="rect">
                <a:avLst/>
              </a:prstGeom>
              <a:noFill/>
              <a:ln w="9525">
                <a:noFill/>
                <a:miter lim="800000"/>
                <a:headEnd/>
                <a:tailEnd/>
              </a:ln>
            </p:spPr>
            <p:txBody>
              <a:bodyPr wrap="none">
                <a:spAutoFit/>
              </a:bodyPr>
              <a:lstStyle/>
              <a:p>
                <a:r>
                  <a:rPr lang="en-US" sz="750" b="1" i="1" dirty="0">
                    <a:solidFill>
                      <a:srgbClr val="000066"/>
                    </a:solidFill>
                  </a:rPr>
                  <a:t>4</a:t>
                </a:r>
              </a:p>
            </p:txBody>
          </p:sp>
          <p:sp>
            <p:nvSpPr>
              <p:cNvPr id="77" name="Text Box 33"/>
              <p:cNvSpPr txBox="1">
                <a:spLocks noChangeAspect="1" noChangeArrowheads="1"/>
              </p:cNvSpPr>
              <p:nvPr/>
            </p:nvSpPr>
            <p:spPr bwMode="auto">
              <a:xfrm>
                <a:off x="2665625" y="1526048"/>
                <a:ext cx="232756" cy="207749"/>
              </a:xfrm>
              <a:prstGeom prst="rect">
                <a:avLst/>
              </a:prstGeom>
              <a:noFill/>
              <a:ln w="9525">
                <a:noFill/>
                <a:miter lim="800000"/>
                <a:headEnd/>
                <a:tailEnd/>
              </a:ln>
            </p:spPr>
            <p:txBody>
              <a:bodyPr wrap="none">
                <a:spAutoFit/>
              </a:bodyPr>
              <a:lstStyle/>
              <a:p>
                <a:r>
                  <a:rPr lang="en-US" sz="750" b="1" i="1" dirty="0">
                    <a:solidFill>
                      <a:srgbClr val="000066"/>
                    </a:solidFill>
                  </a:rPr>
                  <a:t>3</a:t>
                </a:r>
              </a:p>
            </p:txBody>
          </p:sp>
        </p:grpSp>
      </p:grpSp>
      <p:grpSp>
        <p:nvGrpSpPr>
          <p:cNvPr id="112" name="Group 111"/>
          <p:cNvGrpSpPr/>
          <p:nvPr/>
        </p:nvGrpSpPr>
        <p:grpSpPr>
          <a:xfrm>
            <a:off x="368187" y="2115408"/>
            <a:ext cx="2300630" cy="334393"/>
            <a:chOff x="587929" y="3971189"/>
            <a:chExt cx="2300630" cy="334393"/>
          </a:xfrm>
        </p:grpSpPr>
        <p:sp>
          <p:nvSpPr>
            <p:cNvPr id="73" name="Rectangle 72"/>
            <p:cNvSpPr/>
            <p:nvPr/>
          </p:nvSpPr>
          <p:spPr>
            <a:xfrm>
              <a:off x="587929" y="4109374"/>
              <a:ext cx="2300630" cy="196208"/>
            </a:xfrm>
            <a:prstGeom prst="rect">
              <a:avLst/>
            </a:prstGeom>
            <a:noFill/>
            <a:ln w="9525">
              <a:noFill/>
              <a:miter lim="800000"/>
              <a:headEnd/>
              <a:tailEnd/>
            </a:ln>
          </p:spPr>
          <p:txBody>
            <a:bodyPr wrap="none">
              <a:spAutoFit/>
            </a:bodyPr>
            <a:lstStyle/>
            <a:p>
              <a:r>
                <a:rPr lang="fi-FI" sz="675" b="1" dirty="0">
                  <a:solidFill>
                    <a:srgbClr val="000066"/>
                  </a:solidFill>
                </a:rPr>
                <a:t>5171     5172                      </a:t>
              </a:r>
              <a:r>
                <a:rPr lang="fi-FI" sz="675" b="1" dirty="0" smtClean="0">
                  <a:solidFill>
                    <a:srgbClr val="000066"/>
                  </a:solidFill>
                </a:rPr>
                <a:t> </a:t>
              </a:r>
              <a:r>
                <a:rPr lang="fi-FI" sz="675" b="1" dirty="0">
                  <a:solidFill>
                    <a:srgbClr val="000066"/>
                  </a:solidFill>
                </a:rPr>
                <a:t>5175    5176       5177    5178   5179 </a:t>
              </a:r>
              <a:endParaRPr lang="en-US" sz="675" b="1" dirty="0">
                <a:solidFill>
                  <a:srgbClr val="000066"/>
                </a:solidFill>
              </a:endParaRPr>
            </a:p>
          </p:txBody>
        </p:sp>
        <p:grpSp>
          <p:nvGrpSpPr>
            <p:cNvPr id="100" name="Group 99"/>
            <p:cNvGrpSpPr/>
            <p:nvPr/>
          </p:nvGrpSpPr>
          <p:grpSpPr>
            <a:xfrm>
              <a:off x="606979" y="3971189"/>
              <a:ext cx="2248475" cy="212511"/>
              <a:chOff x="917888" y="2534116"/>
              <a:chExt cx="2997967" cy="283348"/>
            </a:xfrm>
          </p:grpSpPr>
          <p:sp>
            <p:nvSpPr>
              <p:cNvPr id="57" name="Line 12"/>
              <p:cNvSpPr>
                <a:spLocks noChangeAspect="1" noChangeShapeType="1"/>
              </p:cNvSpPr>
              <p:nvPr/>
            </p:nvSpPr>
            <p:spPr bwMode="auto">
              <a:xfrm flipV="1">
                <a:off x="2087055" y="2669926"/>
                <a:ext cx="1828800" cy="1"/>
              </a:xfrm>
              <a:prstGeom prst="line">
                <a:avLst/>
              </a:prstGeom>
              <a:noFill/>
              <a:ln w="38100">
                <a:solidFill>
                  <a:srgbClr val="000066"/>
                </a:solidFill>
                <a:round/>
                <a:headEnd/>
                <a:tailEnd/>
              </a:ln>
            </p:spPr>
            <p:txBody>
              <a:bodyPr/>
              <a:lstStyle/>
              <a:p>
                <a:endParaRPr lang="en-US" sz="825"/>
              </a:p>
            </p:txBody>
          </p:sp>
          <p:sp>
            <p:nvSpPr>
              <p:cNvPr id="58" name="Pentagon 57"/>
              <p:cNvSpPr/>
              <p:nvPr/>
            </p:nvSpPr>
            <p:spPr>
              <a:xfrm rot="10800000">
                <a:off x="2881917" y="2575688"/>
                <a:ext cx="281911" cy="188475"/>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59" name="Text Box 37"/>
              <p:cNvSpPr txBox="1">
                <a:spLocks noChangeAspect="1" noChangeArrowheads="1"/>
              </p:cNvSpPr>
              <p:nvPr/>
            </p:nvSpPr>
            <p:spPr bwMode="auto">
              <a:xfrm flipH="1">
                <a:off x="2854016" y="2534116"/>
                <a:ext cx="389312" cy="276999"/>
              </a:xfrm>
              <a:prstGeom prst="rect">
                <a:avLst/>
              </a:prstGeom>
              <a:noFill/>
              <a:ln w="9525">
                <a:noFill/>
                <a:miter lim="800000"/>
                <a:headEnd/>
                <a:tailEnd/>
              </a:ln>
            </p:spPr>
            <p:txBody>
              <a:bodyPr wrap="square">
                <a:spAutoFit/>
              </a:bodyPr>
              <a:lstStyle/>
              <a:p>
                <a:r>
                  <a:rPr lang="en-US" sz="750" b="1" i="1" dirty="0">
                    <a:solidFill>
                      <a:srgbClr val="000066"/>
                    </a:solidFill>
                  </a:rPr>
                  <a:t>18</a:t>
                </a:r>
              </a:p>
            </p:txBody>
          </p:sp>
          <p:sp>
            <p:nvSpPr>
              <p:cNvPr id="62" name="Pentagon 61"/>
              <p:cNvSpPr/>
              <p:nvPr/>
            </p:nvSpPr>
            <p:spPr>
              <a:xfrm rot="10800000">
                <a:off x="3202594" y="2575688"/>
                <a:ext cx="281911" cy="188475"/>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64" name="Pentagon 63"/>
              <p:cNvSpPr/>
              <p:nvPr/>
            </p:nvSpPr>
            <p:spPr>
              <a:xfrm rot="10800000" flipH="1">
                <a:off x="2176894" y="2575688"/>
                <a:ext cx="281911" cy="188475"/>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78" name="Line 12"/>
              <p:cNvSpPr>
                <a:spLocks noChangeAspect="1" noChangeShapeType="1"/>
              </p:cNvSpPr>
              <p:nvPr/>
            </p:nvSpPr>
            <p:spPr bwMode="auto">
              <a:xfrm>
                <a:off x="917888" y="2669926"/>
                <a:ext cx="731520" cy="0"/>
              </a:xfrm>
              <a:prstGeom prst="line">
                <a:avLst/>
              </a:prstGeom>
              <a:noFill/>
              <a:ln w="38100">
                <a:solidFill>
                  <a:srgbClr val="000066"/>
                </a:solidFill>
                <a:prstDash val="solid"/>
                <a:round/>
                <a:headEnd/>
                <a:tailEnd/>
              </a:ln>
            </p:spPr>
            <p:txBody>
              <a:bodyPr/>
              <a:lstStyle/>
              <a:p>
                <a:endParaRPr lang="en-US" sz="825"/>
              </a:p>
            </p:txBody>
          </p:sp>
          <p:sp>
            <p:nvSpPr>
              <p:cNvPr id="79" name="Pentagon 78"/>
              <p:cNvSpPr/>
              <p:nvPr/>
            </p:nvSpPr>
            <p:spPr>
              <a:xfrm rot="10800000">
                <a:off x="1356928" y="2581340"/>
                <a:ext cx="192024" cy="177172"/>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80" name="Pentagon 79"/>
              <p:cNvSpPr/>
              <p:nvPr/>
            </p:nvSpPr>
            <p:spPr>
              <a:xfrm>
                <a:off x="1004203" y="2581340"/>
                <a:ext cx="295813" cy="177172"/>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cxnSp>
            <p:nvCxnSpPr>
              <p:cNvPr id="81" name="Straight Connector 80"/>
              <p:cNvCxnSpPr/>
              <p:nvPr/>
            </p:nvCxnSpPr>
            <p:spPr>
              <a:xfrm>
                <a:off x="2027321" y="2588445"/>
                <a:ext cx="112707" cy="162963"/>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a:off x="1597684" y="2588445"/>
                <a:ext cx="112707" cy="162963"/>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sp>
            <p:nvSpPr>
              <p:cNvPr id="83" name="Text Box 33"/>
              <p:cNvSpPr txBox="1">
                <a:spLocks noChangeAspect="1" noChangeArrowheads="1"/>
              </p:cNvSpPr>
              <p:nvPr/>
            </p:nvSpPr>
            <p:spPr bwMode="auto">
              <a:xfrm>
                <a:off x="1616884" y="2540465"/>
                <a:ext cx="534763" cy="276999"/>
              </a:xfrm>
              <a:prstGeom prst="rect">
                <a:avLst/>
              </a:prstGeom>
              <a:noFill/>
              <a:ln w="9525">
                <a:noFill/>
                <a:miter lim="800000"/>
                <a:headEnd/>
                <a:tailEnd/>
              </a:ln>
            </p:spPr>
            <p:txBody>
              <a:bodyPr wrap="none">
                <a:spAutoFit/>
              </a:bodyPr>
              <a:lstStyle/>
              <a:p>
                <a:r>
                  <a:rPr lang="en-US" sz="750" b="1" dirty="0">
                    <a:solidFill>
                      <a:srgbClr val="000066"/>
                    </a:solidFill>
                  </a:rPr>
                  <a:t>23 kb</a:t>
                </a:r>
              </a:p>
            </p:txBody>
          </p:sp>
          <p:sp>
            <p:nvSpPr>
              <p:cNvPr id="84" name="Pentagon 83"/>
              <p:cNvSpPr/>
              <p:nvPr/>
            </p:nvSpPr>
            <p:spPr>
              <a:xfrm rot="10800000" flipH="1">
                <a:off x="2518491" y="2575688"/>
                <a:ext cx="281911" cy="188475"/>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85" name="Pentagon 84"/>
              <p:cNvSpPr/>
              <p:nvPr/>
            </p:nvSpPr>
            <p:spPr>
              <a:xfrm>
                <a:off x="3549017" y="2575689"/>
                <a:ext cx="281911" cy="188475"/>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86" name="Text Box 37"/>
              <p:cNvSpPr txBox="1">
                <a:spLocks noChangeAspect="1" noChangeArrowheads="1"/>
              </p:cNvSpPr>
              <p:nvPr/>
            </p:nvSpPr>
            <p:spPr bwMode="auto">
              <a:xfrm>
                <a:off x="3489938" y="2534116"/>
                <a:ext cx="413217" cy="276999"/>
              </a:xfrm>
              <a:prstGeom prst="rect">
                <a:avLst/>
              </a:prstGeom>
              <a:noFill/>
              <a:ln w="9525">
                <a:noFill/>
                <a:miter lim="800000"/>
                <a:headEnd/>
                <a:tailEnd/>
              </a:ln>
            </p:spPr>
            <p:txBody>
              <a:bodyPr wrap="square">
                <a:spAutoFit/>
              </a:bodyPr>
              <a:lstStyle/>
              <a:p>
                <a:r>
                  <a:rPr lang="en-US" sz="750" b="1" i="1" dirty="0">
                    <a:solidFill>
                      <a:srgbClr val="000066"/>
                    </a:solidFill>
                  </a:rPr>
                  <a:t>17</a:t>
                </a:r>
              </a:p>
            </p:txBody>
          </p:sp>
        </p:grpSp>
      </p:grpSp>
      <p:grpSp>
        <p:nvGrpSpPr>
          <p:cNvPr id="111" name="Group 110"/>
          <p:cNvGrpSpPr/>
          <p:nvPr/>
        </p:nvGrpSpPr>
        <p:grpSpPr>
          <a:xfrm>
            <a:off x="383685" y="1590201"/>
            <a:ext cx="3172142" cy="327955"/>
            <a:chOff x="626570" y="3469651"/>
            <a:chExt cx="3172142" cy="327955"/>
          </a:xfrm>
        </p:grpSpPr>
        <p:sp>
          <p:nvSpPr>
            <p:cNvPr id="72" name="Rectangle 71"/>
            <p:cNvSpPr/>
            <p:nvPr/>
          </p:nvSpPr>
          <p:spPr>
            <a:xfrm>
              <a:off x="632461" y="3601398"/>
              <a:ext cx="3166251" cy="196208"/>
            </a:xfrm>
            <a:prstGeom prst="rect">
              <a:avLst/>
            </a:prstGeom>
            <a:noFill/>
            <a:ln w="9525">
              <a:noFill/>
              <a:miter lim="800000"/>
              <a:headEnd/>
              <a:tailEnd/>
            </a:ln>
          </p:spPr>
          <p:txBody>
            <a:bodyPr wrap="none">
              <a:spAutoFit/>
            </a:bodyPr>
            <a:lstStyle/>
            <a:p>
              <a:r>
                <a:rPr lang="fi-FI" sz="675" b="1" dirty="0">
                  <a:solidFill>
                    <a:srgbClr val="000066"/>
                  </a:solidFill>
                </a:rPr>
                <a:t>2527     2528                          2540     2541   2542    2543    2544                       2560   2561 </a:t>
              </a:r>
              <a:endParaRPr lang="en-US" sz="675" b="1" dirty="0">
                <a:solidFill>
                  <a:srgbClr val="000066"/>
                </a:solidFill>
              </a:endParaRPr>
            </a:p>
          </p:txBody>
        </p:sp>
        <p:grpSp>
          <p:nvGrpSpPr>
            <p:cNvPr id="101" name="Group 100"/>
            <p:cNvGrpSpPr/>
            <p:nvPr/>
          </p:nvGrpSpPr>
          <p:grpSpPr>
            <a:xfrm>
              <a:off x="626570" y="3469651"/>
              <a:ext cx="3112207" cy="217458"/>
              <a:chOff x="840645" y="1861795"/>
              <a:chExt cx="4149609" cy="289943"/>
            </a:xfrm>
          </p:grpSpPr>
          <p:sp>
            <p:nvSpPr>
              <p:cNvPr id="39" name="Line 12"/>
              <p:cNvSpPr>
                <a:spLocks noChangeAspect="1" noChangeShapeType="1"/>
              </p:cNvSpPr>
              <p:nvPr/>
            </p:nvSpPr>
            <p:spPr bwMode="auto">
              <a:xfrm flipV="1">
                <a:off x="2089116" y="1999112"/>
                <a:ext cx="1737360" cy="1"/>
              </a:xfrm>
              <a:prstGeom prst="line">
                <a:avLst/>
              </a:prstGeom>
              <a:noFill/>
              <a:ln w="38100">
                <a:solidFill>
                  <a:srgbClr val="000066"/>
                </a:solidFill>
                <a:round/>
                <a:headEnd/>
                <a:tailEnd/>
              </a:ln>
            </p:spPr>
            <p:txBody>
              <a:bodyPr/>
              <a:lstStyle/>
              <a:p>
                <a:endParaRPr lang="en-US" sz="825"/>
              </a:p>
            </p:txBody>
          </p:sp>
          <p:sp>
            <p:nvSpPr>
              <p:cNvPr id="52" name="Pentagon 51"/>
              <p:cNvSpPr/>
              <p:nvPr/>
            </p:nvSpPr>
            <p:spPr>
              <a:xfrm rot="10800000">
                <a:off x="2820266" y="1904875"/>
                <a:ext cx="281911" cy="188475"/>
              </a:xfrm>
              <a:prstGeom prst="homePlate">
                <a:avLst/>
              </a:prstGeom>
              <a:solidFill>
                <a:srgbClr val="00CC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53" name="Text Box 37"/>
              <p:cNvSpPr txBox="1">
                <a:spLocks noChangeAspect="1" noChangeArrowheads="1"/>
              </p:cNvSpPr>
              <p:nvPr/>
            </p:nvSpPr>
            <p:spPr bwMode="auto">
              <a:xfrm flipH="1">
                <a:off x="2842996" y="1861795"/>
                <a:ext cx="336279" cy="276999"/>
              </a:xfrm>
              <a:prstGeom prst="rect">
                <a:avLst/>
              </a:prstGeom>
              <a:noFill/>
              <a:ln w="9525">
                <a:noFill/>
                <a:miter lim="800000"/>
                <a:headEnd/>
                <a:tailEnd/>
              </a:ln>
            </p:spPr>
            <p:txBody>
              <a:bodyPr wrap="square">
                <a:spAutoFit/>
              </a:bodyPr>
              <a:lstStyle/>
              <a:p>
                <a:r>
                  <a:rPr lang="en-US" sz="750" b="1" i="1" dirty="0">
                    <a:solidFill>
                      <a:srgbClr val="000066"/>
                    </a:solidFill>
                  </a:rPr>
                  <a:t>5</a:t>
                </a:r>
              </a:p>
            </p:txBody>
          </p:sp>
          <p:sp>
            <p:nvSpPr>
              <p:cNvPr id="41" name="Pentagon 40"/>
              <p:cNvSpPr/>
              <p:nvPr/>
            </p:nvSpPr>
            <p:spPr>
              <a:xfrm>
                <a:off x="3229921" y="1904875"/>
                <a:ext cx="192024" cy="188475"/>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42" name="Pentagon 41"/>
              <p:cNvSpPr/>
              <p:nvPr/>
            </p:nvSpPr>
            <p:spPr>
              <a:xfrm rot="10800000" flipH="1">
                <a:off x="3531033" y="1904875"/>
                <a:ext cx="210312" cy="188475"/>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43" name="Pentagon 42"/>
              <p:cNvSpPr/>
              <p:nvPr/>
            </p:nvSpPr>
            <p:spPr>
              <a:xfrm rot="10800000" flipH="1">
                <a:off x="2178614" y="1904875"/>
                <a:ext cx="281911" cy="188475"/>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44" name="Line 12"/>
              <p:cNvSpPr>
                <a:spLocks noChangeAspect="1" noChangeShapeType="1"/>
              </p:cNvSpPr>
              <p:nvPr/>
            </p:nvSpPr>
            <p:spPr bwMode="auto">
              <a:xfrm flipH="1" flipV="1">
                <a:off x="4248449" y="1999112"/>
                <a:ext cx="741805" cy="1"/>
              </a:xfrm>
              <a:prstGeom prst="line">
                <a:avLst/>
              </a:prstGeom>
              <a:noFill/>
              <a:ln w="38100">
                <a:solidFill>
                  <a:srgbClr val="000066"/>
                </a:solidFill>
                <a:round/>
                <a:headEnd/>
                <a:tailEnd/>
              </a:ln>
            </p:spPr>
            <p:txBody>
              <a:bodyPr/>
              <a:lstStyle/>
              <a:p>
                <a:endParaRPr lang="en-US" sz="825"/>
              </a:p>
            </p:txBody>
          </p:sp>
          <p:cxnSp>
            <p:nvCxnSpPr>
              <p:cNvPr id="45" name="Straight Connector 44"/>
              <p:cNvCxnSpPr/>
              <p:nvPr/>
            </p:nvCxnSpPr>
            <p:spPr>
              <a:xfrm flipH="1">
                <a:off x="3773953" y="1917631"/>
                <a:ext cx="112707" cy="162963"/>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H="1">
                <a:off x="4193306" y="1917631"/>
                <a:ext cx="112707" cy="162964"/>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sp>
            <p:nvSpPr>
              <p:cNvPr id="47" name="Text Box 33"/>
              <p:cNvSpPr txBox="1">
                <a:spLocks noChangeAspect="1" noChangeArrowheads="1"/>
              </p:cNvSpPr>
              <p:nvPr/>
            </p:nvSpPr>
            <p:spPr bwMode="auto">
              <a:xfrm flipH="1">
                <a:off x="3777538" y="1874740"/>
                <a:ext cx="557049" cy="276998"/>
              </a:xfrm>
              <a:prstGeom prst="rect">
                <a:avLst/>
              </a:prstGeom>
              <a:noFill/>
              <a:ln w="9525">
                <a:noFill/>
                <a:miter lim="800000"/>
                <a:headEnd/>
                <a:tailEnd/>
              </a:ln>
            </p:spPr>
            <p:txBody>
              <a:bodyPr wrap="square">
                <a:spAutoFit/>
              </a:bodyPr>
              <a:lstStyle/>
              <a:p>
                <a:r>
                  <a:rPr lang="en-US" sz="750" b="1" dirty="0">
                    <a:solidFill>
                      <a:srgbClr val="000066"/>
                    </a:solidFill>
                  </a:rPr>
                  <a:t>58 kb</a:t>
                </a:r>
              </a:p>
            </p:txBody>
          </p:sp>
          <p:sp>
            <p:nvSpPr>
              <p:cNvPr id="48" name="Pentagon 47"/>
              <p:cNvSpPr/>
              <p:nvPr/>
            </p:nvSpPr>
            <p:spPr>
              <a:xfrm flipH="1">
                <a:off x="4305803" y="1904875"/>
                <a:ext cx="281911" cy="188475"/>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49" name="Pentagon 48"/>
              <p:cNvSpPr/>
              <p:nvPr/>
            </p:nvSpPr>
            <p:spPr>
              <a:xfrm>
                <a:off x="4640683" y="1904875"/>
                <a:ext cx="281911" cy="188475"/>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51" name="Pentagon 50"/>
              <p:cNvSpPr/>
              <p:nvPr/>
            </p:nvSpPr>
            <p:spPr>
              <a:xfrm flipH="1">
                <a:off x="2511643" y="1904875"/>
                <a:ext cx="283464" cy="188475"/>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87" name="Line 12"/>
              <p:cNvSpPr>
                <a:spLocks noChangeAspect="1" noChangeShapeType="1"/>
              </p:cNvSpPr>
              <p:nvPr/>
            </p:nvSpPr>
            <p:spPr bwMode="auto">
              <a:xfrm>
                <a:off x="840645" y="1999112"/>
                <a:ext cx="822960" cy="0"/>
              </a:xfrm>
              <a:prstGeom prst="line">
                <a:avLst/>
              </a:prstGeom>
              <a:noFill/>
              <a:ln w="38100">
                <a:solidFill>
                  <a:srgbClr val="000066"/>
                </a:solidFill>
                <a:prstDash val="solid"/>
                <a:round/>
                <a:headEnd/>
                <a:tailEnd/>
              </a:ln>
            </p:spPr>
            <p:txBody>
              <a:bodyPr/>
              <a:lstStyle/>
              <a:p>
                <a:endParaRPr lang="en-US" sz="825"/>
              </a:p>
            </p:txBody>
          </p:sp>
          <p:sp>
            <p:nvSpPr>
              <p:cNvPr id="88" name="Pentagon 87"/>
              <p:cNvSpPr/>
              <p:nvPr/>
            </p:nvSpPr>
            <p:spPr>
              <a:xfrm rot="10800000">
                <a:off x="1249267" y="1910526"/>
                <a:ext cx="295813" cy="177172"/>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sp>
            <p:nvSpPr>
              <p:cNvPr id="89" name="Pentagon 88"/>
              <p:cNvSpPr/>
              <p:nvPr/>
            </p:nvSpPr>
            <p:spPr>
              <a:xfrm rot="10800000">
                <a:off x="899801" y="1910526"/>
                <a:ext cx="295813" cy="177172"/>
              </a:xfrm>
              <a:prstGeom prst="homePlat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50"/>
              </a:p>
            </p:txBody>
          </p:sp>
          <p:cxnSp>
            <p:nvCxnSpPr>
              <p:cNvPr id="90" name="Straight Connector 89"/>
              <p:cNvCxnSpPr/>
              <p:nvPr/>
            </p:nvCxnSpPr>
            <p:spPr>
              <a:xfrm>
                <a:off x="2034257" y="1917631"/>
                <a:ext cx="112707" cy="162963"/>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p:nvPr/>
            </p:nvCxnSpPr>
            <p:spPr>
              <a:xfrm>
                <a:off x="1608269" y="1917631"/>
                <a:ext cx="112707" cy="162963"/>
              </a:xfrm>
              <a:prstGeom prst="line">
                <a:avLst/>
              </a:prstGeom>
              <a:ln w="19050">
                <a:solidFill>
                  <a:srgbClr val="000066"/>
                </a:solidFill>
              </a:ln>
            </p:spPr>
            <p:style>
              <a:lnRef idx="1">
                <a:schemeClr val="accent1"/>
              </a:lnRef>
              <a:fillRef idx="0">
                <a:schemeClr val="accent1"/>
              </a:fillRef>
              <a:effectRef idx="0">
                <a:schemeClr val="accent1"/>
              </a:effectRef>
              <a:fontRef idx="minor">
                <a:schemeClr val="tx1"/>
              </a:fontRef>
            </p:style>
          </p:cxnSp>
          <p:sp>
            <p:nvSpPr>
              <p:cNvPr id="92" name="Text Box 33"/>
              <p:cNvSpPr txBox="1">
                <a:spLocks noChangeAspect="1" noChangeArrowheads="1"/>
              </p:cNvSpPr>
              <p:nvPr/>
            </p:nvSpPr>
            <p:spPr bwMode="auto">
              <a:xfrm>
                <a:off x="1634596" y="1869651"/>
                <a:ext cx="534763" cy="276997"/>
              </a:xfrm>
              <a:prstGeom prst="rect">
                <a:avLst/>
              </a:prstGeom>
              <a:noFill/>
              <a:ln w="9525">
                <a:noFill/>
                <a:miter lim="800000"/>
                <a:headEnd/>
                <a:tailEnd/>
              </a:ln>
            </p:spPr>
            <p:txBody>
              <a:bodyPr wrap="none">
                <a:spAutoFit/>
              </a:bodyPr>
              <a:lstStyle/>
              <a:p>
                <a:r>
                  <a:rPr lang="en-US" sz="750" b="1" dirty="0">
                    <a:solidFill>
                      <a:srgbClr val="000066"/>
                    </a:solidFill>
                  </a:rPr>
                  <a:t>41 kb</a:t>
                </a:r>
              </a:p>
            </p:txBody>
          </p:sp>
        </p:grpSp>
      </p:grpSp>
      <p:graphicFrame>
        <p:nvGraphicFramePr>
          <p:cNvPr id="113" name="Table 112"/>
          <p:cNvGraphicFramePr>
            <a:graphicFrameLocks noGrp="1"/>
          </p:cNvGraphicFramePr>
          <p:nvPr>
            <p:extLst>
              <p:ext uri="{D42A27DB-BD31-4B8C-83A1-F6EECF244321}">
                <p14:modId xmlns:p14="http://schemas.microsoft.com/office/powerpoint/2010/main" val="2107299028"/>
              </p:ext>
            </p:extLst>
          </p:nvPr>
        </p:nvGraphicFramePr>
        <p:xfrm>
          <a:off x="308120" y="2702959"/>
          <a:ext cx="5915026" cy="3979857"/>
        </p:xfrm>
        <a:graphic>
          <a:graphicData uri="http://schemas.openxmlformats.org/drawingml/2006/table">
            <a:tbl>
              <a:tblPr/>
              <a:tblGrid>
                <a:gridCol w="291968">
                  <a:extLst>
                    <a:ext uri="{9D8B030D-6E8A-4147-A177-3AD203B41FA5}">
                      <a16:colId xmlns:a16="http://schemas.microsoft.com/office/drawing/2014/main" xmlns="" val="20000"/>
                    </a:ext>
                  </a:extLst>
                </a:gridCol>
                <a:gridCol w="684869">
                  <a:extLst>
                    <a:ext uri="{9D8B030D-6E8A-4147-A177-3AD203B41FA5}">
                      <a16:colId xmlns:a16="http://schemas.microsoft.com/office/drawing/2014/main" xmlns="" val="20001"/>
                    </a:ext>
                  </a:extLst>
                </a:gridCol>
                <a:gridCol w="3346134">
                  <a:extLst>
                    <a:ext uri="{9D8B030D-6E8A-4147-A177-3AD203B41FA5}">
                      <a16:colId xmlns:a16="http://schemas.microsoft.com/office/drawing/2014/main" xmlns="" val="20002"/>
                    </a:ext>
                  </a:extLst>
                </a:gridCol>
                <a:gridCol w="246557">
                  <a:extLst>
                    <a:ext uri="{9D8B030D-6E8A-4147-A177-3AD203B41FA5}">
                      <a16:colId xmlns:a16="http://schemas.microsoft.com/office/drawing/2014/main" xmlns="" val="20003"/>
                    </a:ext>
                  </a:extLst>
                </a:gridCol>
                <a:gridCol w="75141">
                  <a:extLst>
                    <a:ext uri="{9D8B030D-6E8A-4147-A177-3AD203B41FA5}">
                      <a16:colId xmlns:a16="http://schemas.microsoft.com/office/drawing/2014/main" xmlns="" val="20004"/>
                    </a:ext>
                  </a:extLst>
                </a:gridCol>
                <a:gridCol w="742020">
                  <a:extLst>
                    <a:ext uri="{9D8B030D-6E8A-4147-A177-3AD203B41FA5}">
                      <a16:colId xmlns:a16="http://schemas.microsoft.com/office/drawing/2014/main" xmlns="" val="20005"/>
                    </a:ext>
                  </a:extLst>
                </a:gridCol>
                <a:gridCol w="528337">
                  <a:extLst>
                    <a:ext uri="{9D8B030D-6E8A-4147-A177-3AD203B41FA5}">
                      <a16:colId xmlns:a16="http://schemas.microsoft.com/office/drawing/2014/main" xmlns="" val="20006"/>
                    </a:ext>
                  </a:extLst>
                </a:gridCol>
              </a:tblGrid>
              <a:tr h="109268">
                <a:tc>
                  <a:txBody>
                    <a:bodyPr/>
                    <a:lstStyle/>
                    <a:p>
                      <a:pPr algn="l" fontAlgn="b"/>
                      <a:r>
                        <a:rPr lang="en-US" sz="800" b="1" i="1" u="none" strike="noStrike" dirty="0">
                          <a:solidFill>
                            <a:srgbClr val="000000"/>
                          </a:solidFill>
                          <a:effectLst/>
                          <a:latin typeface="Calibri" panose="020F0502020204030204" pitchFamily="34" charset="0"/>
                        </a:rPr>
                        <a:t> </a:t>
                      </a:r>
                    </a:p>
                  </a:txBody>
                  <a:tcPr marL="7053" marR="7053" marT="7053" marB="0" anchor="b">
                    <a:lnL>
                      <a:noFill/>
                    </a:lnL>
                    <a:lnR>
                      <a:noFill/>
                    </a:lnR>
                    <a:lnT>
                      <a:noFill/>
                    </a:lnT>
                    <a:lnB>
                      <a:noFill/>
                    </a:lnB>
                    <a:solidFill>
                      <a:srgbClr val="FFFFFF"/>
                    </a:solidFill>
                  </a:tcPr>
                </a:tc>
                <a:tc>
                  <a:txBody>
                    <a:bodyPr/>
                    <a:lstStyle/>
                    <a:p>
                      <a:pPr algn="l" fontAlgn="ctr"/>
                      <a:r>
                        <a:rPr lang="en-US" sz="800" b="1" i="0" u="none" strike="noStrike" dirty="0">
                          <a:solidFill>
                            <a:srgbClr val="000000"/>
                          </a:solidFill>
                          <a:effectLst/>
                          <a:latin typeface="Calibri" panose="020F0502020204030204" pitchFamily="34" charset="0"/>
                        </a:rPr>
                        <a:t>Locus</a:t>
                      </a:r>
                      <a:r>
                        <a:rPr lang="en-US" sz="800" b="1" i="0" u="none" strike="noStrike" baseline="0" dirty="0">
                          <a:solidFill>
                            <a:srgbClr val="000000"/>
                          </a:solidFill>
                          <a:effectLst/>
                          <a:latin typeface="Calibri" panose="020F0502020204030204" pitchFamily="34" charset="0"/>
                        </a:rPr>
                        <a:t> </a:t>
                      </a:r>
                      <a:r>
                        <a:rPr lang="en-US" sz="800" b="1" i="0" u="none" strike="noStrike" dirty="0">
                          <a:solidFill>
                            <a:srgbClr val="000000"/>
                          </a:solidFill>
                          <a:effectLst/>
                          <a:latin typeface="Calibri" panose="020F0502020204030204" pitchFamily="34" charset="0"/>
                        </a:rPr>
                        <a:t>Tag</a:t>
                      </a:r>
                    </a:p>
                  </a:txBody>
                  <a:tcPr marL="7053" marR="7053" marT="7053"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800" b="1" i="0" u="none" strike="noStrike">
                          <a:solidFill>
                            <a:srgbClr val="000000"/>
                          </a:solidFill>
                          <a:effectLst/>
                          <a:latin typeface="Calibri" panose="020F0502020204030204" pitchFamily="34" charset="0"/>
                        </a:rPr>
                        <a:t>Blast2GO</a:t>
                      </a:r>
                    </a:p>
                  </a:txBody>
                  <a:tcPr marL="7053" marR="7053" marT="7053"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800" b="1" i="0" u="none" strike="noStrike">
                          <a:solidFill>
                            <a:srgbClr val="000000"/>
                          </a:solidFill>
                          <a:effectLst/>
                          <a:latin typeface="Calibri" panose="020F0502020204030204" pitchFamily="34" charset="0"/>
                        </a:rPr>
                        <a:t>bp</a:t>
                      </a:r>
                    </a:p>
                  </a:txBody>
                  <a:tcPr marL="7053" marR="7053" marT="7053"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800" b="1" i="0" u="none" strike="noStrike">
                          <a:solidFill>
                            <a:srgbClr val="000000"/>
                          </a:solidFill>
                          <a:effectLst/>
                          <a:latin typeface="Calibri" panose="020F0502020204030204" pitchFamily="34" charset="0"/>
                        </a:rPr>
                        <a:t> </a:t>
                      </a:r>
                    </a:p>
                  </a:txBody>
                  <a:tcPr marL="7053" marR="7053" marT="7053"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800" b="1" i="0" u="none" strike="noStrike">
                          <a:solidFill>
                            <a:srgbClr val="000000"/>
                          </a:solidFill>
                          <a:effectLst/>
                          <a:latin typeface="Calibri" panose="020F0502020204030204" pitchFamily="34" charset="0"/>
                        </a:rPr>
                        <a:t>Contig  Number</a:t>
                      </a:r>
                    </a:p>
                  </a:txBody>
                  <a:tcPr marL="7053" marR="7053" marT="7053"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800" b="1" i="0" u="none" strike="noStrike">
                          <a:solidFill>
                            <a:srgbClr val="000000"/>
                          </a:solidFill>
                          <a:effectLst/>
                          <a:latin typeface="Calibri" panose="020F0502020204030204" pitchFamily="34" charset="0"/>
                        </a:rPr>
                        <a:t>Contig Size</a:t>
                      </a:r>
                    </a:p>
                  </a:txBody>
                  <a:tcPr marL="7053" marR="7053" marT="7053" marB="0" anchor="ctr">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0000"/>
                  </a:ext>
                </a:extLst>
              </a:tr>
              <a:tr h="148111">
                <a:tc>
                  <a:txBody>
                    <a:bodyPr/>
                    <a:lstStyle/>
                    <a:p>
                      <a:pPr algn="l" fontAlgn="b"/>
                      <a:r>
                        <a:rPr lang="en-US" sz="800" b="1" i="1" u="none" strike="noStrike" dirty="0">
                          <a:solidFill>
                            <a:srgbClr val="000000"/>
                          </a:solidFill>
                          <a:effectLst/>
                          <a:latin typeface="Calibri" panose="020F0502020204030204" pitchFamily="34" charset="0"/>
                        </a:rPr>
                        <a:t> </a:t>
                      </a:r>
                    </a:p>
                  </a:txBody>
                  <a:tcPr marL="7053" marR="7053" marT="7053"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TARUN_8655</a:t>
                      </a:r>
                    </a:p>
                  </a:txBody>
                  <a:tcPr marL="7053" marR="7053" marT="7053" marB="0" anchor="b">
                    <a:lnL>
                      <a:noFill/>
                    </a:lnL>
                    <a:lnR>
                      <a:noFill/>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---NA---</a:t>
                      </a:r>
                    </a:p>
                  </a:txBody>
                  <a:tcPr marL="7053" marR="7053" marT="7053" marB="0" anchor="b">
                    <a:lnL>
                      <a:noFill/>
                    </a:lnL>
                    <a:lnR>
                      <a:noFill/>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1429</a:t>
                      </a:r>
                    </a:p>
                  </a:txBody>
                  <a:tcPr marL="7053" marR="7053" marT="7053" marB="0" anchor="b">
                    <a:lnL>
                      <a:noFill/>
                    </a:lnL>
                    <a:lnR>
                      <a:noFill/>
                    </a:lnR>
                    <a:lnT w="190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053" marR="7053" marT="7053" marB="0" anchor="b">
                    <a:lnL>
                      <a:noFill/>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solidFill>
                      <a:srgbClr val="FFFFFF"/>
                    </a:solidFill>
                  </a:tcPr>
                </a:tc>
                <a:tc rowSpan="11">
                  <a:txBody>
                    <a:bodyPr/>
                    <a:lstStyle/>
                    <a:p>
                      <a:pPr algn="ctr" fontAlgn="ctr"/>
                      <a:r>
                        <a:rPr lang="en-US" sz="800" b="1" i="0" u="none" strike="noStrike">
                          <a:solidFill>
                            <a:srgbClr val="000000"/>
                          </a:solidFill>
                          <a:effectLst/>
                          <a:latin typeface="Calibri" panose="020F0502020204030204" pitchFamily="34" charset="0"/>
                        </a:rPr>
                        <a:t>c0000630</a:t>
                      </a:r>
                    </a:p>
                  </a:txBody>
                  <a:tcPr marL="7053" marR="7053" marT="70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tc rowSpan="11">
                  <a:txBody>
                    <a:bodyPr/>
                    <a:lstStyle/>
                    <a:p>
                      <a:pPr algn="ctr" fontAlgn="ctr"/>
                      <a:r>
                        <a:rPr lang="en-US" sz="800" b="1" i="0" u="none" strike="noStrike">
                          <a:solidFill>
                            <a:srgbClr val="000000"/>
                          </a:solidFill>
                          <a:effectLst/>
                          <a:latin typeface="Calibri" panose="020F0502020204030204" pitchFamily="34" charset="0"/>
                        </a:rPr>
                        <a:t>45,904</a:t>
                      </a:r>
                    </a:p>
                  </a:txBody>
                  <a:tcPr marL="7053" marR="7053" marT="70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0001"/>
                  </a:ext>
                </a:extLst>
              </a:tr>
              <a:tr h="141058">
                <a:tc>
                  <a:txBody>
                    <a:bodyPr/>
                    <a:lstStyle/>
                    <a:p>
                      <a:pPr algn="l" fontAlgn="b"/>
                      <a:r>
                        <a:rPr lang="en-US" sz="800" b="1" i="1" u="none" strike="noStrike">
                          <a:solidFill>
                            <a:srgbClr val="000000"/>
                          </a:solidFill>
                          <a:effectLst/>
                          <a:latin typeface="Calibri" panose="020F0502020204030204" pitchFamily="34" charset="0"/>
                        </a:rPr>
                        <a:t> </a:t>
                      </a:r>
                    </a:p>
                  </a:txBody>
                  <a:tcPr marL="7053" marR="7053" marT="7053"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TARUN_8656</a:t>
                      </a:r>
                    </a:p>
                  </a:txBody>
                  <a:tcPr marL="7053" marR="7053" marT="7053"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kynurenine-oxoglutarate transaminase</a:t>
                      </a:r>
                    </a:p>
                  </a:txBody>
                  <a:tcPr marL="7053" marR="7053" marT="7053"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1353</a:t>
                      </a:r>
                    </a:p>
                  </a:txBody>
                  <a:tcPr marL="7053" marR="7053" marT="7053"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053" marR="7053" marT="7053"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02"/>
                  </a:ext>
                </a:extLst>
              </a:tr>
              <a:tr h="141058">
                <a:tc>
                  <a:txBody>
                    <a:bodyPr/>
                    <a:lstStyle/>
                    <a:p>
                      <a:pPr algn="l" fontAlgn="b"/>
                      <a:r>
                        <a:rPr lang="en-US" sz="800" b="1" i="1" u="none" strike="noStrike">
                          <a:solidFill>
                            <a:srgbClr val="000000"/>
                          </a:solidFill>
                          <a:effectLst/>
                          <a:latin typeface="Calibri" panose="020F0502020204030204" pitchFamily="34" charset="0"/>
                        </a:rPr>
                        <a:t> </a:t>
                      </a:r>
                    </a:p>
                  </a:txBody>
                  <a:tcPr marL="7053" marR="7053" marT="7053"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TARUN_8659</a:t>
                      </a:r>
                    </a:p>
                  </a:txBody>
                  <a:tcPr marL="7053" marR="7053" marT="7053"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OPT oligopeptide transporter</a:t>
                      </a:r>
                    </a:p>
                  </a:txBody>
                  <a:tcPr marL="7053" marR="7053" marT="7053"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2364</a:t>
                      </a:r>
                    </a:p>
                  </a:txBody>
                  <a:tcPr marL="7053" marR="7053" marT="7053"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053" marR="7053" marT="7053"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03"/>
                  </a:ext>
                </a:extLst>
              </a:tr>
              <a:tr h="141058">
                <a:tc>
                  <a:txBody>
                    <a:bodyPr/>
                    <a:lstStyle/>
                    <a:p>
                      <a:pPr algn="l" fontAlgn="b"/>
                      <a:r>
                        <a:rPr lang="en-US" sz="800" b="1" i="1" u="none" strike="noStrike" dirty="0">
                          <a:solidFill>
                            <a:srgbClr val="000000"/>
                          </a:solidFill>
                          <a:effectLst/>
                          <a:latin typeface="Calibri" panose="020F0502020204030204" pitchFamily="34" charset="0"/>
                        </a:rPr>
                        <a:t> </a:t>
                      </a:r>
                    </a:p>
                  </a:txBody>
                  <a:tcPr marL="7053" marR="7053" marT="7053"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TARUN_8660</a:t>
                      </a:r>
                    </a:p>
                  </a:txBody>
                  <a:tcPr marL="7053" marR="7053" marT="7053"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pl-PL" sz="800" b="1" i="0" u="none" strike="noStrike">
                          <a:solidFill>
                            <a:srgbClr val="000000"/>
                          </a:solidFill>
                          <a:effectLst/>
                          <a:latin typeface="Calibri" panose="020F0502020204030204" pitchFamily="34" charset="0"/>
                        </a:rPr>
                        <a:t>WD40 repeat 2 [Pochonia chlamydosporia 170]</a:t>
                      </a:r>
                    </a:p>
                  </a:txBody>
                  <a:tcPr marL="7053" marR="7053" marT="7053"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2307</a:t>
                      </a:r>
                    </a:p>
                  </a:txBody>
                  <a:tcPr marL="7053" marR="7053" marT="7053"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053" marR="7053" marT="7053"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04"/>
                  </a:ext>
                </a:extLst>
              </a:tr>
              <a:tr h="141058">
                <a:tc>
                  <a:txBody>
                    <a:bodyPr/>
                    <a:lstStyle/>
                    <a:p>
                      <a:pPr algn="l" fontAlgn="b"/>
                      <a:r>
                        <a:rPr lang="en-US" sz="800" b="1" i="1" u="none" strike="noStrike" dirty="0">
                          <a:solidFill>
                            <a:srgbClr val="000000"/>
                          </a:solidFill>
                          <a:effectLst/>
                          <a:latin typeface="Calibri" panose="020F0502020204030204" pitchFamily="34" charset="0"/>
                        </a:rPr>
                        <a:t>TRI6</a:t>
                      </a:r>
                    </a:p>
                  </a:txBody>
                  <a:tcPr marL="7053" marR="7053" marT="7053" marB="0" anchor="b">
                    <a:lnL>
                      <a:noFill/>
                    </a:lnL>
                    <a:lnR>
                      <a:noFill/>
                    </a:lnR>
                    <a:lnT>
                      <a:noFill/>
                    </a:lnT>
                    <a:lnB>
                      <a:noFill/>
                    </a:lnB>
                    <a:solidFill>
                      <a:srgbClr val="92D050"/>
                    </a:solidFill>
                  </a:tcPr>
                </a:tc>
                <a:tc>
                  <a:txBody>
                    <a:bodyPr/>
                    <a:lstStyle/>
                    <a:p>
                      <a:pPr algn="l" fontAlgn="b"/>
                      <a:r>
                        <a:rPr lang="en-US" sz="800" b="1" i="0" u="none" strike="noStrike">
                          <a:solidFill>
                            <a:srgbClr val="000000"/>
                          </a:solidFill>
                          <a:effectLst/>
                          <a:latin typeface="Calibri" panose="020F0502020204030204" pitchFamily="34" charset="0"/>
                        </a:rPr>
                        <a:t>TARUN_10539</a:t>
                      </a:r>
                    </a:p>
                  </a:txBody>
                  <a:tcPr marL="7053" marR="7053" marT="7053"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Tri6</a:t>
                      </a:r>
                    </a:p>
                  </a:txBody>
                  <a:tcPr marL="7053" marR="7053" marT="7053"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657</a:t>
                      </a:r>
                    </a:p>
                  </a:txBody>
                  <a:tcPr marL="7053" marR="7053" marT="7053"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053" marR="7053" marT="7053"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05"/>
                  </a:ext>
                </a:extLst>
              </a:tr>
              <a:tr h="141058">
                <a:tc>
                  <a:txBody>
                    <a:bodyPr/>
                    <a:lstStyle/>
                    <a:p>
                      <a:pPr algn="l" fontAlgn="b"/>
                      <a:r>
                        <a:rPr lang="en-US" sz="800" b="1" i="1" u="none" strike="noStrike">
                          <a:solidFill>
                            <a:srgbClr val="000000"/>
                          </a:solidFill>
                          <a:effectLst/>
                          <a:latin typeface="Calibri" panose="020F0502020204030204" pitchFamily="34" charset="0"/>
                        </a:rPr>
                        <a:t>TRI4</a:t>
                      </a:r>
                    </a:p>
                  </a:txBody>
                  <a:tcPr marL="7053" marR="7053" marT="7053" marB="0" anchor="b">
                    <a:lnL>
                      <a:noFill/>
                    </a:lnL>
                    <a:lnR>
                      <a:noFill/>
                    </a:lnR>
                    <a:lnT>
                      <a:noFill/>
                    </a:lnT>
                    <a:lnB>
                      <a:noFill/>
                    </a:lnB>
                    <a:solidFill>
                      <a:srgbClr val="92D050"/>
                    </a:solidFill>
                  </a:tcPr>
                </a:tc>
                <a:tc>
                  <a:txBody>
                    <a:bodyPr/>
                    <a:lstStyle/>
                    <a:p>
                      <a:pPr algn="l" fontAlgn="b"/>
                      <a:r>
                        <a:rPr lang="en-US" sz="800" b="1" i="0" u="none" strike="noStrike">
                          <a:solidFill>
                            <a:srgbClr val="000000"/>
                          </a:solidFill>
                          <a:effectLst/>
                          <a:latin typeface="Calibri" panose="020F0502020204030204" pitchFamily="34" charset="0"/>
                        </a:rPr>
                        <a:t>TARUN_8661</a:t>
                      </a:r>
                    </a:p>
                  </a:txBody>
                  <a:tcPr marL="7053" marR="7053" marT="7053"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cytochrome P450 [Fusarium graminearum]</a:t>
                      </a:r>
                    </a:p>
                  </a:txBody>
                  <a:tcPr marL="7053" marR="7053" marT="7053"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1554</a:t>
                      </a:r>
                    </a:p>
                  </a:txBody>
                  <a:tcPr marL="7053" marR="7053" marT="7053"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053" marR="7053" marT="7053"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06"/>
                  </a:ext>
                </a:extLst>
              </a:tr>
              <a:tr h="141058">
                <a:tc>
                  <a:txBody>
                    <a:bodyPr/>
                    <a:lstStyle/>
                    <a:p>
                      <a:pPr algn="l" fontAlgn="b"/>
                      <a:r>
                        <a:rPr lang="en-US" sz="800" b="1" i="1" u="none" strike="noStrike" dirty="0">
                          <a:solidFill>
                            <a:srgbClr val="000000"/>
                          </a:solidFill>
                          <a:effectLst/>
                          <a:latin typeface="Calibri" panose="020F0502020204030204" pitchFamily="34" charset="0"/>
                        </a:rPr>
                        <a:t>TRI3</a:t>
                      </a:r>
                    </a:p>
                  </a:txBody>
                  <a:tcPr marL="7053" marR="7053" marT="7053" marB="0" anchor="b">
                    <a:lnL>
                      <a:noFill/>
                    </a:lnL>
                    <a:lnR>
                      <a:noFill/>
                    </a:lnR>
                    <a:lnT>
                      <a:noFill/>
                    </a:lnT>
                    <a:lnB>
                      <a:noFill/>
                    </a:lnB>
                    <a:solidFill>
                      <a:srgbClr val="92D050"/>
                    </a:solidFill>
                  </a:tcPr>
                </a:tc>
                <a:tc>
                  <a:txBody>
                    <a:bodyPr/>
                    <a:lstStyle/>
                    <a:p>
                      <a:pPr algn="l" fontAlgn="b"/>
                      <a:r>
                        <a:rPr lang="en-US" sz="800" b="1" i="0" u="none" strike="noStrike">
                          <a:solidFill>
                            <a:srgbClr val="000000"/>
                          </a:solidFill>
                          <a:effectLst/>
                          <a:latin typeface="Calibri" panose="020F0502020204030204" pitchFamily="34" charset="0"/>
                        </a:rPr>
                        <a:t>TARUN_8662</a:t>
                      </a:r>
                    </a:p>
                  </a:txBody>
                  <a:tcPr marL="7053" marR="7053" marT="7053"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trichothecene 15-O-acetyltransferase</a:t>
                      </a:r>
                    </a:p>
                  </a:txBody>
                  <a:tcPr marL="7053" marR="7053" marT="7053"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1494</a:t>
                      </a:r>
                    </a:p>
                  </a:txBody>
                  <a:tcPr marL="7053" marR="7053" marT="7053"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053" marR="7053" marT="7053"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07"/>
                  </a:ext>
                </a:extLst>
              </a:tr>
              <a:tr h="141058">
                <a:tc>
                  <a:txBody>
                    <a:bodyPr/>
                    <a:lstStyle/>
                    <a:p>
                      <a:pPr algn="l" fontAlgn="b"/>
                      <a:r>
                        <a:rPr lang="en-US" sz="800" b="1" i="1" u="none" strike="noStrike">
                          <a:solidFill>
                            <a:srgbClr val="000000"/>
                          </a:solidFill>
                          <a:effectLst/>
                          <a:latin typeface="Calibri" panose="020F0502020204030204" pitchFamily="34" charset="0"/>
                        </a:rPr>
                        <a:t>TRI10</a:t>
                      </a:r>
                    </a:p>
                  </a:txBody>
                  <a:tcPr marL="7053" marR="7053" marT="7053" marB="0" anchor="b">
                    <a:lnL>
                      <a:noFill/>
                    </a:lnL>
                    <a:lnR>
                      <a:noFill/>
                    </a:lnR>
                    <a:lnT>
                      <a:noFill/>
                    </a:lnT>
                    <a:lnB>
                      <a:noFill/>
                    </a:lnB>
                    <a:solidFill>
                      <a:srgbClr val="92D050"/>
                    </a:solidFill>
                  </a:tcPr>
                </a:tc>
                <a:tc>
                  <a:txBody>
                    <a:bodyPr/>
                    <a:lstStyle/>
                    <a:p>
                      <a:pPr algn="l" fontAlgn="b"/>
                      <a:r>
                        <a:rPr lang="en-US" sz="800" b="1" i="0" u="none" strike="noStrike">
                          <a:solidFill>
                            <a:srgbClr val="000000"/>
                          </a:solidFill>
                          <a:effectLst/>
                          <a:latin typeface="Calibri" panose="020F0502020204030204" pitchFamily="34" charset="0"/>
                        </a:rPr>
                        <a:t>TARUN_8663</a:t>
                      </a:r>
                    </a:p>
                  </a:txBody>
                  <a:tcPr marL="7053" marR="7053" marT="7053"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regulatory [Fusarium graminearum]</a:t>
                      </a:r>
                    </a:p>
                  </a:txBody>
                  <a:tcPr marL="7053" marR="7053" marT="7053"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1269</a:t>
                      </a:r>
                    </a:p>
                  </a:txBody>
                  <a:tcPr marL="7053" marR="7053" marT="7053"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053" marR="7053" marT="7053"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08"/>
                  </a:ext>
                </a:extLst>
              </a:tr>
              <a:tr h="141058">
                <a:tc>
                  <a:txBody>
                    <a:bodyPr/>
                    <a:lstStyle/>
                    <a:p>
                      <a:pPr algn="l" fontAlgn="b"/>
                      <a:r>
                        <a:rPr lang="en-US" sz="800" b="1" i="1" u="none" strike="noStrike">
                          <a:solidFill>
                            <a:srgbClr val="000000"/>
                          </a:solidFill>
                          <a:effectLst/>
                          <a:latin typeface="Calibri" panose="020F0502020204030204" pitchFamily="34" charset="0"/>
                        </a:rPr>
                        <a:t>TRI22</a:t>
                      </a:r>
                    </a:p>
                  </a:txBody>
                  <a:tcPr marL="7053" marR="7053" marT="7053" marB="0" anchor="b">
                    <a:lnL>
                      <a:noFill/>
                    </a:lnL>
                    <a:lnR>
                      <a:noFill/>
                    </a:lnR>
                    <a:lnT>
                      <a:noFill/>
                    </a:lnT>
                    <a:lnB>
                      <a:noFill/>
                    </a:lnB>
                    <a:solidFill>
                      <a:srgbClr val="92D050"/>
                    </a:solidFill>
                  </a:tcPr>
                </a:tc>
                <a:tc>
                  <a:txBody>
                    <a:bodyPr/>
                    <a:lstStyle/>
                    <a:p>
                      <a:pPr algn="l" fontAlgn="b"/>
                      <a:r>
                        <a:rPr lang="en-US" sz="800" b="1" i="0" u="none" strike="noStrike">
                          <a:solidFill>
                            <a:srgbClr val="000000"/>
                          </a:solidFill>
                          <a:effectLst/>
                          <a:latin typeface="Calibri" panose="020F0502020204030204" pitchFamily="34" charset="0"/>
                        </a:rPr>
                        <a:t>TARUN_8664</a:t>
                      </a:r>
                    </a:p>
                  </a:txBody>
                  <a:tcPr marL="7053" marR="7053" marT="7053"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cytochrome P450 monooxygenase</a:t>
                      </a:r>
                    </a:p>
                  </a:txBody>
                  <a:tcPr marL="7053" marR="7053" marT="7053"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1500</a:t>
                      </a:r>
                    </a:p>
                  </a:txBody>
                  <a:tcPr marL="7053" marR="7053" marT="7053"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053" marR="7053" marT="7053"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09"/>
                  </a:ext>
                </a:extLst>
              </a:tr>
              <a:tr h="141058">
                <a:tc>
                  <a:txBody>
                    <a:bodyPr/>
                    <a:lstStyle/>
                    <a:p>
                      <a:pPr algn="l" fontAlgn="b"/>
                      <a:r>
                        <a:rPr lang="en-US" sz="800" b="1" i="1" u="none" strike="noStrike" dirty="0">
                          <a:solidFill>
                            <a:srgbClr val="000000"/>
                          </a:solidFill>
                          <a:effectLst/>
                          <a:latin typeface="Calibri" panose="020F0502020204030204" pitchFamily="34" charset="0"/>
                        </a:rPr>
                        <a:t>TRI12</a:t>
                      </a:r>
                    </a:p>
                  </a:txBody>
                  <a:tcPr marL="7053" marR="7053" marT="7053" marB="0" anchor="b">
                    <a:lnL>
                      <a:noFill/>
                    </a:lnL>
                    <a:lnR>
                      <a:noFill/>
                    </a:lnR>
                    <a:lnT>
                      <a:noFill/>
                    </a:lnT>
                    <a:lnB>
                      <a:noFill/>
                    </a:lnB>
                    <a:solidFill>
                      <a:srgbClr val="92D050"/>
                    </a:solidFill>
                  </a:tcPr>
                </a:tc>
                <a:tc>
                  <a:txBody>
                    <a:bodyPr/>
                    <a:lstStyle/>
                    <a:p>
                      <a:pPr algn="l" fontAlgn="b"/>
                      <a:r>
                        <a:rPr lang="en-US" sz="800" b="1" i="0" u="none" strike="noStrike">
                          <a:solidFill>
                            <a:srgbClr val="000000"/>
                          </a:solidFill>
                          <a:effectLst/>
                          <a:latin typeface="Calibri" panose="020F0502020204030204" pitchFamily="34" charset="0"/>
                        </a:rPr>
                        <a:t>TARUN_8665</a:t>
                      </a:r>
                    </a:p>
                  </a:txBody>
                  <a:tcPr marL="7053" marR="7053" marT="7053"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trichothecene efflux pump</a:t>
                      </a:r>
                    </a:p>
                  </a:txBody>
                  <a:tcPr marL="7053" marR="7053" marT="7053"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1737</a:t>
                      </a:r>
                    </a:p>
                  </a:txBody>
                  <a:tcPr marL="7053" marR="7053" marT="7053"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053" marR="7053" marT="7053"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10"/>
                  </a:ext>
                </a:extLst>
              </a:tr>
              <a:tr h="148111">
                <a:tc>
                  <a:txBody>
                    <a:bodyPr/>
                    <a:lstStyle/>
                    <a:p>
                      <a:pPr algn="l" fontAlgn="b"/>
                      <a:r>
                        <a:rPr lang="en-US" sz="800" b="1" i="1" u="none" strike="noStrike" dirty="0">
                          <a:solidFill>
                            <a:srgbClr val="000000"/>
                          </a:solidFill>
                          <a:effectLst/>
                          <a:latin typeface="Calibri" panose="020F0502020204030204" pitchFamily="34" charset="0"/>
                        </a:rPr>
                        <a:t>TRI14</a:t>
                      </a:r>
                    </a:p>
                  </a:txBody>
                  <a:tcPr marL="7053" marR="7053" marT="7053" marB="0" anchor="b">
                    <a:lnL>
                      <a:noFill/>
                    </a:lnL>
                    <a:lnR>
                      <a:noFill/>
                    </a:lnR>
                    <a:lnT>
                      <a:noFill/>
                    </a:lnT>
                    <a:lnB>
                      <a:noFill/>
                    </a:lnB>
                    <a:solidFill>
                      <a:srgbClr val="92D050"/>
                    </a:solidFill>
                  </a:tcPr>
                </a:tc>
                <a:tc>
                  <a:txBody>
                    <a:bodyPr/>
                    <a:lstStyle/>
                    <a:p>
                      <a:pPr algn="l" fontAlgn="b"/>
                      <a:r>
                        <a:rPr lang="en-US" sz="800" b="1" i="0" u="none" strike="noStrike">
                          <a:solidFill>
                            <a:srgbClr val="000000"/>
                          </a:solidFill>
                          <a:effectLst/>
                          <a:latin typeface="Calibri" panose="020F0502020204030204" pitchFamily="34" charset="0"/>
                        </a:rPr>
                        <a:t>TARUN_8666</a:t>
                      </a:r>
                    </a:p>
                  </a:txBody>
                  <a:tcPr marL="7053" marR="7053" marT="7053"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Tri14</a:t>
                      </a:r>
                    </a:p>
                  </a:txBody>
                  <a:tcPr marL="7053" marR="7053" marT="7053"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1095</a:t>
                      </a:r>
                    </a:p>
                  </a:txBody>
                  <a:tcPr marL="7053" marR="7053" marT="7053"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053" marR="7053" marT="7053" marB="0" anchor="b">
                    <a:lnL>
                      <a:noFill/>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11"/>
                  </a:ext>
                </a:extLst>
              </a:tr>
              <a:tr h="148111">
                <a:tc>
                  <a:txBody>
                    <a:bodyPr/>
                    <a:lstStyle/>
                    <a:p>
                      <a:pPr algn="l" fontAlgn="b"/>
                      <a:r>
                        <a:rPr lang="en-US" sz="800" b="1" i="1" u="none" strike="noStrike">
                          <a:solidFill>
                            <a:srgbClr val="000000"/>
                          </a:solidFill>
                          <a:effectLst/>
                          <a:latin typeface="Calibri" panose="020F0502020204030204" pitchFamily="34" charset="0"/>
                        </a:rPr>
                        <a:t> </a:t>
                      </a:r>
                    </a:p>
                  </a:txBody>
                  <a:tcPr marL="7053" marR="7053" marT="7053"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TARUN_2527</a:t>
                      </a:r>
                    </a:p>
                  </a:txBody>
                  <a:tcPr marL="7053" marR="7053" marT="7053"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[Trichoderma reesei QM6a]</a:t>
                      </a:r>
                    </a:p>
                  </a:txBody>
                  <a:tcPr marL="7053" marR="7053" marT="7053"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1023</a:t>
                      </a:r>
                    </a:p>
                  </a:txBody>
                  <a:tcPr marL="7053" marR="7053" marT="7053"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053" marR="7053" marT="7053" marB="0" anchor="b">
                    <a:lnL>
                      <a:noFill/>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c rowSpan="9">
                  <a:txBody>
                    <a:bodyPr/>
                    <a:lstStyle/>
                    <a:p>
                      <a:pPr algn="ctr" fontAlgn="ctr"/>
                      <a:r>
                        <a:rPr lang="en-US" sz="800" b="1" i="0" u="none" strike="noStrike">
                          <a:solidFill>
                            <a:srgbClr val="000000"/>
                          </a:solidFill>
                          <a:effectLst/>
                          <a:latin typeface="Calibri" panose="020F0502020204030204" pitchFamily="34" charset="0"/>
                        </a:rPr>
                        <a:t>c0000144</a:t>
                      </a:r>
                    </a:p>
                  </a:txBody>
                  <a:tcPr marL="7053" marR="7053" marT="70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tc rowSpan="9">
                  <a:txBody>
                    <a:bodyPr/>
                    <a:lstStyle/>
                    <a:p>
                      <a:pPr algn="ctr" fontAlgn="ctr"/>
                      <a:r>
                        <a:rPr lang="en-US" sz="800" b="1" i="0" u="none" strike="noStrike">
                          <a:solidFill>
                            <a:srgbClr val="000000"/>
                          </a:solidFill>
                          <a:effectLst/>
                          <a:latin typeface="Calibri" panose="020F0502020204030204" pitchFamily="34" charset="0"/>
                        </a:rPr>
                        <a:t>135,867</a:t>
                      </a:r>
                    </a:p>
                  </a:txBody>
                  <a:tcPr marL="7053" marR="7053" marT="70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0012"/>
                  </a:ext>
                </a:extLst>
              </a:tr>
              <a:tr h="141058">
                <a:tc>
                  <a:txBody>
                    <a:bodyPr/>
                    <a:lstStyle/>
                    <a:p>
                      <a:pPr algn="l" fontAlgn="b"/>
                      <a:r>
                        <a:rPr lang="en-US" sz="800" b="1" i="1" u="none" strike="noStrike" dirty="0">
                          <a:solidFill>
                            <a:srgbClr val="000000"/>
                          </a:solidFill>
                          <a:effectLst/>
                          <a:latin typeface="Calibri" panose="020F0502020204030204" pitchFamily="34" charset="0"/>
                        </a:rPr>
                        <a:t> </a:t>
                      </a:r>
                    </a:p>
                  </a:txBody>
                  <a:tcPr marL="7053" marR="7053" marT="7053"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TARUN_2528</a:t>
                      </a:r>
                    </a:p>
                  </a:txBody>
                  <a:tcPr marL="7053" marR="7053" marT="7053"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pseudouridylate synthase</a:t>
                      </a:r>
                    </a:p>
                  </a:txBody>
                  <a:tcPr marL="7053" marR="7053" marT="7053"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1668</a:t>
                      </a:r>
                    </a:p>
                  </a:txBody>
                  <a:tcPr marL="7053" marR="7053" marT="7053"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053" marR="7053" marT="7053"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13"/>
                  </a:ext>
                </a:extLst>
              </a:tr>
              <a:tr h="141058">
                <a:tc>
                  <a:txBody>
                    <a:bodyPr/>
                    <a:lstStyle/>
                    <a:p>
                      <a:pPr algn="l" fontAlgn="b"/>
                      <a:r>
                        <a:rPr lang="en-US" sz="800" b="1" i="1" u="none" strike="noStrike">
                          <a:solidFill>
                            <a:srgbClr val="000000"/>
                          </a:solidFill>
                          <a:effectLst/>
                          <a:latin typeface="Calibri" panose="020F0502020204030204" pitchFamily="34" charset="0"/>
                        </a:rPr>
                        <a:t> </a:t>
                      </a:r>
                    </a:p>
                  </a:txBody>
                  <a:tcPr marL="7053" marR="7053" marT="7053"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TARUN_2540</a:t>
                      </a:r>
                    </a:p>
                  </a:txBody>
                  <a:tcPr marL="7053" marR="7053" marT="7053"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ATP-dependent RNA helicase DBP3</a:t>
                      </a:r>
                    </a:p>
                  </a:txBody>
                  <a:tcPr marL="7053" marR="7053" marT="7053"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1857</a:t>
                      </a:r>
                    </a:p>
                  </a:txBody>
                  <a:tcPr marL="7053" marR="7053" marT="7053"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053" marR="7053" marT="7053"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14"/>
                  </a:ext>
                </a:extLst>
              </a:tr>
              <a:tr h="141058">
                <a:tc>
                  <a:txBody>
                    <a:bodyPr/>
                    <a:lstStyle/>
                    <a:p>
                      <a:pPr algn="l" fontAlgn="b"/>
                      <a:r>
                        <a:rPr lang="en-US" sz="800" b="1" i="1" u="none" strike="noStrike" dirty="0">
                          <a:solidFill>
                            <a:srgbClr val="000000"/>
                          </a:solidFill>
                          <a:effectLst/>
                          <a:latin typeface="Calibri" panose="020F0502020204030204" pitchFamily="34" charset="0"/>
                        </a:rPr>
                        <a:t> </a:t>
                      </a:r>
                    </a:p>
                  </a:txBody>
                  <a:tcPr marL="7053" marR="7053" marT="7053"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TARUN_2541</a:t>
                      </a:r>
                    </a:p>
                  </a:txBody>
                  <a:tcPr marL="7053" marR="7053" marT="7053"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oligosaccharidyl-lipid flippase</a:t>
                      </a:r>
                    </a:p>
                  </a:txBody>
                  <a:tcPr marL="7053" marR="7053" marT="7053"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1695</a:t>
                      </a:r>
                    </a:p>
                  </a:txBody>
                  <a:tcPr marL="7053" marR="7053" marT="7053"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053" marR="7053" marT="7053"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15"/>
                  </a:ext>
                </a:extLst>
              </a:tr>
              <a:tr h="141058">
                <a:tc>
                  <a:txBody>
                    <a:bodyPr/>
                    <a:lstStyle/>
                    <a:p>
                      <a:pPr algn="l" fontAlgn="b"/>
                      <a:r>
                        <a:rPr lang="en-US" sz="800" b="1" i="1" u="none" strike="noStrike">
                          <a:solidFill>
                            <a:srgbClr val="000000"/>
                          </a:solidFill>
                          <a:effectLst/>
                          <a:latin typeface="Calibri" panose="020F0502020204030204" pitchFamily="34" charset="0"/>
                        </a:rPr>
                        <a:t>TRI5</a:t>
                      </a:r>
                    </a:p>
                  </a:txBody>
                  <a:tcPr marL="7053" marR="7053" marT="7053" marB="0" anchor="b">
                    <a:lnL>
                      <a:noFill/>
                    </a:lnL>
                    <a:lnR>
                      <a:noFill/>
                    </a:lnR>
                    <a:lnT>
                      <a:noFill/>
                    </a:lnT>
                    <a:lnB>
                      <a:noFill/>
                    </a:lnB>
                    <a:solidFill>
                      <a:srgbClr val="92D050"/>
                    </a:solidFill>
                  </a:tcPr>
                </a:tc>
                <a:tc>
                  <a:txBody>
                    <a:bodyPr/>
                    <a:lstStyle/>
                    <a:p>
                      <a:pPr algn="l" fontAlgn="b"/>
                      <a:r>
                        <a:rPr lang="en-US" sz="800" b="1" i="0" u="none" strike="noStrike">
                          <a:solidFill>
                            <a:srgbClr val="000000"/>
                          </a:solidFill>
                          <a:effectLst/>
                          <a:latin typeface="Calibri" panose="020F0502020204030204" pitchFamily="34" charset="0"/>
                        </a:rPr>
                        <a:t>TARUN_2542</a:t>
                      </a:r>
                    </a:p>
                  </a:txBody>
                  <a:tcPr marL="7053" marR="7053" marT="7053"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trichodiene synthase [Fusarium graminearum]</a:t>
                      </a:r>
                    </a:p>
                  </a:txBody>
                  <a:tcPr marL="7053" marR="7053" marT="7053"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1167</a:t>
                      </a:r>
                    </a:p>
                  </a:txBody>
                  <a:tcPr marL="7053" marR="7053" marT="7053"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053" marR="7053" marT="7053"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16"/>
                  </a:ext>
                </a:extLst>
              </a:tr>
              <a:tr h="141058">
                <a:tc>
                  <a:txBody>
                    <a:bodyPr/>
                    <a:lstStyle/>
                    <a:p>
                      <a:pPr algn="l" fontAlgn="b"/>
                      <a:r>
                        <a:rPr lang="en-US" sz="800" b="1" i="1" u="none" strike="noStrike" dirty="0">
                          <a:solidFill>
                            <a:srgbClr val="000000"/>
                          </a:solidFill>
                          <a:effectLst/>
                          <a:latin typeface="Calibri" panose="020F0502020204030204" pitchFamily="34" charset="0"/>
                        </a:rPr>
                        <a:t> </a:t>
                      </a:r>
                    </a:p>
                  </a:txBody>
                  <a:tcPr marL="7053" marR="7053" marT="7053"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TARUN_2543</a:t>
                      </a:r>
                    </a:p>
                  </a:txBody>
                  <a:tcPr marL="7053" marR="7053" marT="7053" marB="0" anchor="b">
                    <a:lnL>
                      <a:noFill/>
                    </a:lnL>
                    <a:lnR>
                      <a:noFill/>
                    </a:lnR>
                    <a:lnT>
                      <a:noFill/>
                    </a:lnT>
                    <a:lnB>
                      <a:noFill/>
                    </a:lnB>
                    <a:solidFill>
                      <a:srgbClr val="FFFFFF"/>
                    </a:solidFill>
                  </a:tcPr>
                </a:tc>
                <a:tc>
                  <a:txBody>
                    <a:bodyPr/>
                    <a:lstStyle/>
                    <a:p>
                      <a:pPr algn="l" fontAlgn="b"/>
                      <a:r>
                        <a:rPr lang="en-US" sz="800" b="1" i="0" u="none" strike="noStrike" dirty="0">
                          <a:solidFill>
                            <a:srgbClr val="000000"/>
                          </a:solidFill>
                          <a:effectLst/>
                          <a:latin typeface="Calibri" panose="020F0502020204030204" pitchFamily="34" charset="0"/>
                        </a:rPr>
                        <a:t>cytochrome P450</a:t>
                      </a:r>
                    </a:p>
                  </a:txBody>
                  <a:tcPr marL="7053" marR="7053" marT="7053"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447</a:t>
                      </a:r>
                    </a:p>
                  </a:txBody>
                  <a:tcPr marL="7053" marR="7053" marT="7053"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053" marR="7053" marT="7053"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17"/>
                  </a:ext>
                </a:extLst>
              </a:tr>
              <a:tr h="141058">
                <a:tc>
                  <a:txBody>
                    <a:bodyPr/>
                    <a:lstStyle/>
                    <a:p>
                      <a:pPr algn="l" fontAlgn="b"/>
                      <a:r>
                        <a:rPr lang="en-US" sz="800" b="1" i="1" u="none" strike="noStrike" dirty="0">
                          <a:solidFill>
                            <a:srgbClr val="000000"/>
                          </a:solidFill>
                          <a:effectLst/>
                          <a:latin typeface="Calibri" panose="020F0502020204030204" pitchFamily="34" charset="0"/>
                        </a:rPr>
                        <a:t> </a:t>
                      </a:r>
                    </a:p>
                  </a:txBody>
                  <a:tcPr marL="7053" marR="7053" marT="7053"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TARUN_2544</a:t>
                      </a:r>
                    </a:p>
                  </a:txBody>
                  <a:tcPr marL="7053" marR="7053" marT="7053"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family transcriptional regulator</a:t>
                      </a:r>
                    </a:p>
                  </a:txBody>
                  <a:tcPr marL="7053" marR="7053" marT="7053"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552</a:t>
                      </a:r>
                    </a:p>
                  </a:txBody>
                  <a:tcPr marL="7053" marR="7053" marT="7053"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053" marR="7053" marT="7053"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18"/>
                  </a:ext>
                </a:extLst>
              </a:tr>
              <a:tr h="141058">
                <a:tc>
                  <a:txBody>
                    <a:bodyPr/>
                    <a:lstStyle/>
                    <a:p>
                      <a:pPr algn="l" fontAlgn="b"/>
                      <a:r>
                        <a:rPr lang="en-US" sz="800" b="1" i="1" u="none" strike="noStrike" dirty="0">
                          <a:solidFill>
                            <a:srgbClr val="000000"/>
                          </a:solidFill>
                          <a:effectLst/>
                          <a:latin typeface="Calibri" panose="020F0502020204030204" pitchFamily="34" charset="0"/>
                        </a:rPr>
                        <a:t> </a:t>
                      </a:r>
                    </a:p>
                  </a:txBody>
                  <a:tcPr marL="7053" marR="7053" marT="7053"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TARUN_2560</a:t>
                      </a:r>
                    </a:p>
                  </a:txBody>
                  <a:tcPr marL="7053" marR="7053" marT="7053"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beta subunit of GDP-forming succinate- ligase [Trichoderma reesei QM6a]</a:t>
                      </a:r>
                    </a:p>
                  </a:txBody>
                  <a:tcPr marL="7053" marR="7053" marT="7053"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2007</a:t>
                      </a:r>
                    </a:p>
                  </a:txBody>
                  <a:tcPr marL="7053" marR="7053" marT="7053"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053" marR="7053" marT="7053"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19"/>
                  </a:ext>
                </a:extLst>
              </a:tr>
              <a:tr h="148111">
                <a:tc>
                  <a:txBody>
                    <a:bodyPr/>
                    <a:lstStyle/>
                    <a:p>
                      <a:pPr algn="l" fontAlgn="b"/>
                      <a:r>
                        <a:rPr lang="en-US" sz="800" b="1" i="1" u="none" strike="noStrike" dirty="0">
                          <a:solidFill>
                            <a:srgbClr val="000000"/>
                          </a:solidFill>
                          <a:effectLst/>
                          <a:latin typeface="Calibri" panose="020F0502020204030204" pitchFamily="34" charset="0"/>
                        </a:rPr>
                        <a:t> </a:t>
                      </a:r>
                    </a:p>
                  </a:txBody>
                  <a:tcPr marL="7053" marR="7053" marT="7053"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TARUN_2561</a:t>
                      </a:r>
                    </a:p>
                  </a:txBody>
                  <a:tcPr marL="7053" marR="7053" marT="7053"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[Trichoderma reesei QM6a]</a:t>
                      </a:r>
                    </a:p>
                  </a:txBody>
                  <a:tcPr marL="7053" marR="7053" marT="7053"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1335</a:t>
                      </a:r>
                    </a:p>
                  </a:txBody>
                  <a:tcPr marL="7053" marR="7053" marT="7053"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053" marR="7053" marT="7053" marB="0" anchor="b">
                    <a:lnL>
                      <a:noFill/>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20"/>
                  </a:ext>
                </a:extLst>
              </a:tr>
              <a:tr h="148111">
                <a:tc>
                  <a:txBody>
                    <a:bodyPr/>
                    <a:lstStyle/>
                    <a:p>
                      <a:pPr algn="l" fontAlgn="b"/>
                      <a:r>
                        <a:rPr lang="en-US" sz="800" b="1" i="1" u="none" strike="noStrike" dirty="0">
                          <a:solidFill>
                            <a:srgbClr val="000000"/>
                          </a:solidFill>
                          <a:effectLst/>
                          <a:latin typeface="Calibri" panose="020F0502020204030204" pitchFamily="34" charset="0"/>
                        </a:rPr>
                        <a:t> </a:t>
                      </a:r>
                    </a:p>
                  </a:txBody>
                  <a:tcPr marL="7053" marR="7053" marT="7053"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TARUN_5171</a:t>
                      </a:r>
                    </a:p>
                  </a:txBody>
                  <a:tcPr marL="7053" marR="7053" marT="7053"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pt-BR" sz="800" b="1" i="0" u="none" strike="noStrike">
                          <a:solidFill>
                            <a:srgbClr val="000000"/>
                          </a:solidFill>
                          <a:effectLst/>
                          <a:latin typeface="Calibri" panose="020F0502020204030204" pitchFamily="34" charset="0"/>
                        </a:rPr>
                        <a:t>Peptidase S8 S53, subtilisin kexin sedolisin</a:t>
                      </a:r>
                    </a:p>
                  </a:txBody>
                  <a:tcPr marL="7053" marR="7053" marT="7053"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1914</a:t>
                      </a:r>
                    </a:p>
                  </a:txBody>
                  <a:tcPr marL="7053" marR="7053" marT="7053" marB="0" anchor="b">
                    <a:lnL>
                      <a:noFill/>
                    </a:lnL>
                    <a:lnR>
                      <a:noFill/>
                    </a:lnR>
                    <a:lnT w="25400" cap="flat" cmpd="dbl"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053" marR="7053" marT="7053" marB="0" anchor="b">
                    <a:lnL>
                      <a:noFill/>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FFFFFF"/>
                    </a:solidFill>
                  </a:tcPr>
                </a:tc>
                <a:tc rowSpan="7">
                  <a:txBody>
                    <a:bodyPr/>
                    <a:lstStyle/>
                    <a:p>
                      <a:pPr algn="ctr" fontAlgn="ctr"/>
                      <a:r>
                        <a:rPr lang="en-US" sz="800" b="1" i="0" u="none" strike="noStrike">
                          <a:solidFill>
                            <a:srgbClr val="000000"/>
                          </a:solidFill>
                          <a:effectLst/>
                          <a:latin typeface="Calibri" panose="020F0502020204030204" pitchFamily="34" charset="0"/>
                        </a:rPr>
                        <a:t>c0000307</a:t>
                      </a:r>
                    </a:p>
                  </a:txBody>
                  <a:tcPr marL="7053" marR="7053" marT="70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tc rowSpan="7">
                  <a:txBody>
                    <a:bodyPr/>
                    <a:lstStyle/>
                    <a:p>
                      <a:pPr algn="ctr" fontAlgn="ctr"/>
                      <a:r>
                        <a:rPr lang="en-US" sz="800" b="1" i="0" u="none" strike="noStrike">
                          <a:solidFill>
                            <a:srgbClr val="000000"/>
                          </a:solidFill>
                          <a:effectLst/>
                          <a:latin typeface="Calibri" panose="020F0502020204030204" pitchFamily="34" charset="0"/>
                        </a:rPr>
                        <a:t>53,724</a:t>
                      </a:r>
                    </a:p>
                  </a:txBody>
                  <a:tcPr marL="7053" marR="7053" marT="705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0021"/>
                  </a:ext>
                </a:extLst>
              </a:tr>
              <a:tr h="141058">
                <a:tc>
                  <a:txBody>
                    <a:bodyPr/>
                    <a:lstStyle/>
                    <a:p>
                      <a:pPr algn="l" fontAlgn="b"/>
                      <a:r>
                        <a:rPr lang="en-US" sz="800" b="1" i="1" u="none" strike="noStrike" dirty="0">
                          <a:solidFill>
                            <a:srgbClr val="000000"/>
                          </a:solidFill>
                          <a:effectLst/>
                          <a:latin typeface="Calibri" panose="020F0502020204030204" pitchFamily="34" charset="0"/>
                        </a:rPr>
                        <a:t> </a:t>
                      </a:r>
                    </a:p>
                  </a:txBody>
                  <a:tcPr marL="7053" marR="7053" marT="7053"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TARUN_5172</a:t>
                      </a:r>
                    </a:p>
                  </a:txBody>
                  <a:tcPr marL="7053" marR="7053" marT="7053"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[Trichoderma reesei QM6a]</a:t>
                      </a:r>
                    </a:p>
                  </a:txBody>
                  <a:tcPr marL="7053" marR="7053" marT="7053"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588</a:t>
                      </a:r>
                    </a:p>
                  </a:txBody>
                  <a:tcPr marL="7053" marR="7053" marT="7053" marB="0" anchor="b">
                    <a:lnL>
                      <a:noFill/>
                    </a:lnL>
                    <a:lnR>
                      <a:noFill/>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053" marR="7053" marT="7053"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22"/>
                  </a:ext>
                </a:extLst>
              </a:tr>
              <a:tr h="141058">
                <a:tc>
                  <a:txBody>
                    <a:bodyPr/>
                    <a:lstStyle/>
                    <a:p>
                      <a:pPr algn="l" fontAlgn="b"/>
                      <a:r>
                        <a:rPr lang="en-US" sz="800" b="1" i="1" u="none" strike="noStrike" dirty="0">
                          <a:solidFill>
                            <a:srgbClr val="000000"/>
                          </a:solidFill>
                          <a:effectLst/>
                          <a:latin typeface="Calibri" panose="020F0502020204030204" pitchFamily="34" charset="0"/>
                        </a:rPr>
                        <a:t> </a:t>
                      </a:r>
                    </a:p>
                  </a:txBody>
                  <a:tcPr marL="7053" marR="7053" marT="7053"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TARUN_5175</a:t>
                      </a:r>
                    </a:p>
                  </a:txBody>
                  <a:tcPr marL="7053" marR="7053" marT="7053"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hypothetical protein TRIVIDRAFT_228199 [Trichoderma virens Gv29-8]</a:t>
                      </a:r>
                    </a:p>
                  </a:txBody>
                  <a:tcPr marL="7053" marR="7053" marT="7053"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1257</a:t>
                      </a:r>
                    </a:p>
                  </a:txBody>
                  <a:tcPr marL="7053" marR="7053" marT="7053"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053" marR="7053" marT="7053"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23"/>
                  </a:ext>
                </a:extLst>
              </a:tr>
              <a:tr h="141058">
                <a:tc>
                  <a:txBody>
                    <a:bodyPr/>
                    <a:lstStyle/>
                    <a:p>
                      <a:pPr algn="l" fontAlgn="b"/>
                      <a:r>
                        <a:rPr lang="en-US" sz="800" b="1" i="1" u="none" strike="noStrike" dirty="0">
                          <a:solidFill>
                            <a:srgbClr val="000000"/>
                          </a:solidFill>
                          <a:effectLst/>
                          <a:latin typeface="Calibri" panose="020F0502020204030204" pitchFamily="34" charset="0"/>
                        </a:rPr>
                        <a:t> </a:t>
                      </a:r>
                    </a:p>
                  </a:txBody>
                  <a:tcPr marL="7053" marR="7053" marT="7053"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TARUN_5176</a:t>
                      </a:r>
                    </a:p>
                  </a:txBody>
                  <a:tcPr marL="7053" marR="7053" marT="7053"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feruloyl esterase, [Talaromyces marneffei ATCC 18224]</a:t>
                      </a:r>
                    </a:p>
                  </a:txBody>
                  <a:tcPr marL="7053" marR="7053" marT="7053"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1584</a:t>
                      </a:r>
                    </a:p>
                  </a:txBody>
                  <a:tcPr marL="7053" marR="7053" marT="7053"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053" marR="7053" marT="7053"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24"/>
                  </a:ext>
                </a:extLst>
              </a:tr>
              <a:tr h="141058">
                <a:tc>
                  <a:txBody>
                    <a:bodyPr/>
                    <a:lstStyle/>
                    <a:p>
                      <a:pPr algn="l" fontAlgn="b"/>
                      <a:r>
                        <a:rPr lang="en-US" sz="800" b="1" i="1" u="none" strike="noStrike" dirty="0">
                          <a:solidFill>
                            <a:srgbClr val="000000"/>
                          </a:solidFill>
                          <a:effectLst/>
                          <a:latin typeface="Calibri" panose="020F0502020204030204" pitchFamily="34" charset="0"/>
                        </a:rPr>
                        <a:t>TRI18</a:t>
                      </a:r>
                    </a:p>
                  </a:txBody>
                  <a:tcPr marL="7053" marR="7053" marT="7053" marB="0" anchor="b">
                    <a:lnL>
                      <a:noFill/>
                    </a:lnL>
                    <a:lnR>
                      <a:noFill/>
                    </a:lnR>
                    <a:lnT>
                      <a:noFill/>
                    </a:lnT>
                    <a:lnB>
                      <a:noFill/>
                    </a:lnB>
                    <a:solidFill>
                      <a:srgbClr val="92D050"/>
                    </a:solidFill>
                  </a:tcPr>
                </a:tc>
                <a:tc>
                  <a:txBody>
                    <a:bodyPr/>
                    <a:lstStyle/>
                    <a:p>
                      <a:pPr algn="l" fontAlgn="b"/>
                      <a:r>
                        <a:rPr lang="en-US" sz="800" b="1" i="0" u="none" strike="noStrike">
                          <a:solidFill>
                            <a:srgbClr val="000000"/>
                          </a:solidFill>
                          <a:effectLst/>
                          <a:latin typeface="Calibri" panose="020F0502020204030204" pitchFamily="34" charset="0"/>
                        </a:rPr>
                        <a:t>TARUN_5177</a:t>
                      </a:r>
                    </a:p>
                  </a:txBody>
                  <a:tcPr marL="7053" marR="7053" marT="7053"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trichothecene 15-o-acetyltransferase</a:t>
                      </a:r>
                    </a:p>
                  </a:txBody>
                  <a:tcPr marL="7053" marR="7053" marT="7053"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1380</a:t>
                      </a:r>
                    </a:p>
                  </a:txBody>
                  <a:tcPr marL="7053" marR="7053" marT="7053"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053" marR="7053" marT="7053"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25"/>
                  </a:ext>
                </a:extLst>
              </a:tr>
              <a:tr h="141058">
                <a:tc>
                  <a:txBody>
                    <a:bodyPr/>
                    <a:lstStyle/>
                    <a:p>
                      <a:pPr algn="l" fontAlgn="b"/>
                      <a:r>
                        <a:rPr lang="en-US" sz="800" b="1" i="1" u="none" strike="noStrike" dirty="0">
                          <a:solidFill>
                            <a:srgbClr val="000000"/>
                          </a:solidFill>
                          <a:effectLst/>
                          <a:latin typeface="Calibri" panose="020F0502020204030204" pitchFamily="34" charset="0"/>
                        </a:rPr>
                        <a:t> </a:t>
                      </a:r>
                    </a:p>
                  </a:txBody>
                  <a:tcPr marL="7053" marR="7053" marT="7053"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TARUN_5178</a:t>
                      </a:r>
                    </a:p>
                  </a:txBody>
                  <a:tcPr marL="7053" marR="7053" marT="7053" marB="0" anchor="b">
                    <a:lnL>
                      <a:noFill/>
                    </a:lnL>
                    <a:lnR>
                      <a:noFill/>
                    </a:lnR>
                    <a:lnT>
                      <a:noFill/>
                    </a:lnT>
                    <a:lnB>
                      <a:noFill/>
                    </a:lnB>
                    <a:solidFill>
                      <a:srgbClr val="FFFFFF"/>
                    </a:solidFill>
                  </a:tcPr>
                </a:tc>
                <a:tc>
                  <a:txBody>
                    <a:bodyPr/>
                    <a:lstStyle/>
                    <a:p>
                      <a:pPr algn="l" fontAlgn="b"/>
                      <a:r>
                        <a:rPr lang="en-US" sz="800" b="1" i="0" u="none" strike="noStrike" dirty="0">
                          <a:solidFill>
                            <a:srgbClr val="000000"/>
                          </a:solidFill>
                          <a:effectLst/>
                          <a:latin typeface="Calibri" panose="020F0502020204030204" pitchFamily="34" charset="0"/>
                        </a:rPr>
                        <a:t>cytochrome P450 [</a:t>
                      </a:r>
                      <a:r>
                        <a:rPr lang="en-US" sz="800" b="1" i="0" u="none" strike="noStrike" dirty="0" err="1">
                          <a:solidFill>
                            <a:srgbClr val="000000"/>
                          </a:solidFill>
                          <a:effectLst/>
                          <a:latin typeface="Calibri" panose="020F0502020204030204" pitchFamily="34" charset="0"/>
                        </a:rPr>
                        <a:t>Phialocephala</a:t>
                      </a:r>
                      <a:r>
                        <a:rPr lang="en-US" sz="800" b="1" i="0" u="none" strike="noStrike" dirty="0">
                          <a:solidFill>
                            <a:srgbClr val="000000"/>
                          </a:solidFill>
                          <a:effectLst/>
                          <a:latin typeface="Calibri" panose="020F0502020204030204" pitchFamily="34" charset="0"/>
                        </a:rPr>
                        <a:t> </a:t>
                      </a:r>
                      <a:r>
                        <a:rPr lang="en-US" sz="800" b="1" i="0" u="none" strike="noStrike" dirty="0" err="1">
                          <a:solidFill>
                            <a:srgbClr val="000000"/>
                          </a:solidFill>
                          <a:effectLst/>
                          <a:latin typeface="Calibri" panose="020F0502020204030204" pitchFamily="34" charset="0"/>
                        </a:rPr>
                        <a:t>scopiformis</a:t>
                      </a:r>
                      <a:r>
                        <a:rPr lang="en-US" sz="800" b="1" i="0" u="none" strike="noStrike" dirty="0">
                          <a:solidFill>
                            <a:srgbClr val="000000"/>
                          </a:solidFill>
                          <a:effectLst/>
                          <a:latin typeface="Calibri" panose="020F0502020204030204" pitchFamily="34" charset="0"/>
                        </a:rPr>
                        <a:t>]</a:t>
                      </a:r>
                    </a:p>
                  </a:txBody>
                  <a:tcPr marL="7053" marR="7053" marT="7053"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1212</a:t>
                      </a:r>
                    </a:p>
                  </a:txBody>
                  <a:tcPr marL="7053" marR="7053" marT="7053" marB="0" anchor="b">
                    <a:lnL>
                      <a:noFill/>
                    </a:lnL>
                    <a:lnR>
                      <a:noFill/>
                    </a:lnR>
                    <a:lnT>
                      <a:noFill/>
                    </a:lnT>
                    <a:lnB>
                      <a:noFill/>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 </a:t>
                      </a:r>
                    </a:p>
                  </a:txBody>
                  <a:tcPr marL="7053" marR="7053" marT="7053" marB="0" anchor="b">
                    <a:lnL>
                      <a:noFill/>
                    </a:lnL>
                    <a:lnR w="6350" cap="flat" cmpd="sng" algn="ctr">
                      <a:solidFill>
                        <a:srgbClr val="000000"/>
                      </a:solidFill>
                      <a:prstDash val="solid"/>
                      <a:round/>
                      <a:headEnd type="none" w="med" len="med"/>
                      <a:tailEnd type="none" w="med" len="med"/>
                    </a:lnR>
                    <a:lnT>
                      <a:noFill/>
                    </a:lnT>
                    <a:lnB>
                      <a:noFill/>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26"/>
                  </a:ext>
                </a:extLst>
              </a:tr>
              <a:tr h="148111">
                <a:tc>
                  <a:txBody>
                    <a:bodyPr/>
                    <a:lstStyle/>
                    <a:p>
                      <a:pPr algn="l" fontAlgn="b"/>
                      <a:r>
                        <a:rPr lang="en-US" sz="800" b="1" i="1" u="none" strike="noStrike" dirty="0">
                          <a:solidFill>
                            <a:srgbClr val="000000"/>
                          </a:solidFill>
                          <a:effectLst/>
                          <a:latin typeface="Calibri" panose="020F0502020204030204" pitchFamily="34" charset="0"/>
                        </a:rPr>
                        <a:t>TRI17</a:t>
                      </a:r>
                    </a:p>
                  </a:txBody>
                  <a:tcPr marL="7053" marR="7053" marT="7053" marB="0" anchor="b">
                    <a:lnL>
                      <a:noFill/>
                    </a:lnL>
                    <a:lnR>
                      <a:noFill/>
                    </a:lnR>
                    <a:lnT>
                      <a:noFill/>
                    </a:lnT>
                    <a:lnB>
                      <a:noFill/>
                    </a:lnB>
                    <a:solidFill>
                      <a:srgbClr val="92D050"/>
                    </a:solidFill>
                  </a:tcPr>
                </a:tc>
                <a:tc>
                  <a:txBody>
                    <a:bodyPr/>
                    <a:lstStyle/>
                    <a:p>
                      <a:pPr algn="l" fontAlgn="b"/>
                      <a:r>
                        <a:rPr lang="en-US" sz="800" b="1" i="0" u="none" strike="noStrike" dirty="0">
                          <a:solidFill>
                            <a:srgbClr val="000000"/>
                          </a:solidFill>
                          <a:effectLst/>
                          <a:latin typeface="Calibri" panose="020F0502020204030204" pitchFamily="34" charset="0"/>
                        </a:rPr>
                        <a:t>TARUN_5179</a:t>
                      </a:r>
                    </a:p>
                  </a:txBody>
                  <a:tcPr marL="7053" marR="7053" marT="7053"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dirty="0">
                          <a:solidFill>
                            <a:srgbClr val="000000"/>
                          </a:solidFill>
                          <a:effectLst/>
                          <a:latin typeface="Calibri" panose="020F0502020204030204" pitchFamily="34" charset="0"/>
                        </a:rPr>
                        <a:t>polyketide synthase [</a:t>
                      </a:r>
                      <a:r>
                        <a:rPr lang="en-US" sz="800" b="1" i="0" u="none" strike="noStrike" dirty="0" err="1">
                          <a:solidFill>
                            <a:srgbClr val="000000"/>
                          </a:solidFill>
                          <a:effectLst/>
                          <a:latin typeface="Calibri" panose="020F0502020204030204" pitchFamily="34" charset="0"/>
                        </a:rPr>
                        <a:t>Eutypa</a:t>
                      </a:r>
                      <a:r>
                        <a:rPr lang="en-US" sz="800" b="1" i="0" u="none" strike="noStrike" dirty="0">
                          <a:solidFill>
                            <a:srgbClr val="000000"/>
                          </a:solidFill>
                          <a:effectLst/>
                          <a:latin typeface="Calibri" panose="020F0502020204030204" pitchFamily="34" charset="0"/>
                        </a:rPr>
                        <a:t> </a:t>
                      </a:r>
                      <a:r>
                        <a:rPr lang="en-US" sz="800" b="1" i="0" u="none" strike="noStrike" dirty="0" err="1">
                          <a:solidFill>
                            <a:srgbClr val="000000"/>
                          </a:solidFill>
                          <a:effectLst/>
                          <a:latin typeface="Calibri" panose="020F0502020204030204" pitchFamily="34" charset="0"/>
                        </a:rPr>
                        <a:t>lata</a:t>
                      </a:r>
                      <a:r>
                        <a:rPr lang="en-US" sz="800" b="1" i="0" u="none" strike="noStrike" dirty="0">
                          <a:solidFill>
                            <a:srgbClr val="000000"/>
                          </a:solidFill>
                          <a:effectLst/>
                          <a:latin typeface="Calibri" panose="020F0502020204030204" pitchFamily="34" charset="0"/>
                        </a:rPr>
                        <a:t> UCREL1]</a:t>
                      </a:r>
                    </a:p>
                  </a:txBody>
                  <a:tcPr marL="7053" marR="7053" marT="7053"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a:solidFill>
                            <a:srgbClr val="000000"/>
                          </a:solidFill>
                          <a:effectLst/>
                          <a:latin typeface="Calibri" panose="020F0502020204030204" pitchFamily="34" charset="0"/>
                        </a:rPr>
                        <a:t>7068</a:t>
                      </a:r>
                    </a:p>
                  </a:txBody>
                  <a:tcPr marL="7053" marR="7053" marT="7053" marB="0" anchor="b">
                    <a:lnL>
                      <a:noFill/>
                    </a:lnL>
                    <a:lnR>
                      <a:noFill/>
                    </a:lnR>
                    <a:lnT>
                      <a:noFill/>
                    </a:lnT>
                    <a:lnB w="25400" cap="flat" cmpd="dbl" algn="ctr">
                      <a:solidFill>
                        <a:srgbClr val="000000"/>
                      </a:solidFill>
                      <a:prstDash val="solid"/>
                      <a:round/>
                      <a:headEnd type="none" w="med" len="med"/>
                      <a:tailEnd type="none" w="med" len="med"/>
                    </a:lnB>
                    <a:solidFill>
                      <a:srgbClr val="FFFFFF"/>
                    </a:solidFill>
                  </a:tcPr>
                </a:tc>
                <a:tc>
                  <a:txBody>
                    <a:bodyPr/>
                    <a:lstStyle/>
                    <a:p>
                      <a:pPr algn="l" fontAlgn="b"/>
                      <a:r>
                        <a:rPr lang="en-US" sz="800" b="1" i="0" u="none" strike="noStrike" dirty="0">
                          <a:solidFill>
                            <a:srgbClr val="000000"/>
                          </a:solidFill>
                          <a:effectLst/>
                          <a:latin typeface="Calibri" panose="020F0502020204030204" pitchFamily="34" charset="0"/>
                        </a:rPr>
                        <a:t> </a:t>
                      </a:r>
                    </a:p>
                  </a:txBody>
                  <a:tcPr marL="7053" marR="7053" marT="7053" marB="0" anchor="b">
                    <a:lnL>
                      <a:noFill/>
                    </a:lnL>
                    <a:lnR w="6350" cap="flat" cmpd="sng" algn="ctr">
                      <a:solidFill>
                        <a:srgbClr val="000000"/>
                      </a:solidFill>
                      <a:prstDash val="solid"/>
                      <a:round/>
                      <a:headEnd type="none" w="med" len="med"/>
                      <a:tailEnd type="none" w="med" len="med"/>
                    </a:lnR>
                    <a:lnT>
                      <a:noFill/>
                    </a:lnT>
                    <a:lnB w="25400" cap="flat" cmpd="dbl" algn="ctr">
                      <a:solidFill>
                        <a:srgbClr val="000000"/>
                      </a:solidFill>
                      <a:prstDash val="solid"/>
                      <a:round/>
                      <a:headEnd type="none" w="med" len="med"/>
                      <a:tailEnd type="none" w="med" len="med"/>
                    </a:lnB>
                    <a:solidFill>
                      <a:srgbClr val="FFFFFF"/>
                    </a:solidFill>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xmlns="" val="10027"/>
                  </a:ext>
                </a:extLst>
              </a:tr>
            </a:tbl>
          </a:graphicData>
        </a:graphic>
      </p:graphicFrame>
    </p:spTree>
    <p:extLst>
      <p:ext uri="{BB962C8B-B14F-4D97-AF65-F5344CB8AC3E}">
        <p14:creationId xmlns:p14="http://schemas.microsoft.com/office/powerpoint/2010/main" val="8488711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noFill/>
        <a:ln w="38100">
          <a:solidFill>
            <a:srgbClr val="000066"/>
          </a:solidFill>
          <a:round/>
          <a:headEnd/>
          <a:tailEnd/>
        </a:ln>
      </a:spPr>
      <a:bodyPr/>
      <a:lstStyle>
        <a:defPPr>
          <a:defRPr sz="825"/>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17412</TotalTime>
  <Words>2771</Words>
  <Application>Microsoft Office PowerPoint</Application>
  <PresentationFormat>On-screen Show (4:3)</PresentationFormat>
  <Paragraphs>1594</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Calibri Light</vt:lpstr>
      <vt:lpstr>Symbol</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rhp</dc:creator>
  <cp:lastModifiedBy>rhp</cp:lastModifiedBy>
  <cp:revision>697</cp:revision>
  <cp:lastPrinted>2018-02-27T19:26:29Z</cp:lastPrinted>
  <dcterms:created xsi:type="dcterms:W3CDTF">2015-02-21T01:35:43Z</dcterms:created>
  <dcterms:modified xsi:type="dcterms:W3CDTF">2018-03-01T17:09:46Z</dcterms:modified>
</cp:coreProperties>
</file>