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9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4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92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2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97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4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82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44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0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65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9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</a:t>
            </a:r>
            <a:r>
              <a:rPr lang="en-US" dirty="0" smtClean="0"/>
              <a:t>to </a:t>
            </a:r>
            <a:r>
              <a:rPr lang="en-US" smtClean="0"/>
              <a:t>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6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160D8-9AD4-4E54-A5F4-3B4052C334D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A0667-F22C-4782-93F5-697DD6B45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spect="1" noChangeArrowheads="1"/>
          </p:cNvSpPr>
          <p:nvPr/>
        </p:nvSpPr>
        <p:spPr bwMode="auto">
          <a:xfrm>
            <a:off x="7241957" y="1977510"/>
            <a:ext cx="757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/>
              <a:t>TRI14</a:t>
            </a:r>
            <a:endParaRPr lang="en-US" sz="1000" b="1" dirty="0"/>
          </a:p>
        </p:txBody>
      </p:sp>
      <p:sp>
        <p:nvSpPr>
          <p:cNvPr id="4" name="Text Box 8"/>
          <p:cNvSpPr txBox="1">
            <a:spLocks noChangeAspect="1" noChangeArrowheads="1"/>
          </p:cNvSpPr>
          <p:nvPr/>
        </p:nvSpPr>
        <p:spPr bwMode="auto">
          <a:xfrm>
            <a:off x="4048332" y="1977510"/>
            <a:ext cx="757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/>
              <a:t>TRI5</a:t>
            </a:r>
            <a:endParaRPr lang="en-US" sz="1000" b="1" dirty="0"/>
          </a:p>
        </p:txBody>
      </p:sp>
      <p:sp>
        <p:nvSpPr>
          <p:cNvPr id="5" name="Text Box 8"/>
          <p:cNvSpPr txBox="1">
            <a:spLocks noChangeAspect="1" noChangeArrowheads="1"/>
          </p:cNvSpPr>
          <p:nvPr/>
        </p:nvSpPr>
        <p:spPr bwMode="auto">
          <a:xfrm>
            <a:off x="1165671" y="1977510"/>
            <a:ext cx="757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/>
              <a:t>TRI3</a:t>
            </a:r>
            <a:endParaRPr lang="en-US" sz="1000" b="1" dirty="0"/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63638" y="2344738"/>
            <a:ext cx="3045539" cy="3435508"/>
            <a:chOff x="93" y="1477"/>
            <a:chExt cx="2257" cy="2546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99" y="1477"/>
              <a:ext cx="2251" cy="2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570" y="1532"/>
              <a:ext cx="15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Cordyceps confragosa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UM847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38" y="1597"/>
              <a:ext cx="26" cy="48"/>
            </a:xfrm>
            <a:custGeom>
              <a:avLst/>
              <a:gdLst>
                <a:gd name="T0" fmla="*/ 0 w 26"/>
                <a:gd name="T1" fmla="*/ 48 h 48"/>
                <a:gd name="T2" fmla="*/ 0 w 26"/>
                <a:gd name="T3" fmla="*/ 0 h 48"/>
                <a:gd name="T4" fmla="*/ 26 w 26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8">
                  <a:moveTo>
                    <a:pt x="0" y="48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564" y="1640"/>
              <a:ext cx="142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Cordyceps confragosa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1005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538" y="1657"/>
              <a:ext cx="20" cy="48"/>
            </a:xfrm>
            <a:custGeom>
              <a:avLst/>
              <a:gdLst>
                <a:gd name="T0" fmla="*/ 0 w 20"/>
                <a:gd name="T1" fmla="*/ 0 h 48"/>
                <a:gd name="T2" fmla="*/ 0 w 20"/>
                <a:gd name="T3" fmla="*/ 48 h 48"/>
                <a:gd name="T4" fmla="*/ 20 w 2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8">
                  <a:moveTo>
                    <a:pt x="0" y="0"/>
                  </a:moveTo>
                  <a:lnTo>
                    <a:pt x="0" y="48"/>
                  </a:lnTo>
                  <a:lnTo>
                    <a:pt x="20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505" y="1651"/>
              <a:ext cx="33" cy="75"/>
            </a:xfrm>
            <a:custGeom>
              <a:avLst/>
              <a:gdLst>
                <a:gd name="T0" fmla="*/ 0 w 33"/>
                <a:gd name="T1" fmla="*/ 75 h 75"/>
                <a:gd name="T2" fmla="*/ 0 w 33"/>
                <a:gd name="T3" fmla="*/ 0 h 75"/>
                <a:gd name="T4" fmla="*/ 33 w 33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75">
                  <a:moveTo>
                    <a:pt x="0" y="75"/>
                  </a:moveTo>
                  <a:lnTo>
                    <a:pt x="0" y="0"/>
                  </a:lnTo>
                  <a:lnTo>
                    <a:pt x="33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571" y="1748"/>
              <a:ext cx="100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Beauveria bassiana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505" y="1738"/>
              <a:ext cx="60" cy="75"/>
            </a:xfrm>
            <a:custGeom>
              <a:avLst/>
              <a:gdLst>
                <a:gd name="T0" fmla="*/ 0 w 60"/>
                <a:gd name="T1" fmla="*/ 0 h 75"/>
                <a:gd name="T2" fmla="*/ 0 w 60"/>
                <a:gd name="T3" fmla="*/ 75 h 75"/>
                <a:gd name="T4" fmla="*/ 60 w 60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75">
                  <a:moveTo>
                    <a:pt x="0" y="0"/>
                  </a:moveTo>
                  <a:lnTo>
                    <a:pt x="0" y="75"/>
                  </a:lnTo>
                  <a:lnTo>
                    <a:pt x="60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463" y="1732"/>
              <a:ext cx="42" cy="203"/>
            </a:xfrm>
            <a:custGeom>
              <a:avLst/>
              <a:gdLst>
                <a:gd name="T0" fmla="*/ 0 w 42"/>
                <a:gd name="T1" fmla="*/ 203 h 203"/>
                <a:gd name="T2" fmla="*/ 0 w 42"/>
                <a:gd name="T3" fmla="*/ 0 h 203"/>
                <a:gd name="T4" fmla="*/ 42 w 42"/>
                <a:gd name="T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03">
                  <a:moveTo>
                    <a:pt x="0" y="203"/>
                  </a:moveTo>
                  <a:lnTo>
                    <a:pt x="0" y="0"/>
                  </a:lnTo>
                  <a:lnTo>
                    <a:pt x="42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623" y="1856"/>
              <a:ext cx="118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graminearum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580" y="1921"/>
              <a:ext cx="37" cy="48"/>
            </a:xfrm>
            <a:custGeom>
              <a:avLst/>
              <a:gdLst>
                <a:gd name="T0" fmla="*/ 0 w 37"/>
                <a:gd name="T1" fmla="*/ 48 h 48"/>
                <a:gd name="T2" fmla="*/ 0 w 37"/>
                <a:gd name="T3" fmla="*/ 0 h 48"/>
                <a:gd name="T4" fmla="*/ 37 w 37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8">
                  <a:moveTo>
                    <a:pt x="0" y="48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604" y="1964"/>
              <a:ext cx="134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sporotrichioides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580" y="1982"/>
              <a:ext cx="18" cy="48"/>
            </a:xfrm>
            <a:custGeom>
              <a:avLst/>
              <a:gdLst>
                <a:gd name="T0" fmla="*/ 0 w 18"/>
                <a:gd name="T1" fmla="*/ 0 h 48"/>
                <a:gd name="T2" fmla="*/ 0 w 18"/>
                <a:gd name="T3" fmla="*/ 48 h 48"/>
                <a:gd name="T4" fmla="*/ 18 w 18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8">
                  <a:moveTo>
                    <a:pt x="0" y="0"/>
                  </a:moveTo>
                  <a:lnTo>
                    <a:pt x="0" y="48"/>
                  </a:lnTo>
                  <a:lnTo>
                    <a:pt x="18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562" y="1975"/>
              <a:ext cx="18" cy="75"/>
            </a:xfrm>
            <a:custGeom>
              <a:avLst/>
              <a:gdLst>
                <a:gd name="T0" fmla="*/ 0 w 18"/>
                <a:gd name="T1" fmla="*/ 75 h 75"/>
                <a:gd name="T2" fmla="*/ 0 w 18"/>
                <a:gd name="T3" fmla="*/ 0 h 75"/>
                <a:gd name="T4" fmla="*/ 18 w 18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75">
                  <a:moveTo>
                    <a:pt x="0" y="75"/>
                  </a:move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620" y="2073"/>
              <a:ext cx="95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longipes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562" y="2063"/>
              <a:ext cx="52" cy="75"/>
            </a:xfrm>
            <a:custGeom>
              <a:avLst/>
              <a:gdLst>
                <a:gd name="T0" fmla="*/ 0 w 52"/>
                <a:gd name="T1" fmla="*/ 0 h 75"/>
                <a:gd name="T2" fmla="*/ 0 w 52"/>
                <a:gd name="T3" fmla="*/ 75 h 75"/>
                <a:gd name="T4" fmla="*/ 52 w 52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75">
                  <a:moveTo>
                    <a:pt x="0" y="0"/>
                  </a:moveTo>
                  <a:lnTo>
                    <a:pt x="0" y="75"/>
                  </a:lnTo>
                  <a:lnTo>
                    <a:pt x="52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541" y="2057"/>
              <a:ext cx="21" cy="88"/>
            </a:xfrm>
            <a:custGeom>
              <a:avLst/>
              <a:gdLst>
                <a:gd name="T0" fmla="*/ 0 w 21"/>
                <a:gd name="T1" fmla="*/ 88 h 88"/>
                <a:gd name="T2" fmla="*/ 0 w 21"/>
                <a:gd name="T3" fmla="*/ 0 h 88"/>
                <a:gd name="T4" fmla="*/ 21 w 21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88">
                  <a:moveTo>
                    <a:pt x="0" y="88"/>
                  </a:moveTo>
                  <a:lnTo>
                    <a:pt x="0" y="0"/>
                  </a:lnTo>
                  <a:lnTo>
                    <a:pt x="21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1"/>
            <p:cNvSpPr>
              <a:spLocks noChangeArrowheads="1"/>
            </p:cNvSpPr>
            <p:nvPr/>
          </p:nvSpPr>
          <p:spPr bwMode="auto">
            <a:xfrm>
              <a:off x="601" y="2181"/>
              <a:ext cx="48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FIESC 12</a:t>
              </a:r>
              <a:endParaRPr kumimoji="0" lang="en-US" altLang="en-US" sz="11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541" y="2158"/>
              <a:ext cx="54" cy="88"/>
            </a:xfrm>
            <a:custGeom>
              <a:avLst/>
              <a:gdLst>
                <a:gd name="T0" fmla="*/ 0 w 54"/>
                <a:gd name="T1" fmla="*/ 0 h 88"/>
                <a:gd name="T2" fmla="*/ 0 w 54"/>
                <a:gd name="T3" fmla="*/ 88 h 88"/>
                <a:gd name="T4" fmla="*/ 54 w 54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88">
                  <a:moveTo>
                    <a:pt x="0" y="0"/>
                  </a:moveTo>
                  <a:lnTo>
                    <a:pt x="0" y="88"/>
                  </a:lnTo>
                  <a:lnTo>
                    <a:pt x="54" y="8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463" y="1947"/>
              <a:ext cx="78" cy="204"/>
            </a:xfrm>
            <a:custGeom>
              <a:avLst/>
              <a:gdLst>
                <a:gd name="T0" fmla="*/ 0 w 78"/>
                <a:gd name="T1" fmla="*/ 0 h 204"/>
                <a:gd name="T2" fmla="*/ 0 w 78"/>
                <a:gd name="T3" fmla="*/ 204 h 204"/>
                <a:gd name="T4" fmla="*/ 78 w 78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204">
                  <a:moveTo>
                    <a:pt x="0" y="0"/>
                  </a:moveTo>
                  <a:lnTo>
                    <a:pt x="0" y="204"/>
                  </a:lnTo>
                  <a:lnTo>
                    <a:pt x="78" y="204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372" y="1941"/>
              <a:ext cx="91" cy="335"/>
            </a:xfrm>
            <a:custGeom>
              <a:avLst/>
              <a:gdLst>
                <a:gd name="T0" fmla="*/ 0 w 91"/>
                <a:gd name="T1" fmla="*/ 335 h 335"/>
                <a:gd name="T2" fmla="*/ 0 w 91"/>
                <a:gd name="T3" fmla="*/ 0 h 335"/>
                <a:gd name="T4" fmla="*/ 91 w 91"/>
                <a:gd name="T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335">
                  <a:moveTo>
                    <a:pt x="0" y="335"/>
                  </a:moveTo>
                  <a:lnTo>
                    <a:pt x="0" y="0"/>
                  </a:lnTo>
                  <a:lnTo>
                    <a:pt x="91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5"/>
            <p:cNvSpPr>
              <a:spLocks noChangeArrowheads="1"/>
            </p:cNvSpPr>
            <p:nvPr/>
          </p:nvSpPr>
          <p:spPr bwMode="auto">
            <a:xfrm>
              <a:off x="576" y="2289"/>
              <a:ext cx="147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chlorohalonata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557" y="2354"/>
              <a:ext cx="13" cy="102"/>
            </a:xfrm>
            <a:custGeom>
              <a:avLst/>
              <a:gdLst>
                <a:gd name="T0" fmla="*/ 0 w 13"/>
                <a:gd name="T1" fmla="*/ 102 h 102"/>
                <a:gd name="T2" fmla="*/ 0 w 13"/>
                <a:gd name="T3" fmla="*/ 0 h 102"/>
                <a:gd name="T4" fmla="*/ 13 w 13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02">
                  <a:moveTo>
                    <a:pt x="0" y="102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7"/>
            <p:cNvSpPr>
              <a:spLocks noChangeArrowheads="1"/>
            </p:cNvSpPr>
            <p:nvPr/>
          </p:nvSpPr>
          <p:spPr bwMode="auto">
            <a:xfrm>
              <a:off x="565" y="2397"/>
              <a:ext cx="149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7711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559" y="2462"/>
              <a:ext cx="0" cy="48"/>
            </a:xfrm>
            <a:custGeom>
              <a:avLst/>
              <a:gdLst>
                <a:gd name="T0" fmla="*/ 48 h 48"/>
                <a:gd name="T1" fmla="*/ 0 h 48"/>
                <a:gd name="T2" fmla="*/ 0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4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566" y="2506"/>
              <a:ext cx="15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40293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559" y="2523"/>
              <a:ext cx="1" cy="48"/>
            </a:xfrm>
            <a:custGeom>
              <a:avLst/>
              <a:gdLst>
                <a:gd name="T0" fmla="*/ 0 w 1"/>
                <a:gd name="T1" fmla="*/ 0 h 48"/>
                <a:gd name="T2" fmla="*/ 0 w 1"/>
                <a:gd name="T3" fmla="*/ 48 h 48"/>
                <a:gd name="T4" fmla="*/ 1 w 1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8">
                  <a:moveTo>
                    <a:pt x="0" y="0"/>
                  </a:moveTo>
                  <a:lnTo>
                    <a:pt x="0" y="48"/>
                  </a:lnTo>
                  <a:lnTo>
                    <a:pt x="1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1"/>
            <p:cNvSpPr>
              <a:spLocks noChangeArrowheads="1"/>
            </p:cNvSpPr>
            <p:nvPr/>
          </p:nvSpPr>
          <p:spPr bwMode="auto">
            <a:xfrm>
              <a:off x="566" y="2614"/>
              <a:ext cx="15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40288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559" y="2577"/>
              <a:ext cx="1" cy="102"/>
            </a:xfrm>
            <a:custGeom>
              <a:avLst/>
              <a:gdLst>
                <a:gd name="T0" fmla="*/ 0 w 1"/>
                <a:gd name="T1" fmla="*/ 0 h 102"/>
                <a:gd name="T2" fmla="*/ 0 w 1"/>
                <a:gd name="T3" fmla="*/ 102 h 102"/>
                <a:gd name="T4" fmla="*/ 1 w 1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02">
                  <a:moveTo>
                    <a:pt x="0" y="0"/>
                  </a:moveTo>
                  <a:lnTo>
                    <a:pt x="0" y="102"/>
                  </a:lnTo>
                  <a:lnTo>
                    <a:pt x="1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33"/>
            <p:cNvSpPr>
              <a:spLocks noChangeShapeType="1"/>
            </p:cNvSpPr>
            <p:nvPr/>
          </p:nvSpPr>
          <p:spPr bwMode="auto">
            <a:xfrm>
              <a:off x="559" y="2462"/>
              <a:ext cx="0" cy="102"/>
            </a:xfrm>
            <a:prstGeom prst="line">
              <a:avLst/>
            </a:pr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557" y="2469"/>
              <a:ext cx="2" cy="102"/>
            </a:xfrm>
            <a:custGeom>
              <a:avLst/>
              <a:gdLst>
                <a:gd name="T0" fmla="*/ 0 w 2"/>
                <a:gd name="T1" fmla="*/ 0 h 102"/>
                <a:gd name="T2" fmla="*/ 0 w 2"/>
                <a:gd name="T3" fmla="*/ 102 h 102"/>
                <a:gd name="T4" fmla="*/ 2 w 2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02">
                  <a:moveTo>
                    <a:pt x="0" y="0"/>
                  </a:moveTo>
                  <a:lnTo>
                    <a:pt x="0" y="102"/>
                  </a:lnTo>
                  <a:lnTo>
                    <a:pt x="2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502" y="2462"/>
              <a:ext cx="55" cy="156"/>
            </a:xfrm>
            <a:custGeom>
              <a:avLst/>
              <a:gdLst>
                <a:gd name="T0" fmla="*/ 0 w 55"/>
                <a:gd name="T1" fmla="*/ 156 h 156"/>
                <a:gd name="T2" fmla="*/ 0 w 55"/>
                <a:gd name="T3" fmla="*/ 0 h 156"/>
                <a:gd name="T4" fmla="*/ 55 w 55"/>
                <a:gd name="T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156">
                  <a:moveTo>
                    <a:pt x="0" y="156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36"/>
            <p:cNvSpPr>
              <a:spLocks noChangeArrowheads="1"/>
            </p:cNvSpPr>
            <p:nvPr/>
          </p:nvSpPr>
          <p:spPr bwMode="auto">
            <a:xfrm>
              <a:off x="566" y="2722"/>
              <a:ext cx="110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Myrotheicum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roridum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502" y="2631"/>
              <a:ext cx="58" cy="156"/>
            </a:xfrm>
            <a:custGeom>
              <a:avLst/>
              <a:gdLst>
                <a:gd name="T0" fmla="*/ 0 w 58"/>
                <a:gd name="T1" fmla="*/ 0 h 156"/>
                <a:gd name="T2" fmla="*/ 0 w 58"/>
                <a:gd name="T3" fmla="*/ 156 h 156"/>
                <a:gd name="T4" fmla="*/ 58 w 58"/>
                <a:gd name="T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156">
                  <a:moveTo>
                    <a:pt x="0" y="0"/>
                  </a:moveTo>
                  <a:lnTo>
                    <a:pt x="0" y="156"/>
                  </a:lnTo>
                  <a:lnTo>
                    <a:pt x="58" y="156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372" y="2289"/>
              <a:ext cx="130" cy="336"/>
            </a:xfrm>
            <a:custGeom>
              <a:avLst/>
              <a:gdLst>
                <a:gd name="T0" fmla="*/ 0 w 130"/>
                <a:gd name="T1" fmla="*/ 0 h 336"/>
                <a:gd name="T2" fmla="*/ 0 w 130"/>
                <a:gd name="T3" fmla="*/ 336 h 336"/>
                <a:gd name="T4" fmla="*/ 130 w 130"/>
                <a:gd name="T5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336">
                  <a:moveTo>
                    <a:pt x="0" y="0"/>
                  </a:moveTo>
                  <a:lnTo>
                    <a:pt x="0" y="336"/>
                  </a:lnTo>
                  <a:lnTo>
                    <a:pt x="130" y="336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328" y="2282"/>
              <a:ext cx="44" cy="368"/>
            </a:xfrm>
            <a:custGeom>
              <a:avLst/>
              <a:gdLst>
                <a:gd name="T0" fmla="*/ 0 w 44"/>
                <a:gd name="T1" fmla="*/ 368 h 368"/>
                <a:gd name="T2" fmla="*/ 0 w 44"/>
                <a:gd name="T3" fmla="*/ 0 h 368"/>
                <a:gd name="T4" fmla="*/ 44 w 44"/>
                <a:gd name="T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68">
                  <a:moveTo>
                    <a:pt x="0" y="368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0"/>
            <p:cNvSpPr>
              <a:spLocks noChangeArrowheads="1"/>
            </p:cNvSpPr>
            <p:nvPr/>
          </p:nvSpPr>
          <p:spPr bwMode="auto">
            <a:xfrm>
              <a:off x="431" y="2830"/>
              <a:ext cx="152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brevicompactum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412" y="2895"/>
              <a:ext cx="13" cy="48"/>
            </a:xfrm>
            <a:custGeom>
              <a:avLst/>
              <a:gdLst>
                <a:gd name="T0" fmla="*/ 0 w 13"/>
                <a:gd name="T1" fmla="*/ 48 h 48"/>
                <a:gd name="T2" fmla="*/ 0 w 13"/>
                <a:gd name="T3" fmla="*/ 0 h 48"/>
                <a:gd name="T4" fmla="*/ 13 w 13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48">
                  <a:moveTo>
                    <a:pt x="0" y="48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42"/>
            <p:cNvSpPr>
              <a:spLocks noChangeArrowheads="1"/>
            </p:cNvSpPr>
            <p:nvPr/>
          </p:nvSpPr>
          <p:spPr bwMode="auto">
            <a:xfrm>
              <a:off x="430" y="2938"/>
              <a:ext cx="140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arundinaceum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412" y="2956"/>
              <a:ext cx="12" cy="47"/>
            </a:xfrm>
            <a:custGeom>
              <a:avLst/>
              <a:gdLst>
                <a:gd name="T0" fmla="*/ 0 w 12"/>
                <a:gd name="T1" fmla="*/ 0 h 47"/>
                <a:gd name="T2" fmla="*/ 0 w 12"/>
                <a:gd name="T3" fmla="*/ 47 h 47"/>
                <a:gd name="T4" fmla="*/ 12 w 12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47">
                  <a:moveTo>
                    <a:pt x="0" y="0"/>
                  </a:moveTo>
                  <a:lnTo>
                    <a:pt x="0" y="47"/>
                  </a:lnTo>
                  <a:lnTo>
                    <a:pt x="12" y="47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4"/>
            <p:cNvSpPr>
              <a:spLocks/>
            </p:cNvSpPr>
            <p:nvPr/>
          </p:nvSpPr>
          <p:spPr bwMode="auto">
            <a:xfrm>
              <a:off x="343" y="2949"/>
              <a:ext cx="69" cy="75"/>
            </a:xfrm>
            <a:custGeom>
              <a:avLst/>
              <a:gdLst>
                <a:gd name="T0" fmla="*/ 0 w 69"/>
                <a:gd name="T1" fmla="*/ 75 h 75"/>
                <a:gd name="T2" fmla="*/ 0 w 69"/>
                <a:gd name="T3" fmla="*/ 0 h 75"/>
                <a:gd name="T4" fmla="*/ 69 w 69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75">
                  <a:moveTo>
                    <a:pt x="0" y="75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607" y="3047"/>
              <a:ext cx="156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Microcyclospora tardicrescens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343" y="3037"/>
              <a:ext cx="257" cy="75"/>
            </a:xfrm>
            <a:custGeom>
              <a:avLst/>
              <a:gdLst>
                <a:gd name="T0" fmla="*/ 0 w 257"/>
                <a:gd name="T1" fmla="*/ 0 h 75"/>
                <a:gd name="T2" fmla="*/ 0 w 257"/>
                <a:gd name="T3" fmla="*/ 75 h 75"/>
                <a:gd name="T4" fmla="*/ 257 w 257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" h="75">
                  <a:moveTo>
                    <a:pt x="0" y="0"/>
                  </a:moveTo>
                  <a:lnTo>
                    <a:pt x="0" y="75"/>
                  </a:lnTo>
                  <a:lnTo>
                    <a:pt x="257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328" y="2662"/>
              <a:ext cx="15" cy="369"/>
            </a:xfrm>
            <a:custGeom>
              <a:avLst/>
              <a:gdLst>
                <a:gd name="T0" fmla="*/ 0 w 15"/>
                <a:gd name="T1" fmla="*/ 0 h 369"/>
                <a:gd name="T2" fmla="*/ 0 w 15"/>
                <a:gd name="T3" fmla="*/ 369 h 369"/>
                <a:gd name="T4" fmla="*/ 15 w 15"/>
                <a:gd name="T5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69">
                  <a:moveTo>
                    <a:pt x="0" y="0"/>
                  </a:moveTo>
                  <a:lnTo>
                    <a:pt x="0" y="369"/>
                  </a:lnTo>
                  <a:lnTo>
                    <a:pt x="15" y="369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296" y="2656"/>
              <a:ext cx="32" cy="370"/>
            </a:xfrm>
            <a:custGeom>
              <a:avLst/>
              <a:gdLst>
                <a:gd name="T0" fmla="*/ 0 w 32"/>
                <a:gd name="T1" fmla="*/ 370 h 370"/>
                <a:gd name="T2" fmla="*/ 0 w 32"/>
                <a:gd name="T3" fmla="*/ 0 h 370"/>
                <a:gd name="T4" fmla="*/ 32 w 32"/>
                <a:gd name="T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70">
                  <a:moveTo>
                    <a:pt x="0" y="370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49"/>
            <p:cNvSpPr>
              <a:spLocks noChangeArrowheads="1"/>
            </p:cNvSpPr>
            <p:nvPr/>
          </p:nvSpPr>
          <p:spPr bwMode="auto">
            <a:xfrm>
              <a:off x="428" y="3155"/>
              <a:ext cx="117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ovalisporum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421" y="3220"/>
              <a:ext cx="1" cy="48"/>
            </a:xfrm>
            <a:custGeom>
              <a:avLst/>
              <a:gdLst>
                <a:gd name="T0" fmla="*/ 0 w 1"/>
                <a:gd name="T1" fmla="*/ 48 h 48"/>
                <a:gd name="T2" fmla="*/ 0 w 1"/>
                <a:gd name="T3" fmla="*/ 0 h 48"/>
                <a:gd name="T4" fmla="*/ 1 w 1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8">
                  <a:moveTo>
                    <a:pt x="0" y="48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1"/>
            <p:cNvSpPr>
              <a:spLocks noChangeArrowheads="1"/>
            </p:cNvSpPr>
            <p:nvPr/>
          </p:nvSpPr>
          <p:spPr bwMode="auto">
            <a:xfrm>
              <a:off x="428" y="3263"/>
              <a:ext cx="92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roseum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421" y="3280"/>
              <a:ext cx="1" cy="48"/>
            </a:xfrm>
            <a:custGeom>
              <a:avLst/>
              <a:gdLst>
                <a:gd name="T0" fmla="*/ 0 w 1"/>
                <a:gd name="T1" fmla="*/ 0 h 48"/>
                <a:gd name="T2" fmla="*/ 0 w 1"/>
                <a:gd name="T3" fmla="*/ 48 h 48"/>
                <a:gd name="T4" fmla="*/ 1 w 1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8">
                  <a:moveTo>
                    <a:pt x="0" y="0"/>
                  </a:moveTo>
                  <a:lnTo>
                    <a:pt x="0" y="48"/>
                  </a:lnTo>
                  <a:lnTo>
                    <a:pt x="1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372" y="3274"/>
              <a:ext cx="49" cy="129"/>
            </a:xfrm>
            <a:custGeom>
              <a:avLst/>
              <a:gdLst>
                <a:gd name="T0" fmla="*/ 0 w 49"/>
                <a:gd name="T1" fmla="*/ 129 h 129"/>
                <a:gd name="T2" fmla="*/ 0 w 49"/>
                <a:gd name="T3" fmla="*/ 0 h 129"/>
                <a:gd name="T4" fmla="*/ 49 w 49"/>
                <a:gd name="T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9">
                  <a:moveTo>
                    <a:pt x="0" y="129"/>
                  </a:moveTo>
                  <a:lnTo>
                    <a:pt x="0" y="0"/>
                  </a:lnTo>
                  <a:lnTo>
                    <a:pt x="49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4"/>
            <p:cNvSpPr>
              <a:spLocks noChangeArrowheads="1"/>
            </p:cNvSpPr>
            <p:nvPr/>
          </p:nvSpPr>
          <p:spPr bwMode="auto">
            <a:xfrm>
              <a:off x="439" y="3371"/>
              <a:ext cx="141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K7-1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430" y="3436"/>
              <a:ext cx="3" cy="102"/>
            </a:xfrm>
            <a:custGeom>
              <a:avLst/>
              <a:gdLst>
                <a:gd name="T0" fmla="*/ 0 w 3"/>
                <a:gd name="T1" fmla="*/ 102 h 102"/>
                <a:gd name="T2" fmla="*/ 0 w 3"/>
                <a:gd name="T3" fmla="*/ 0 h 102"/>
                <a:gd name="T4" fmla="*/ 3 w 3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2">
                  <a:moveTo>
                    <a:pt x="0" y="102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56"/>
            <p:cNvSpPr>
              <a:spLocks noChangeArrowheads="1"/>
            </p:cNvSpPr>
            <p:nvPr/>
          </p:nvSpPr>
          <p:spPr bwMode="auto">
            <a:xfrm>
              <a:off x="437" y="3480"/>
              <a:ext cx="153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197141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430" y="3545"/>
              <a:ext cx="0" cy="47"/>
            </a:xfrm>
            <a:custGeom>
              <a:avLst/>
              <a:gdLst>
                <a:gd name="T0" fmla="*/ 47 h 47"/>
                <a:gd name="T1" fmla="*/ 0 h 47"/>
                <a:gd name="T2" fmla="*/ 0 h 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">
                  <a:moveTo>
                    <a:pt x="0" y="4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58"/>
            <p:cNvSpPr>
              <a:spLocks noChangeArrowheads="1"/>
            </p:cNvSpPr>
            <p:nvPr/>
          </p:nvSpPr>
          <p:spPr bwMode="auto">
            <a:xfrm>
              <a:off x="437" y="3588"/>
              <a:ext cx="153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195227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430" y="3605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60"/>
            <p:cNvSpPr>
              <a:spLocks noChangeShapeType="1"/>
            </p:cNvSpPr>
            <p:nvPr/>
          </p:nvSpPr>
          <p:spPr bwMode="auto">
            <a:xfrm>
              <a:off x="430" y="3551"/>
              <a:ext cx="0" cy="102"/>
            </a:xfrm>
            <a:prstGeom prst="line">
              <a:avLst/>
            </a:pr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372" y="3416"/>
              <a:ext cx="58" cy="129"/>
            </a:xfrm>
            <a:custGeom>
              <a:avLst/>
              <a:gdLst>
                <a:gd name="T0" fmla="*/ 0 w 58"/>
                <a:gd name="T1" fmla="*/ 0 h 129"/>
                <a:gd name="T2" fmla="*/ 0 w 58"/>
                <a:gd name="T3" fmla="*/ 129 h 129"/>
                <a:gd name="T4" fmla="*/ 58 w 58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129">
                  <a:moveTo>
                    <a:pt x="0" y="0"/>
                  </a:moveTo>
                  <a:lnTo>
                    <a:pt x="0" y="129"/>
                  </a:lnTo>
                  <a:lnTo>
                    <a:pt x="58" y="129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296" y="3039"/>
              <a:ext cx="76" cy="370"/>
            </a:xfrm>
            <a:custGeom>
              <a:avLst/>
              <a:gdLst>
                <a:gd name="T0" fmla="*/ 0 w 76"/>
                <a:gd name="T1" fmla="*/ 0 h 370"/>
                <a:gd name="T2" fmla="*/ 0 w 76"/>
                <a:gd name="T3" fmla="*/ 370 h 370"/>
                <a:gd name="T4" fmla="*/ 76 w 76"/>
                <a:gd name="T5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370">
                  <a:moveTo>
                    <a:pt x="0" y="0"/>
                  </a:moveTo>
                  <a:lnTo>
                    <a:pt x="0" y="370"/>
                  </a:lnTo>
                  <a:lnTo>
                    <a:pt x="76" y="37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141" y="3033"/>
              <a:ext cx="155" cy="358"/>
            </a:xfrm>
            <a:custGeom>
              <a:avLst/>
              <a:gdLst>
                <a:gd name="T0" fmla="*/ 0 w 155"/>
                <a:gd name="T1" fmla="*/ 358 h 358"/>
                <a:gd name="T2" fmla="*/ 0 w 155"/>
                <a:gd name="T3" fmla="*/ 0 h 358"/>
                <a:gd name="T4" fmla="*/ 155 w 155"/>
                <a:gd name="T5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358">
                  <a:moveTo>
                    <a:pt x="0" y="358"/>
                  </a:moveTo>
                  <a:lnTo>
                    <a:pt x="0" y="0"/>
                  </a:lnTo>
                  <a:lnTo>
                    <a:pt x="155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4"/>
            <p:cNvSpPr>
              <a:spLocks noChangeArrowheads="1"/>
            </p:cNvSpPr>
            <p:nvPr/>
          </p:nvSpPr>
          <p:spPr bwMode="auto">
            <a:xfrm>
              <a:off x="623" y="3696"/>
              <a:ext cx="147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chlorohalonata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141" y="3403"/>
              <a:ext cx="476" cy="358"/>
            </a:xfrm>
            <a:custGeom>
              <a:avLst/>
              <a:gdLst>
                <a:gd name="T0" fmla="*/ 0 w 476"/>
                <a:gd name="T1" fmla="*/ 0 h 358"/>
                <a:gd name="T2" fmla="*/ 0 w 476"/>
                <a:gd name="T3" fmla="*/ 358 h 358"/>
                <a:gd name="T4" fmla="*/ 476 w 476"/>
                <a:gd name="T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6" h="358">
                  <a:moveTo>
                    <a:pt x="0" y="0"/>
                  </a:moveTo>
                  <a:lnTo>
                    <a:pt x="0" y="358"/>
                  </a:lnTo>
                  <a:lnTo>
                    <a:pt x="476" y="35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66"/>
            <p:cNvSpPr>
              <a:spLocks noChangeArrowheads="1"/>
            </p:cNvSpPr>
            <p:nvPr/>
          </p:nvSpPr>
          <p:spPr bwMode="auto">
            <a:xfrm>
              <a:off x="390" y="1555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67"/>
            <p:cNvSpPr>
              <a:spLocks noChangeArrowheads="1"/>
            </p:cNvSpPr>
            <p:nvPr/>
          </p:nvSpPr>
          <p:spPr bwMode="auto">
            <a:xfrm>
              <a:off x="357" y="1636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68"/>
            <p:cNvSpPr>
              <a:spLocks noChangeArrowheads="1"/>
            </p:cNvSpPr>
            <p:nvPr/>
          </p:nvSpPr>
          <p:spPr bwMode="auto">
            <a:xfrm>
              <a:off x="474" y="1880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69"/>
            <p:cNvSpPr>
              <a:spLocks noChangeArrowheads="1"/>
            </p:cNvSpPr>
            <p:nvPr/>
          </p:nvSpPr>
          <p:spPr bwMode="auto">
            <a:xfrm>
              <a:off x="469" y="1961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99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0"/>
            <p:cNvSpPr>
              <a:spLocks noChangeArrowheads="1"/>
            </p:cNvSpPr>
            <p:nvPr/>
          </p:nvSpPr>
          <p:spPr bwMode="auto">
            <a:xfrm>
              <a:off x="393" y="2168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1"/>
            <p:cNvSpPr>
              <a:spLocks noChangeArrowheads="1"/>
            </p:cNvSpPr>
            <p:nvPr/>
          </p:nvSpPr>
          <p:spPr bwMode="auto">
            <a:xfrm>
              <a:off x="93" y="2672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2"/>
            <p:cNvSpPr>
              <a:spLocks noChangeArrowheads="1"/>
            </p:cNvSpPr>
            <p:nvPr/>
          </p:nvSpPr>
          <p:spPr bwMode="auto">
            <a:xfrm>
              <a:off x="294" y="3164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73"/>
            <p:cNvSpPr>
              <a:spLocks noChangeArrowheads="1"/>
            </p:cNvSpPr>
            <p:nvPr/>
          </p:nvSpPr>
          <p:spPr bwMode="auto">
            <a:xfrm>
              <a:off x="282" y="3561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74"/>
            <p:cNvSpPr>
              <a:spLocks noChangeArrowheads="1"/>
            </p:cNvSpPr>
            <p:nvPr/>
          </p:nvSpPr>
          <p:spPr bwMode="auto">
            <a:xfrm>
              <a:off x="224" y="3426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75"/>
            <p:cNvSpPr>
              <a:spLocks noChangeArrowheads="1"/>
            </p:cNvSpPr>
            <p:nvPr/>
          </p:nvSpPr>
          <p:spPr bwMode="auto">
            <a:xfrm>
              <a:off x="146" y="2379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78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76"/>
            <p:cNvSpPr>
              <a:spLocks noChangeArrowheads="1"/>
            </p:cNvSpPr>
            <p:nvPr/>
          </p:nvSpPr>
          <p:spPr bwMode="auto">
            <a:xfrm>
              <a:off x="409" y="2367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77"/>
            <p:cNvSpPr>
              <a:spLocks noChangeArrowheads="1"/>
            </p:cNvSpPr>
            <p:nvPr/>
          </p:nvSpPr>
          <p:spPr bwMode="auto">
            <a:xfrm>
              <a:off x="354" y="2642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78"/>
            <p:cNvSpPr>
              <a:spLocks noChangeArrowheads="1"/>
            </p:cNvSpPr>
            <p:nvPr/>
          </p:nvSpPr>
          <p:spPr bwMode="auto">
            <a:xfrm>
              <a:off x="266" y="2187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79"/>
            <p:cNvSpPr>
              <a:spLocks noChangeArrowheads="1"/>
            </p:cNvSpPr>
            <p:nvPr/>
          </p:nvSpPr>
          <p:spPr bwMode="auto">
            <a:xfrm>
              <a:off x="315" y="1846"/>
              <a:ext cx="1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Line 80"/>
            <p:cNvSpPr>
              <a:spLocks noChangeShapeType="1"/>
            </p:cNvSpPr>
            <p:nvPr/>
          </p:nvSpPr>
          <p:spPr bwMode="auto">
            <a:xfrm>
              <a:off x="349" y="3933"/>
              <a:ext cx="33" cy="0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81"/>
            <p:cNvSpPr>
              <a:spLocks noChangeShapeType="1"/>
            </p:cNvSpPr>
            <p:nvPr/>
          </p:nvSpPr>
          <p:spPr bwMode="auto">
            <a:xfrm>
              <a:off x="349" y="3916"/>
              <a:ext cx="0" cy="33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Line 82"/>
            <p:cNvSpPr>
              <a:spLocks noChangeShapeType="1"/>
            </p:cNvSpPr>
            <p:nvPr/>
          </p:nvSpPr>
          <p:spPr bwMode="auto">
            <a:xfrm>
              <a:off x="382" y="3916"/>
              <a:ext cx="0" cy="33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83"/>
            <p:cNvSpPr>
              <a:spLocks noChangeArrowheads="1"/>
            </p:cNvSpPr>
            <p:nvPr/>
          </p:nvSpPr>
          <p:spPr bwMode="auto">
            <a:xfrm>
              <a:off x="335" y="3952"/>
              <a:ext cx="88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874516" y="2344738"/>
            <a:ext cx="3104913" cy="3435508"/>
            <a:chOff x="2301" y="1477"/>
            <a:chExt cx="2301" cy="2546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01" y="1477"/>
              <a:ext cx="1814" cy="2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5"/>
            <p:cNvSpPr>
              <a:spLocks noChangeArrowheads="1"/>
            </p:cNvSpPr>
            <p:nvPr/>
          </p:nvSpPr>
          <p:spPr bwMode="auto">
            <a:xfrm>
              <a:off x="3073" y="1532"/>
              <a:ext cx="152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Cordyceps confragosa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UM487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>
              <a:off x="3026" y="1597"/>
              <a:ext cx="40" cy="48"/>
            </a:xfrm>
            <a:custGeom>
              <a:avLst/>
              <a:gdLst>
                <a:gd name="T0" fmla="*/ 0 w 40"/>
                <a:gd name="T1" fmla="*/ 48 h 48"/>
                <a:gd name="T2" fmla="*/ 0 w 40"/>
                <a:gd name="T3" fmla="*/ 0 h 48"/>
                <a:gd name="T4" fmla="*/ 40 w 40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8">
                  <a:moveTo>
                    <a:pt x="0" y="48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7"/>
            <p:cNvSpPr>
              <a:spLocks noChangeArrowheads="1"/>
            </p:cNvSpPr>
            <p:nvPr/>
          </p:nvSpPr>
          <p:spPr bwMode="auto">
            <a:xfrm>
              <a:off x="3059" y="1640"/>
              <a:ext cx="142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Cordyceps confragosa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1005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3026" y="1657"/>
              <a:ext cx="27" cy="48"/>
            </a:xfrm>
            <a:custGeom>
              <a:avLst/>
              <a:gdLst>
                <a:gd name="T0" fmla="*/ 0 w 27"/>
                <a:gd name="T1" fmla="*/ 0 h 48"/>
                <a:gd name="T2" fmla="*/ 0 w 27"/>
                <a:gd name="T3" fmla="*/ 48 h 48"/>
                <a:gd name="T4" fmla="*/ 27 w 27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48">
                  <a:moveTo>
                    <a:pt x="0" y="0"/>
                  </a:moveTo>
                  <a:lnTo>
                    <a:pt x="0" y="48"/>
                  </a:lnTo>
                  <a:lnTo>
                    <a:pt x="27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"/>
            <p:cNvSpPr>
              <a:spLocks/>
            </p:cNvSpPr>
            <p:nvPr/>
          </p:nvSpPr>
          <p:spPr bwMode="auto">
            <a:xfrm>
              <a:off x="2999" y="1651"/>
              <a:ext cx="27" cy="75"/>
            </a:xfrm>
            <a:custGeom>
              <a:avLst/>
              <a:gdLst>
                <a:gd name="T0" fmla="*/ 0 w 27"/>
                <a:gd name="T1" fmla="*/ 75 h 75"/>
                <a:gd name="T2" fmla="*/ 0 w 27"/>
                <a:gd name="T3" fmla="*/ 0 h 75"/>
                <a:gd name="T4" fmla="*/ 27 w 27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75">
                  <a:moveTo>
                    <a:pt x="0" y="75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10"/>
            <p:cNvSpPr>
              <a:spLocks noChangeArrowheads="1"/>
            </p:cNvSpPr>
            <p:nvPr/>
          </p:nvSpPr>
          <p:spPr bwMode="auto">
            <a:xfrm>
              <a:off x="3107" y="1748"/>
              <a:ext cx="100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Beauveria bassiana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Freeform 11"/>
            <p:cNvSpPr>
              <a:spLocks/>
            </p:cNvSpPr>
            <p:nvPr/>
          </p:nvSpPr>
          <p:spPr bwMode="auto">
            <a:xfrm>
              <a:off x="2999" y="1738"/>
              <a:ext cx="102" cy="75"/>
            </a:xfrm>
            <a:custGeom>
              <a:avLst/>
              <a:gdLst>
                <a:gd name="T0" fmla="*/ 0 w 102"/>
                <a:gd name="T1" fmla="*/ 0 h 75"/>
                <a:gd name="T2" fmla="*/ 0 w 102"/>
                <a:gd name="T3" fmla="*/ 75 h 75"/>
                <a:gd name="T4" fmla="*/ 102 w 102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75">
                  <a:moveTo>
                    <a:pt x="0" y="0"/>
                  </a:moveTo>
                  <a:lnTo>
                    <a:pt x="0" y="75"/>
                  </a:lnTo>
                  <a:lnTo>
                    <a:pt x="102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2"/>
            <p:cNvSpPr>
              <a:spLocks/>
            </p:cNvSpPr>
            <p:nvPr/>
          </p:nvSpPr>
          <p:spPr bwMode="auto">
            <a:xfrm>
              <a:off x="2858" y="1732"/>
              <a:ext cx="141" cy="203"/>
            </a:xfrm>
            <a:custGeom>
              <a:avLst/>
              <a:gdLst>
                <a:gd name="T0" fmla="*/ 0 w 141"/>
                <a:gd name="T1" fmla="*/ 203 h 203"/>
                <a:gd name="T2" fmla="*/ 0 w 141"/>
                <a:gd name="T3" fmla="*/ 0 h 203"/>
                <a:gd name="T4" fmla="*/ 141 w 141"/>
                <a:gd name="T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203">
                  <a:moveTo>
                    <a:pt x="0" y="203"/>
                  </a:moveTo>
                  <a:lnTo>
                    <a:pt x="0" y="0"/>
                  </a:lnTo>
                  <a:lnTo>
                    <a:pt x="141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13"/>
            <p:cNvSpPr>
              <a:spLocks noChangeArrowheads="1"/>
            </p:cNvSpPr>
            <p:nvPr/>
          </p:nvSpPr>
          <p:spPr bwMode="auto">
            <a:xfrm>
              <a:off x="3017" y="1856"/>
              <a:ext cx="95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longipes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Freeform 14"/>
            <p:cNvSpPr>
              <a:spLocks/>
            </p:cNvSpPr>
            <p:nvPr/>
          </p:nvSpPr>
          <p:spPr bwMode="auto">
            <a:xfrm>
              <a:off x="2982" y="1921"/>
              <a:ext cx="29" cy="48"/>
            </a:xfrm>
            <a:custGeom>
              <a:avLst/>
              <a:gdLst>
                <a:gd name="T0" fmla="*/ 0 w 29"/>
                <a:gd name="T1" fmla="*/ 48 h 48"/>
                <a:gd name="T2" fmla="*/ 0 w 29"/>
                <a:gd name="T3" fmla="*/ 0 h 48"/>
                <a:gd name="T4" fmla="*/ 29 w 29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48">
                  <a:moveTo>
                    <a:pt x="0" y="48"/>
                  </a:move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5"/>
            <p:cNvSpPr>
              <a:spLocks noChangeArrowheads="1"/>
            </p:cNvSpPr>
            <p:nvPr/>
          </p:nvSpPr>
          <p:spPr bwMode="auto">
            <a:xfrm>
              <a:off x="2996" y="1964"/>
              <a:ext cx="1346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sporotrichioides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Freeform 16"/>
            <p:cNvSpPr>
              <a:spLocks/>
            </p:cNvSpPr>
            <p:nvPr/>
          </p:nvSpPr>
          <p:spPr bwMode="auto">
            <a:xfrm>
              <a:off x="2982" y="1982"/>
              <a:ext cx="8" cy="48"/>
            </a:xfrm>
            <a:custGeom>
              <a:avLst/>
              <a:gdLst>
                <a:gd name="T0" fmla="*/ 0 w 8"/>
                <a:gd name="T1" fmla="*/ 0 h 48"/>
                <a:gd name="T2" fmla="*/ 0 w 8"/>
                <a:gd name="T3" fmla="*/ 48 h 48"/>
                <a:gd name="T4" fmla="*/ 8 w 8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8">
                  <a:moveTo>
                    <a:pt x="0" y="0"/>
                  </a:move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7"/>
            <p:cNvSpPr>
              <a:spLocks/>
            </p:cNvSpPr>
            <p:nvPr/>
          </p:nvSpPr>
          <p:spPr bwMode="auto">
            <a:xfrm>
              <a:off x="2963" y="1975"/>
              <a:ext cx="19" cy="75"/>
            </a:xfrm>
            <a:custGeom>
              <a:avLst/>
              <a:gdLst>
                <a:gd name="T0" fmla="*/ 0 w 19"/>
                <a:gd name="T1" fmla="*/ 75 h 75"/>
                <a:gd name="T2" fmla="*/ 0 w 19"/>
                <a:gd name="T3" fmla="*/ 0 h 75"/>
                <a:gd name="T4" fmla="*/ 19 w 19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75">
                  <a:moveTo>
                    <a:pt x="0" y="75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8"/>
            <p:cNvSpPr>
              <a:spLocks noChangeArrowheads="1"/>
            </p:cNvSpPr>
            <p:nvPr/>
          </p:nvSpPr>
          <p:spPr bwMode="auto">
            <a:xfrm>
              <a:off x="3029" y="2073"/>
              <a:ext cx="1189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graminearum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Freeform 19"/>
            <p:cNvSpPr>
              <a:spLocks/>
            </p:cNvSpPr>
            <p:nvPr/>
          </p:nvSpPr>
          <p:spPr bwMode="auto">
            <a:xfrm>
              <a:off x="2963" y="2063"/>
              <a:ext cx="59" cy="75"/>
            </a:xfrm>
            <a:custGeom>
              <a:avLst/>
              <a:gdLst>
                <a:gd name="T0" fmla="*/ 0 w 59"/>
                <a:gd name="T1" fmla="*/ 0 h 75"/>
                <a:gd name="T2" fmla="*/ 0 w 59"/>
                <a:gd name="T3" fmla="*/ 75 h 75"/>
                <a:gd name="T4" fmla="*/ 59 w 59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75">
                  <a:moveTo>
                    <a:pt x="0" y="0"/>
                  </a:moveTo>
                  <a:lnTo>
                    <a:pt x="0" y="75"/>
                  </a:lnTo>
                  <a:lnTo>
                    <a:pt x="59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0"/>
            <p:cNvSpPr>
              <a:spLocks/>
            </p:cNvSpPr>
            <p:nvPr/>
          </p:nvSpPr>
          <p:spPr bwMode="auto">
            <a:xfrm>
              <a:off x="2940" y="2057"/>
              <a:ext cx="23" cy="88"/>
            </a:xfrm>
            <a:custGeom>
              <a:avLst/>
              <a:gdLst>
                <a:gd name="T0" fmla="*/ 0 w 23"/>
                <a:gd name="T1" fmla="*/ 88 h 88"/>
                <a:gd name="T2" fmla="*/ 0 w 23"/>
                <a:gd name="T3" fmla="*/ 0 h 88"/>
                <a:gd name="T4" fmla="*/ 23 w 23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8">
                  <a:moveTo>
                    <a:pt x="0" y="88"/>
                  </a:move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21"/>
            <p:cNvSpPr>
              <a:spLocks noChangeArrowheads="1"/>
            </p:cNvSpPr>
            <p:nvPr/>
          </p:nvSpPr>
          <p:spPr bwMode="auto">
            <a:xfrm>
              <a:off x="2982" y="2181"/>
              <a:ext cx="48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FIESC 12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Freeform 22"/>
            <p:cNvSpPr>
              <a:spLocks/>
            </p:cNvSpPr>
            <p:nvPr/>
          </p:nvSpPr>
          <p:spPr bwMode="auto">
            <a:xfrm>
              <a:off x="2940" y="2158"/>
              <a:ext cx="36" cy="88"/>
            </a:xfrm>
            <a:custGeom>
              <a:avLst/>
              <a:gdLst>
                <a:gd name="T0" fmla="*/ 0 w 36"/>
                <a:gd name="T1" fmla="*/ 0 h 88"/>
                <a:gd name="T2" fmla="*/ 0 w 36"/>
                <a:gd name="T3" fmla="*/ 88 h 88"/>
                <a:gd name="T4" fmla="*/ 36 w 36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88">
                  <a:moveTo>
                    <a:pt x="0" y="0"/>
                  </a:moveTo>
                  <a:lnTo>
                    <a:pt x="0" y="88"/>
                  </a:lnTo>
                  <a:lnTo>
                    <a:pt x="36" y="8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3"/>
            <p:cNvSpPr>
              <a:spLocks/>
            </p:cNvSpPr>
            <p:nvPr/>
          </p:nvSpPr>
          <p:spPr bwMode="auto">
            <a:xfrm>
              <a:off x="2858" y="1947"/>
              <a:ext cx="82" cy="204"/>
            </a:xfrm>
            <a:custGeom>
              <a:avLst/>
              <a:gdLst>
                <a:gd name="T0" fmla="*/ 0 w 82"/>
                <a:gd name="T1" fmla="*/ 0 h 204"/>
                <a:gd name="T2" fmla="*/ 0 w 82"/>
                <a:gd name="T3" fmla="*/ 204 h 204"/>
                <a:gd name="T4" fmla="*/ 82 w 82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04">
                  <a:moveTo>
                    <a:pt x="0" y="0"/>
                  </a:moveTo>
                  <a:lnTo>
                    <a:pt x="0" y="204"/>
                  </a:lnTo>
                  <a:lnTo>
                    <a:pt x="82" y="204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4"/>
            <p:cNvSpPr>
              <a:spLocks/>
            </p:cNvSpPr>
            <p:nvPr/>
          </p:nvSpPr>
          <p:spPr bwMode="auto">
            <a:xfrm>
              <a:off x="2819" y="1941"/>
              <a:ext cx="39" cy="362"/>
            </a:xfrm>
            <a:custGeom>
              <a:avLst/>
              <a:gdLst>
                <a:gd name="T0" fmla="*/ 0 w 39"/>
                <a:gd name="T1" fmla="*/ 362 h 362"/>
                <a:gd name="T2" fmla="*/ 0 w 39"/>
                <a:gd name="T3" fmla="*/ 0 h 362"/>
                <a:gd name="T4" fmla="*/ 39 w 39"/>
                <a:gd name="T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62">
                  <a:moveTo>
                    <a:pt x="0" y="362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25"/>
            <p:cNvSpPr>
              <a:spLocks noChangeArrowheads="1"/>
            </p:cNvSpPr>
            <p:nvPr/>
          </p:nvSpPr>
          <p:spPr bwMode="auto">
            <a:xfrm>
              <a:off x="2942" y="2289"/>
              <a:ext cx="149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7711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Freeform 26"/>
            <p:cNvSpPr>
              <a:spLocks/>
            </p:cNvSpPr>
            <p:nvPr/>
          </p:nvSpPr>
          <p:spPr bwMode="auto">
            <a:xfrm>
              <a:off x="2935" y="2354"/>
              <a:ext cx="1" cy="102"/>
            </a:xfrm>
            <a:custGeom>
              <a:avLst/>
              <a:gdLst>
                <a:gd name="T0" fmla="*/ 0 w 1"/>
                <a:gd name="T1" fmla="*/ 102 h 102"/>
                <a:gd name="T2" fmla="*/ 0 w 1"/>
                <a:gd name="T3" fmla="*/ 0 h 102"/>
                <a:gd name="T4" fmla="*/ 1 w 1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02">
                  <a:moveTo>
                    <a:pt x="0" y="102"/>
                  </a:move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27"/>
            <p:cNvSpPr>
              <a:spLocks noChangeArrowheads="1"/>
            </p:cNvSpPr>
            <p:nvPr/>
          </p:nvSpPr>
          <p:spPr bwMode="auto">
            <a:xfrm>
              <a:off x="2941" y="2397"/>
              <a:ext cx="15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40293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Freeform 28"/>
            <p:cNvSpPr>
              <a:spLocks/>
            </p:cNvSpPr>
            <p:nvPr/>
          </p:nvSpPr>
          <p:spPr bwMode="auto">
            <a:xfrm>
              <a:off x="2935" y="2462"/>
              <a:ext cx="0" cy="48"/>
            </a:xfrm>
            <a:custGeom>
              <a:avLst/>
              <a:gdLst>
                <a:gd name="T0" fmla="*/ 48 h 48"/>
                <a:gd name="T1" fmla="*/ 0 h 48"/>
                <a:gd name="T2" fmla="*/ 0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4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29"/>
            <p:cNvSpPr>
              <a:spLocks noChangeArrowheads="1"/>
            </p:cNvSpPr>
            <p:nvPr/>
          </p:nvSpPr>
          <p:spPr bwMode="auto">
            <a:xfrm>
              <a:off x="2941" y="2506"/>
              <a:ext cx="15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40288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Freeform 30"/>
            <p:cNvSpPr>
              <a:spLocks/>
            </p:cNvSpPr>
            <p:nvPr/>
          </p:nvSpPr>
          <p:spPr bwMode="auto">
            <a:xfrm>
              <a:off x="2935" y="2523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31"/>
            <p:cNvSpPr>
              <a:spLocks noChangeShapeType="1"/>
            </p:cNvSpPr>
            <p:nvPr/>
          </p:nvSpPr>
          <p:spPr bwMode="auto">
            <a:xfrm>
              <a:off x="2935" y="2469"/>
              <a:ext cx="0" cy="102"/>
            </a:xfrm>
            <a:prstGeom prst="line">
              <a:avLst/>
            </a:pr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2"/>
            <p:cNvSpPr>
              <a:spLocks/>
            </p:cNvSpPr>
            <p:nvPr/>
          </p:nvSpPr>
          <p:spPr bwMode="auto">
            <a:xfrm>
              <a:off x="2928" y="2462"/>
              <a:ext cx="7" cy="102"/>
            </a:xfrm>
            <a:custGeom>
              <a:avLst/>
              <a:gdLst>
                <a:gd name="T0" fmla="*/ 0 w 7"/>
                <a:gd name="T1" fmla="*/ 102 h 102"/>
                <a:gd name="T2" fmla="*/ 0 w 7"/>
                <a:gd name="T3" fmla="*/ 0 h 102"/>
                <a:gd name="T4" fmla="*/ 7 w 7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02">
                  <a:moveTo>
                    <a:pt x="0" y="102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33"/>
            <p:cNvSpPr>
              <a:spLocks noChangeArrowheads="1"/>
            </p:cNvSpPr>
            <p:nvPr/>
          </p:nvSpPr>
          <p:spPr bwMode="auto">
            <a:xfrm>
              <a:off x="2939" y="2614"/>
              <a:ext cx="147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chlorohalonata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Freeform 34"/>
            <p:cNvSpPr>
              <a:spLocks/>
            </p:cNvSpPr>
            <p:nvPr/>
          </p:nvSpPr>
          <p:spPr bwMode="auto">
            <a:xfrm>
              <a:off x="2928" y="2577"/>
              <a:ext cx="5" cy="102"/>
            </a:xfrm>
            <a:custGeom>
              <a:avLst/>
              <a:gdLst>
                <a:gd name="T0" fmla="*/ 0 w 5"/>
                <a:gd name="T1" fmla="*/ 0 h 102"/>
                <a:gd name="T2" fmla="*/ 0 w 5"/>
                <a:gd name="T3" fmla="*/ 102 h 102"/>
                <a:gd name="T4" fmla="*/ 5 w 5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02">
                  <a:moveTo>
                    <a:pt x="0" y="0"/>
                  </a:moveTo>
                  <a:lnTo>
                    <a:pt x="0" y="102"/>
                  </a:lnTo>
                  <a:lnTo>
                    <a:pt x="5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5"/>
            <p:cNvSpPr>
              <a:spLocks/>
            </p:cNvSpPr>
            <p:nvPr/>
          </p:nvSpPr>
          <p:spPr bwMode="auto">
            <a:xfrm>
              <a:off x="2872" y="2571"/>
              <a:ext cx="56" cy="102"/>
            </a:xfrm>
            <a:custGeom>
              <a:avLst/>
              <a:gdLst>
                <a:gd name="T0" fmla="*/ 0 w 56"/>
                <a:gd name="T1" fmla="*/ 102 h 102"/>
                <a:gd name="T2" fmla="*/ 0 w 56"/>
                <a:gd name="T3" fmla="*/ 0 h 102"/>
                <a:gd name="T4" fmla="*/ 56 w 56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2">
                  <a:moveTo>
                    <a:pt x="0" y="102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36"/>
            <p:cNvSpPr>
              <a:spLocks noChangeArrowheads="1"/>
            </p:cNvSpPr>
            <p:nvPr/>
          </p:nvSpPr>
          <p:spPr bwMode="auto">
            <a:xfrm>
              <a:off x="2943" y="2722"/>
              <a:ext cx="110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Myrotheicum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roridum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Freeform 37"/>
            <p:cNvSpPr>
              <a:spLocks/>
            </p:cNvSpPr>
            <p:nvPr/>
          </p:nvSpPr>
          <p:spPr bwMode="auto">
            <a:xfrm>
              <a:off x="2872" y="2685"/>
              <a:ext cx="65" cy="102"/>
            </a:xfrm>
            <a:custGeom>
              <a:avLst/>
              <a:gdLst>
                <a:gd name="T0" fmla="*/ 0 w 65"/>
                <a:gd name="T1" fmla="*/ 0 h 102"/>
                <a:gd name="T2" fmla="*/ 0 w 65"/>
                <a:gd name="T3" fmla="*/ 102 h 102"/>
                <a:gd name="T4" fmla="*/ 65 w 65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02">
                  <a:moveTo>
                    <a:pt x="0" y="0"/>
                  </a:moveTo>
                  <a:lnTo>
                    <a:pt x="0" y="102"/>
                  </a:lnTo>
                  <a:lnTo>
                    <a:pt x="65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8"/>
            <p:cNvSpPr>
              <a:spLocks/>
            </p:cNvSpPr>
            <p:nvPr/>
          </p:nvSpPr>
          <p:spPr bwMode="auto">
            <a:xfrm>
              <a:off x="2819" y="2316"/>
              <a:ext cx="53" cy="363"/>
            </a:xfrm>
            <a:custGeom>
              <a:avLst/>
              <a:gdLst>
                <a:gd name="T0" fmla="*/ 0 w 53"/>
                <a:gd name="T1" fmla="*/ 0 h 363"/>
                <a:gd name="T2" fmla="*/ 0 w 53"/>
                <a:gd name="T3" fmla="*/ 363 h 363"/>
                <a:gd name="T4" fmla="*/ 53 w 5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363">
                  <a:moveTo>
                    <a:pt x="0" y="0"/>
                  </a:moveTo>
                  <a:lnTo>
                    <a:pt x="0" y="363"/>
                  </a:lnTo>
                  <a:lnTo>
                    <a:pt x="53" y="363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9"/>
            <p:cNvSpPr>
              <a:spLocks/>
            </p:cNvSpPr>
            <p:nvPr/>
          </p:nvSpPr>
          <p:spPr bwMode="auto">
            <a:xfrm>
              <a:off x="2776" y="2309"/>
              <a:ext cx="43" cy="381"/>
            </a:xfrm>
            <a:custGeom>
              <a:avLst/>
              <a:gdLst>
                <a:gd name="T0" fmla="*/ 0 w 43"/>
                <a:gd name="T1" fmla="*/ 381 h 381"/>
                <a:gd name="T2" fmla="*/ 0 w 43"/>
                <a:gd name="T3" fmla="*/ 0 h 381"/>
                <a:gd name="T4" fmla="*/ 43 w 43"/>
                <a:gd name="T5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81">
                  <a:moveTo>
                    <a:pt x="0" y="381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40"/>
            <p:cNvSpPr>
              <a:spLocks noChangeArrowheads="1"/>
            </p:cNvSpPr>
            <p:nvPr/>
          </p:nvSpPr>
          <p:spPr bwMode="auto">
            <a:xfrm>
              <a:off x="2930" y="2830"/>
              <a:ext cx="1171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ovalisporum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Freeform 41"/>
            <p:cNvSpPr>
              <a:spLocks/>
            </p:cNvSpPr>
            <p:nvPr/>
          </p:nvSpPr>
          <p:spPr bwMode="auto">
            <a:xfrm>
              <a:off x="2923" y="2895"/>
              <a:ext cx="0" cy="48"/>
            </a:xfrm>
            <a:custGeom>
              <a:avLst/>
              <a:gdLst>
                <a:gd name="T0" fmla="*/ 48 h 48"/>
                <a:gd name="T1" fmla="*/ 0 h 48"/>
                <a:gd name="T2" fmla="*/ 0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4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42"/>
            <p:cNvSpPr>
              <a:spLocks noChangeArrowheads="1"/>
            </p:cNvSpPr>
            <p:nvPr/>
          </p:nvSpPr>
          <p:spPr bwMode="auto">
            <a:xfrm>
              <a:off x="2930" y="2938"/>
              <a:ext cx="92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roseum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Freeform 43"/>
            <p:cNvSpPr>
              <a:spLocks/>
            </p:cNvSpPr>
            <p:nvPr/>
          </p:nvSpPr>
          <p:spPr bwMode="auto">
            <a:xfrm>
              <a:off x="2923" y="2956"/>
              <a:ext cx="0" cy="47"/>
            </a:xfrm>
            <a:custGeom>
              <a:avLst/>
              <a:gdLst>
                <a:gd name="T0" fmla="*/ 0 h 47"/>
                <a:gd name="T1" fmla="*/ 47 h 47"/>
                <a:gd name="T2" fmla="*/ 47 h 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4"/>
            <p:cNvSpPr>
              <a:spLocks/>
            </p:cNvSpPr>
            <p:nvPr/>
          </p:nvSpPr>
          <p:spPr bwMode="auto">
            <a:xfrm>
              <a:off x="2839" y="2949"/>
              <a:ext cx="84" cy="129"/>
            </a:xfrm>
            <a:custGeom>
              <a:avLst/>
              <a:gdLst>
                <a:gd name="T0" fmla="*/ 0 w 84"/>
                <a:gd name="T1" fmla="*/ 129 h 129"/>
                <a:gd name="T2" fmla="*/ 0 w 84"/>
                <a:gd name="T3" fmla="*/ 0 h 129"/>
                <a:gd name="T4" fmla="*/ 84 w 84"/>
                <a:gd name="T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29">
                  <a:moveTo>
                    <a:pt x="0" y="129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5"/>
            <p:cNvSpPr>
              <a:spLocks noChangeArrowheads="1"/>
            </p:cNvSpPr>
            <p:nvPr/>
          </p:nvSpPr>
          <p:spPr bwMode="auto">
            <a:xfrm>
              <a:off x="2910" y="3047"/>
              <a:ext cx="141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K7-1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Freeform 46"/>
            <p:cNvSpPr>
              <a:spLocks/>
            </p:cNvSpPr>
            <p:nvPr/>
          </p:nvSpPr>
          <p:spPr bwMode="auto">
            <a:xfrm>
              <a:off x="2901" y="3112"/>
              <a:ext cx="3" cy="102"/>
            </a:xfrm>
            <a:custGeom>
              <a:avLst/>
              <a:gdLst>
                <a:gd name="T0" fmla="*/ 0 w 3"/>
                <a:gd name="T1" fmla="*/ 102 h 102"/>
                <a:gd name="T2" fmla="*/ 0 w 3"/>
                <a:gd name="T3" fmla="*/ 0 h 102"/>
                <a:gd name="T4" fmla="*/ 3 w 3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2">
                  <a:moveTo>
                    <a:pt x="0" y="102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7"/>
            <p:cNvSpPr>
              <a:spLocks noChangeArrowheads="1"/>
            </p:cNvSpPr>
            <p:nvPr/>
          </p:nvSpPr>
          <p:spPr bwMode="auto">
            <a:xfrm>
              <a:off x="2907" y="3155"/>
              <a:ext cx="153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197141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Freeform 48"/>
            <p:cNvSpPr>
              <a:spLocks/>
            </p:cNvSpPr>
            <p:nvPr/>
          </p:nvSpPr>
          <p:spPr bwMode="auto">
            <a:xfrm>
              <a:off x="2901" y="3220"/>
              <a:ext cx="0" cy="48"/>
            </a:xfrm>
            <a:custGeom>
              <a:avLst/>
              <a:gdLst>
                <a:gd name="T0" fmla="*/ 48 h 48"/>
                <a:gd name="T1" fmla="*/ 0 h 48"/>
                <a:gd name="T2" fmla="*/ 0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4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9"/>
            <p:cNvSpPr>
              <a:spLocks noChangeArrowheads="1"/>
            </p:cNvSpPr>
            <p:nvPr/>
          </p:nvSpPr>
          <p:spPr bwMode="auto">
            <a:xfrm>
              <a:off x="2907" y="3263"/>
              <a:ext cx="153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195227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Freeform 50"/>
            <p:cNvSpPr>
              <a:spLocks/>
            </p:cNvSpPr>
            <p:nvPr/>
          </p:nvSpPr>
          <p:spPr bwMode="auto">
            <a:xfrm>
              <a:off x="2901" y="3280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51"/>
            <p:cNvSpPr>
              <a:spLocks noChangeShapeType="1"/>
            </p:cNvSpPr>
            <p:nvPr/>
          </p:nvSpPr>
          <p:spPr bwMode="auto">
            <a:xfrm>
              <a:off x="2901" y="3226"/>
              <a:ext cx="0" cy="102"/>
            </a:xfrm>
            <a:prstGeom prst="line">
              <a:avLst/>
            </a:pr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2"/>
            <p:cNvSpPr>
              <a:spLocks/>
            </p:cNvSpPr>
            <p:nvPr/>
          </p:nvSpPr>
          <p:spPr bwMode="auto">
            <a:xfrm>
              <a:off x="2839" y="3091"/>
              <a:ext cx="62" cy="129"/>
            </a:xfrm>
            <a:custGeom>
              <a:avLst/>
              <a:gdLst>
                <a:gd name="T0" fmla="*/ 0 w 62"/>
                <a:gd name="T1" fmla="*/ 0 h 129"/>
                <a:gd name="T2" fmla="*/ 0 w 62"/>
                <a:gd name="T3" fmla="*/ 129 h 129"/>
                <a:gd name="T4" fmla="*/ 62 w 62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129">
                  <a:moveTo>
                    <a:pt x="0" y="0"/>
                  </a:moveTo>
                  <a:lnTo>
                    <a:pt x="0" y="129"/>
                  </a:lnTo>
                  <a:lnTo>
                    <a:pt x="62" y="129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3"/>
            <p:cNvSpPr>
              <a:spLocks/>
            </p:cNvSpPr>
            <p:nvPr/>
          </p:nvSpPr>
          <p:spPr bwMode="auto">
            <a:xfrm>
              <a:off x="2776" y="2703"/>
              <a:ext cx="63" cy="382"/>
            </a:xfrm>
            <a:custGeom>
              <a:avLst/>
              <a:gdLst>
                <a:gd name="T0" fmla="*/ 0 w 63"/>
                <a:gd name="T1" fmla="*/ 0 h 382"/>
                <a:gd name="T2" fmla="*/ 0 w 63"/>
                <a:gd name="T3" fmla="*/ 382 h 382"/>
                <a:gd name="T4" fmla="*/ 63 w 63"/>
                <a:gd name="T5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382">
                  <a:moveTo>
                    <a:pt x="0" y="0"/>
                  </a:moveTo>
                  <a:lnTo>
                    <a:pt x="0" y="382"/>
                  </a:lnTo>
                  <a:lnTo>
                    <a:pt x="63" y="38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4"/>
            <p:cNvSpPr>
              <a:spLocks/>
            </p:cNvSpPr>
            <p:nvPr/>
          </p:nvSpPr>
          <p:spPr bwMode="auto">
            <a:xfrm>
              <a:off x="2701" y="2697"/>
              <a:ext cx="75" cy="363"/>
            </a:xfrm>
            <a:custGeom>
              <a:avLst/>
              <a:gdLst>
                <a:gd name="T0" fmla="*/ 0 w 75"/>
                <a:gd name="T1" fmla="*/ 363 h 363"/>
                <a:gd name="T2" fmla="*/ 0 w 75"/>
                <a:gd name="T3" fmla="*/ 0 h 363"/>
                <a:gd name="T4" fmla="*/ 75 w 75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63">
                  <a:moveTo>
                    <a:pt x="0" y="363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55"/>
            <p:cNvSpPr>
              <a:spLocks noChangeArrowheads="1"/>
            </p:cNvSpPr>
            <p:nvPr/>
          </p:nvSpPr>
          <p:spPr bwMode="auto">
            <a:xfrm>
              <a:off x="2892" y="3371"/>
              <a:ext cx="156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Microcyclospora tardicrescens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Freeform 56"/>
            <p:cNvSpPr>
              <a:spLocks/>
            </p:cNvSpPr>
            <p:nvPr/>
          </p:nvSpPr>
          <p:spPr bwMode="auto">
            <a:xfrm>
              <a:off x="2701" y="3072"/>
              <a:ext cx="185" cy="364"/>
            </a:xfrm>
            <a:custGeom>
              <a:avLst/>
              <a:gdLst>
                <a:gd name="T0" fmla="*/ 0 w 185"/>
                <a:gd name="T1" fmla="*/ 0 h 364"/>
                <a:gd name="T2" fmla="*/ 0 w 185"/>
                <a:gd name="T3" fmla="*/ 364 h 364"/>
                <a:gd name="T4" fmla="*/ 185 w 185"/>
                <a:gd name="T5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364">
                  <a:moveTo>
                    <a:pt x="0" y="0"/>
                  </a:moveTo>
                  <a:lnTo>
                    <a:pt x="0" y="364"/>
                  </a:lnTo>
                  <a:lnTo>
                    <a:pt x="185" y="364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7"/>
            <p:cNvSpPr>
              <a:spLocks/>
            </p:cNvSpPr>
            <p:nvPr/>
          </p:nvSpPr>
          <p:spPr bwMode="auto">
            <a:xfrm>
              <a:off x="2551" y="3066"/>
              <a:ext cx="150" cy="260"/>
            </a:xfrm>
            <a:custGeom>
              <a:avLst/>
              <a:gdLst>
                <a:gd name="T0" fmla="*/ 0 w 150"/>
                <a:gd name="T1" fmla="*/ 260 h 260"/>
                <a:gd name="T2" fmla="*/ 0 w 150"/>
                <a:gd name="T3" fmla="*/ 0 h 260"/>
                <a:gd name="T4" fmla="*/ 150 w 150"/>
                <a:gd name="T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60">
                  <a:moveTo>
                    <a:pt x="0" y="260"/>
                  </a:moveTo>
                  <a:lnTo>
                    <a:pt x="0" y="0"/>
                  </a:lnTo>
                  <a:lnTo>
                    <a:pt x="15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58"/>
            <p:cNvSpPr>
              <a:spLocks noChangeArrowheads="1"/>
            </p:cNvSpPr>
            <p:nvPr/>
          </p:nvSpPr>
          <p:spPr bwMode="auto">
            <a:xfrm>
              <a:off x="2912" y="3480"/>
              <a:ext cx="140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arundinaceum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Freeform 59"/>
            <p:cNvSpPr>
              <a:spLocks/>
            </p:cNvSpPr>
            <p:nvPr/>
          </p:nvSpPr>
          <p:spPr bwMode="auto">
            <a:xfrm>
              <a:off x="2899" y="3545"/>
              <a:ext cx="7" cy="47"/>
            </a:xfrm>
            <a:custGeom>
              <a:avLst/>
              <a:gdLst>
                <a:gd name="T0" fmla="*/ 0 w 7"/>
                <a:gd name="T1" fmla="*/ 47 h 47"/>
                <a:gd name="T2" fmla="*/ 0 w 7"/>
                <a:gd name="T3" fmla="*/ 0 h 47"/>
                <a:gd name="T4" fmla="*/ 7 w 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7">
                  <a:moveTo>
                    <a:pt x="0" y="47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60"/>
            <p:cNvSpPr>
              <a:spLocks noChangeArrowheads="1"/>
            </p:cNvSpPr>
            <p:nvPr/>
          </p:nvSpPr>
          <p:spPr bwMode="auto">
            <a:xfrm>
              <a:off x="2906" y="3588"/>
              <a:ext cx="152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brevicompactum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Freeform 61"/>
            <p:cNvSpPr>
              <a:spLocks/>
            </p:cNvSpPr>
            <p:nvPr/>
          </p:nvSpPr>
          <p:spPr bwMode="auto">
            <a:xfrm>
              <a:off x="2899" y="3605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2"/>
            <p:cNvSpPr>
              <a:spLocks/>
            </p:cNvSpPr>
            <p:nvPr/>
          </p:nvSpPr>
          <p:spPr bwMode="auto">
            <a:xfrm>
              <a:off x="2551" y="3339"/>
              <a:ext cx="348" cy="260"/>
            </a:xfrm>
            <a:custGeom>
              <a:avLst/>
              <a:gdLst>
                <a:gd name="T0" fmla="*/ 0 w 348"/>
                <a:gd name="T1" fmla="*/ 0 h 260"/>
                <a:gd name="T2" fmla="*/ 0 w 348"/>
                <a:gd name="T3" fmla="*/ 260 h 260"/>
                <a:gd name="T4" fmla="*/ 348 w 348"/>
                <a:gd name="T5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8" h="260">
                  <a:moveTo>
                    <a:pt x="0" y="0"/>
                  </a:moveTo>
                  <a:lnTo>
                    <a:pt x="0" y="260"/>
                  </a:lnTo>
                  <a:lnTo>
                    <a:pt x="348" y="26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3"/>
            <p:cNvSpPr>
              <a:spLocks/>
            </p:cNvSpPr>
            <p:nvPr/>
          </p:nvSpPr>
          <p:spPr bwMode="auto">
            <a:xfrm>
              <a:off x="2343" y="3332"/>
              <a:ext cx="208" cy="208"/>
            </a:xfrm>
            <a:custGeom>
              <a:avLst/>
              <a:gdLst>
                <a:gd name="T0" fmla="*/ 0 w 208"/>
                <a:gd name="T1" fmla="*/ 208 h 208"/>
                <a:gd name="T2" fmla="*/ 0 w 208"/>
                <a:gd name="T3" fmla="*/ 0 h 208"/>
                <a:gd name="T4" fmla="*/ 208 w 208"/>
                <a:gd name="T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208">
                  <a:moveTo>
                    <a:pt x="0" y="208"/>
                  </a:moveTo>
                  <a:lnTo>
                    <a:pt x="0" y="0"/>
                  </a:lnTo>
                  <a:lnTo>
                    <a:pt x="208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64"/>
            <p:cNvSpPr>
              <a:spLocks noChangeArrowheads="1"/>
            </p:cNvSpPr>
            <p:nvPr/>
          </p:nvSpPr>
          <p:spPr bwMode="auto">
            <a:xfrm>
              <a:off x="3107" y="3696"/>
              <a:ext cx="63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KND87290.1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Freeform 65"/>
            <p:cNvSpPr>
              <a:spLocks/>
            </p:cNvSpPr>
            <p:nvPr/>
          </p:nvSpPr>
          <p:spPr bwMode="auto">
            <a:xfrm>
              <a:off x="2343" y="3553"/>
              <a:ext cx="758" cy="208"/>
            </a:xfrm>
            <a:custGeom>
              <a:avLst/>
              <a:gdLst>
                <a:gd name="T0" fmla="*/ 0 w 758"/>
                <a:gd name="T1" fmla="*/ 0 h 208"/>
                <a:gd name="T2" fmla="*/ 0 w 758"/>
                <a:gd name="T3" fmla="*/ 208 h 208"/>
                <a:gd name="T4" fmla="*/ 758 w 758"/>
                <a:gd name="T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8" h="208">
                  <a:moveTo>
                    <a:pt x="0" y="0"/>
                  </a:moveTo>
                  <a:lnTo>
                    <a:pt x="0" y="208"/>
                  </a:lnTo>
                  <a:lnTo>
                    <a:pt x="758" y="20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66"/>
            <p:cNvSpPr>
              <a:spLocks noChangeArrowheads="1"/>
            </p:cNvSpPr>
            <p:nvPr/>
          </p:nvSpPr>
          <p:spPr bwMode="auto">
            <a:xfrm>
              <a:off x="2919" y="1555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67"/>
            <p:cNvSpPr>
              <a:spLocks noChangeArrowheads="1"/>
            </p:cNvSpPr>
            <p:nvPr/>
          </p:nvSpPr>
          <p:spPr bwMode="auto">
            <a:xfrm>
              <a:off x="2850" y="1636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68"/>
            <p:cNvSpPr>
              <a:spLocks noChangeArrowheads="1"/>
            </p:cNvSpPr>
            <p:nvPr/>
          </p:nvSpPr>
          <p:spPr bwMode="auto">
            <a:xfrm>
              <a:off x="2875" y="1880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69"/>
            <p:cNvSpPr>
              <a:spLocks noChangeArrowheads="1"/>
            </p:cNvSpPr>
            <p:nvPr/>
          </p:nvSpPr>
          <p:spPr bwMode="auto">
            <a:xfrm>
              <a:off x="2541" y="1831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94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70"/>
            <p:cNvSpPr>
              <a:spLocks noChangeArrowheads="1"/>
            </p:cNvSpPr>
            <p:nvPr/>
          </p:nvSpPr>
          <p:spPr bwMode="auto">
            <a:xfrm>
              <a:off x="2813" y="2161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71"/>
            <p:cNvSpPr>
              <a:spLocks noChangeArrowheads="1"/>
            </p:cNvSpPr>
            <p:nvPr/>
          </p:nvSpPr>
          <p:spPr bwMode="auto">
            <a:xfrm>
              <a:off x="2751" y="3615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Rectangle 72"/>
            <p:cNvSpPr>
              <a:spLocks noChangeArrowheads="1"/>
            </p:cNvSpPr>
            <p:nvPr/>
          </p:nvSpPr>
          <p:spPr bwMode="auto">
            <a:xfrm>
              <a:off x="2782" y="2840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73"/>
            <p:cNvSpPr>
              <a:spLocks noChangeArrowheads="1"/>
            </p:cNvSpPr>
            <p:nvPr/>
          </p:nvSpPr>
          <p:spPr bwMode="auto">
            <a:xfrm>
              <a:off x="2752" y="3237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74"/>
            <p:cNvSpPr>
              <a:spLocks noChangeArrowheads="1"/>
            </p:cNvSpPr>
            <p:nvPr/>
          </p:nvSpPr>
          <p:spPr bwMode="auto">
            <a:xfrm>
              <a:off x="2733" y="3101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Rectangle 75"/>
            <p:cNvSpPr>
              <a:spLocks noChangeArrowheads="1"/>
            </p:cNvSpPr>
            <p:nvPr/>
          </p:nvSpPr>
          <p:spPr bwMode="auto">
            <a:xfrm>
              <a:off x="2838" y="2367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Rectangle 76"/>
            <p:cNvSpPr>
              <a:spLocks noChangeArrowheads="1"/>
            </p:cNvSpPr>
            <p:nvPr/>
          </p:nvSpPr>
          <p:spPr bwMode="auto">
            <a:xfrm>
              <a:off x="2828" y="2475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99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77"/>
            <p:cNvSpPr>
              <a:spLocks noChangeArrowheads="1"/>
            </p:cNvSpPr>
            <p:nvPr/>
          </p:nvSpPr>
          <p:spPr bwMode="auto">
            <a:xfrm>
              <a:off x="2780" y="2696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Rectangle 78"/>
            <p:cNvSpPr>
              <a:spLocks noChangeArrowheads="1"/>
            </p:cNvSpPr>
            <p:nvPr/>
          </p:nvSpPr>
          <p:spPr bwMode="auto">
            <a:xfrm>
              <a:off x="2751" y="1846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Line 79"/>
            <p:cNvSpPr>
              <a:spLocks noChangeShapeType="1"/>
            </p:cNvSpPr>
            <p:nvPr/>
          </p:nvSpPr>
          <p:spPr bwMode="auto">
            <a:xfrm>
              <a:off x="2551" y="3933"/>
              <a:ext cx="56" cy="0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80"/>
            <p:cNvSpPr>
              <a:spLocks noChangeShapeType="1"/>
            </p:cNvSpPr>
            <p:nvPr/>
          </p:nvSpPr>
          <p:spPr bwMode="auto">
            <a:xfrm>
              <a:off x="2551" y="3916"/>
              <a:ext cx="0" cy="33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81"/>
            <p:cNvSpPr>
              <a:spLocks noChangeShapeType="1"/>
            </p:cNvSpPr>
            <p:nvPr/>
          </p:nvSpPr>
          <p:spPr bwMode="auto">
            <a:xfrm>
              <a:off x="2607" y="3916"/>
              <a:ext cx="0" cy="33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82"/>
            <p:cNvSpPr>
              <a:spLocks noChangeArrowheads="1"/>
            </p:cNvSpPr>
            <p:nvPr/>
          </p:nvSpPr>
          <p:spPr bwMode="auto">
            <a:xfrm>
              <a:off x="2547" y="3952"/>
              <a:ext cx="88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69" name="Group 85"/>
          <p:cNvGrpSpPr>
            <a:grpSpLocks noChangeAspect="1"/>
          </p:cNvGrpSpPr>
          <p:nvPr/>
        </p:nvGrpSpPr>
        <p:grpSpPr bwMode="auto">
          <a:xfrm>
            <a:off x="6061395" y="2344738"/>
            <a:ext cx="3118405" cy="3435508"/>
            <a:chOff x="3973" y="1477"/>
            <a:chExt cx="2311" cy="2546"/>
          </a:xfrm>
        </p:grpSpPr>
        <p:sp>
          <p:nvSpPr>
            <p:cNvPr id="170" name="AutoShape 84"/>
            <p:cNvSpPr>
              <a:spLocks noChangeAspect="1" noChangeArrowheads="1" noTextEdit="1"/>
            </p:cNvSpPr>
            <p:nvPr/>
          </p:nvSpPr>
          <p:spPr bwMode="auto">
            <a:xfrm>
              <a:off x="3973" y="1477"/>
              <a:ext cx="1765" cy="2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86"/>
            <p:cNvSpPr>
              <a:spLocks noChangeArrowheads="1"/>
            </p:cNvSpPr>
            <p:nvPr/>
          </p:nvSpPr>
          <p:spPr bwMode="auto">
            <a:xfrm>
              <a:off x="4697" y="1532"/>
              <a:ext cx="1587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Cordyceps confragosa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UM487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Freeform 87"/>
            <p:cNvSpPr>
              <a:spLocks/>
            </p:cNvSpPr>
            <p:nvPr/>
          </p:nvSpPr>
          <p:spPr bwMode="auto">
            <a:xfrm>
              <a:off x="4662" y="1597"/>
              <a:ext cx="29" cy="48"/>
            </a:xfrm>
            <a:custGeom>
              <a:avLst/>
              <a:gdLst>
                <a:gd name="T0" fmla="*/ 0 w 29"/>
                <a:gd name="T1" fmla="*/ 48 h 48"/>
                <a:gd name="T2" fmla="*/ 0 w 29"/>
                <a:gd name="T3" fmla="*/ 0 h 48"/>
                <a:gd name="T4" fmla="*/ 29 w 29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48">
                  <a:moveTo>
                    <a:pt x="0" y="48"/>
                  </a:move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88"/>
            <p:cNvSpPr>
              <a:spLocks noChangeArrowheads="1"/>
            </p:cNvSpPr>
            <p:nvPr/>
          </p:nvSpPr>
          <p:spPr bwMode="auto">
            <a:xfrm>
              <a:off x="4685" y="1640"/>
              <a:ext cx="1424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Cordyceps confragosa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1005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Freeform 89"/>
            <p:cNvSpPr>
              <a:spLocks/>
            </p:cNvSpPr>
            <p:nvPr/>
          </p:nvSpPr>
          <p:spPr bwMode="auto">
            <a:xfrm>
              <a:off x="4662" y="1657"/>
              <a:ext cx="17" cy="48"/>
            </a:xfrm>
            <a:custGeom>
              <a:avLst/>
              <a:gdLst>
                <a:gd name="T0" fmla="*/ 0 w 17"/>
                <a:gd name="T1" fmla="*/ 0 h 48"/>
                <a:gd name="T2" fmla="*/ 0 w 17"/>
                <a:gd name="T3" fmla="*/ 48 h 48"/>
                <a:gd name="T4" fmla="*/ 17 w 17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48">
                  <a:moveTo>
                    <a:pt x="0" y="0"/>
                  </a:moveTo>
                  <a:lnTo>
                    <a:pt x="0" y="48"/>
                  </a:lnTo>
                  <a:lnTo>
                    <a:pt x="17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0"/>
            <p:cNvSpPr>
              <a:spLocks/>
            </p:cNvSpPr>
            <p:nvPr/>
          </p:nvSpPr>
          <p:spPr bwMode="auto">
            <a:xfrm>
              <a:off x="4631" y="1651"/>
              <a:ext cx="31" cy="75"/>
            </a:xfrm>
            <a:custGeom>
              <a:avLst/>
              <a:gdLst>
                <a:gd name="T0" fmla="*/ 0 w 31"/>
                <a:gd name="T1" fmla="*/ 75 h 75"/>
                <a:gd name="T2" fmla="*/ 0 w 31"/>
                <a:gd name="T3" fmla="*/ 0 h 75"/>
                <a:gd name="T4" fmla="*/ 31 w 31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75">
                  <a:moveTo>
                    <a:pt x="0" y="75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91"/>
            <p:cNvSpPr>
              <a:spLocks noChangeArrowheads="1"/>
            </p:cNvSpPr>
            <p:nvPr/>
          </p:nvSpPr>
          <p:spPr bwMode="auto">
            <a:xfrm>
              <a:off x="4687" y="1748"/>
              <a:ext cx="101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Beauveria bassiana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Freeform 92"/>
            <p:cNvSpPr>
              <a:spLocks/>
            </p:cNvSpPr>
            <p:nvPr/>
          </p:nvSpPr>
          <p:spPr bwMode="auto">
            <a:xfrm>
              <a:off x="4631" y="1738"/>
              <a:ext cx="49" cy="75"/>
            </a:xfrm>
            <a:custGeom>
              <a:avLst/>
              <a:gdLst>
                <a:gd name="T0" fmla="*/ 0 w 49"/>
                <a:gd name="T1" fmla="*/ 0 h 75"/>
                <a:gd name="T2" fmla="*/ 0 w 49"/>
                <a:gd name="T3" fmla="*/ 75 h 75"/>
                <a:gd name="T4" fmla="*/ 49 w 49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75">
                  <a:moveTo>
                    <a:pt x="0" y="0"/>
                  </a:moveTo>
                  <a:lnTo>
                    <a:pt x="0" y="75"/>
                  </a:lnTo>
                  <a:lnTo>
                    <a:pt x="49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93"/>
            <p:cNvSpPr>
              <a:spLocks/>
            </p:cNvSpPr>
            <p:nvPr/>
          </p:nvSpPr>
          <p:spPr bwMode="auto">
            <a:xfrm>
              <a:off x="4511" y="1732"/>
              <a:ext cx="120" cy="203"/>
            </a:xfrm>
            <a:custGeom>
              <a:avLst/>
              <a:gdLst>
                <a:gd name="T0" fmla="*/ 0 w 120"/>
                <a:gd name="T1" fmla="*/ 203 h 203"/>
                <a:gd name="T2" fmla="*/ 0 w 120"/>
                <a:gd name="T3" fmla="*/ 0 h 203"/>
                <a:gd name="T4" fmla="*/ 120 w 120"/>
                <a:gd name="T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03">
                  <a:moveTo>
                    <a:pt x="0" y="203"/>
                  </a:moveTo>
                  <a:lnTo>
                    <a:pt x="0" y="0"/>
                  </a:lnTo>
                  <a:lnTo>
                    <a:pt x="12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94"/>
            <p:cNvSpPr>
              <a:spLocks noChangeArrowheads="1"/>
            </p:cNvSpPr>
            <p:nvPr/>
          </p:nvSpPr>
          <p:spPr bwMode="auto">
            <a:xfrm>
              <a:off x="4730" y="1856"/>
              <a:ext cx="1198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graminearum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Freeform 95"/>
            <p:cNvSpPr>
              <a:spLocks/>
            </p:cNvSpPr>
            <p:nvPr/>
          </p:nvSpPr>
          <p:spPr bwMode="auto">
            <a:xfrm>
              <a:off x="4678" y="1921"/>
              <a:ext cx="46" cy="48"/>
            </a:xfrm>
            <a:custGeom>
              <a:avLst/>
              <a:gdLst>
                <a:gd name="T0" fmla="*/ 0 w 46"/>
                <a:gd name="T1" fmla="*/ 48 h 48"/>
                <a:gd name="T2" fmla="*/ 0 w 46"/>
                <a:gd name="T3" fmla="*/ 0 h 48"/>
                <a:gd name="T4" fmla="*/ 46 w 46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48">
                  <a:moveTo>
                    <a:pt x="0" y="48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96"/>
            <p:cNvSpPr>
              <a:spLocks noChangeArrowheads="1"/>
            </p:cNvSpPr>
            <p:nvPr/>
          </p:nvSpPr>
          <p:spPr bwMode="auto">
            <a:xfrm>
              <a:off x="4698" y="1964"/>
              <a:ext cx="1358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sporotrichioides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Freeform 97"/>
            <p:cNvSpPr>
              <a:spLocks/>
            </p:cNvSpPr>
            <p:nvPr/>
          </p:nvSpPr>
          <p:spPr bwMode="auto">
            <a:xfrm>
              <a:off x="4678" y="1982"/>
              <a:ext cx="14" cy="48"/>
            </a:xfrm>
            <a:custGeom>
              <a:avLst/>
              <a:gdLst>
                <a:gd name="T0" fmla="*/ 0 w 14"/>
                <a:gd name="T1" fmla="*/ 0 h 48"/>
                <a:gd name="T2" fmla="*/ 0 w 14"/>
                <a:gd name="T3" fmla="*/ 48 h 48"/>
                <a:gd name="T4" fmla="*/ 14 w 14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48">
                  <a:moveTo>
                    <a:pt x="0" y="0"/>
                  </a:moveTo>
                  <a:lnTo>
                    <a:pt x="0" y="48"/>
                  </a:lnTo>
                  <a:lnTo>
                    <a:pt x="14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98"/>
            <p:cNvSpPr>
              <a:spLocks/>
            </p:cNvSpPr>
            <p:nvPr/>
          </p:nvSpPr>
          <p:spPr bwMode="auto">
            <a:xfrm>
              <a:off x="4656" y="1975"/>
              <a:ext cx="22" cy="75"/>
            </a:xfrm>
            <a:custGeom>
              <a:avLst/>
              <a:gdLst>
                <a:gd name="T0" fmla="*/ 0 w 22"/>
                <a:gd name="T1" fmla="*/ 75 h 75"/>
                <a:gd name="T2" fmla="*/ 0 w 22"/>
                <a:gd name="T3" fmla="*/ 0 h 75"/>
                <a:gd name="T4" fmla="*/ 22 w 22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75">
                  <a:moveTo>
                    <a:pt x="0" y="75"/>
                  </a:moveTo>
                  <a:lnTo>
                    <a:pt x="0" y="0"/>
                  </a:lnTo>
                  <a:lnTo>
                    <a:pt x="22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99"/>
            <p:cNvSpPr>
              <a:spLocks noChangeArrowheads="1"/>
            </p:cNvSpPr>
            <p:nvPr/>
          </p:nvSpPr>
          <p:spPr bwMode="auto">
            <a:xfrm>
              <a:off x="4691" y="2073"/>
              <a:ext cx="48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FIESC 12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Freeform 100"/>
            <p:cNvSpPr>
              <a:spLocks/>
            </p:cNvSpPr>
            <p:nvPr/>
          </p:nvSpPr>
          <p:spPr bwMode="auto">
            <a:xfrm>
              <a:off x="4656" y="2063"/>
              <a:ext cx="28" cy="75"/>
            </a:xfrm>
            <a:custGeom>
              <a:avLst/>
              <a:gdLst>
                <a:gd name="T0" fmla="*/ 0 w 28"/>
                <a:gd name="T1" fmla="*/ 0 h 75"/>
                <a:gd name="T2" fmla="*/ 0 w 28"/>
                <a:gd name="T3" fmla="*/ 75 h 75"/>
                <a:gd name="T4" fmla="*/ 28 w 28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75">
                  <a:moveTo>
                    <a:pt x="0" y="0"/>
                  </a:moveTo>
                  <a:lnTo>
                    <a:pt x="0" y="75"/>
                  </a:lnTo>
                  <a:lnTo>
                    <a:pt x="28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01"/>
            <p:cNvSpPr>
              <a:spLocks/>
            </p:cNvSpPr>
            <p:nvPr/>
          </p:nvSpPr>
          <p:spPr bwMode="auto">
            <a:xfrm>
              <a:off x="4648" y="2057"/>
              <a:ext cx="8" cy="88"/>
            </a:xfrm>
            <a:custGeom>
              <a:avLst/>
              <a:gdLst>
                <a:gd name="T0" fmla="*/ 0 w 8"/>
                <a:gd name="T1" fmla="*/ 88 h 88"/>
                <a:gd name="T2" fmla="*/ 0 w 8"/>
                <a:gd name="T3" fmla="*/ 0 h 88"/>
                <a:gd name="T4" fmla="*/ 8 w 8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8">
                  <a:moveTo>
                    <a:pt x="0" y="88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Rectangle 102"/>
            <p:cNvSpPr>
              <a:spLocks noChangeArrowheads="1"/>
            </p:cNvSpPr>
            <p:nvPr/>
          </p:nvSpPr>
          <p:spPr bwMode="auto">
            <a:xfrm>
              <a:off x="4693" y="2181"/>
              <a:ext cx="966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Fusarium longipes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8" name="Freeform 103"/>
            <p:cNvSpPr>
              <a:spLocks/>
            </p:cNvSpPr>
            <p:nvPr/>
          </p:nvSpPr>
          <p:spPr bwMode="auto">
            <a:xfrm>
              <a:off x="4648" y="2158"/>
              <a:ext cx="39" cy="88"/>
            </a:xfrm>
            <a:custGeom>
              <a:avLst/>
              <a:gdLst>
                <a:gd name="T0" fmla="*/ 0 w 39"/>
                <a:gd name="T1" fmla="*/ 0 h 88"/>
                <a:gd name="T2" fmla="*/ 0 w 39"/>
                <a:gd name="T3" fmla="*/ 88 h 88"/>
                <a:gd name="T4" fmla="*/ 39 w 39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88">
                  <a:moveTo>
                    <a:pt x="0" y="0"/>
                  </a:moveTo>
                  <a:lnTo>
                    <a:pt x="0" y="88"/>
                  </a:lnTo>
                  <a:lnTo>
                    <a:pt x="39" y="8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04"/>
            <p:cNvSpPr>
              <a:spLocks/>
            </p:cNvSpPr>
            <p:nvPr/>
          </p:nvSpPr>
          <p:spPr bwMode="auto">
            <a:xfrm>
              <a:off x="4511" y="1947"/>
              <a:ext cx="137" cy="204"/>
            </a:xfrm>
            <a:custGeom>
              <a:avLst/>
              <a:gdLst>
                <a:gd name="T0" fmla="*/ 0 w 137"/>
                <a:gd name="T1" fmla="*/ 0 h 204"/>
                <a:gd name="T2" fmla="*/ 0 w 137"/>
                <a:gd name="T3" fmla="*/ 204 h 204"/>
                <a:gd name="T4" fmla="*/ 137 w 137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204">
                  <a:moveTo>
                    <a:pt x="0" y="0"/>
                  </a:moveTo>
                  <a:lnTo>
                    <a:pt x="0" y="204"/>
                  </a:lnTo>
                  <a:lnTo>
                    <a:pt x="137" y="204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05"/>
            <p:cNvSpPr>
              <a:spLocks/>
            </p:cNvSpPr>
            <p:nvPr/>
          </p:nvSpPr>
          <p:spPr bwMode="auto">
            <a:xfrm>
              <a:off x="4484" y="1941"/>
              <a:ext cx="27" cy="362"/>
            </a:xfrm>
            <a:custGeom>
              <a:avLst/>
              <a:gdLst>
                <a:gd name="T0" fmla="*/ 0 w 27"/>
                <a:gd name="T1" fmla="*/ 362 h 362"/>
                <a:gd name="T2" fmla="*/ 0 w 27"/>
                <a:gd name="T3" fmla="*/ 0 h 362"/>
                <a:gd name="T4" fmla="*/ 27 w 27"/>
                <a:gd name="T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62">
                  <a:moveTo>
                    <a:pt x="0" y="362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06"/>
            <p:cNvSpPr>
              <a:spLocks noChangeArrowheads="1"/>
            </p:cNvSpPr>
            <p:nvPr/>
          </p:nvSpPr>
          <p:spPr bwMode="auto">
            <a:xfrm>
              <a:off x="4585" y="2289"/>
              <a:ext cx="15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40288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2" name="Freeform 107"/>
            <p:cNvSpPr>
              <a:spLocks/>
            </p:cNvSpPr>
            <p:nvPr/>
          </p:nvSpPr>
          <p:spPr bwMode="auto">
            <a:xfrm>
              <a:off x="4579" y="2354"/>
              <a:ext cx="0" cy="48"/>
            </a:xfrm>
            <a:custGeom>
              <a:avLst/>
              <a:gdLst>
                <a:gd name="T0" fmla="*/ 48 h 48"/>
                <a:gd name="T1" fmla="*/ 0 h 48"/>
                <a:gd name="T2" fmla="*/ 0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4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08"/>
            <p:cNvSpPr>
              <a:spLocks noChangeArrowheads="1"/>
            </p:cNvSpPr>
            <p:nvPr/>
          </p:nvSpPr>
          <p:spPr bwMode="auto">
            <a:xfrm>
              <a:off x="4585" y="2397"/>
              <a:ext cx="155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40293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4" name="Freeform 109"/>
            <p:cNvSpPr>
              <a:spLocks/>
            </p:cNvSpPr>
            <p:nvPr/>
          </p:nvSpPr>
          <p:spPr bwMode="auto">
            <a:xfrm>
              <a:off x="4579" y="2415"/>
              <a:ext cx="0" cy="47"/>
            </a:xfrm>
            <a:custGeom>
              <a:avLst/>
              <a:gdLst>
                <a:gd name="T0" fmla="*/ 0 h 47"/>
                <a:gd name="T1" fmla="*/ 47 h 47"/>
                <a:gd name="T2" fmla="*/ 47 h 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110"/>
            <p:cNvSpPr>
              <a:spLocks noChangeArrowheads="1"/>
            </p:cNvSpPr>
            <p:nvPr/>
          </p:nvSpPr>
          <p:spPr bwMode="auto">
            <a:xfrm>
              <a:off x="4586" y="2506"/>
              <a:ext cx="149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chartarum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7711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6" name="Freeform 111"/>
            <p:cNvSpPr>
              <a:spLocks/>
            </p:cNvSpPr>
            <p:nvPr/>
          </p:nvSpPr>
          <p:spPr bwMode="auto">
            <a:xfrm>
              <a:off x="4579" y="2469"/>
              <a:ext cx="1" cy="102"/>
            </a:xfrm>
            <a:custGeom>
              <a:avLst/>
              <a:gdLst>
                <a:gd name="T0" fmla="*/ 0 w 1"/>
                <a:gd name="T1" fmla="*/ 0 h 102"/>
                <a:gd name="T2" fmla="*/ 0 w 1"/>
                <a:gd name="T3" fmla="*/ 102 h 102"/>
                <a:gd name="T4" fmla="*/ 1 w 1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02">
                  <a:moveTo>
                    <a:pt x="0" y="0"/>
                  </a:moveTo>
                  <a:lnTo>
                    <a:pt x="0" y="102"/>
                  </a:lnTo>
                  <a:lnTo>
                    <a:pt x="1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Line 112"/>
            <p:cNvSpPr>
              <a:spLocks noChangeShapeType="1"/>
            </p:cNvSpPr>
            <p:nvPr/>
          </p:nvSpPr>
          <p:spPr bwMode="auto">
            <a:xfrm>
              <a:off x="4579" y="2354"/>
              <a:ext cx="0" cy="102"/>
            </a:xfrm>
            <a:prstGeom prst="line">
              <a:avLst/>
            </a:pr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13"/>
            <p:cNvSpPr>
              <a:spLocks/>
            </p:cNvSpPr>
            <p:nvPr/>
          </p:nvSpPr>
          <p:spPr bwMode="auto">
            <a:xfrm>
              <a:off x="4570" y="2462"/>
              <a:ext cx="9" cy="102"/>
            </a:xfrm>
            <a:custGeom>
              <a:avLst/>
              <a:gdLst>
                <a:gd name="T0" fmla="*/ 0 w 9"/>
                <a:gd name="T1" fmla="*/ 102 h 102"/>
                <a:gd name="T2" fmla="*/ 0 w 9"/>
                <a:gd name="T3" fmla="*/ 0 h 102"/>
                <a:gd name="T4" fmla="*/ 9 w 9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2">
                  <a:moveTo>
                    <a:pt x="0" y="102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14"/>
            <p:cNvSpPr>
              <a:spLocks noChangeArrowheads="1"/>
            </p:cNvSpPr>
            <p:nvPr/>
          </p:nvSpPr>
          <p:spPr bwMode="auto">
            <a:xfrm>
              <a:off x="4581" y="2614"/>
              <a:ext cx="147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Stachybotrys chlorohalonata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0" name="Freeform 115"/>
            <p:cNvSpPr>
              <a:spLocks/>
            </p:cNvSpPr>
            <p:nvPr/>
          </p:nvSpPr>
          <p:spPr bwMode="auto">
            <a:xfrm>
              <a:off x="4570" y="2577"/>
              <a:ext cx="5" cy="102"/>
            </a:xfrm>
            <a:custGeom>
              <a:avLst/>
              <a:gdLst>
                <a:gd name="T0" fmla="*/ 0 w 5"/>
                <a:gd name="T1" fmla="*/ 0 h 102"/>
                <a:gd name="T2" fmla="*/ 0 w 5"/>
                <a:gd name="T3" fmla="*/ 102 h 102"/>
                <a:gd name="T4" fmla="*/ 5 w 5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02">
                  <a:moveTo>
                    <a:pt x="0" y="0"/>
                  </a:moveTo>
                  <a:lnTo>
                    <a:pt x="0" y="102"/>
                  </a:lnTo>
                  <a:lnTo>
                    <a:pt x="5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16"/>
            <p:cNvSpPr>
              <a:spLocks/>
            </p:cNvSpPr>
            <p:nvPr/>
          </p:nvSpPr>
          <p:spPr bwMode="auto">
            <a:xfrm>
              <a:off x="4520" y="2571"/>
              <a:ext cx="50" cy="102"/>
            </a:xfrm>
            <a:custGeom>
              <a:avLst/>
              <a:gdLst>
                <a:gd name="T0" fmla="*/ 0 w 50"/>
                <a:gd name="T1" fmla="*/ 102 h 102"/>
                <a:gd name="T2" fmla="*/ 0 w 50"/>
                <a:gd name="T3" fmla="*/ 0 h 102"/>
                <a:gd name="T4" fmla="*/ 50 w 50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102"/>
                  </a:moveTo>
                  <a:lnTo>
                    <a:pt x="0" y="0"/>
                  </a:lnTo>
                  <a:lnTo>
                    <a:pt x="5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117"/>
            <p:cNvSpPr>
              <a:spLocks noChangeArrowheads="1"/>
            </p:cNvSpPr>
            <p:nvPr/>
          </p:nvSpPr>
          <p:spPr bwMode="auto">
            <a:xfrm>
              <a:off x="4564" y="2722"/>
              <a:ext cx="1111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Myrotheicum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roridum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3" name="Freeform 118"/>
            <p:cNvSpPr>
              <a:spLocks/>
            </p:cNvSpPr>
            <p:nvPr/>
          </p:nvSpPr>
          <p:spPr bwMode="auto">
            <a:xfrm>
              <a:off x="4520" y="2685"/>
              <a:ext cx="38" cy="102"/>
            </a:xfrm>
            <a:custGeom>
              <a:avLst/>
              <a:gdLst>
                <a:gd name="T0" fmla="*/ 0 w 38"/>
                <a:gd name="T1" fmla="*/ 0 h 102"/>
                <a:gd name="T2" fmla="*/ 0 w 38"/>
                <a:gd name="T3" fmla="*/ 102 h 102"/>
                <a:gd name="T4" fmla="*/ 38 w 38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02">
                  <a:moveTo>
                    <a:pt x="0" y="0"/>
                  </a:moveTo>
                  <a:lnTo>
                    <a:pt x="0" y="102"/>
                  </a:lnTo>
                  <a:lnTo>
                    <a:pt x="38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19"/>
            <p:cNvSpPr>
              <a:spLocks/>
            </p:cNvSpPr>
            <p:nvPr/>
          </p:nvSpPr>
          <p:spPr bwMode="auto">
            <a:xfrm>
              <a:off x="4484" y="2316"/>
              <a:ext cx="36" cy="363"/>
            </a:xfrm>
            <a:custGeom>
              <a:avLst/>
              <a:gdLst>
                <a:gd name="T0" fmla="*/ 0 w 36"/>
                <a:gd name="T1" fmla="*/ 0 h 363"/>
                <a:gd name="T2" fmla="*/ 0 w 36"/>
                <a:gd name="T3" fmla="*/ 363 h 363"/>
                <a:gd name="T4" fmla="*/ 36 w 36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63">
                  <a:moveTo>
                    <a:pt x="0" y="0"/>
                  </a:moveTo>
                  <a:lnTo>
                    <a:pt x="0" y="363"/>
                  </a:lnTo>
                  <a:lnTo>
                    <a:pt x="36" y="363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20"/>
            <p:cNvSpPr>
              <a:spLocks/>
            </p:cNvSpPr>
            <p:nvPr/>
          </p:nvSpPr>
          <p:spPr bwMode="auto">
            <a:xfrm>
              <a:off x="4386" y="2309"/>
              <a:ext cx="98" cy="381"/>
            </a:xfrm>
            <a:custGeom>
              <a:avLst/>
              <a:gdLst>
                <a:gd name="T0" fmla="*/ 0 w 98"/>
                <a:gd name="T1" fmla="*/ 381 h 381"/>
                <a:gd name="T2" fmla="*/ 0 w 98"/>
                <a:gd name="T3" fmla="*/ 0 h 381"/>
                <a:gd name="T4" fmla="*/ 98 w 98"/>
                <a:gd name="T5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381">
                  <a:moveTo>
                    <a:pt x="0" y="381"/>
                  </a:moveTo>
                  <a:lnTo>
                    <a:pt x="0" y="0"/>
                  </a:lnTo>
                  <a:lnTo>
                    <a:pt x="98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21"/>
            <p:cNvSpPr>
              <a:spLocks noChangeArrowheads="1"/>
            </p:cNvSpPr>
            <p:nvPr/>
          </p:nvSpPr>
          <p:spPr bwMode="auto">
            <a:xfrm>
              <a:off x="4475" y="2830"/>
              <a:ext cx="1181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ovalisporum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7" name="Freeform 122"/>
            <p:cNvSpPr>
              <a:spLocks/>
            </p:cNvSpPr>
            <p:nvPr/>
          </p:nvSpPr>
          <p:spPr bwMode="auto">
            <a:xfrm>
              <a:off x="4469" y="2895"/>
              <a:ext cx="0" cy="48"/>
            </a:xfrm>
            <a:custGeom>
              <a:avLst/>
              <a:gdLst>
                <a:gd name="T0" fmla="*/ 48 h 48"/>
                <a:gd name="T1" fmla="*/ 0 h 48"/>
                <a:gd name="T2" fmla="*/ 0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4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123"/>
            <p:cNvSpPr>
              <a:spLocks noChangeArrowheads="1"/>
            </p:cNvSpPr>
            <p:nvPr/>
          </p:nvSpPr>
          <p:spPr bwMode="auto">
            <a:xfrm>
              <a:off x="4475" y="2938"/>
              <a:ext cx="93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Spicellum </a:t>
              </a: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roseum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9" name="Freeform 124"/>
            <p:cNvSpPr>
              <a:spLocks/>
            </p:cNvSpPr>
            <p:nvPr/>
          </p:nvSpPr>
          <p:spPr bwMode="auto">
            <a:xfrm>
              <a:off x="4469" y="2956"/>
              <a:ext cx="0" cy="47"/>
            </a:xfrm>
            <a:custGeom>
              <a:avLst/>
              <a:gdLst>
                <a:gd name="T0" fmla="*/ 0 h 47"/>
                <a:gd name="T1" fmla="*/ 47 h 47"/>
                <a:gd name="T2" fmla="*/ 47 h 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25"/>
            <p:cNvSpPr>
              <a:spLocks/>
            </p:cNvSpPr>
            <p:nvPr/>
          </p:nvSpPr>
          <p:spPr bwMode="auto">
            <a:xfrm>
              <a:off x="4455" y="2949"/>
              <a:ext cx="14" cy="129"/>
            </a:xfrm>
            <a:custGeom>
              <a:avLst/>
              <a:gdLst>
                <a:gd name="T0" fmla="*/ 0 w 14"/>
                <a:gd name="T1" fmla="*/ 129 h 129"/>
                <a:gd name="T2" fmla="*/ 0 w 14"/>
                <a:gd name="T3" fmla="*/ 0 h 129"/>
                <a:gd name="T4" fmla="*/ 14 w 14"/>
                <a:gd name="T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29">
                  <a:moveTo>
                    <a:pt x="0" y="129"/>
                  </a:move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26"/>
            <p:cNvSpPr>
              <a:spLocks noChangeArrowheads="1"/>
            </p:cNvSpPr>
            <p:nvPr/>
          </p:nvSpPr>
          <p:spPr bwMode="auto">
            <a:xfrm>
              <a:off x="4474" y="3047"/>
              <a:ext cx="154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195227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2" name="Freeform 127"/>
            <p:cNvSpPr>
              <a:spLocks/>
            </p:cNvSpPr>
            <p:nvPr/>
          </p:nvSpPr>
          <p:spPr bwMode="auto">
            <a:xfrm>
              <a:off x="4467" y="3112"/>
              <a:ext cx="0" cy="48"/>
            </a:xfrm>
            <a:custGeom>
              <a:avLst/>
              <a:gdLst>
                <a:gd name="T0" fmla="*/ 48 h 48"/>
                <a:gd name="T1" fmla="*/ 0 h 48"/>
                <a:gd name="T2" fmla="*/ 0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4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28"/>
            <p:cNvSpPr>
              <a:spLocks noChangeArrowheads="1"/>
            </p:cNvSpPr>
            <p:nvPr/>
          </p:nvSpPr>
          <p:spPr bwMode="auto">
            <a:xfrm>
              <a:off x="4474" y="3155"/>
              <a:ext cx="142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K7-1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" name="Freeform 129"/>
            <p:cNvSpPr>
              <a:spLocks/>
            </p:cNvSpPr>
            <p:nvPr/>
          </p:nvSpPr>
          <p:spPr bwMode="auto">
            <a:xfrm>
              <a:off x="4467" y="3172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30"/>
            <p:cNvSpPr>
              <a:spLocks noChangeArrowheads="1"/>
            </p:cNvSpPr>
            <p:nvPr/>
          </p:nvSpPr>
          <p:spPr bwMode="auto">
            <a:xfrm>
              <a:off x="4474" y="3263"/>
              <a:ext cx="1543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Trichothecium roseum </a:t>
              </a: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197141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6" name="Freeform 131"/>
            <p:cNvSpPr>
              <a:spLocks/>
            </p:cNvSpPr>
            <p:nvPr/>
          </p:nvSpPr>
          <p:spPr bwMode="auto">
            <a:xfrm>
              <a:off x="4467" y="3226"/>
              <a:ext cx="0" cy="102"/>
            </a:xfrm>
            <a:custGeom>
              <a:avLst/>
              <a:gdLst>
                <a:gd name="T0" fmla="*/ 0 h 102"/>
                <a:gd name="T1" fmla="*/ 102 h 102"/>
                <a:gd name="T2" fmla="*/ 102 h 10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2">
                  <a:moveTo>
                    <a:pt x="0" y="0"/>
                  </a:moveTo>
                  <a:lnTo>
                    <a:pt x="0" y="102"/>
                  </a:lnTo>
                  <a:lnTo>
                    <a:pt x="0" y="10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Line 132"/>
            <p:cNvSpPr>
              <a:spLocks noChangeShapeType="1"/>
            </p:cNvSpPr>
            <p:nvPr/>
          </p:nvSpPr>
          <p:spPr bwMode="auto">
            <a:xfrm>
              <a:off x="4467" y="3112"/>
              <a:ext cx="0" cy="102"/>
            </a:xfrm>
            <a:prstGeom prst="line">
              <a:avLst/>
            </a:pr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33"/>
            <p:cNvSpPr>
              <a:spLocks/>
            </p:cNvSpPr>
            <p:nvPr/>
          </p:nvSpPr>
          <p:spPr bwMode="auto">
            <a:xfrm>
              <a:off x="4455" y="3091"/>
              <a:ext cx="12" cy="129"/>
            </a:xfrm>
            <a:custGeom>
              <a:avLst/>
              <a:gdLst>
                <a:gd name="T0" fmla="*/ 0 w 12"/>
                <a:gd name="T1" fmla="*/ 0 h 129"/>
                <a:gd name="T2" fmla="*/ 0 w 12"/>
                <a:gd name="T3" fmla="*/ 129 h 129"/>
                <a:gd name="T4" fmla="*/ 12 w 12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9">
                  <a:moveTo>
                    <a:pt x="0" y="0"/>
                  </a:moveTo>
                  <a:lnTo>
                    <a:pt x="0" y="129"/>
                  </a:lnTo>
                  <a:lnTo>
                    <a:pt x="12" y="129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34"/>
            <p:cNvSpPr>
              <a:spLocks/>
            </p:cNvSpPr>
            <p:nvPr/>
          </p:nvSpPr>
          <p:spPr bwMode="auto">
            <a:xfrm>
              <a:off x="4386" y="2703"/>
              <a:ext cx="69" cy="382"/>
            </a:xfrm>
            <a:custGeom>
              <a:avLst/>
              <a:gdLst>
                <a:gd name="T0" fmla="*/ 0 w 69"/>
                <a:gd name="T1" fmla="*/ 0 h 382"/>
                <a:gd name="T2" fmla="*/ 0 w 69"/>
                <a:gd name="T3" fmla="*/ 382 h 382"/>
                <a:gd name="T4" fmla="*/ 69 w 69"/>
                <a:gd name="T5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82">
                  <a:moveTo>
                    <a:pt x="0" y="0"/>
                  </a:moveTo>
                  <a:lnTo>
                    <a:pt x="0" y="382"/>
                  </a:lnTo>
                  <a:lnTo>
                    <a:pt x="69" y="38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35"/>
            <p:cNvSpPr>
              <a:spLocks/>
            </p:cNvSpPr>
            <p:nvPr/>
          </p:nvSpPr>
          <p:spPr bwMode="auto">
            <a:xfrm>
              <a:off x="4369" y="2697"/>
              <a:ext cx="17" cy="430"/>
            </a:xfrm>
            <a:custGeom>
              <a:avLst/>
              <a:gdLst>
                <a:gd name="T0" fmla="*/ 0 w 17"/>
                <a:gd name="T1" fmla="*/ 430 h 430"/>
                <a:gd name="T2" fmla="*/ 0 w 17"/>
                <a:gd name="T3" fmla="*/ 0 h 430"/>
                <a:gd name="T4" fmla="*/ 17 w 17"/>
                <a:gd name="T5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430">
                  <a:moveTo>
                    <a:pt x="0" y="430"/>
                  </a:move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36"/>
            <p:cNvSpPr>
              <a:spLocks noChangeArrowheads="1"/>
            </p:cNvSpPr>
            <p:nvPr/>
          </p:nvSpPr>
          <p:spPr bwMode="auto">
            <a:xfrm>
              <a:off x="4448" y="3371"/>
              <a:ext cx="1536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brevicompactum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2" name="Freeform 137"/>
            <p:cNvSpPr>
              <a:spLocks/>
            </p:cNvSpPr>
            <p:nvPr/>
          </p:nvSpPr>
          <p:spPr bwMode="auto">
            <a:xfrm>
              <a:off x="4436" y="3436"/>
              <a:ext cx="5" cy="48"/>
            </a:xfrm>
            <a:custGeom>
              <a:avLst/>
              <a:gdLst>
                <a:gd name="T0" fmla="*/ 0 w 5"/>
                <a:gd name="T1" fmla="*/ 48 h 48"/>
                <a:gd name="T2" fmla="*/ 0 w 5"/>
                <a:gd name="T3" fmla="*/ 0 h 48"/>
                <a:gd name="T4" fmla="*/ 5 w 5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8">
                  <a:moveTo>
                    <a:pt x="0" y="48"/>
                  </a:move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138"/>
            <p:cNvSpPr>
              <a:spLocks noChangeArrowheads="1"/>
            </p:cNvSpPr>
            <p:nvPr/>
          </p:nvSpPr>
          <p:spPr bwMode="auto">
            <a:xfrm>
              <a:off x="4442" y="3480"/>
              <a:ext cx="1414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Trichoderma arundinaceum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4" name="Freeform 139"/>
            <p:cNvSpPr>
              <a:spLocks/>
            </p:cNvSpPr>
            <p:nvPr/>
          </p:nvSpPr>
          <p:spPr bwMode="auto">
            <a:xfrm>
              <a:off x="4436" y="3497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40"/>
            <p:cNvSpPr>
              <a:spLocks/>
            </p:cNvSpPr>
            <p:nvPr/>
          </p:nvSpPr>
          <p:spPr bwMode="auto">
            <a:xfrm>
              <a:off x="4401" y="3490"/>
              <a:ext cx="35" cy="75"/>
            </a:xfrm>
            <a:custGeom>
              <a:avLst/>
              <a:gdLst>
                <a:gd name="T0" fmla="*/ 0 w 35"/>
                <a:gd name="T1" fmla="*/ 75 h 75"/>
                <a:gd name="T2" fmla="*/ 0 w 35"/>
                <a:gd name="T3" fmla="*/ 0 h 75"/>
                <a:gd name="T4" fmla="*/ 35 w 35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75">
                  <a:moveTo>
                    <a:pt x="0" y="75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41"/>
            <p:cNvSpPr>
              <a:spLocks noChangeArrowheads="1"/>
            </p:cNvSpPr>
            <p:nvPr/>
          </p:nvSpPr>
          <p:spPr bwMode="auto">
            <a:xfrm>
              <a:off x="4577" y="3588"/>
              <a:ext cx="1580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Microcyclospora tardicrescens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7" name="Freeform 142"/>
            <p:cNvSpPr>
              <a:spLocks/>
            </p:cNvSpPr>
            <p:nvPr/>
          </p:nvSpPr>
          <p:spPr bwMode="auto">
            <a:xfrm>
              <a:off x="4401" y="3578"/>
              <a:ext cx="170" cy="75"/>
            </a:xfrm>
            <a:custGeom>
              <a:avLst/>
              <a:gdLst>
                <a:gd name="T0" fmla="*/ 0 w 170"/>
                <a:gd name="T1" fmla="*/ 0 h 75"/>
                <a:gd name="T2" fmla="*/ 0 w 170"/>
                <a:gd name="T3" fmla="*/ 75 h 75"/>
                <a:gd name="T4" fmla="*/ 170 w 170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75">
                  <a:moveTo>
                    <a:pt x="0" y="0"/>
                  </a:moveTo>
                  <a:lnTo>
                    <a:pt x="0" y="75"/>
                  </a:lnTo>
                  <a:lnTo>
                    <a:pt x="170" y="75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43"/>
            <p:cNvSpPr>
              <a:spLocks/>
            </p:cNvSpPr>
            <p:nvPr/>
          </p:nvSpPr>
          <p:spPr bwMode="auto">
            <a:xfrm>
              <a:off x="4369" y="3140"/>
              <a:ext cx="32" cy="432"/>
            </a:xfrm>
            <a:custGeom>
              <a:avLst/>
              <a:gdLst>
                <a:gd name="T0" fmla="*/ 0 w 32"/>
                <a:gd name="T1" fmla="*/ 0 h 432"/>
                <a:gd name="T2" fmla="*/ 0 w 32"/>
                <a:gd name="T3" fmla="*/ 432 h 432"/>
                <a:gd name="T4" fmla="*/ 32 w 32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432">
                  <a:moveTo>
                    <a:pt x="0" y="0"/>
                  </a:moveTo>
                  <a:lnTo>
                    <a:pt x="0" y="432"/>
                  </a:lnTo>
                  <a:lnTo>
                    <a:pt x="32" y="432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44"/>
            <p:cNvSpPr>
              <a:spLocks/>
            </p:cNvSpPr>
            <p:nvPr/>
          </p:nvSpPr>
          <p:spPr bwMode="auto">
            <a:xfrm>
              <a:off x="4015" y="3134"/>
              <a:ext cx="354" cy="307"/>
            </a:xfrm>
            <a:custGeom>
              <a:avLst/>
              <a:gdLst>
                <a:gd name="T0" fmla="*/ 0 w 354"/>
                <a:gd name="T1" fmla="*/ 307 h 307"/>
                <a:gd name="T2" fmla="*/ 0 w 354"/>
                <a:gd name="T3" fmla="*/ 0 h 307"/>
                <a:gd name="T4" fmla="*/ 354 w 354"/>
                <a:gd name="T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4" h="307">
                  <a:moveTo>
                    <a:pt x="0" y="307"/>
                  </a:moveTo>
                  <a:lnTo>
                    <a:pt x="0" y="0"/>
                  </a:lnTo>
                  <a:lnTo>
                    <a:pt x="354" y="0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145"/>
            <p:cNvSpPr>
              <a:spLocks noChangeArrowheads="1"/>
            </p:cNvSpPr>
            <p:nvPr/>
          </p:nvSpPr>
          <p:spPr bwMode="auto">
            <a:xfrm>
              <a:off x="4730" y="3696"/>
              <a:ext cx="811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XP 018177726.1</a:t>
              </a:r>
              <a:endParaRPr kumimoji="0" lang="en-US" altLang="en-US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1" name="Freeform 146"/>
            <p:cNvSpPr>
              <a:spLocks/>
            </p:cNvSpPr>
            <p:nvPr/>
          </p:nvSpPr>
          <p:spPr bwMode="auto">
            <a:xfrm>
              <a:off x="4015" y="3453"/>
              <a:ext cx="709" cy="308"/>
            </a:xfrm>
            <a:custGeom>
              <a:avLst/>
              <a:gdLst>
                <a:gd name="T0" fmla="*/ 0 w 709"/>
                <a:gd name="T1" fmla="*/ 0 h 308"/>
                <a:gd name="T2" fmla="*/ 0 w 709"/>
                <a:gd name="T3" fmla="*/ 308 h 308"/>
                <a:gd name="T4" fmla="*/ 709 w 709"/>
                <a:gd name="T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9" h="308">
                  <a:moveTo>
                    <a:pt x="0" y="0"/>
                  </a:moveTo>
                  <a:lnTo>
                    <a:pt x="0" y="308"/>
                  </a:lnTo>
                  <a:lnTo>
                    <a:pt x="709" y="308"/>
                  </a:lnTo>
                </a:path>
              </a:pathLst>
            </a:custGeom>
            <a:noFill/>
            <a:ln w="206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47"/>
            <p:cNvSpPr>
              <a:spLocks noChangeArrowheads="1"/>
            </p:cNvSpPr>
            <p:nvPr/>
          </p:nvSpPr>
          <p:spPr bwMode="auto">
            <a:xfrm>
              <a:off x="4555" y="1555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3" name="Rectangle 148"/>
            <p:cNvSpPr>
              <a:spLocks noChangeArrowheads="1"/>
            </p:cNvSpPr>
            <p:nvPr/>
          </p:nvSpPr>
          <p:spPr bwMode="auto">
            <a:xfrm>
              <a:off x="4483" y="1636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Rectangle 149"/>
            <p:cNvSpPr>
              <a:spLocks noChangeArrowheads="1"/>
            </p:cNvSpPr>
            <p:nvPr/>
          </p:nvSpPr>
          <p:spPr bwMode="auto">
            <a:xfrm>
              <a:off x="4500" y="2168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5" name="Rectangle 150"/>
            <p:cNvSpPr>
              <a:spLocks noChangeArrowheads="1"/>
            </p:cNvSpPr>
            <p:nvPr/>
          </p:nvSpPr>
          <p:spPr bwMode="auto">
            <a:xfrm>
              <a:off x="4494" y="2367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6" name="Rectangle 151"/>
            <p:cNvSpPr>
              <a:spLocks noChangeArrowheads="1"/>
            </p:cNvSpPr>
            <p:nvPr/>
          </p:nvSpPr>
          <p:spPr bwMode="auto">
            <a:xfrm>
              <a:off x="4147" y="2348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7" name="Rectangle 152"/>
            <p:cNvSpPr>
              <a:spLocks noChangeArrowheads="1"/>
            </p:cNvSpPr>
            <p:nvPr/>
          </p:nvSpPr>
          <p:spPr bwMode="auto">
            <a:xfrm>
              <a:off x="4413" y="2696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8" name="Rectangle 153"/>
            <p:cNvSpPr>
              <a:spLocks noChangeArrowheads="1"/>
            </p:cNvSpPr>
            <p:nvPr/>
          </p:nvSpPr>
          <p:spPr bwMode="auto">
            <a:xfrm>
              <a:off x="4197" y="3334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9" name="Rectangle 154"/>
            <p:cNvSpPr>
              <a:spLocks noChangeArrowheads="1"/>
            </p:cNvSpPr>
            <p:nvPr/>
          </p:nvSpPr>
          <p:spPr bwMode="auto">
            <a:xfrm>
              <a:off x="4294" y="3588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0" name="Rectangle 155"/>
            <p:cNvSpPr>
              <a:spLocks noChangeArrowheads="1"/>
            </p:cNvSpPr>
            <p:nvPr/>
          </p:nvSpPr>
          <p:spPr bwMode="auto">
            <a:xfrm>
              <a:off x="4154" y="2742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" name="Rectangle 156"/>
            <p:cNvSpPr>
              <a:spLocks noChangeArrowheads="1"/>
            </p:cNvSpPr>
            <p:nvPr/>
          </p:nvSpPr>
          <p:spPr bwMode="auto">
            <a:xfrm>
              <a:off x="4375" y="3237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" name="Rectangle 157"/>
            <p:cNvSpPr>
              <a:spLocks noChangeArrowheads="1"/>
            </p:cNvSpPr>
            <p:nvPr/>
          </p:nvSpPr>
          <p:spPr bwMode="auto">
            <a:xfrm>
              <a:off x="4140" y="2879"/>
              <a:ext cx="1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100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3" name="Rectangle 158"/>
            <p:cNvSpPr>
              <a:spLocks noChangeArrowheads="1"/>
            </p:cNvSpPr>
            <p:nvPr/>
          </p:nvSpPr>
          <p:spPr bwMode="auto">
            <a:xfrm>
              <a:off x="4378" y="2214"/>
              <a:ext cx="11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95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4" name="Line 159"/>
            <p:cNvSpPr>
              <a:spLocks noChangeShapeType="1"/>
            </p:cNvSpPr>
            <p:nvPr/>
          </p:nvSpPr>
          <p:spPr bwMode="auto">
            <a:xfrm>
              <a:off x="4223" y="3933"/>
              <a:ext cx="43" cy="0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Line 160"/>
            <p:cNvSpPr>
              <a:spLocks noChangeShapeType="1"/>
            </p:cNvSpPr>
            <p:nvPr/>
          </p:nvSpPr>
          <p:spPr bwMode="auto">
            <a:xfrm>
              <a:off x="4223" y="3916"/>
              <a:ext cx="0" cy="33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Line 161"/>
            <p:cNvSpPr>
              <a:spLocks noChangeShapeType="1"/>
            </p:cNvSpPr>
            <p:nvPr/>
          </p:nvSpPr>
          <p:spPr bwMode="auto">
            <a:xfrm>
              <a:off x="4266" y="3916"/>
              <a:ext cx="0" cy="33"/>
            </a:xfrm>
            <a:prstGeom prst="line">
              <a:avLst/>
            </a:prstGeom>
            <a:noFill/>
            <a:ln w="635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62"/>
            <p:cNvSpPr>
              <a:spLocks noChangeArrowheads="1"/>
            </p:cNvSpPr>
            <p:nvPr/>
          </p:nvSpPr>
          <p:spPr bwMode="auto">
            <a:xfrm>
              <a:off x="4213" y="3952"/>
              <a:ext cx="88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48" name="Text Box 8"/>
          <p:cNvSpPr txBox="1">
            <a:spLocks noChangeAspect="1" noChangeArrowheads="1"/>
          </p:cNvSpPr>
          <p:nvPr/>
        </p:nvSpPr>
        <p:spPr bwMode="auto">
          <a:xfrm>
            <a:off x="132547" y="588472"/>
            <a:ext cx="886633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/>
              <a:t>S7 </a:t>
            </a:r>
            <a:r>
              <a:rPr lang="en-US" sz="1100" b="1" dirty="0"/>
              <a:t>Figure:</a:t>
            </a:r>
            <a:r>
              <a:rPr lang="en-US" sz="1100" dirty="0"/>
              <a:t> Phylogenetic analysis of</a:t>
            </a:r>
            <a:r>
              <a:rPr lang="en-US" sz="1100" i="1" dirty="0"/>
              <a:t> TRI3</a:t>
            </a:r>
            <a:r>
              <a:rPr lang="en-US" sz="1100" dirty="0"/>
              <a:t>, </a:t>
            </a:r>
            <a:r>
              <a:rPr lang="en-US" sz="1100" i="1" dirty="0"/>
              <a:t>TRI5</a:t>
            </a:r>
            <a:r>
              <a:rPr lang="en-US" sz="1100" dirty="0"/>
              <a:t> and </a:t>
            </a:r>
            <a:r>
              <a:rPr lang="en-US" sz="1100" i="1" dirty="0"/>
              <a:t>TRI14</a:t>
            </a:r>
            <a:r>
              <a:rPr lang="en-US" sz="1100" dirty="0"/>
              <a:t> sequences to determine an appropriate root for </a:t>
            </a:r>
            <a:r>
              <a:rPr lang="en-US" sz="1100" i="1" dirty="0"/>
              <a:t>TRI </a:t>
            </a:r>
            <a:r>
              <a:rPr lang="en-US" sz="1100" dirty="0"/>
              <a:t>gene trees. In the tree shown here, a distantly related homolog was selected for each of the three </a:t>
            </a:r>
            <a:r>
              <a:rPr lang="en-US" sz="1100" i="1" dirty="0"/>
              <a:t>TRI </a:t>
            </a:r>
            <a:r>
              <a:rPr lang="en-US" sz="1100" dirty="0"/>
              <a:t>genes.  For </a:t>
            </a:r>
            <a:r>
              <a:rPr lang="en-US" sz="1100" i="1" dirty="0"/>
              <a:t>TRI3</a:t>
            </a:r>
            <a:r>
              <a:rPr lang="en-US" sz="1100" dirty="0"/>
              <a:t>, we selected a homolog of </a:t>
            </a:r>
            <a:r>
              <a:rPr lang="en-US" sz="1100" i="1" dirty="0"/>
              <a:t>TRI18 </a:t>
            </a:r>
            <a:r>
              <a:rPr lang="en-US" sz="1100" dirty="0"/>
              <a:t>as the outgroup.  We searched GenBank by BLASTx [75] to identify non-</a:t>
            </a:r>
            <a:r>
              <a:rPr lang="en-US" sz="1100" i="1" dirty="0"/>
              <a:t>TRI </a:t>
            </a:r>
            <a:r>
              <a:rPr lang="en-US" sz="1100" dirty="0"/>
              <a:t>gene homologs to use at outgroups in the </a:t>
            </a:r>
            <a:r>
              <a:rPr lang="en-US" sz="1100" i="1" dirty="0"/>
              <a:t>TRI5 </a:t>
            </a:r>
            <a:r>
              <a:rPr lang="en-US" sz="1100" dirty="0"/>
              <a:t>and </a:t>
            </a:r>
            <a:r>
              <a:rPr lang="en-US" sz="1100" i="1" dirty="0"/>
              <a:t>TRI14 </a:t>
            </a:r>
            <a:r>
              <a:rPr lang="en-US" sz="1100" dirty="0"/>
              <a:t>trees; the outgroups are represented by their GenBank accession numbers. To generate trees, deduced amino acid sequences of each gene were aligned with Muscle as implemented in MEGA7 [79], and trees were inferred using the maximum likelihood method with ultrafast bootstrapping [83] as implemented in IQ-Tree [73]. Numbers near branches are bootstrap values based on 1000 </a:t>
            </a:r>
            <a:r>
              <a:rPr lang="en-US" sz="1100" dirty="0" err="1"/>
              <a:t>pseudoreplicates</a:t>
            </a:r>
            <a:r>
              <a:rPr lang="en-US" sz="1100" dirty="0"/>
              <a:t>.</a:t>
            </a:r>
            <a:endParaRPr lang="en-US" sz="1100" b="1" dirty="0"/>
          </a:p>
        </p:txBody>
      </p:sp>
      <p:cxnSp>
        <p:nvCxnSpPr>
          <p:cNvPr id="11" name="Straight Connector 10"/>
          <p:cNvCxnSpPr>
            <a:stCxn id="82" idx="2"/>
          </p:cNvCxnSpPr>
          <p:nvPr/>
        </p:nvCxnSpPr>
        <p:spPr>
          <a:xfrm>
            <a:off x="215443" y="3704908"/>
            <a:ext cx="477003" cy="2074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197398" y="4082169"/>
            <a:ext cx="248688" cy="228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>
            <a:stCxn id="155" idx="2"/>
            <a:endCxn id="103" idx="0"/>
          </p:cNvCxnSpPr>
          <p:nvPr/>
        </p:nvCxnSpPr>
        <p:spPr>
          <a:xfrm>
            <a:off x="3278654" y="2965451"/>
            <a:ext cx="489149" cy="1524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stCxn id="238" idx="2"/>
          </p:cNvCxnSpPr>
          <p:nvPr/>
        </p:nvCxnSpPr>
        <p:spPr>
          <a:xfrm>
            <a:off x="6443943" y="4993561"/>
            <a:ext cx="215226" cy="486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stCxn id="242" idx="2"/>
          </p:cNvCxnSpPr>
          <p:nvPr/>
        </p:nvCxnSpPr>
        <p:spPr>
          <a:xfrm>
            <a:off x="6394017" y="4379595"/>
            <a:ext cx="291016" cy="1352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/>
        </p:nvCxnSpPr>
        <p:spPr>
          <a:xfrm>
            <a:off x="6411108" y="4169508"/>
            <a:ext cx="291016" cy="1352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>
            <a:stCxn id="236" idx="2"/>
          </p:cNvCxnSpPr>
          <p:nvPr/>
        </p:nvCxnSpPr>
        <p:spPr>
          <a:xfrm>
            <a:off x="6403462" y="3663077"/>
            <a:ext cx="434671" cy="135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25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</TotalTime>
  <Words>401</Words>
  <Application>Microsoft Office PowerPoint</Application>
  <PresentationFormat>On-screen Show (4:3)</PresentationFormat>
  <Paragraphs>109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MS Sans Serif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rhp</dc:creator>
  <cp:lastModifiedBy>rhp</cp:lastModifiedBy>
  <cp:revision>16</cp:revision>
  <dcterms:created xsi:type="dcterms:W3CDTF">2017-11-07T21:30:31Z</dcterms:created>
  <dcterms:modified xsi:type="dcterms:W3CDTF">2018-03-01T18:26:33Z</dcterms:modified>
</cp:coreProperties>
</file>