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00FF"/>
    <a:srgbClr val="99FF99"/>
    <a:srgbClr val="FFCCFF"/>
    <a:srgbClr val="66FFFF"/>
    <a:srgbClr val="FFCC66"/>
    <a:srgbClr val="CC99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87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8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7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41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6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6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6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5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6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9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4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28858-3578-49DB-9F3D-5E2B57DEC7C0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8A969-0803-43EB-802E-AD00B9D9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98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34171" y="3540126"/>
            <a:ext cx="2965449" cy="3292474"/>
            <a:chOff x="3437" y="171"/>
            <a:chExt cx="1868" cy="2074"/>
          </a:xfrm>
        </p:grpSpPr>
        <p:sp>
          <p:nvSpPr>
            <p:cNvPr id="8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37" y="171"/>
              <a:ext cx="1815" cy="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5"/>
            <p:cNvSpPr>
              <a:spLocks noChangeArrowheads="1"/>
            </p:cNvSpPr>
            <p:nvPr/>
          </p:nvSpPr>
          <p:spPr bwMode="auto">
            <a:xfrm>
              <a:off x="4276" y="247"/>
              <a:ext cx="947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graminearum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Freeform 6"/>
            <p:cNvSpPr>
              <a:spLocks/>
            </p:cNvSpPr>
            <p:nvPr/>
          </p:nvSpPr>
          <p:spPr bwMode="auto">
            <a:xfrm>
              <a:off x="4143" y="297"/>
              <a:ext cx="128" cy="70"/>
            </a:xfrm>
            <a:custGeom>
              <a:avLst/>
              <a:gdLst>
                <a:gd name="T0" fmla="*/ 0 w 128"/>
                <a:gd name="T1" fmla="*/ 70 h 70"/>
                <a:gd name="T2" fmla="*/ 0 w 128"/>
                <a:gd name="T3" fmla="*/ 0 h 70"/>
                <a:gd name="T4" fmla="*/ 128 w 128"/>
                <a:gd name="T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70">
                  <a:moveTo>
                    <a:pt x="0" y="70"/>
                  </a:moveTo>
                  <a:lnTo>
                    <a:pt x="0" y="0"/>
                  </a:lnTo>
                  <a:lnTo>
                    <a:pt x="12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7"/>
            <p:cNvSpPr>
              <a:spLocks noChangeArrowheads="1"/>
            </p:cNvSpPr>
            <p:nvPr/>
          </p:nvSpPr>
          <p:spPr bwMode="auto">
            <a:xfrm>
              <a:off x="4239" y="397"/>
              <a:ext cx="106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sporotrichioides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Freeform 8"/>
            <p:cNvSpPr>
              <a:spLocks/>
            </p:cNvSpPr>
            <p:nvPr/>
          </p:nvSpPr>
          <p:spPr bwMode="auto">
            <a:xfrm>
              <a:off x="4143" y="377"/>
              <a:ext cx="91" cy="70"/>
            </a:xfrm>
            <a:custGeom>
              <a:avLst/>
              <a:gdLst>
                <a:gd name="T0" fmla="*/ 0 w 91"/>
                <a:gd name="T1" fmla="*/ 0 h 70"/>
                <a:gd name="T2" fmla="*/ 0 w 91"/>
                <a:gd name="T3" fmla="*/ 70 h 70"/>
                <a:gd name="T4" fmla="*/ 91 w 91"/>
                <a:gd name="T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70">
                  <a:moveTo>
                    <a:pt x="0" y="0"/>
                  </a:moveTo>
                  <a:lnTo>
                    <a:pt x="0" y="70"/>
                  </a:lnTo>
                  <a:lnTo>
                    <a:pt x="91" y="7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4070" y="372"/>
              <a:ext cx="73" cy="108"/>
            </a:xfrm>
            <a:custGeom>
              <a:avLst/>
              <a:gdLst>
                <a:gd name="T0" fmla="*/ 0 w 73"/>
                <a:gd name="T1" fmla="*/ 108 h 108"/>
                <a:gd name="T2" fmla="*/ 0 w 73"/>
                <a:gd name="T3" fmla="*/ 0 h 108"/>
                <a:gd name="T4" fmla="*/ 73 w 73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08">
                  <a:moveTo>
                    <a:pt x="0" y="108"/>
                  </a:moveTo>
                  <a:lnTo>
                    <a:pt x="0" y="0"/>
                  </a:lnTo>
                  <a:lnTo>
                    <a:pt x="7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10"/>
            <p:cNvSpPr>
              <a:spLocks noChangeArrowheads="1"/>
            </p:cNvSpPr>
            <p:nvPr/>
          </p:nvSpPr>
          <p:spPr bwMode="auto">
            <a:xfrm>
              <a:off x="4195" y="548"/>
              <a:ext cx="77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longipes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4070" y="489"/>
              <a:ext cx="121" cy="108"/>
            </a:xfrm>
            <a:custGeom>
              <a:avLst/>
              <a:gdLst>
                <a:gd name="T0" fmla="*/ 0 w 121"/>
                <a:gd name="T1" fmla="*/ 0 h 108"/>
                <a:gd name="T2" fmla="*/ 0 w 121"/>
                <a:gd name="T3" fmla="*/ 108 h 108"/>
                <a:gd name="T4" fmla="*/ 121 w 121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08">
                  <a:moveTo>
                    <a:pt x="0" y="0"/>
                  </a:moveTo>
                  <a:lnTo>
                    <a:pt x="0" y="108"/>
                  </a:lnTo>
                  <a:lnTo>
                    <a:pt x="121" y="108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2"/>
            <p:cNvSpPr>
              <a:spLocks/>
            </p:cNvSpPr>
            <p:nvPr/>
          </p:nvSpPr>
          <p:spPr bwMode="auto">
            <a:xfrm>
              <a:off x="3702" y="485"/>
              <a:ext cx="368" cy="164"/>
            </a:xfrm>
            <a:custGeom>
              <a:avLst/>
              <a:gdLst>
                <a:gd name="T0" fmla="*/ 0 w 368"/>
                <a:gd name="T1" fmla="*/ 164 h 164"/>
                <a:gd name="T2" fmla="*/ 0 w 368"/>
                <a:gd name="T3" fmla="*/ 0 h 164"/>
                <a:gd name="T4" fmla="*/ 368 w 368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8" h="164">
                  <a:moveTo>
                    <a:pt x="0" y="164"/>
                  </a:moveTo>
                  <a:lnTo>
                    <a:pt x="0" y="0"/>
                  </a:lnTo>
                  <a:lnTo>
                    <a:pt x="36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13"/>
            <p:cNvSpPr>
              <a:spLocks noChangeArrowheads="1"/>
            </p:cNvSpPr>
            <p:nvPr/>
          </p:nvSpPr>
          <p:spPr bwMode="auto">
            <a:xfrm>
              <a:off x="4009" y="698"/>
              <a:ext cx="120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brevicompactum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Freeform 14"/>
            <p:cNvSpPr>
              <a:spLocks/>
            </p:cNvSpPr>
            <p:nvPr/>
          </p:nvSpPr>
          <p:spPr bwMode="auto">
            <a:xfrm>
              <a:off x="3973" y="748"/>
              <a:ext cx="31" cy="70"/>
            </a:xfrm>
            <a:custGeom>
              <a:avLst/>
              <a:gdLst>
                <a:gd name="T0" fmla="*/ 0 w 31"/>
                <a:gd name="T1" fmla="*/ 70 h 70"/>
                <a:gd name="T2" fmla="*/ 0 w 31"/>
                <a:gd name="T3" fmla="*/ 0 h 70"/>
                <a:gd name="T4" fmla="*/ 31 w 31"/>
                <a:gd name="T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70">
                  <a:moveTo>
                    <a:pt x="0" y="70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15"/>
            <p:cNvSpPr>
              <a:spLocks noChangeArrowheads="1"/>
            </p:cNvSpPr>
            <p:nvPr/>
          </p:nvSpPr>
          <p:spPr bwMode="auto">
            <a:xfrm>
              <a:off x="3998" y="849"/>
              <a:ext cx="111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arundinaceum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Freeform 16"/>
            <p:cNvSpPr>
              <a:spLocks/>
            </p:cNvSpPr>
            <p:nvPr/>
          </p:nvSpPr>
          <p:spPr bwMode="auto">
            <a:xfrm>
              <a:off x="3973" y="828"/>
              <a:ext cx="20" cy="70"/>
            </a:xfrm>
            <a:custGeom>
              <a:avLst/>
              <a:gdLst>
                <a:gd name="T0" fmla="*/ 0 w 20"/>
                <a:gd name="T1" fmla="*/ 0 h 70"/>
                <a:gd name="T2" fmla="*/ 0 w 20"/>
                <a:gd name="T3" fmla="*/ 70 h 70"/>
                <a:gd name="T4" fmla="*/ 20 w 20"/>
                <a:gd name="T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70">
                  <a:moveTo>
                    <a:pt x="0" y="0"/>
                  </a:moveTo>
                  <a:lnTo>
                    <a:pt x="0" y="70"/>
                  </a:lnTo>
                  <a:lnTo>
                    <a:pt x="20" y="7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7"/>
            <p:cNvSpPr>
              <a:spLocks/>
            </p:cNvSpPr>
            <p:nvPr/>
          </p:nvSpPr>
          <p:spPr bwMode="auto">
            <a:xfrm>
              <a:off x="3702" y="658"/>
              <a:ext cx="271" cy="165"/>
            </a:xfrm>
            <a:custGeom>
              <a:avLst/>
              <a:gdLst>
                <a:gd name="T0" fmla="*/ 0 w 271"/>
                <a:gd name="T1" fmla="*/ 0 h 165"/>
                <a:gd name="T2" fmla="*/ 0 w 271"/>
                <a:gd name="T3" fmla="*/ 165 h 165"/>
                <a:gd name="T4" fmla="*/ 271 w 271"/>
                <a:gd name="T5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1" h="165">
                  <a:moveTo>
                    <a:pt x="0" y="0"/>
                  </a:moveTo>
                  <a:lnTo>
                    <a:pt x="0" y="165"/>
                  </a:lnTo>
                  <a:lnTo>
                    <a:pt x="271" y="16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8"/>
            <p:cNvSpPr>
              <a:spLocks/>
            </p:cNvSpPr>
            <p:nvPr/>
          </p:nvSpPr>
          <p:spPr bwMode="auto">
            <a:xfrm>
              <a:off x="3641" y="653"/>
              <a:ext cx="61" cy="193"/>
            </a:xfrm>
            <a:custGeom>
              <a:avLst/>
              <a:gdLst>
                <a:gd name="T0" fmla="*/ 0 w 61"/>
                <a:gd name="T1" fmla="*/ 193 h 193"/>
                <a:gd name="T2" fmla="*/ 0 w 61"/>
                <a:gd name="T3" fmla="*/ 0 h 193"/>
                <a:gd name="T4" fmla="*/ 61 w 61"/>
                <a:gd name="T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193">
                  <a:moveTo>
                    <a:pt x="0" y="193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19"/>
            <p:cNvSpPr>
              <a:spLocks noChangeArrowheads="1"/>
            </p:cNvSpPr>
            <p:nvPr/>
          </p:nvSpPr>
          <p:spPr bwMode="auto">
            <a:xfrm>
              <a:off x="3908" y="999"/>
              <a:ext cx="88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Myrothecium roridum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Freeform 20"/>
            <p:cNvSpPr>
              <a:spLocks/>
            </p:cNvSpPr>
            <p:nvPr/>
          </p:nvSpPr>
          <p:spPr bwMode="auto">
            <a:xfrm>
              <a:off x="3641" y="856"/>
              <a:ext cx="263" cy="193"/>
            </a:xfrm>
            <a:custGeom>
              <a:avLst/>
              <a:gdLst>
                <a:gd name="T0" fmla="*/ 0 w 263"/>
                <a:gd name="T1" fmla="*/ 0 h 193"/>
                <a:gd name="T2" fmla="*/ 0 w 263"/>
                <a:gd name="T3" fmla="*/ 193 h 193"/>
                <a:gd name="T4" fmla="*/ 263 w 263"/>
                <a:gd name="T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3" h="193">
                  <a:moveTo>
                    <a:pt x="0" y="0"/>
                  </a:moveTo>
                  <a:lnTo>
                    <a:pt x="0" y="193"/>
                  </a:lnTo>
                  <a:lnTo>
                    <a:pt x="263" y="19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1"/>
            <p:cNvSpPr>
              <a:spLocks/>
            </p:cNvSpPr>
            <p:nvPr/>
          </p:nvSpPr>
          <p:spPr bwMode="auto">
            <a:xfrm>
              <a:off x="3581" y="851"/>
              <a:ext cx="60" cy="339"/>
            </a:xfrm>
            <a:custGeom>
              <a:avLst/>
              <a:gdLst>
                <a:gd name="T0" fmla="*/ 0 w 60"/>
                <a:gd name="T1" fmla="*/ 339 h 339"/>
                <a:gd name="T2" fmla="*/ 0 w 60"/>
                <a:gd name="T3" fmla="*/ 0 h 339"/>
                <a:gd name="T4" fmla="*/ 60 w 60"/>
                <a:gd name="T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339">
                  <a:moveTo>
                    <a:pt x="0" y="339"/>
                  </a:moveTo>
                  <a:lnTo>
                    <a:pt x="0" y="0"/>
                  </a:lnTo>
                  <a:lnTo>
                    <a:pt x="6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22"/>
            <p:cNvSpPr>
              <a:spLocks noChangeArrowheads="1"/>
            </p:cNvSpPr>
            <p:nvPr/>
          </p:nvSpPr>
          <p:spPr bwMode="auto">
            <a:xfrm>
              <a:off x="4049" y="1150"/>
              <a:ext cx="1207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195227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Freeform 23"/>
            <p:cNvSpPr>
              <a:spLocks/>
            </p:cNvSpPr>
            <p:nvPr/>
          </p:nvSpPr>
          <p:spPr bwMode="auto">
            <a:xfrm>
              <a:off x="4043" y="1199"/>
              <a:ext cx="1" cy="146"/>
            </a:xfrm>
            <a:custGeom>
              <a:avLst/>
              <a:gdLst>
                <a:gd name="T0" fmla="*/ 0 w 1"/>
                <a:gd name="T1" fmla="*/ 146 h 146"/>
                <a:gd name="T2" fmla="*/ 0 w 1"/>
                <a:gd name="T3" fmla="*/ 0 h 146"/>
                <a:gd name="T4" fmla="*/ 1 w 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46">
                  <a:moveTo>
                    <a:pt x="0" y="146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24"/>
            <p:cNvSpPr>
              <a:spLocks noChangeArrowheads="1"/>
            </p:cNvSpPr>
            <p:nvPr/>
          </p:nvSpPr>
          <p:spPr bwMode="auto">
            <a:xfrm>
              <a:off x="4048" y="1300"/>
              <a:ext cx="1207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197141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Freeform 25"/>
            <p:cNvSpPr>
              <a:spLocks/>
            </p:cNvSpPr>
            <p:nvPr/>
          </p:nvSpPr>
          <p:spPr bwMode="auto">
            <a:xfrm>
              <a:off x="4043" y="1350"/>
              <a:ext cx="0" cy="70"/>
            </a:xfrm>
            <a:custGeom>
              <a:avLst/>
              <a:gdLst>
                <a:gd name="T0" fmla="*/ 70 h 70"/>
                <a:gd name="T1" fmla="*/ 0 h 70"/>
                <a:gd name="T2" fmla="*/ 0 h 7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0">
                  <a:moveTo>
                    <a:pt x="0" y="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26"/>
            <p:cNvSpPr>
              <a:spLocks noChangeArrowheads="1"/>
            </p:cNvSpPr>
            <p:nvPr/>
          </p:nvSpPr>
          <p:spPr bwMode="auto">
            <a:xfrm>
              <a:off x="4048" y="1450"/>
              <a:ext cx="1115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K7-1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Freeform 27"/>
            <p:cNvSpPr>
              <a:spLocks/>
            </p:cNvSpPr>
            <p:nvPr/>
          </p:nvSpPr>
          <p:spPr bwMode="auto">
            <a:xfrm>
              <a:off x="4043" y="1430"/>
              <a:ext cx="0" cy="70"/>
            </a:xfrm>
            <a:custGeom>
              <a:avLst/>
              <a:gdLst>
                <a:gd name="T0" fmla="*/ 0 h 70"/>
                <a:gd name="T1" fmla="*/ 70 h 70"/>
                <a:gd name="T2" fmla="*/ 70 h 7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0">
                  <a:moveTo>
                    <a:pt x="0" y="0"/>
                  </a:moveTo>
                  <a:lnTo>
                    <a:pt x="0" y="70"/>
                  </a:lnTo>
                  <a:lnTo>
                    <a:pt x="0" y="7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>
              <a:off x="4043" y="1354"/>
              <a:ext cx="0" cy="146"/>
            </a:xfrm>
            <a:prstGeom prst="line">
              <a:avLst/>
            </a:pr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>
              <a:off x="3815" y="1350"/>
              <a:ext cx="228" cy="183"/>
            </a:xfrm>
            <a:custGeom>
              <a:avLst/>
              <a:gdLst>
                <a:gd name="T0" fmla="*/ 0 w 228"/>
                <a:gd name="T1" fmla="*/ 183 h 183"/>
                <a:gd name="T2" fmla="*/ 0 w 228"/>
                <a:gd name="T3" fmla="*/ 0 h 183"/>
                <a:gd name="T4" fmla="*/ 228 w 228"/>
                <a:gd name="T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8" h="183">
                  <a:moveTo>
                    <a:pt x="0" y="183"/>
                  </a:moveTo>
                  <a:lnTo>
                    <a:pt x="0" y="0"/>
                  </a:lnTo>
                  <a:lnTo>
                    <a:pt x="22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30"/>
            <p:cNvSpPr>
              <a:spLocks noChangeArrowheads="1"/>
            </p:cNvSpPr>
            <p:nvPr/>
          </p:nvSpPr>
          <p:spPr bwMode="auto">
            <a:xfrm>
              <a:off x="3985" y="1601"/>
              <a:ext cx="93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ovalisporum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Freeform 31"/>
            <p:cNvSpPr>
              <a:spLocks/>
            </p:cNvSpPr>
            <p:nvPr/>
          </p:nvSpPr>
          <p:spPr bwMode="auto">
            <a:xfrm>
              <a:off x="3979" y="1650"/>
              <a:ext cx="2" cy="71"/>
            </a:xfrm>
            <a:custGeom>
              <a:avLst/>
              <a:gdLst>
                <a:gd name="T0" fmla="*/ 0 w 2"/>
                <a:gd name="T1" fmla="*/ 71 h 71"/>
                <a:gd name="T2" fmla="*/ 0 w 2"/>
                <a:gd name="T3" fmla="*/ 0 h 71"/>
                <a:gd name="T4" fmla="*/ 2 w 2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1">
                  <a:moveTo>
                    <a:pt x="0" y="71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32"/>
            <p:cNvSpPr>
              <a:spLocks noChangeArrowheads="1"/>
            </p:cNvSpPr>
            <p:nvPr/>
          </p:nvSpPr>
          <p:spPr bwMode="auto">
            <a:xfrm>
              <a:off x="3985" y="1751"/>
              <a:ext cx="74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roseum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Freeform 33"/>
            <p:cNvSpPr>
              <a:spLocks/>
            </p:cNvSpPr>
            <p:nvPr/>
          </p:nvSpPr>
          <p:spPr bwMode="auto">
            <a:xfrm>
              <a:off x="3979" y="1730"/>
              <a:ext cx="2" cy="71"/>
            </a:xfrm>
            <a:custGeom>
              <a:avLst/>
              <a:gdLst>
                <a:gd name="T0" fmla="*/ 0 w 2"/>
                <a:gd name="T1" fmla="*/ 0 h 71"/>
                <a:gd name="T2" fmla="*/ 0 w 2"/>
                <a:gd name="T3" fmla="*/ 71 h 71"/>
                <a:gd name="T4" fmla="*/ 2 w 2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1">
                  <a:moveTo>
                    <a:pt x="0" y="0"/>
                  </a:moveTo>
                  <a:lnTo>
                    <a:pt x="0" y="71"/>
                  </a:lnTo>
                  <a:lnTo>
                    <a:pt x="2" y="7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4"/>
            <p:cNvSpPr>
              <a:spLocks/>
            </p:cNvSpPr>
            <p:nvPr/>
          </p:nvSpPr>
          <p:spPr bwMode="auto">
            <a:xfrm>
              <a:off x="3815" y="1542"/>
              <a:ext cx="164" cy="184"/>
            </a:xfrm>
            <a:custGeom>
              <a:avLst/>
              <a:gdLst>
                <a:gd name="T0" fmla="*/ 0 w 164"/>
                <a:gd name="T1" fmla="*/ 0 h 184"/>
                <a:gd name="T2" fmla="*/ 0 w 164"/>
                <a:gd name="T3" fmla="*/ 184 h 184"/>
                <a:gd name="T4" fmla="*/ 164 w 164"/>
                <a:gd name="T5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84">
                  <a:moveTo>
                    <a:pt x="0" y="0"/>
                  </a:moveTo>
                  <a:lnTo>
                    <a:pt x="0" y="184"/>
                  </a:lnTo>
                  <a:lnTo>
                    <a:pt x="164" y="18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"/>
            <p:cNvSpPr>
              <a:spLocks/>
            </p:cNvSpPr>
            <p:nvPr/>
          </p:nvSpPr>
          <p:spPr bwMode="auto">
            <a:xfrm>
              <a:off x="3581" y="1199"/>
              <a:ext cx="234" cy="339"/>
            </a:xfrm>
            <a:custGeom>
              <a:avLst/>
              <a:gdLst>
                <a:gd name="T0" fmla="*/ 0 w 234"/>
                <a:gd name="T1" fmla="*/ 0 h 339"/>
                <a:gd name="T2" fmla="*/ 0 w 234"/>
                <a:gd name="T3" fmla="*/ 339 h 339"/>
                <a:gd name="T4" fmla="*/ 234 w 234"/>
                <a:gd name="T5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339">
                  <a:moveTo>
                    <a:pt x="0" y="0"/>
                  </a:moveTo>
                  <a:lnTo>
                    <a:pt x="0" y="339"/>
                  </a:lnTo>
                  <a:lnTo>
                    <a:pt x="234" y="339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6"/>
            <p:cNvSpPr>
              <a:spLocks/>
            </p:cNvSpPr>
            <p:nvPr/>
          </p:nvSpPr>
          <p:spPr bwMode="auto">
            <a:xfrm>
              <a:off x="3469" y="1194"/>
              <a:ext cx="112" cy="374"/>
            </a:xfrm>
            <a:custGeom>
              <a:avLst/>
              <a:gdLst>
                <a:gd name="T0" fmla="*/ 0 w 112"/>
                <a:gd name="T1" fmla="*/ 374 h 374"/>
                <a:gd name="T2" fmla="*/ 0 w 112"/>
                <a:gd name="T3" fmla="*/ 0 h 374"/>
                <a:gd name="T4" fmla="*/ 112 w 112"/>
                <a:gd name="T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374">
                  <a:moveTo>
                    <a:pt x="0" y="374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37"/>
            <p:cNvSpPr>
              <a:spLocks noChangeArrowheads="1"/>
            </p:cNvSpPr>
            <p:nvPr/>
          </p:nvSpPr>
          <p:spPr bwMode="auto">
            <a:xfrm>
              <a:off x="3773" y="1902"/>
              <a:ext cx="123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Microcyclospora tardicrescens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Freeform 38"/>
            <p:cNvSpPr>
              <a:spLocks/>
            </p:cNvSpPr>
            <p:nvPr/>
          </p:nvSpPr>
          <p:spPr bwMode="auto">
            <a:xfrm>
              <a:off x="3469" y="1578"/>
              <a:ext cx="299" cy="373"/>
            </a:xfrm>
            <a:custGeom>
              <a:avLst/>
              <a:gdLst>
                <a:gd name="T0" fmla="*/ 0 w 299"/>
                <a:gd name="T1" fmla="*/ 0 h 373"/>
                <a:gd name="T2" fmla="*/ 0 w 299"/>
                <a:gd name="T3" fmla="*/ 373 h 373"/>
                <a:gd name="T4" fmla="*/ 299 w 299"/>
                <a:gd name="T5" fmla="*/ 37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9" h="373">
                  <a:moveTo>
                    <a:pt x="0" y="0"/>
                  </a:moveTo>
                  <a:lnTo>
                    <a:pt x="0" y="373"/>
                  </a:lnTo>
                  <a:lnTo>
                    <a:pt x="299" y="37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39"/>
            <p:cNvSpPr>
              <a:spLocks noChangeArrowheads="1"/>
            </p:cNvSpPr>
            <p:nvPr/>
          </p:nvSpPr>
          <p:spPr bwMode="auto">
            <a:xfrm>
              <a:off x="4080" y="318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40"/>
            <p:cNvSpPr>
              <a:spLocks noChangeArrowheads="1"/>
            </p:cNvSpPr>
            <p:nvPr/>
          </p:nvSpPr>
          <p:spPr bwMode="auto">
            <a:xfrm>
              <a:off x="3985" y="431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41"/>
            <p:cNvSpPr>
              <a:spLocks noChangeArrowheads="1"/>
            </p:cNvSpPr>
            <p:nvPr/>
          </p:nvSpPr>
          <p:spPr bwMode="auto">
            <a:xfrm>
              <a:off x="3888" y="831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42"/>
            <p:cNvSpPr>
              <a:spLocks noChangeArrowheads="1"/>
            </p:cNvSpPr>
            <p:nvPr/>
          </p:nvSpPr>
          <p:spPr bwMode="auto">
            <a:xfrm>
              <a:off x="3894" y="1733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43"/>
            <p:cNvSpPr>
              <a:spLocks noChangeArrowheads="1"/>
            </p:cNvSpPr>
            <p:nvPr/>
          </p:nvSpPr>
          <p:spPr bwMode="auto">
            <a:xfrm>
              <a:off x="3958" y="1296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44"/>
            <p:cNvSpPr>
              <a:spLocks noChangeArrowheads="1"/>
            </p:cNvSpPr>
            <p:nvPr/>
          </p:nvSpPr>
          <p:spPr bwMode="auto">
            <a:xfrm>
              <a:off x="3730" y="1545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Line 45"/>
            <p:cNvSpPr>
              <a:spLocks noChangeShapeType="1"/>
            </p:cNvSpPr>
            <p:nvPr/>
          </p:nvSpPr>
          <p:spPr bwMode="auto">
            <a:xfrm>
              <a:off x="3629" y="2149"/>
              <a:ext cx="82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46"/>
            <p:cNvSpPr>
              <a:spLocks noChangeShapeType="1"/>
            </p:cNvSpPr>
            <p:nvPr/>
          </p:nvSpPr>
          <p:spPr bwMode="auto">
            <a:xfrm>
              <a:off x="3629" y="2136"/>
              <a:ext cx="0" cy="26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47"/>
            <p:cNvSpPr>
              <a:spLocks noChangeShapeType="1"/>
            </p:cNvSpPr>
            <p:nvPr/>
          </p:nvSpPr>
          <p:spPr bwMode="auto">
            <a:xfrm>
              <a:off x="3711" y="2136"/>
              <a:ext cx="0" cy="26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48"/>
            <p:cNvSpPr>
              <a:spLocks noChangeArrowheads="1"/>
            </p:cNvSpPr>
            <p:nvPr/>
          </p:nvSpPr>
          <p:spPr bwMode="auto">
            <a:xfrm>
              <a:off x="3646" y="2167"/>
              <a:ext cx="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4365923" y="192755"/>
            <a:ext cx="3675063" cy="3222625"/>
            <a:chOff x="778" y="165"/>
            <a:chExt cx="2315" cy="2030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778" y="165"/>
              <a:ext cx="2251" cy="2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860" y="215"/>
              <a:ext cx="947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graminearum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752" y="265"/>
              <a:ext cx="103" cy="45"/>
            </a:xfrm>
            <a:custGeom>
              <a:avLst/>
              <a:gdLst>
                <a:gd name="T0" fmla="*/ 0 w 103"/>
                <a:gd name="T1" fmla="*/ 45 h 45"/>
                <a:gd name="T2" fmla="*/ 0 w 103"/>
                <a:gd name="T3" fmla="*/ 0 h 45"/>
                <a:gd name="T4" fmla="*/ 103 w 10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45">
                  <a:moveTo>
                    <a:pt x="0" y="45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1819" y="315"/>
              <a:ext cx="106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sporotrichioides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1752" y="320"/>
              <a:ext cx="62" cy="44"/>
            </a:xfrm>
            <a:custGeom>
              <a:avLst/>
              <a:gdLst>
                <a:gd name="T0" fmla="*/ 0 w 62"/>
                <a:gd name="T1" fmla="*/ 0 h 44"/>
                <a:gd name="T2" fmla="*/ 0 w 62"/>
                <a:gd name="T3" fmla="*/ 44 h 44"/>
                <a:gd name="T4" fmla="*/ 62 w 62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44">
                  <a:moveTo>
                    <a:pt x="0" y="0"/>
                  </a:moveTo>
                  <a:lnTo>
                    <a:pt x="0" y="44"/>
                  </a:lnTo>
                  <a:lnTo>
                    <a:pt x="62" y="4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696" y="315"/>
              <a:ext cx="56" cy="69"/>
            </a:xfrm>
            <a:custGeom>
              <a:avLst/>
              <a:gdLst>
                <a:gd name="T0" fmla="*/ 0 w 56"/>
                <a:gd name="T1" fmla="*/ 69 h 69"/>
                <a:gd name="T2" fmla="*/ 0 w 56"/>
                <a:gd name="T3" fmla="*/ 0 h 69"/>
                <a:gd name="T4" fmla="*/ 56 w 5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69">
                  <a:moveTo>
                    <a:pt x="0" y="69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1818" y="414"/>
              <a:ext cx="77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longipes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1696" y="394"/>
              <a:ext cx="117" cy="70"/>
            </a:xfrm>
            <a:custGeom>
              <a:avLst/>
              <a:gdLst>
                <a:gd name="T0" fmla="*/ 0 w 117"/>
                <a:gd name="T1" fmla="*/ 0 h 70"/>
                <a:gd name="T2" fmla="*/ 0 w 117"/>
                <a:gd name="T3" fmla="*/ 70 h 70"/>
                <a:gd name="T4" fmla="*/ 117 w 117"/>
                <a:gd name="T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70">
                  <a:moveTo>
                    <a:pt x="0" y="0"/>
                  </a:moveTo>
                  <a:lnTo>
                    <a:pt x="0" y="70"/>
                  </a:lnTo>
                  <a:lnTo>
                    <a:pt x="117" y="7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1601" y="389"/>
              <a:ext cx="95" cy="82"/>
            </a:xfrm>
            <a:custGeom>
              <a:avLst/>
              <a:gdLst>
                <a:gd name="T0" fmla="*/ 0 w 95"/>
                <a:gd name="T1" fmla="*/ 82 h 82"/>
                <a:gd name="T2" fmla="*/ 0 w 95"/>
                <a:gd name="T3" fmla="*/ 0 h 82"/>
                <a:gd name="T4" fmla="*/ 95 w 95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82">
                  <a:moveTo>
                    <a:pt x="0" y="82"/>
                  </a:moveTo>
                  <a:lnTo>
                    <a:pt x="0" y="0"/>
                  </a:lnTo>
                  <a:lnTo>
                    <a:pt x="9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1786" y="513"/>
              <a:ext cx="64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FIESC 12 13405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1601" y="480"/>
              <a:ext cx="181" cy="83"/>
            </a:xfrm>
            <a:custGeom>
              <a:avLst/>
              <a:gdLst>
                <a:gd name="T0" fmla="*/ 0 w 181"/>
                <a:gd name="T1" fmla="*/ 0 h 83"/>
                <a:gd name="T2" fmla="*/ 0 w 181"/>
                <a:gd name="T3" fmla="*/ 83 h 83"/>
                <a:gd name="T4" fmla="*/ 181 w 181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83">
                  <a:moveTo>
                    <a:pt x="0" y="0"/>
                  </a:moveTo>
                  <a:lnTo>
                    <a:pt x="0" y="83"/>
                  </a:lnTo>
                  <a:lnTo>
                    <a:pt x="181" y="8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047" y="476"/>
              <a:ext cx="554" cy="252"/>
            </a:xfrm>
            <a:custGeom>
              <a:avLst/>
              <a:gdLst>
                <a:gd name="T0" fmla="*/ 0 w 554"/>
                <a:gd name="T1" fmla="*/ 252 h 252"/>
                <a:gd name="T2" fmla="*/ 0 w 554"/>
                <a:gd name="T3" fmla="*/ 0 h 252"/>
                <a:gd name="T4" fmla="*/ 554 w 554"/>
                <a:gd name="T5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4" h="252">
                  <a:moveTo>
                    <a:pt x="0" y="252"/>
                  </a:moveTo>
                  <a:lnTo>
                    <a:pt x="0" y="0"/>
                  </a:lnTo>
                  <a:lnTo>
                    <a:pt x="554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1407" y="612"/>
              <a:ext cx="1175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7711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402" y="662"/>
              <a:ext cx="1" cy="45"/>
            </a:xfrm>
            <a:custGeom>
              <a:avLst/>
              <a:gdLst>
                <a:gd name="T0" fmla="*/ 0 w 1"/>
                <a:gd name="T1" fmla="*/ 45 h 45"/>
                <a:gd name="T2" fmla="*/ 0 w 1"/>
                <a:gd name="T3" fmla="*/ 0 h 45"/>
                <a:gd name="T4" fmla="*/ 1 w 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5">
                  <a:moveTo>
                    <a:pt x="0" y="45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1407" y="712"/>
              <a:ext cx="121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40293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1402" y="717"/>
              <a:ext cx="0" cy="44"/>
            </a:xfrm>
            <a:custGeom>
              <a:avLst/>
              <a:gdLst>
                <a:gd name="T0" fmla="*/ 0 h 44"/>
                <a:gd name="T1" fmla="*/ 44 h 44"/>
                <a:gd name="T2" fmla="*/ 44 h 4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4">
                  <a:moveTo>
                    <a:pt x="0" y="0"/>
                  </a:moveTo>
                  <a:lnTo>
                    <a:pt x="0" y="44"/>
                  </a:lnTo>
                  <a:lnTo>
                    <a:pt x="0" y="4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1400" y="712"/>
              <a:ext cx="2" cy="69"/>
            </a:xfrm>
            <a:custGeom>
              <a:avLst/>
              <a:gdLst>
                <a:gd name="T0" fmla="*/ 0 w 2"/>
                <a:gd name="T1" fmla="*/ 69 h 69"/>
                <a:gd name="T2" fmla="*/ 0 w 2"/>
                <a:gd name="T3" fmla="*/ 0 h 69"/>
                <a:gd name="T4" fmla="*/ 2 w 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0" y="69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1"/>
            <p:cNvSpPr>
              <a:spLocks noChangeArrowheads="1"/>
            </p:cNvSpPr>
            <p:nvPr/>
          </p:nvSpPr>
          <p:spPr bwMode="auto">
            <a:xfrm>
              <a:off x="1407" y="811"/>
              <a:ext cx="121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40288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400" y="791"/>
              <a:ext cx="3" cy="70"/>
            </a:xfrm>
            <a:custGeom>
              <a:avLst/>
              <a:gdLst>
                <a:gd name="T0" fmla="*/ 0 w 3"/>
                <a:gd name="T1" fmla="*/ 0 h 70"/>
                <a:gd name="T2" fmla="*/ 0 w 3"/>
                <a:gd name="T3" fmla="*/ 70 h 70"/>
                <a:gd name="T4" fmla="*/ 3 w 3"/>
                <a:gd name="T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0">
                  <a:moveTo>
                    <a:pt x="0" y="0"/>
                  </a:moveTo>
                  <a:lnTo>
                    <a:pt x="0" y="70"/>
                  </a:lnTo>
                  <a:lnTo>
                    <a:pt x="3" y="7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1390" y="786"/>
              <a:ext cx="10" cy="82"/>
            </a:xfrm>
            <a:custGeom>
              <a:avLst/>
              <a:gdLst>
                <a:gd name="T0" fmla="*/ 0 w 10"/>
                <a:gd name="T1" fmla="*/ 82 h 82"/>
                <a:gd name="T2" fmla="*/ 0 w 10"/>
                <a:gd name="T3" fmla="*/ 0 h 82"/>
                <a:gd name="T4" fmla="*/ 10 w 10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2">
                  <a:moveTo>
                    <a:pt x="0" y="82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>
              <a:off x="1407" y="910"/>
              <a:ext cx="115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chlorohalonata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1390" y="877"/>
              <a:ext cx="13" cy="83"/>
            </a:xfrm>
            <a:custGeom>
              <a:avLst/>
              <a:gdLst>
                <a:gd name="T0" fmla="*/ 0 w 13"/>
                <a:gd name="T1" fmla="*/ 0 h 83"/>
                <a:gd name="T2" fmla="*/ 0 w 13"/>
                <a:gd name="T3" fmla="*/ 83 h 83"/>
                <a:gd name="T4" fmla="*/ 13 w 1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3">
                  <a:moveTo>
                    <a:pt x="0" y="0"/>
                  </a:moveTo>
                  <a:lnTo>
                    <a:pt x="0" y="83"/>
                  </a:lnTo>
                  <a:lnTo>
                    <a:pt x="13" y="8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1290" y="873"/>
              <a:ext cx="100" cy="112"/>
            </a:xfrm>
            <a:custGeom>
              <a:avLst/>
              <a:gdLst>
                <a:gd name="T0" fmla="*/ 0 w 100"/>
                <a:gd name="T1" fmla="*/ 112 h 112"/>
                <a:gd name="T2" fmla="*/ 0 w 100"/>
                <a:gd name="T3" fmla="*/ 0 h 112"/>
                <a:gd name="T4" fmla="*/ 100 w 100"/>
                <a:gd name="T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12">
                  <a:moveTo>
                    <a:pt x="0" y="112"/>
                  </a:moveTo>
                  <a:lnTo>
                    <a:pt x="0" y="0"/>
                  </a:lnTo>
                  <a:lnTo>
                    <a:pt x="10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7"/>
            <p:cNvSpPr>
              <a:spLocks noChangeArrowheads="1"/>
            </p:cNvSpPr>
            <p:nvPr/>
          </p:nvSpPr>
          <p:spPr bwMode="auto">
            <a:xfrm>
              <a:off x="1681" y="1009"/>
              <a:ext cx="1191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Myrothecium roridum TRI10-2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1394" y="1059"/>
              <a:ext cx="282" cy="45"/>
            </a:xfrm>
            <a:custGeom>
              <a:avLst/>
              <a:gdLst>
                <a:gd name="T0" fmla="*/ 0 w 282"/>
                <a:gd name="T1" fmla="*/ 45 h 45"/>
                <a:gd name="T2" fmla="*/ 0 w 282"/>
                <a:gd name="T3" fmla="*/ 0 h 45"/>
                <a:gd name="T4" fmla="*/ 282 w 282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" h="45">
                  <a:moveTo>
                    <a:pt x="0" y="45"/>
                  </a:moveTo>
                  <a:lnTo>
                    <a:pt x="0" y="0"/>
                  </a:lnTo>
                  <a:lnTo>
                    <a:pt x="28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9"/>
            <p:cNvSpPr>
              <a:spLocks noChangeArrowheads="1"/>
            </p:cNvSpPr>
            <p:nvPr/>
          </p:nvSpPr>
          <p:spPr bwMode="auto">
            <a:xfrm>
              <a:off x="1463" y="1109"/>
              <a:ext cx="116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Myrothecium roridum TRI10-1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1394" y="1113"/>
              <a:ext cx="64" cy="45"/>
            </a:xfrm>
            <a:custGeom>
              <a:avLst/>
              <a:gdLst>
                <a:gd name="T0" fmla="*/ 0 w 64"/>
                <a:gd name="T1" fmla="*/ 0 h 45"/>
                <a:gd name="T2" fmla="*/ 0 w 64"/>
                <a:gd name="T3" fmla="*/ 45 h 45"/>
                <a:gd name="T4" fmla="*/ 64 w 64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45">
                  <a:moveTo>
                    <a:pt x="0" y="0"/>
                  </a:moveTo>
                  <a:lnTo>
                    <a:pt x="0" y="45"/>
                  </a:lnTo>
                  <a:lnTo>
                    <a:pt x="64" y="4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290" y="995"/>
              <a:ext cx="104" cy="114"/>
            </a:xfrm>
            <a:custGeom>
              <a:avLst/>
              <a:gdLst>
                <a:gd name="T0" fmla="*/ 0 w 104"/>
                <a:gd name="T1" fmla="*/ 0 h 114"/>
                <a:gd name="T2" fmla="*/ 0 w 104"/>
                <a:gd name="T3" fmla="*/ 114 h 114"/>
                <a:gd name="T4" fmla="*/ 104 w 10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114">
                  <a:moveTo>
                    <a:pt x="0" y="0"/>
                  </a:moveTo>
                  <a:lnTo>
                    <a:pt x="0" y="114"/>
                  </a:lnTo>
                  <a:lnTo>
                    <a:pt x="104" y="11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1047" y="737"/>
              <a:ext cx="243" cy="253"/>
            </a:xfrm>
            <a:custGeom>
              <a:avLst/>
              <a:gdLst>
                <a:gd name="T0" fmla="*/ 0 w 243"/>
                <a:gd name="T1" fmla="*/ 0 h 253"/>
                <a:gd name="T2" fmla="*/ 0 w 243"/>
                <a:gd name="T3" fmla="*/ 253 h 253"/>
                <a:gd name="T4" fmla="*/ 243 w 243"/>
                <a:gd name="T5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53">
                  <a:moveTo>
                    <a:pt x="0" y="0"/>
                  </a:moveTo>
                  <a:lnTo>
                    <a:pt x="0" y="253"/>
                  </a:lnTo>
                  <a:lnTo>
                    <a:pt x="243" y="25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996" y="733"/>
              <a:ext cx="51" cy="282"/>
            </a:xfrm>
            <a:custGeom>
              <a:avLst/>
              <a:gdLst>
                <a:gd name="T0" fmla="*/ 0 w 51"/>
                <a:gd name="T1" fmla="*/ 282 h 282"/>
                <a:gd name="T2" fmla="*/ 0 w 51"/>
                <a:gd name="T3" fmla="*/ 0 h 282"/>
                <a:gd name="T4" fmla="*/ 51 w 51"/>
                <a:gd name="T5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82">
                  <a:moveTo>
                    <a:pt x="0" y="282"/>
                  </a:moveTo>
                  <a:lnTo>
                    <a:pt x="0" y="0"/>
                  </a:lnTo>
                  <a:lnTo>
                    <a:pt x="5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4"/>
            <p:cNvSpPr>
              <a:spLocks noChangeArrowheads="1"/>
            </p:cNvSpPr>
            <p:nvPr/>
          </p:nvSpPr>
          <p:spPr bwMode="auto">
            <a:xfrm>
              <a:off x="1218" y="1208"/>
              <a:ext cx="111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arundinaceum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1201" y="1258"/>
              <a:ext cx="12" cy="44"/>
            </a:xfrm>
            <a:custGeom>
              <a:avLst/>
              <a:gdLst>
                <a:gd name="T0" fmla="*/ 0 w 12"/>
                <a:gd name="T1" fmla="*/ 44 h 44"/>
                <a:gd name="T2" fmla="*/ 0 w 12"/>
                <a:gd name="T3" fmla="*/ 0 h 44"/>
                <a:gd name="T4" fmla="*/ 12 w 12"/>
                <a:gd name="T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0"/>
                  </a:lnTo>
                  <a:lnTo>
                    <a:pt x="1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36"/>
            <p:cNvSpPr>
              <a:spLocks noChangeArrowheads="1"/>
            </p:cNvSpPr>
            <p:nvPr/>
          </p:nvSpPr>
          <p:spPr bwMode="auto">
            <a:xfrm>
              <a:off x="1209" y="1307"/>
              <a:ext cx="120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brevicompactum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1201" y="1312"/>
              <a:ext cx="4" cy="45"/>
            </a:xfrm>
            <a:custGeom>
              <a:avLst/>
              <a:gdLst>
                <a:gd name="T0" fmla="*/ 0 w 4"/>
                <a:gd name="T1" fmla="*/ 0 h 45"/>
                <a:gd name="T2" fmla="*/ 0 w 4"/>
                <a:gd name="T3" fmla="*/ 45 h 45"/>
                <a:gd name="T4" fmla="*/ 4 w 4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5">
                  <a:moveTo>
                    <a:pt x="0" y="0"/>
                  </a:moveTo>
                  <a:lnTo>
                    <a:pt x="0" y="45"/>
                  </a:lnTo>
                  <a:lnTo>
                    <a:pt x="4" y="4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996" y="1025"/>
              <a:ext cx="205" cy="282"/>
            </a:xfrm>
            <a:custGeom>
              <a:avLst/>
              <a:gdLst>
                <a:gd name="T0" fmla="*/ 0 w 205"/>
                <a:gd name="T1" fmla="*/ 0 h 282"/>
                <a:gd name="T2" fmla="*/ 0 w 205"/>
                <a:gd name="T3" fmla="*/ 282 h 282"/>
                <a:gd name="T4" fmla="*/ 205 w 205"/>
                <a:gd name="T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" h="282">
                  <a:moveTo>
                    <a:pt x="0" y="0"/>
                  </a:moveTo>
                  <a:lnTo>
                    <a:pt x="0" y="282"/>
                  </a:lnTo>
                  <a:lnTo>
                    <a:pt x="205" y="28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927" y="1020"/>
              <a:ext cx="69" cy="330"/>
            </a:xfrm>
            <a:custGeom>
              <a:avLst/>
              <a:gdLst>
                <a:gd name="T0" fmla="*/ 0 w 69"/>
                <a:gd name="T1" fmla="*/ 330 h 330"/>
                <a:gd name="T2" fmla="*/ 0 w 69"/>
                <a:gd name="T3" fmla="*/ 0 h 330"/>
                <a:gd name="T4" fmla="*/ 69 w 69"/>
                <a:gd name="T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30">
                  <a:moveTo>
                    <a:pt x="0" y="330"/>
                  </a:moveTo>
                  <a:lnTo>
                    <a:pt x="0" y="0"/>
                  </a:lnTo>
                  <a:lnTo>
                    <a:pt x="69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0"/>
            <p:cNvSpPr>
              <a:spLocks noChangeArrowheads="1"/>
            </p:cNvSpPr>
            <p:nvPr/>
          </p:nvSpPr>
          <p:spPr bwMode="auto">
            <a:xfrm>
              <a:off x="1090" y="1406"/>
              <a:ext cx="120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195227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1085" y="1456"/>
              <a:ext cx="0" cy="45"/>
            </a:xfrm>
            <a:custGeom>
              <a:avLst/>
              <a:gdLst>
                <a:gd name="T0" fmla="*/ 45 h 45"/>
                <a:gd name="T1" fmla="*/ 0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42"/>
            <p:cNvSpPr>
              <a:spLocks noChangeArrowheads="1"/>
            </p:cNvSpPr>
            <p:nvPr/>
          </p:nvSpPr>
          <p:spPr bwMode="auto">
            <a:xfrm>
              <a:off x="1090" y="1506"/>
              <a:ext cx="120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197141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1085" y="1510"/>
              <a:ext cx="0" cy="45"/>
            </a:xfrm>
            <a:custGeom>
              <a:avLst/>
              <a:gdLst>
                <a:gd name="T0" fmla="*/ 0 h 45"/>
                <a:gd name="T1" fmla="*/ 45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45"/>
                  </a:lnTo>
                  <a:lnTo>
                    <a:pt x="0" y="4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4"/>
            <p:cNvSpPr>
              <a:spLocks/>
            </p:cNvSpPr>
            <p:nvPr/>
          </p:nvSpPr>
          <p:spPr bwMode="auto">
            <a:xfrm>
              <a:off x="1083" y="1506"/>
              <a:ext cx="2" cy="69"/>
            </a:xfrm>
            <a:custGeom>
              <a:avLst/>
              <a:gdLst>
                <a:gd name="T0" fmla="*/ 0 w 2"/>
                <a:gd name="T1" fmla="*/ 69 h 69"/>
                <a:gd name="T2" fmla="*/ 0 w 2"/>
                <a:gd name="T3" fmla="*/ 0 h 69"/>
                <a:gd name="T4" fmla="*/ 2 w 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0" y="69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087" y="1605"/>
              <a:ext cx="111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K7-1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1083" y="1585"/>
              <a:ext cx="0" cy="70"/>
            </a:xfrm>
            <a:custGeom>
              <a:avLst/>
              <a:gdLst>
                <a:gd name="T0" fmla="*/ 0 h 70"/>
                <a:gd name="T1" fmla="*/ 70 h 70"/>
                <a:gd name="T2" fmla="*/ 70 h 7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0">
                  <a:moveTo>
                    <a:pt x="0" y="0"/>
                  </a:moveTo>
                  <a:lnTo>
                    <a:pt x="0" y="70"/>
                  </a:lnTo>
                  <a:lnTo>
                    <a:pt x="0" y="7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976" y="1580"/>
              <a:ext cx="107" cy="107"/>
            </a:xfrm>
            <a:custGeom>
              <a:avLst/>
              <a:gdLst>
                <a:gd name="T0" fmla="*/ 0 w 107"/>
                <a:gd name="T1" fmla="*/ 107 h 107"/>
                <a:gd name="T2" fmla="*/ 0 w 107"/>
                <a:gd name="T3" fmla="*/ 0 h 107"/>
                <a:gd name="T4" fmla="*/ 107 w 107"/>
                <a:gd name="T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107">
                  <a:moveTo>
                    <a:pt x="0" y="107"/>
                  </a:moveTo>
                  <a:lnTo>
                    <a:pt x="0" y="0"/>
                  </a:lnTo>
                  <a:lnTo>
                    <a:pt x="10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48"/>
            <p:cNvSpPr>
              <a:spLocks noChangeArrowheads="1"/>
            </p:cNvSpPr>
            <p:nvPr/>
          </p:nvSpPr>
          <p:spPr bwMode="auto">
            <a:xfrm>
              <a:off x="1045" y="1704"/>
              <a:ext cx="74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roseum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1040" y="1754"/>
              <a:ext cx="0" cy="45"/>
            </a:xfrm>
            <a:custGeom>
              <a:avLst/>
              <a:gdLst>
                <a:gd name="T0" fmla="*/ 45 h 45"/>
                <a:gd name="T1" fmla="*/ 0 h 45"/>
                <a:gd name="T2" fmla="*/ 0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4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50"/>
            <p:cNvSpPr>
              <a:spLocks noChangeArrowheads="1"/>
            </p:cNvSpPr>
            <p:nvPr/>
          </p:nvSpPr>
          <p:spPr bwMode="auto">
            <a:xfrm>
              <a:off x="1045" y="1803"/>
              <a:ext cx="93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ovalisporum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1040" y="1808"/>
              <a:ext cx="0" cy="45"/>
            </a:xfrm>
            <a:custGeom>
              <a:avLst/>
              <a:gdLst>
                <a:gd name="T0" fmla="*/ 0 h 45"/>
                <a:gd name="T1" fmla="*/ 45 h 45"/>
                <a:gd name="T2" fmla="*/ 45 h 4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">
                  <a:moveTo>
                    <a:pt x="0" y="0"/>
                  </a:moveTo>
                  <a:lnTo>
                    <a:pt x="0" y="45"/>
                  </a:lnTo>
                  <a:lnTo>
                    <a:pt x="0" y="4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976" y="1696"/>
              <a:ext cx="64" cy="107"/>
            </a:xfrm>
            <a:custGeom>
              <a:avLst/>
              <a:gdLst>
                <a:gd name="T0" fmla="*/ 0 w 64"/>
                <a:gd name="T1" fmla="*/ 0 h 107"/>
                <a:gd name="T2" fmla="*/ 0 w 64"/>
                <a:gd name="T3" fmla="*/ 107 h 107"/>
                <a:gd name="T4" fmla="*/ 64 w 64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107">
                  <a:moveTo>
                    <a:pt x="0" y="0"/>
                  </a:moveTo>
                  <a:lnTo>
                    <a:pt x="0" y="107"/>
                  </a:lnTo>
                  <a:lnTo>
                    <a:pt x="64" y="10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927" y="1360"/>
              <a:ext cx="49" cy="331"/>
            </a:xfrm>
            <a:custGeom>
              <a:avLst/>
              <a:gdLst>
                <a:gd name="T0" fmla="*/ 0 w 49"/>
                <a:gd name="T1" fmla="*/ 0 h 331"/>
                <a:gd name="T2" fmla="*/ 0 w 49"/>
                <a:gd name="T3" fmla="*/ 331 h 331"/>
                <a:gd name="T4" fmla="*/ 49 w 49"/>
                <a:gd name="T5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331">
                  <a:moveTo>
                    <a:pt x="0" y="0"/>
                  </a:moveTo>
                  <a:lnTo>
                    <a:pt x="0" y="331"/>
                  </a:lnTo>
                  <a:lnTo>
                    <a:pt x="49" y="33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810" y="1355"/>
              <a:ext cx="117" cy="294"/>
            </a:xfrm>
            <a:custGeom>
              <a:avLst/>
              <a:gdLst>
                <a:gd name="T0" fmla="*/ 0 w 117"/>
                <a:gd name="T1" fmla="*/ 294 h 294"/>
                <a:gd name="T2" fmla="*/ 0 w 117"/>
                <a:gd name="T3" fmla="*/ 0 h 294"/>
                <a:gd name="T4" fmla="*/ 117 w 117"/>
                <a:gd name="T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294">
                  <a:moveTo>
                    <a:pt x="0" y="294"/>
                  </a:moveTo>
                  <a:lnTo>
                    <a:pt x="0" y="0"/>
                  </a:lnTo>
                  <a:lnTo>
                    <a:pt x="11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55"/>
            <p:cNvSpPr>
              <a:spLocks noChangeArrowheads="1"/>
            </p:cNvSpPr>
            <p:nvPr/>
          </p:nvSpPr>
          <p:spPr bwMode="auto">
            <a:xfrm>
              <a:off x="1861" y="1903"/>
              <a:ext cx="123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Microcyclospora tardicrescens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810" y="1659"/>
              <a:ext cx="1046" cy="293"/>
            </a:xfrm>
            <a:custGeom>
              <a:avLst/>
              <a:gdLst>
                <a:gd name="T0" fmla="*/ 0 w 1046"/>
                <a:gd name="T1" fmla="*/ 0 h 293"/>
                <a:gd name="T2" fmla="*/ 0 w 1046"/>
                <a:gd name="T3" fmla="*/ 293 h 293"/>
                <a:gd name="T4" fmla="*/ 1046 w 1046"/>
                <a:gd name="T5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6" h="293">
                  <a:moveTo>
                    <a:pt x="0" y="0"/>
                  </a:moveTo>
                  <a:lnTo>
                    <a:pt x="0" y="293"/>
                  </a:lnTo>
                  <a:lnTo>
                    <a:pt x="1046" y="29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57"/>
            <p:cNvSpPr>
              <a:spLocks noChangeArrowheads="1"/>
            </p:cNvSpPr>
            <p:nvPr/>
          </p:nvSpPr>
          <p:spPr bwMode="auto">
            <a:xfrm>
              <a:off x="1689" y="261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58"/>
            <p:cNvSpPr>
              <a:spLocks noChangeArrowheads="1"/>
            </p:cNvSpPr>
            <p:nvPr/>
          </p:nvSpPr>
          <p:spPr bwMode="auto">
            <a:xfrm>
              <a:off x="1633" y="335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59"/>
            <p:cNvSpPr>
              <a:spLocks noChangeArrowheads="1"/>
            </p:cNvSpPr>
            <p:nvPr/>
          </p:nvSpPr>
          <p:spPr bwMode="auto">
            <a:xfrm>
              <a:off x="1516" y="422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0"/>
            <p:cNvSpPr>
              <a:spLocks noChangeArrowheads="1"/>
            </p:cNvSpPr>
            <p:nvPr/>
          </p:nvSpPr>
          <p:spPr bwMode="auto">
            <a:xfrm>
              <a:off x="1350" y="658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1"/>
            <p:cNvSpPr>
              <a:spLocks noChangeArrowheads="1"/>
            </p:cNvSpPr>
            <p:nvPr/>
          </p:nvSpPr>
          <p:spPr bwMode="auto">
            <a:xfrm>
              <a:off x="1338" y="732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2"/>
            <p:cNvSpPr>
              <a:spLocks noChangeArrowheads="1"/>
            </p:cNvSpPr>
            <p:nvPr/>
          </p:nvSpPr>
          <p:spPr bwMode="auto">
            <a:xfrm>
              <a:off x="1305" y="819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63"/>
            <p:cNvSpPr>
              <a:spLocks noChangeArrowheads="1"/>
            </p:cNvSpPr>
            <p:nvPr/>
          </p:nvSpPr>
          <p:spPr bwMode="auto">
            <a:xfrm>
              <a:off x="1309" y="1117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64"/>
            <p:cNvSpPr>
              <a:spLocks noChangeArrowheads="1"/>
            </p:cNvSpPr>
            <p:nvPr/>
          </p:nvSpPr>
          <p:spPr bwMode="auto">
            <a:xfrm>
              <a:off x="1205" y="998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65"/>
            <p:cNvSpPr>
              <a:spLocks noChangeArrowheads="1"/>
            </p:cNvSpPr>
            <p:nvPr/>
          </p:nvSpPr>
          <p:spPr bwMode="auto">
            <a:xfrm>
              <a:off x="985" y="679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66"/>
            <p:cNvSpPr>
              <a:spLocks noChangeArrowheads="1"/>
            </p:cNvSpPr>
            <p:nvPr/>
          </p:nvSpPr>
          <p:spPr bwMode="auto">
            <a:xfrm>
              <a:off x="1033" y="1452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67"/>
            <p:cNvSpPr>
              <a:spLocks noChangeArrowheads="1"/>
            </p:cNvSpPr>
            <p:nvPr/>
          </p:nvSpPr>
          <p:spPr bwMode="auto">
            <a:xfrm>
              <a:off x="998" y="1526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68"/>
            <p:cNvSpPr>
              <a:spLocks noChangeArrowheads="1"/>
            </p:cNvSpPr>
            <p:nvPr/>
          </p:nvSpPr>
          <p:spPr bwMode="auto">
            <a:xfrm>
              <a:off x="955" y="1811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69"/>
            <p:cNvSpPr>
              <a:spLocks noChangeArrowheads="1"/>
            </p:cNvSpPr>
            <p:nvPr/>
          </p:nvSpPr>
          <p:spPr bwMode="auto">
            <a:xfrm>
              <a:off x="914" y="1699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0"/>
            <p:cNvSpPr>
              <a:spLocks noChangeArrowheads="1"/>
            </p:cNvSpPr>
            <p:nvPr/>
          </p:nvSpPr>
          <p:spPr bwMode="auto">
            <a:xfrm>
              <a:off x="1116" y="1315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1"/>
            <p:cNvSpPr>
              <a:spLocks noChangeArrowheads="1"/>
            </p:cNvSpPr>
            <p:nvPr/>
          </p:nvSpPr>
          <p:spPr bwMode="auto">
            <a:xfrm>
              <a:off x="934" y="966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Line 72"/>
            <p:cNvSpPr>
              <a:spLocks noChangeShapeType="1"/>
            </p:cNvSpPr>
            <p:nvPr/>
          </p:nvSpPr>
          <p:spPr bwMode="auto">
            <a:xfrm>
              <a:off x="970" y="2099"/>
              <a:ext cx="84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73"/>
            <p:cNvSpPr>
              <a:spLocks noChangeShapeType="1"/>
            </p:cNvSpPr>
            <p:nvPr/>
          </p:nvSpPr>
          <p:spPr bwMode="auto">
            <a:xfrm>
              <a:off x="970" y="2086"/>
              <a:ext cx="0" cy="26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74"/>
            <p:cNvSpPr>
              <a:spLocks noChangeShapeType="1"/>
            </p:cNvSpPr>
            <p:nvPr/>
          </p:nvSpPr>
          <p:spPr bwMode="auto">
            <a:xfrm>
              <a:off x="1054" y="2086"/>
              <a:ext cx="0" cy="26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75"/>
            <p:cNvSpPr>
              <a:spLocks noChangeArrowheads="1"/>
            </p:cNvSpPr>
            <p:nvPr/>
          </p:nvSpPr>
          <p:spPr bwMode="auto">
            <a:xfrm>
              <a:off x="988" y="2117"/>
              <a:ext cx="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28" name="Group 51"/>
          <p:cNvGrpSpPr>
            <a:grpSpLocks noChangeAspect="1"/>
          </p:cNvGrpSpPr>
          <p:nvPr/>
        </p:nvGrpSpPr>
        <p:grpSpPr bwMode="auto">
          <a:xfrm>
            <a:off x="4363254" y="3529593"/>
            <a:ext cx="4630756" cy="3257561"/>
            <a:chOff x="1608" y="2257"/>
            <a:chExt cx="2917" cy="2052"/>
          </a:xfrm>
        </p:grpSpPr>
        <p:sp>
          <p:nvSpPr>
            <p:cNvPr id="129" name="AutoShape 50"/>
            <p:cNvSpPr>
              <a:spLocks noChangeAspect="1" noChangeArrowheads="1" noTextEdit="1"/>
            </p:cNvSpPr>
            <p:nvPr/>
          </p:nvSpPr>
          <p:spPr bwMode="auto">
            <a:xfrm>
              <a:off x="1608" y="2257"/>
              <a:ext cx="2847" cy="2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52"/>
            <p:cNvSpPr>
              <a:spLocks noChangeArrowheads="1"/>
            </p:cNvSpPr>
            <p:nvPr/>
          </p:nvSpPr>
          <p:spPr bwMode="auto">
            <a:xfrm>
              <a:off x="3068" y="2322"/>
              <a:ext cx="117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7711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Freeform 53"/>
            <p:cNvSpPr>
              <a:spLocks/>
            </p:cNvSpPr>
            <p:nvPr/>
          </p:nvSpPr>
          <p:spPr bwMode="auto">
            <a:xfrm>
              <a:off x="3063" y="2371"/>
              <a:ext cx="1" cy="124"/>
            </a:xfrm>
            <a:custGeom>
              <a:avLst/>
              <a:gdLst>
                <a:gd name="T0" fmla="*/ 0 w 1"/>
                <a:gd name="T1" fmla="*/ 124 h 124"/>
                <a:gd name="T2" fmla="*/ 0 w 1"/>
                <a:gd name="T3" fmla="*/ 0 h 124"/>
                <a:gd name="T4" fmla="*/ 1 w 1"/>
                <a:gd name="T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24">
                  <a:moveTo>
                    <a:pt x="0" y="124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54"/>
            <p:cNvSpPr>
              <a:spLocks noChangeArrowheads="1"/>
            </p:cNvSpPr>
            <p:nvPr/>
          </p:nvSpPr>
          <p:spPr bwMode="auto">
            <a:xfrm>
              <a:off x="3069" y="2450"/>
              <a:ext cx="121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40288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Freeform 55"/>
            <p:cNvSpPr>
              <a:spLocks/>
            </p:cNvSpPr>
            <p:nvPr/>
          </p:nvSpPr>
          <p:spPr bwMode="auto">
            <a:xfrm>
              <a:off x="3063" y="2500"/>
              <a:ext cx="1" cy="59"/>
            </a:xfrm>
            <a:custGeom>
              <a:avLst/>
              <a:gdLst>
                <a:gd name="T0" fmla="*/ 0 w 1"/>
                <a:gd name="T1" fmla="*/ 59 h 59"/>
                <a:gd name="T2" fmla="*/ 0 w 1"/>
                <a:gd name="T3" fmla="*/ 0 h 59"/>
                <a:gd name="T4" fmla="*/ 1 w 1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9">
                  <a:moveTo>
                    <a:pt x="0" y="59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56"/>
            <p:cNvSpPr>
              <a:spLocks noChangeArrowheads="1"/>
            </p:cNvSpPr>
            <p:nvPr/>
          </p:nvSpPr>
          <p:spPr bwMode="auto">
            <a:xfrm>
              <a:off x="3069" y="2578"/>
              <a:ext cx="121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40293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Freeform 57"/>
            <p:cNvSpPr>
              <a:spLocks/>
            </p:cNvSpPr>
            <p:nvPr/>
          </p:nvSpPr>
          <p:spPr bwMode="auto">
            <a:xfrm>
              <a:off x="3063" y="2568"/>
              <a:ext cx="1" cy="60"/>
            </a:xfrm>
            <a:custGeom>
              <a:avLst/>
              <a:gdLst>
                <a:gd name="T0" fmla="*/ 0 w 1"/>
                <a:gd name="T1" fmla="*/ 0 h 60"/>
                <a:gd name="T2" fmla="*/ 0 w 1"/>
                <a:gd name="T3" fmla="*/ 60 h 60"/>
                <a:gd name="T4" fmla="*/ 1 w 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60"/>
                  </a:lnTo>
                  <a:lnTo>
                    <a:pt x="1" y="6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58"/>
            <p:cNvSpPr>
              <a:spLocks noChangeShapeType="1"/>
            </p:cNvSpPr>
            <p:nvPr/>
          </p:nvSpPr>
          <p:spPr bwMode="auto">
            <a:xfrm>
              <a:off x="3063" y="2504"/>
              <a:ext cx="0" cy="124"/>
            </a:xfrm>
            <a:prstGeom prst="line">
              <a:avLst/>
            </a:pr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9"/>
            <p:cNvSpPr>
              <a:spLocks/>
            </p:cNvSpPr>
            <p:nvPr/>
          </p:nvSpPr>
          <p:spPr bwMode="auto">
            <a:xfrm>
              <a:off x="2996" y="2500"/>
              <a:ext cx="67" cy="123"/>
            </a:xfrm>
            <a:custGeom>
              <a:avLst/>
              <a:gdLst>
                <a:gd name="T0" fmla="*/ 0 w 67"/>
                <a:gd name="T1" fmla="*/ 123 h 123"/>
                <a:gd name="T2" fmla="*/ 0 w 67"/>
                <a:gd name="T3" fmla="*/ 0 h 123"/>
                <a:gd name="T4" fmla="*/ 67 w 67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23">
                  <a:moveTo>
                    <a:pt x="0" y="123"/>
                  </a:moveTo>
                  <a:lnTo>
                    <a:pt x="0" y="0"/>
                  </a:lnTo>
                  <a:lnTo>
                    <a:pt x="6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60"/>
            <p:cNvSpPr>
              <a:spLocks noChangeArrowheads="1"/>
            </p:cNvSpPr>
            <p:nvPr/>
          </p:nvSpPr>
          <p:spPr bwMode="auto">
            <a:xfrm>
              <a:off x="3063" y="2706"/>
              <a:ext cx="140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chlorohalonata 40285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Freeform 61"/>
            <p:cNvSpPr>
              <a:spLocks/>
            </p:cNvSpPr>
            <p:nvPr/>
          </p:nvSpPr>
          <p:spPr bwMode="auto">
            <a:xfrm>
              <a:off x="2996" y="2632"/>
              <a:ext cx="62" cy="124"/>
            </a:xfrm>
            <a:custGeom>
              <a:avLst/>
              <a:gdLst>
                <a:gd name="T0" fmla="*/ 0 w 62"/>
                <a:gd name="T1" fmla="*/ 0 h 124"/>
                <a:gd name="T2" fmla="*/ 0 w 62"/>
                <a:gd name="T3" fmla="*/ 124 h 124"/>
                <a:gd name="T4" fmla="*/ 62 w 62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124">
                  <a:moveTo>
                    <a:pt x="0" y="0"/>
                  </a:moveTo>
                  <a:lnTo>
                    <a:pt x="0" y="124"/>
                  </a:lnTo>
                  <a:lnTo>
                    <a:pt x="62" y="12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2"/>
            <p:cNvSpPr>
              <a:spLocks/>
            </p:cNvSpPr>
            <p:nvPr/>
          </p:nvSpPr>
          <p:spPr bwMode="auto">
            <a:xfrm>
              <a:off x="2684" y="2628"/>
              <a:ext cx="312" cy="123"/>
            </a:xfrm>
            <a:custGeom>
              <a:avLst/>
              <a:gdLst>
                <a:gd name="T0" fmla="*/ 0 w 312"/>
                <a:gd name="T1" fmla="*/ 123 h 123"/>
                <a:gd name="T2" fmla="*/ 0 w 312"/>
                <a:gd name="T3" fmla="*/ 0 h 123"/>
                <a:gd name="T4" fmla="*/ 312 w 312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2" h="123">
                  <a:moveTo>
                    <a:pt x="0" y="123"/>
                  </a:moveTo>
                  <a:lnTo>
                    <a:pt x="0" y="0"/>
                  </a:lnTo>
                  <a:lnTo>
                    <a:pt x="31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63"/>
            <p:cNvSpPr>
              <a:spLocks noChangeArrowheads="1"/>
            </p:cNvSpPr>
            <p:nvPr/>
          </p:nvSpPr>
          <p:spPr bwMode="auto">
            <a:xfrm>
              <a:off x="3076" y="2834"/>
              <a:ext cx="88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Myrothecium roridum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Freeform 64"/>
            <p:cNvSpPr>
              <a:spLocks/>
            </p:cNvSpPr>
            <p:nvPr/>
          </p:nvSpPr>
          <p:spPr bwMode="auto">
            <a:xfrm>
              <a:off x="2684" y="2760"/>
              <a:ext cx="388" cy="124"/>
            </a:xfrm>
            <a:custGeom>
              <a:avLst/>
              <a:gdLst>
                <a:gd name="T0" fmla="*/ 0 w 388"/>
                <a:gd name="T1" fmla="*/ 0 h 124"/>
                <a:gd name="T2" fmla="*/ 0 w 388"/>
                <a:gd name="T3" fmla="*/ 124 h 124"/>
                <a:gd name="T4" fmla="*/ 388 w 38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8" h="124">
                  <a:moveTo>
                    <a:pt x="0" y="0"/>
                  </a:moveTo>
                  <a:lnTo>
                    <a:pt x="0" y="124"/>
                  </a:lnTo>
                  <a:lnTo>
                    <a:pt x="388" y="12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65"/>
            <p:cNvSpPr>
              <a:spLocks/>
            </p:cNvSpPr>
            <p:nvPr/>
          </p:nvSpPr>
          <p:spPr bwMode="auto">
            <a:xfrm>
              <a:off x="2604" y="2756"/>
              <a:ext cx="80" cy="155"/>
            </a:xfrm>
            <a:custGeom>
              <a:avLst/>
              <a:gdLst>
                <a:gd name="T0" fmla="*/ 0 w 80"/>
                <a:gd name="T1" fmla="*/ 155 h 155"/>
                <a:gd name="T2" fmla="*/ 0 w 80"/>
                <a:gd name="T3" fmla="*/ 0 h 155"/>
                <a:gd name="T4" fmla="*/ 80 w 80"/>
                <a:gd name="T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155">
                  <a:moveTo>
                    <a:pt x="0" y="155"/>
                  </a:moveTo>
                  <a:lnTo>
                    <a:pt x="0" y="0"/>
                  </a:lnTo>
                  <a:lnTo>
                    <a:pt x="8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66"/>
            <p:cNvSpPr>
              <a:spLocks noChangeArrowheads="1"/>
            </p:cNvSpPr>
            <p:nvPr/>
          </p:nvSpPr>
          <p:spPr bwMode="auto">
            <a:xfrm>
              <a:off x="3042" y="2962"/>
              <a:ext cx="148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40293 TRI18b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Freeform 67"/>
            <p:cNvSpPr>
              <a:spLocks/>
            </p:cNvSpPr>
            <p:nvPr/>
          </p:nvSpPr>
          <p:spPr bwMode="auto">
            <a:xfrm>
              <a:off x="3036" y="3012"/>
              <a:ext cx="1" cy="59"/>
            </a:xfrm>
            <a:custGeom>
              <a:avLst/>
              <a:gdLst>
                <a:gd name="T0" fmla="*/ 0 w 1"/>
                <a:gd name="T1" fmla="*/ 59 h 59"/>
                <a:gd name="T2" fmla="*/ 0 w 1"/>
                <a:gd name="T3" fmla="*/ 0 h 59"/>
                <a:gd name="T4" fmla="*/ 1 w 1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9">
                  <a:moveTo>
                    <a:pt x="0" y="59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68"/>
            <p:cNvSpPr>
              <a:spLocks noChangeArrowheads="1"/>
            </p:cNvSpPr>
            <p:nvPr/>
          </p:nvSpPr>
          <p:spPr bwMode="auto">
            <a:xfrm>
              <a:off x="3041" y="3090"/>
              <a:ext cx="143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7711 TRI18b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Freeform 69"/>
            <p:cNvSpPr>
              <a:spLocks/>
            </p:cNvSpPr>
            <p:nvPr/>
          </p:nvSpPr>
          <p:spPr bwMode="auto">
            <a:xfrm>
              <a:off x="3036" y="3080"/>
              <a:ext cx="0" cy="60"/>
            </a:xfrm>
            <a:custGeom>
              <a:avLst/>
              <a:gdLst>
                <a:gd name="T0" fmla="*/ 0 h 60"/>
                <a:gd name="T1" fmla="*/ 60 h 60"/>
                <a:gd name="T2" fmla="*/ 60 h 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0">
                  <a:moveTo>
                    <a:pt x="0" y="0"/>
                  </a:moveTo>
                  <a:lnTo>
                    <a:pt x="0" y="60"/>
                  </a:lnTo>
                  <a:lnTo>
                    <a:pt x="0" y="6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70"/>
            <p:cNvSpPr>
              <a:spLocks/>
            </p:cNvSpPr>
            <p:nvPr/>
          </p:nvSpPr>
          <p:spPr bwMode="auto">
            <a:xfrm>
              <a:off x="2604" y="2920"/>
              <a:ext cx="432" cy="156"/>
            </a:xfrm>
            <a:custGeom>
              <a:avLst/>
              <a:gdLst>
                <a:gd name="T0" fmla="*/ 0 w 432"/>
                <a:gd name="T1" fmla="*/ 0 h 156"/>
                <a:gd name="T2" fmla="*/ 0 w 432"/>
                <a:gd name="T3" fmla="*/ 156 h 156"/>
                <a:gd name="T4" fmla="*/ 432 w 432"/>
                <a:gd name="T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" h="156">
                  <a:moveTo>
                    <a:pt x="0" y="0"/>
                  </a:moveTo>
                  <a:lnTo>
                    <a:pt x="0" y="156"/>
                  </a:lnTo>
                  <a:lnTo>
                    <a:pt x="432" y="156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71"/>
            <p:cNvSpPr>
              <a:spLocks/>
            </p:cNvSpPr>
            <p:nvPr/>
          </p:nvSpPr>
          <p:spPr bwMode="auto">
            <a:xfrm>
              <a:off x="2297" y="2916"/>
              <a:ext cx="307" cy="203"/>
            </a:xfrm>
            <a:custGeom>
              <a:avLst/>
              <a:gdLst>
                <a:gd name="T0" fmla="*/ 0 w 307"/>
                <a:gd name="T1" fmla="*/ 203 h 203"/>
                <a:gd name="T2" fmla="*/ 0 w 307"/>
                <a:gd name="T3" fmla="*/ 0 h 203"/>
                <a:gd name="T4" fmla="*/ 307 w 307"/>
                <a:gd name="T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203">
                  <a:moveTo>
                    <a:pt x="0" y="203"/>
                  </a:moveTo>
                  <a:lnTo>
                    <a:pt x="0" y="0"/>
                  </a:lnTo>
                  <a:lnTo>
                    <a:pt x="30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72"/>
            <p:cNvSpPr>
              <a:spLocks noChangeArrowheads="1"/>
            </p:cNvSpPr>
            <p:nvPr/>
          </p:nvSpPr>
          <p:spPr bwMode="auto">
            <a:xfrm>
              <a:off x="2741" y="3218"/>
              <a:ext cx="120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brevicompactum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Freeform 73"/>
            <p:cNvSpPr>
              <a:spLocks/>
            </p:cNvSpPr>
            <p:nvPr/>
          </p:nvSpPr>
          <p:spPr bwMode="auto">
            <a:xfrm>
              <a:off x="2666" y="3268"/>
              <a:ext cx="71" cy="59"/>
            </a:xfrm>
            <a:custGeom>
              <a:avLst/>
              <a:gdLst>
                <a:gd name="T0" fmla="*/ 0 w 71"/>
                <a:gd name="T1" fmla="*/ 59 h 59"/>
                <a:gd name="T2" fmla="*/ 0 w 71"/>
                <a:gd name="T3" fmla="*/ 0 h 59"/>
                <a:gd name="T4" fmla="*/ 71 w 71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59">
                  <a:moveTo>
                    <a:pt x="0" y="59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74"/>
            <p:cNvSpPr>
              <a:spLocks noChangeArrowheads="1"/>
            </p:cNvSpPr>
            <p:nvPr/>
          </p:nvSpPr>
          <p:spPr bwMode="auto">
            <a:xfrm>
              <a:off x="2737" y="3346"/>
              <a:ext cx="111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arundinaceum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Freeform 75"/>
            <p:cNvSpPr>
              <a:spLocks/>
            </p:cNvSpPr>
            <p:nvPr/>
          </p:nvSpPr>
          <p:spPr bwMode="auto">
            <a:xfrm>
              <a:off x="2666" y="3337"/>
              <a:ext cx="67" cy="59"/>
            </a:xfrm>
            <a:custGeom>
              <a:avLst/>
              <a:gdLst>
                <a:gd name="T0" fmla="*/ 0 w 67"/>
                <a:gd name="T1" fmla="*/ 0 h 59"/>
                <a:gd name="T2" fmla="*/ 0 w 67"/>
                <a:gd name="T3" fmla="*/ 59 h 59"/>
                <a:gd name="T4" fmla="*/ 67 w 67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59">
                  <a:moveTo>
                    <a:pt x="0" y="0"/>
                  </a:moveTo>
                  <a:lnTo>
                    <a:pt x="0" y="59"/>
                  </a:lnTo>
                  <a:lnTo>
                    <a:pt x="67" y="59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76"/>
            <p:cNvSpPr>
              <a:spLocks/>
            </p:cNvSpPr>
            <p:nvPr/>
          </p:nvSpPr>
          <p:spPr bwMode="auto">
            <a:xfrm>
              <a:off x="2297" y="3129"/>
              <a:ext cx="369" cy="203"/>
            </a:xfrm>
            <a:custGeom>
              <a:avLst/>
              <a:gdLst>
                <a:gd name="T0" fmla="*/ 0 w 369"/>
                <a:gd name="T1" fmla="*/ 0 h 203"/>
                <a:gd name="T2" fmla="*/ 0 w 369"/>
                <a:gd name="T3" fmla="*/ 203 h 203"/>
                <a:gd name="T4" fmla="*/ 369 w 36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203">
                  <a:moveTo>
                    <a:pt x="0" y="0"/>
                  </a:moveTo>
                  <a:lnTo>
                    <a:pt x="0" y="203"/>
                  </a:lnTo>
                  <a:lnTo>
                    <a:pt x="369" y="20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77"/>
            <p:cNvSpPr>
              <a:spLocks/>
            </p:cNvSpPr>
            <p:nvPr/>
          </p:nvSpPr>
          <p:spPr bwMode="auto">
            <a:xfrm>
              <a:off x="1640" y="3124"/>
              <a:ext cx="657" cy="315"/>
            </a:xfrm>
            <a:custGeom>
              <a:avLst/>
              <a:gdLst>
                <a:gd name="T0" fmla="*/ 0 w 657"/>
                <a:gd name="T1" fmla="*/ 315 h 315"/>
                <a:gd name="T2" fmla="*/ 0 w 657"/>
                <a:gd name="T3" fmla="*/ 0 h 315"/>
                <a:gd name="T4" fmla="*/ 657 w 657"/>
                <a:gd name="T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7" h="315">
                  <a:moveTo>
                    <a:pt x="0" y="315"/>
                  </a:moveTo>
                  <a:lnTo>
                    <a:pt x="0" y="0"/>
                  </a:lnTo>
                  <a:lnTo>
                    <a:pt x="65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78"/>
            <p:cNvSpPr>
              <a:spLocks noChangeArrowheads="1"/>
            </p:cNvSpPr>
            <p:nvPr/>
          </p:nvSpPr>
          <p:spPr bwMode="auto">
            <a:xfrm>
              <a:off x="2062" y="3474"/>
              <a:ext cx="93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ovalisporum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Freeform 79"/>
            <p:cNvSpPr>
              <a:spLocks/>
            </p:cNvSpPr>
            <p:nvPr/>
          </p:nvSpPr>
          <p:spPr bwMode="auto">
            <a:xfrm>
              <a:off x="2054" y="3524"/>
              <a:ext cx="3" cy="59"/>
            </a:xfrm>
            <a:custGeom>
              <a:avLst/>
              <a:gdLst>
                <a:gd name="T0" fmla="*/ 0 w 3"/>
                <a:gd name="T1" fmla="*/ 59 h 59"/>
                <a:gd name="T2" fmla="*/ 0 w 3"/>
                <a:gd name="T3" fmla="*/ 0 h 59"/>
                <a:gd name="T4" fmla="*/ 3 w 3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9">
                  <a:moveTo>
                    <a:pt x="0" y="59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80"/>
            <p:cNvSpPr>
              <a:spLocks noChangeArrowheads="1"/>
            </p:cNvSpPr>
            <p:nvPr/>
          </p:nvSpPr>
          <p:spPr bwMode="auto">
            <a:xfrm>
              <a:off x="2060" y="3602"/>
              <a:ext cx="74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roseum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Freeform 81"/>
            <p:cNvSpPr>
              <a:spLocks/>
            </p:cNvSpPr>
            <p:nvPr/>
          </p:nvSpPr>
          <p:spPr bwMode="auto">
            <a:xfrm>
              <a:off x="2054" y="3593"/>
              <a:ext cx="1" cy="59"/>
            </a:xfrm>
            <a:custGeom>
              <a:avLst/>
              <a:gdLst>
                <a:gd name="T0" fmla="*/ 0 w 1"/>
                <a:gd name="T1" fmla="*/ 0 h 59"/>
                <a:gd name="T2" fmla="*/ 0 w 1"/>
                <a:gd name="T3" fmla="*/ 59 h 59"/>
                <a:gd name="T4" fmla="*/ 1 w 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9">
                  <a:moveTo>
                    <a:pt x="0" y="0"/>
                  </a:moveTo>
                  <a:lnTo>
                    <a:pt x="0" y="59"/>
                  </a:lnTo>
                  <a:lnTo>
                    <a:pt x="1" y="59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82"/>
            <p:cNvSpPr>
              <a:spLocks/>
            </p:cNvSpPr>
            <p:nvPr/>
          </p:nvSpPr>
          <p:spPr bwMode="auto">
            <a:xfrm>
              <a:off x="1840" y="3588"/>
              <a:ext cx="214" cy="171"/>
            </a:xfrm>
            <a:custGeom>
              <a:avLst/>
              <a:gdLst>
                <a:gd name="T0" fmla="*/ 0 w 214"/>
                <a:gd name="T1" fmla="*/ 171 h 171"/>
                <a:gd name="T2" fmla="*/ 0 w 214"/>
                <a:gd name="T3" fmla="*/ 0 h 171"/>
                <a:gd name="T4" fmla="*/ 214 w 214"/>
                <a:gd name="T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" h="171">
                  <a:moveTo>
                    <a:pt x="0" y="171"/>
                  </a:moveTo>
                  <a:lnTo>
                    <a:pt x="0" y="0"/>
                  </a:lnTo>
                  <a:lnTo>
                    <a:pt x="214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83"/>
            <p:cNvSpPr>
              <a:spLocks noChangeArrowheads="1"/>
            </p:cNvSpPr>
            <p:nvPr/>
          </p:nvSpPr>
          <p:spPr bwMode="auto">
            <a:xfrm>
              <a:off x="2064" y="3730"/>
              <a:ext cx="120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195227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Freeform 84"/>
            <p:cNvSpPr>
              <a:spLocks/>
            </p:cNvSpPr>
            <p:nvPr/>
          </p:nvSpPr>
          <p:spPr bwMode="auto">
            <a:xfrm>
              <a:off x="2059" y="3780"/>
              <a:ext cx="0" cy="59"/>
            </a:xfrm>
            <a:custGeom>
              <a:avLst/>
              <a:gdLst>
                <a:gd name="T0" fmla="*/ 59 h 59"/>
                <a:gd name="T1" fmla="*/ 0 h 59"/>
                <a:gd name="T2" fmla="*/ 0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5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85"/>
            <p:cNvSpPr>
              <a:spLocks noChangeArrowheads="1"/>
            </p:cNvSpPr>
            <p:nvPr/>
          </p:nvSpPr>
          <p:spPr bwMode="auto">
            <a:xfrm>
              <a:off x="2064" y="3858"/>
              <a:ext cx="120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197141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Freeform 86"/>
            <p:cNvSpPr>
              <a:spLocks/>
            </p:cNvSpPr>
            <p:nvPr/>
          </p:nvSpPr>
          <p:spPr bwMode="auto">
            <a:xfrm>
              <a:off x="2059" y="3849"/>
              <a:ext cx="0" cy="59"/>
            </a:xfrm>
            <a:custGeom>
              <a:avLst/>
              <a:gdLst>
                <a:gd name="T0" fmla="*/ 0 h 59"/>
                <a:gd name="T1" fmla="*/ 59 h 59"/>
                <a:gd name="T2" fmla="*/ 59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0"/>
                  </a:moveTo>
                  <a:lnTo>
                    <a:pt x="0" y="59"/>
                  </a:lnTo>
                  <a:lnTo>
                    <a:pt x="0" y="59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87"/>
            <p:cNvSpPr>
              <a:spLocks/>
            </p:cNvSpPr>
            <p:nvPr/>
          </p:nvSpPr>
          <p:spPr bwMode="auto">
            <a:xfrm>
              <a:off x="2052" y="3844"/>
              <a:ext cx="7" cy="91"/>
            </a:xfrm>
            <a:custGeom>
              <a:avLst/>
              <a:gdLst>
                <a:gd name="T0" fmla="*/ 0 w 7"/>
                <a:gd name="T1" fmla="*/ 91 h 91"/>
                <a:gd name="T2" fmla="*/ 0 w 7"/>
                <a:gd name="T3" fmla="*/ 0 h 91"/>
                <a:gd name="T4" fmla="*/ 7 w 7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1">
                  <a:moveTo>
                    <a:pt x="0" y="91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88"/>
            <p:cNvSpPr>
              <a:spLocks noChangeArrowheads="1"/>
            </p:cNvSpPr>
            <p:nvPr/>
          </p:nvSpPr>
          <p:spPr bwMode="auto">
            <a:xfrm>
              <a:off x="2060" y="3986"/>
              <a:ext cx="127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K7-1 cds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Freeform 89"/>
            <p:cNvSpPr>
              <a:spLocks/>
            </p:cNvSpPr>
            <p:nvPr/>
          </p:nvSpPr>
          <p:spPr bwMode="auto">
            <a:xfrm>
              <a:off x="2052" y="3945"/>
              <a:ext cx="3" cy="91"/>
            </a:xfrm>
            <a:custGeom>
              <a:avLst/>
              <a:gdLst>
                <a:gd name="T0" fmla="*/ 0 w 3"/>
                <a:gd name="T1" fmla="*/ 0 h 91"/>
                <a:gd name="T2" fmla="*/ 0 w 3"/>
                <a:gd name="T3" fmla="*/ 91 h 91"/>
                <a:gd name="T4" fmla="*/ 3 w 3"/>
                <a:gd name="T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91">
                  <a:moveTo>
                    <a:pt x="0" y="0"/>
                  </a:moveTo>
                  <a:lnTo>
                    <a:pt x="0" y="91"/>
                  </a:lnTo>
                  <a:lnTo>
                    <a:pt x="3" y="9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90"/>
            <p:cNvSpPr>
              <a:spLocks/>
            </p:cNvSpPr>
            <p:nvPr/>
          </p:nvSpPr>
          <p:spPr bwMode="auto">
            <a:xfrm>
              <a:off x="1840" y="3769"/>
              <a:ext cx="212" cy="171"/>
            </a:xfrm>
            <a:custGeom>
              <a:avLst/>
              <a:gdLst>
                <a:gd name="T0" fmla="*/ 0 w 212"/>
                <a:gd name="T1" fmla="*/ 0 h 171"/>
                <a:gd name="T2" fmla="*/ 0 w 212"/>
                <a:gd name="T3" fmla="*/ 171 h 171"/>
                <a:gd name="T4" fmla="*/ 212 w 212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171">
                  <a:moveTo>
                    <a:pt x="0" y="0"/>
                  </a:moveTo>
                  <a:lnTo>
                    <a:pt x="0" y="171"/>
                  </a:lnTo>
                  <a:lnTo>
                    <a:pt x="212" y="17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91"/>
            <p:cNvSpPr>
              <a:spLocks/>
            </p:cNvSpPr>
            <p:nvPr/>
          </p:nvSpPr>
          <p:spPr bwMode="auto">
            <a:xfrm>
              <a:off x="1640" y="3449"/>
              <a:ext cx="200" cy="315"/>
            </a:xfrm>
            <a:custGeom>
              <a:avLst/>
              <a:gdLst>
                <a:gd name="T0" fmla="*/ 0 w 200"/>
                <a:gd name="T1" fmla="*/ 0 h 315"/>
                <a:gd name="T2" fmla="*/ 0 w 200"/>
                <a:gd name="T3" fmla="*/ 315 h 315"/>
                <a:gd name="T4" fmla="*/ 200 w 200"/>
                <a:gd name="T5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315">
                  <a:moveTo>
                    <a:pt x="0" y="0"/>
                  </a:moveTo>
                  <a:lnTo>
                    <a:pt x="0" y="315"/>
                  </a:lnTo>
                  <a:lnTo>
                    <a:pt x="200" y="31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92"/>
            <p:cNvSpPr>
              <a:spLocks noChangeArrowheads="1"/>
            </p:cNvSpPr>
            <p:nvPr/>
          </p:nvSpPr>
          <p:spPr bwMode="auto">
            <a:xfrm>
              <a:off x="2978" y="2446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" name="Rectangle 93"/>
            <p:cNvSpPr>
              <a:spLocks noChangeArrowheads="1"/>
            </p:cNvSpPr>
            <p:nvPr/>
          </p:nvSpPr>
          <p:spPr bwMode="auto">
            <a:xfrm>
              <a:off x="2911" y="2574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Rectangle 94"/>
            <p:cNvSpPr>
              <a:spLocks noChangeArrowheads="1"/>
            </p:cNvSpPr>
            <p:nvPr/>
          </p:nvSpPr>
          <p:spPr bwMode="auto">
            <a:xfrm>
              <a:off x="2622" y="2702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Rectangle 95"/>
            <p:cNvSpPr>
              <a:spLocks noChangeArrowheads="1"/>
            </p:cNvSpPr>
            <p:nvPr/>
          </p:nvSpPr>
          <p:spPr bwMode="auto">
            <a:xfrm>
              <a:off x="2951" y="3084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Rectangle 96"/>
            <p:cNvSpPr>
              <a:spLocks noChangeArrowheads="1"/>
            </p:cNvSpPr>
            <p:nvPr/>
          </p:nvSpPr>
          <p:spPr bwMode="auto">
            <a:xfrm>
              <a:off x="2519" y="2862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" name="Rectangle 97"/>
            <p:cNvSpPr>
              <a:spLocks noChangeArrowheads="1"/>
            </p:cNvSpPr>
            <p:nvPr/>
          </p:nvSpPr>
          <p:spPr bwMode="auto">
            <a:xfrm>
              <a:off x="2581" y="3340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" name="Rectangle 98"/>
            <p:cNvSpPr>
              <a:spLocks noChangeArrowheads="1"/>
            </p:cNvSpPr>
            <p:nvPr/>
          </p:nvSpPr>
          <p:spPr bwMode="auto">
            <a:xfrm>
              <a:off x="2212" y="3070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" name="Rectangle 99"/>
            <p:cNvSpPr>
              <a:spLocks noChangeArrowheads="1"/>
            </p:cNvSpPr>
            <p:nvPr/>
          </p:nvSpPr>
          <p:spPr bwMode="auto">
            <a:xfrm>
              <a:off x="1970" y="3534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Rectangle 100"/>
            <p:cNvSpPr>
              <a:spLocks noChangeArrowheads="1"/>
            </p:cNvSpPr>
            <p:nvPr/>
          </p:nvSpPr>
          <p:spPr bwMode="auto">
            <a:xfrm>
              <a:off x="2002" y="3790"/>
              <a:ext cx="77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Rectangle 101"/>
            <p:cNvSpPr>
              <a:spLocks noChangeArrowheads="1"/>
            </p:cNvSpPr>
            <p:nvPr/>
          </p:nvSpPr>
          <p:spPr bwMode="auto">
            <a:xfrm>
              <a:off x="1967" y="3948"/>
              <a:ext cx="10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Line 102"/>
            <p:cNvSpPr>
              <a:spLocks noChangeShapeType="1"/>
            </p:cNvSpPr>
            <p:nvPr/>
          </p:nvSpPr>
          <p:spPr bwMode="auto">
            <a:xfrm>
              <a:off x="1800" y="4213"/>
              <a:ext cx="162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103"/>
            <p:cNvSpPr>
              <a:spLocks noChangeShapeType="1"/>
            </p:cNvSpPr>
            <p:nvPr/>
          </p:nvSpPr>
          <p:spPr bwMode="auto">
            <a:xfrm>
              <a:off x="1800" y="4200"/>
              <a:ext cx="0" cy="26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104"/>
            <p:cNvSpPr>
              <a:spLocks noChangeShapeType="1"/>
            </p:cNvSpPr>
            <p:nvPr/>
          </p:nvSpPr>
          <p:spPr bwMode="auto">
            <a:xfrm>
              <a:off x="1962" y="4200"/>
              <a:ext cx="0" cy="26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05"/>
            <p:cNvSpPr>
              <a:spLocks noChangeArrowheads="1"/>
            </p:cNvSpPr>
            <p:nvPr/>
          </p:nvSpPr>
          <p:spPr bwMode="auto">
            <a:xfrm>
              <a:off x="1857" y="4231"/>
              <a:ext cx="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4" name="Text Box 8"/>
          <p:cNvSpPr txBox="1">
            <a:spLocks noChangeAspect="1" noChangeArrowheads="1"/>
          </p:cNvSpPr>
          <p:nvPr/>
        </p:nvSpPr>
        <p:spPr bwMode="auto">
          <a:xfrm>
            <a:off x="4296280" y="139101"/>
            <a:ext cx="7158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i="1" dirty="0" smtClean="0"/>
              <a:t>TRI10</a:t>
            </a:r>
            <a:endParaRPr lang="en-US" sz="1400" b="1" dirty="0"/>
          </a:p>
        </p:txBody>
      </p:sp>
      <p:sp>
        <p:nvSpPr>
          <p:cNvPr id="7" name="Text Box 8"/>
          <p:cNvSpPr txBox="1">
            <a:spLocks noChangeAspect="1" noChangeArrowheads="1"/>
          </p:cNvSpPr>
          <p:nvPr/>
        </p:nvSpPr>
        <p:spPr bwMode="auto">
          <a:xfrm>
            <a:off x="4296280" y="3784055"/>
            <a:ext cx="10689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i="1" dirty="0" smtClean="0"/>
              <a:t>TRI18</a:t>
            </a:r>
            <a:endParaRPr lang="en-US" sz="1400" b="1" dirty="0"/>
          </a:p>
        </p:txBody>
      </p:sp>
      <p:sp>
        <p:nvSpPr>
          <p:cNvPr id="5" name="Text Box 8"/>
          <p:cNvSpPr txBox="1">
            <a:spLocks noChangeAspect="1" noChangeArrowheads="1"/>
          </p:cNvSpPr>
          <p:nvPr/>
        </p:nvSpPr>
        <p:spPr bwMode="auto">
          <a:xfrm>
            <a:off x="181196" y="3784055"/>
            <a:ext cx="6156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i="1" dirty="0" smtClean="0"/>
              <a:t>TRI12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2840" y="125614"/>
            <a:ext cx="4009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</a:t>
            </a:r>
            <a:r>
              <a:rPr lang="en-US" sz="1400" b="1" dirty="0" smtClean="0"/>
              <a:t>8 </a:t>
            </a:r>
            <a:r>
              <a:rPr lang="en-US" sz="1400" b="1" dirty="0"/>
              <a:t>Figure:</a:t>
            </a:r>
            <a:r>
              <a:rPr lang="en-US" sz="1400" dirty="0"/>
              <a:t> maximum likelihood trees inferred </a:t>
            </a:r>
            <a:r>
              <a:rPr lang="en-US" sz="1400" dirty="0" smtClean="0"/>
              <a:t>from coding region sequences of </a:t>
            </a:r>
            <a:r>
              <a:rPr lang="en-US" sz="1400" i="1" dirty="0"/>
              <a:t>TRI10</a:t>
            </a:r>
            <a:r>
              <a:rPr lang="en-US" sz="1400" dirty="0"/>
              <a:t>, </a:t>
            </a:r>
            <a:r>
              <a:rPr lang="en-US" sz="1400" i="1" dirty="0"/>
              <a:t>TRI12</a:t>
            </a:r>
            <a:r>
              <a:rPr lang="en-US" sz="1400" dirty="0"/>
              <a:t>, and </a:t>
            </a:r>
            <a:r>
              <a:rPr lang="en-US" sz="1400" i="1" dirty="0" smtClean="0"/>
              <a:t>TRI18</a:t>
            </a:r>
            <a:r>
              <a:rPr lang="en-US" sz="1400" dirty="0" smtClean="0"/>
              <a:t>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80718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3808</TotalTime>
  <Words>212</Words>
  <Application>Microsoft Office PowerPoint</Application>
  <PresentationFormat>On-screen Show (4:3)</PresentationFormat>
  <Paragraphs>82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MS Sans Serif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rhp</dc:creator>
  <cp:lastModifiedBy>rhp</cp:lastModifiedBy>
  <cp:revision>116</cp:revision>
  <cp:lastPrinted>2018-01-24T00:58:58Z</cp:lastPrinted>
  <dcterms:created xsi:type="dcterms:W3CDTF">2017-10-16T20:03:57Z</dcterms:created>
  <dcterms:modified xsi:type="dcterms:W3CDTF">2018-03-01T18:32:31Z</dcterms:modified>
</cp:coreProperties>
</file>