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26" r:id="rId2"/>
    <p:sldId id="327" r:id="rId3"/>
    <p:sldId id="257" r:id="rId4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7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3DD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96"/>
      </p:cViewPr>
      <p:guideLst>
        <p:guide orient="horz" pos="2136"/>
        <p:guide pos="379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nhoti1\Desktop\FUT-8%20PSA\MTS%20assay%20for%20cFBS%20and%20FBS%20in%20FUT8%20LNCaP%20Cel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4955903813209819E-2"/>
          <c:y val="3.8228328853339287E-2"/>
          <c:w val="0.92160303626327356"/>
          <c:h val="0.861484655881301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Sheet1!$Q$10</c:f>
              <c:strCache>
                <c:ptCount val="1"/>
                <c:pt idx="0">
                  <c:v>AVG-bg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 w="25400">
                <a:solidFill>
                  <a:sysClr val="windowText" lastClr="000000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  <a:ln w="25400">
                <a:solidFill>
                  <a:sysClr val="windowText" lastClr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 w="25400">
                <a:solidFill>
                  <a:sysClr val="windowText" lastClr="000000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  <a:ln w="25400">
                <a:solidFill>
                  <a:sysClr val="windowText" lastClr="000000"/>
                </a:solidFill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Sheet1!$R$11:$U$11</c:f>
                <c:numCache>
                  <c:formatCode>General</c:formatCode>
                  <c:ptCount val="4"/>
                  <c:pt idx="0">
                    <c:v>2.730495204628635E-2</c:v>
                  </c:pt>
                  <c:pt idx="1">
                    <c:v>2.128508274345765E-2</c:v>
                  </c:pt>
                  <c:pt idx="2">
                    <c:v>5.7910751691359778E-2</c:v>
                  </c:pt>
                  <c:pt idx="3">
                    <c:v>3.4930343706558759E-2</c:v>
                  </c:pt>
                </c:numCache>
              </c:numRef>
            </c:plus>
            <c:minus>
              <c:numRef>
                <c:f>Sheet1!$R$11:$U$11</c:f>
                <c:numCache>
                  <c:formatCode>General</c:formatCode>
                  <c:ptCount val="4"/>
                  <c:pt idx="0">
                    <c:v>2.730495204628635E-2</c:v>
                  </c:pt>
                  <c:pt idx="1">
                    <c:v>2.128508274345765E-2</c:v>
                  </c:pt>
                  <c:pt idx="2">
                    <c:v>5.7910751691359778E-2</c:v>
                  </c:pt>
                  <c:pt idx="3">
                    <c:v>3.4930343706558759E-2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multiLvlStrRef>
              <c:f>Sheet1!$R$8:$U$9</c:f>
              <c:multiLvlStrCache>
                <c:ptCount val="4"/>
                <c:lvl>
                  <c:pt idx="0">
                    <c:v>Control LNCaP Cells</c:v>
                  </c:pt>
                  <c:pt idx="1">
                    <c:v>FUT 8 LNCaP cells</c:v>
                  </c:pt>
                  <c:pt idx="2">
                    <c:v>Control LNCaP Cells</c:v>
                  </c:pt>
                  <c:pt idx="3">
                    <c:v>FUT 8 LNCaP cells</c:v>
                  </c:pt>
                </c:lvl>
                <c:lvl>
                  <c:pt idx="0">
                    <c:v>cFBS</c:v>
                  </c:pt>
                  <c:pt idx="2">
                    <c:v>FBS</c:v>
                  </c:pt>
                </c:lvl>
              </c:multiLvlStrCache>
            </c:multiLvlStrRef>
          </c:cat>
          <c:val>
            <c:numRef>
              <c:f>Sheet1!$R$10:$U$10</c:f>
              <c:numCache>
                <c:formatCode>General</c:formatCode>
                <c:ptCount val="4"/>
                <c:pt idx="0">
                  <c:v>0.44293750000000004</c:v>
                </c:pt>
                <c:pt idx="1">
                  <c:v>0.53895624999999991</c:v>
                </c:pt>
                <c:pt idx="2">
                  <c:v>0.67896249999999991</c:v>
                </c:pt>
                <c:pt idx="3">
                  <c:v>0.63027500000000003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-31"/>
        <c:axId val="710311112"/>
        <c:axId val="710313072"/>
      </c:barChart>
      <c:catAx>
        <c:axId val="71031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0313072"/>
        <c:crosses val="autoZero"/>
        <c:auto val="1"/>
        <c:lblAlgn val="ctr"/>
        <c:lblOffset val="100"/>
        <c:noMultiLvlLbl val="0"/>
      </c:catAx>
      <c:valAx>
        <c:axId val="710313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031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0.37184</cdr:x>
      <cdr:y>0.04576</cdr:y>
    </cdr:from>
    <cdr:to>
      <cdr:x>0.78406</cdr:x>
      <cdr:y>0.12329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86718" y="257722"/>
          <a:ext cx="2867651" cy="4366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>
              <a:latin typeface="Arial" panose="020B0604020202020204" pitchFamily="34" charset="0"/>
              <a:cs typeface="Arial" panose="020B0604020202020204" pitchFamily="34" charset="0"/>
            </a:rPr>
            <a:t>MTS</a:t>
          </a:r>
          <a:r>
            <a:rPr lang="en-US" sz="1800" b="1" baseline="0" dirty="0">
              <a:latin typeface="Arial" panose="020B0604020202020204" pitchFamily="34" charset="0"/>
              <a:cs typeface="Arial" panose="020B0604020202020204" pitchFamily="34" charset="0"/>
            </a:rPr>
            <a:t> Assay at 72Hrs</a:t>
          </a:r>
          <a:endParaRPr lang="en-US" sz="18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91D8F6D1-89D8-4439-9011-20B9F2BADDBE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B4680152-1348-4DC0-9A94-DBE676174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61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7641AE1B-E08A-4DAC-9C94-943F616994BE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A5A67F0B-3F2A-4046-A481-B045345E1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11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855C4-451D-4236-BBF6-13BF6C801706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C1295-22E8-4A3C-9D02-9A0FC9D52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5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F6BFC-37E0-4EB5-B3D5-F5A0E648275D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10688-5319-4484-97F1-BA15A4BE2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2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10048-C8B3-4346-85E8-9F4BACA3D3FE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C18CD-BC1F-41F0-A626-C20C60607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8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4E0BD-966E-49BA-A5EC-DEE83115FE2F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4D464-39C5-4893-9FB5-7F48519B4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0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2B1D9-1206-4475-AA7D-D1DFACB90BFD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F1ECA-E2FF-4EA4-B0D5-462E920FD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3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061E9-F5E0-441E-A5D7-3DA67755EEC0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6995-9D90-4424-9B75-3674FFD9B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0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D1C0E-0428-4BC6-B3CB-885A4DCCFE21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E595C-4A01-4B7C-9CF1-BBEC1DA9F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95916-FDD2-46DE-B3EC-66ADB027E888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07D58-0F0A-4461-99F6-DFCE434FD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0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F0D58-1D6B-4F9C-BBE0-8166A4D900B9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15249-F2F8-42E2-AA42-8A91A13BD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60C73-DEF7-43E6-B610-4A61C4033A5A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2A8B-CBE4-4B46-8480-E2A014A32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8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AF4CC-064A-4001-8EED-94D8A8F2BB73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1D0-4A8B-4B2D-A469-67711AB15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2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20DDA2-6000-461E-8AEF-D568FFE4E1B8}" type="datetimeFigureOut">
              <a:rPr lang="en-US"/>
              <a:pPr>
                <a:defRPr/>
              </a:pPr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09548A-1B38-4905-B4C5-195420CED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>
            <a:grpSpLocks/>
          </p:cNvGrpSpPr>
          <p:nvPr/>
        </p:nvGrpSpPr>
        <p:grpSpPr bwMode="auto">
          <a:xfrm>
            <a:off x="3170238" y="130175"/>
            <a:ext cx="6578600" cy="6515100"/>
            <a:chOff x="3170392" y="130145"/>
            <a:chExt cx="6579050" cy="6515116"/>
          </a:xfrm>
        </p:grpSpPr>
        <p:sp>
          <p:nvSpPr>
            <p:cNvPr id="5125" name="TextBox 48"/>
            <p:cNvSpPr txBox="1">
              <a:spLocks noChangeArrowheads="1"/>
            </p:cNvSpPr>
            <p:nvPr/>
          </p:nvSpPr>
          <p:spPr bwMode="auto">
            <a:xfrm>
              <a:off x="3170392" y="130145"/>
              <a:ext cx="6579050" cy="30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Schematic representation of the workflow for the global proteomics</a:t>
              </a:r>
            </a:p>
          </p:txBody>
        </p:sp>
        <p:grpSp>
          <p:nvGrpSpPr>
            <p:cNvPr id="5126" name="Group 3"/>
            <p:cNvGrpSpPr>
              <a:grpSpLocks/>
            </p:cNvGrpSpPr>
            <p:nvPr/>
          </p:nvGrpSpPr>
          <p:grpSpPr bwMode="auto">
            <a:xfrm>
              <a:off x="5044016" y="429202"/>
              <a:ext cx="2415117" cy="6216059"/>
              <a:chOff x="5044016" y="429202"/>
              <a:chExt cx="2415117" cy="6216059"/>
            </a:xfrm>
          </p:grpSpPr>
          <p:cxnSp>
            <p:nvCxnSpPr>
              <p:cNvPr id="5" name="Straight Arrow Connector 4"/>
              <p:cNvCxnSpPr/>
              <p:nvPr/>
            </p:nvCxnSpPr>
            <p:spPr bwMode="auto">
              <a:xfrm>
                <a:off x="6086828" y="2747940"/>
                <a:ext cx="7939" cy="35083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ounded Rectangle 5"/>
              <p:cNvSpPr/>
              <p:nvPr/>
            </p:nvSpPr>
            <p:spPr bwMode="auto">
              <a:xfrm>
                <a:off x="5696277" y="3079727"/>
                <a:ext cx="803330" cy="230189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5129" name="Group 9"/>
              <p:cNvGrpSpPr>
                <a:grpSpLocks/>
              </p:cNvGrpSpPr>
              <p:nvPr/>
            </p:nvGrpSpPr>
            <p:grpSpPr bwMode="auto">
              <a:xfrm>
                <a:off x="5172749" y="2125541"/>
                <a:ext cx="2018964" cy="604220"/>
                <a:chOff x="2846567" y="2162755"/>
                <a:chExt cx="2019631" cy="604299"/>
              </a:xfrm>
            </p:grpSpPr>
            <p:sp>
              <p:nvSpPr>
                <p:cNvPr id="5155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3156668" y="2266121"/>
                  <a:ext cx="1351722" cy="369332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9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Protein Extraction &amp; Tryptic Digestion</a:t>
                  </a:r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2846184" y="2162852"/>
                  <a:ext cx="2020105" cy="600154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5130" name="TextBox 11"/>
              <p:cNvSpPr txBox="1">
                <a:spLocks noChangeArrowheads="1"/>
              </p:cNvSpPr>
              <p:nvPr/>
            </p:nvSpPr>
            <p:spPr bwMode="auto">
              <a:xfrm>
                <a:off x="5628500" y="3055287"/>
                <a:ext cx="1059767" cy="246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14, </a:t>
                </a:r>
                <a:r>
                  <a:rPr lang="en-US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15 16</a:t>
                </a:r>
                <a:r>
                  <a:rPr lang="en-US" alt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17</a:t>
                </a:r>
                <a:endParaRPr lang="en-US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131" name="Group 12"/>
              <p:cNvGrpSpPr>
                <a:grpSpLocks/>
              </p:cNvGrpSpPr>
              <p:nvPr/>
            </p:nvGrpSpPr>
            <p:grpSpPr bwMode="auto">
              <a:xfrm>
                <a:off x="5085317" y="3699689"/>
                <a:ext cx="2241525" cy="325962"/>
                <a:chOff x="2775008" y="3713257"/>
                <a:chExt cx="2242266" cy="326005"/>
              </a:xfrm>
            </p:grpSpPr>
            <p:sp>
              <p:nvSpPr>
                <p:cNvPr id="31" name="Rounded Rectangle 30"/>
                <p:cNvSpPr/>
                <p:nvPr/>
              </p:nvSpPr>
              <p:spPr>
                <a:xfrm>
                  <a:off x="2798560" y="3709246"/>
                  <a:ext cx="2123335" cy="330245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54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2775008" y="3747644"/>
                  <a:ext cx="2242266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Combine iTRAQ labeled peptides</a:t>
                  </a:r>
                </a:p>
              </p:txBody>
            </p:sp>
          </p:grpSp>
          <p:cxnSp>
            <p:nvCxnSpPr>
              <p:cNvPr id="10" name="Straight Arrow Connector 9"/>
              <p:cNvCxnSpPr/>
              <p:nvPr/>
            </p:nvCxnSpPr>
            <p:spPr bwMode="auto">
              <a:xfrm>
                <a:off x="6096354" y="3343253"/>
                <a:ext cx="7939" cy="35083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6113818" y="4035405"/>
                <a:ext cx="7938" cy="34925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ounded Rectangle 11"/>
              <p:cNvSpPr/>
              <p:nvPr/>
            </p:nvSpPr>
            <p:spPr bwMode="auto">
              <a:xfrm>
                <a:off x="5134263" y="4384656"/>
                <a:ext cx="2122633" cy="325439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35" name="TextBox 17"/>
              <p:cNvSpPr txBox="1">
                <a:spLocks noChangeArrowheads="1"/>
              </p:cNvSpPr>
              <p:nvPr/>
            </p:nvSpPr>
            <p:spPr bwMode="auto">
              <a:xfrm>
                <a:off x="5571510" y="4427067"/>
                <a:ext cx="1397640" cy="246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24 bRP Fractions</a:t>
                </a:r>
              </a:p>
            </p:txBody>
          </p:sp>
          <p:sp>
            <p:nvSpPr>
              <p:cNvPr id="14" name="Rounded Rectangle 13"/>
              <p:cNvSpPr/>
              <p:nvPr/>
            </p:nvSpPr>
            <p:spPr bwMode="auto">
              <a:xfrm>
                <a:off x="5127913" y="5070457"/>
                <a:ext cx="2122633" cy="325439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6113818" y="4719619"/>
                <a:ext cx="7938" cy="35083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38" name="TextBox 20"/>
              <p:cNvSpPr txBox="1">
                <a:spLocks noChangeArrowheads="1"/>
              </p:cNvSpPr>
              <p:nvPr/>
            </p:nvSpPr>
            <p:spPr bwMode="auto">
              <a:xfrm>
                <a:off x="5437707" y="5096214"/>
                <a:ext cx="1642725" cy="246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LC-MS/MS Q Exactive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6113818" y="5397483"/>
                <a:ext cx="7938" cy="34925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ounded Rectangle 17"/>
              <p:cNvSpPr/>
              <p:nvPr/>
            </p:nvSpPr>
            <p:spPr bwMode="auto">
              <a:xfrm>
                <a:off x="5693101" y="5753084"/>
                <a:ext cx="803330" cy="230189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1" name="TextBox 23"/>
              <p:cNvSpPr txBox="1">
                <a:spLocks noChangeArrowheads="1"/>
              </p:cNvSpPr>
              <p:nvPr/>
            </p:nvSpPr>
            <p:spPr bwMode="auto">
              <a:xfrm>
                <a:off x="5856335" y="5742911"/>
                <a:ext cx="612049" cy="246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PD 1.4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6115405" y="5978509"/>
                <a:ext cx="7939" cy="35083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ounded Rectangle 20"/>
              <p:cNvSpPr/>
              <p:nvPr/>
            </p:nvSpPr>
            <p:spPr bwMode="auto">
              <a:xfrm>
                <a:off x="5121562" y="6319823"/>
                <a:ext cx="2121045" cy="325438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44" name="TextBox 26"/>
              <p:cNvSpPr txBox="1">
                <a:spLocks noChangeArrowheads="1"/>
              </p:cNvSpPr>
              <p:nvPr/>
            </p:nvSpPr>
            <p:spPr bwMode="auto">
              <a:xfrm>
                <a:off x="5044016" y="6369580"/>
                <a:ext cx="241511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b="1">
                    <a:latin typeface="Arial" panose="020B0604020202020204" pitchFamily="34" charset="0"/>
                    <a:cs typeface="Arial" panose="020B0604020202020204" pitchFamily="34" charset="0"/>
                  </a:rPr>
                  <a:t>Data Analysis &amp; Ingenuity Pathway</a:t>
                </a:r>
              </a:p>
            </p:txBody>
          </p:sp>
          <p:grpSp>
            <p:nvGrpSpPr>
              <p:cNvPr id="5145" name="Group 22"/>
              <p:cNvGrpSpPr>
                <a:grpSpLocks/>
              </p:cNvGrpSpPr>
              <p:nvPr/>
            </p:nvGrpSpPr>
            <p:grpSpPr bwMode="auto">
              <a:xfrm>
                <a:off x="5377939" y="429202"/>
                <a:ext cx="1392128" cy="1710176"/>
                <a:chOff x="5377939" y="429202"/>
                <a:chExt cx="1392128" cy="1710176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 bwMode="auto">
                <a:xfrm flipH="1">
                  <a:off x="6120169" y="1922437"/>
                  <a:ext cx="1587" cy="14763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147" name="Group 33"/>
                <p:cNvGrpSpPr>
                  <a:grpSpLocks/>
                </p:cNvGrpSpPr>
                <p:nvPr/>
              </p:nvGrpSpPr>
              <p:grpSpPr bwMode="auto">
                <a:xfrm rot="-5400000">
                  <a:off x="5656184" y="1018817"/>
                  <a:ext cx="1703498" cy="524268"/>
                  <a:chOff x="2708947" y="1432719"/>
                  <a:chExt cx="1069621" cy="244507"/>
                </a:xfrm>
              </p:grpSpPr>
              <p:sp>
                <p:nvSpPr>
                  <p:cNvPr id="29" name="Rounded Rectangle 28"/>
                  <p:cNvSpPr/>
                  <p:nvPr/>
                </p:nvSpPr>
                <p:spPr>
                  <a:xfrm>
                    <a:off x="2853929" y="1432621"/>
                    <a:ext cx="803412" cy="244340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152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8947" y="1484769"/>
                    <a:ext cx="1069621" cy="114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LAPC4 AI</a:t>
                    </a:r>
                  </a:p>
                </p:txBody>
              </p:sp>
            </p:grpSp>
            <p:grpSp>
              <p:nvGrpSpPr>
                <p:cNvPr id="5148" name="Group 33"/>
                <p:cNvGrpSpPr>
                  <a:grpSpLocks/>
                </p:cNvGrpSpPr>
                <p:nvPr/>
              </p:nvGrpSpPr>
              <p:grpSpPr bwMode="auto">
                <a:xfrm rot="-5400000">
                  <a:off x="4788324" y="1025495"/>
                  <a:ext cx="1703498" cy="524268"/>
                  <a:chOff x="2704755" y="1363021"/>
                  <a:chExt cx="1069621" cy="244507"/>
                </a:xfrm>
              </p:grpSpPr>
              <p:sp>
                <p:nvSpPr>
                  <p:cNvPr id="27" name="Rounded Rectangle 26"/>
                  <p:cNvSpPr/>
                  <p:nvPr/>
                </p:nvSpPr>
                <p:spPr>
                  <a:xfrm>
                    <a:off x="2855923" y="1362661"/>
                    <a:ext cx="803412" cy="242860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150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4755" y="1432407"/>
                    <a:ext cx="1069621" cy="114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LAPC4 wt</a:t>
                    </a:r>
                  </a:p>
                </p:txBody>
              </p:sp>
            </p:grpSp>
          </p:grpSp>
        </p:grpSp>
      </p:grpSp>
      <p:sp>
        <p:nvSpPr>
          <p:cNvPr id="5123" name="TextBox 34"/>
          <p:cNvSpPr txBox="1">
            <a:spLocks noChangeArrowheads="1"/>
          </p:cNvSpPr>
          <p:nvPr/>
        </p:nvSpPr>
        <p:spPr bwMode="auto">
          <a:xfrm>
            <a:off x="185738" y="96838"/>
            <a:ext cx="324528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58385" y="1453246"/>
            <a:ext cx="2485882" cy="2212821"/>
            <a:chOff x="1514891" y="3029133"/>
            <a:chExt cx="1877403" cy="20867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2"/>
            <a:stretch/>
          </p:blipFill>
          <p:spPr>
            <a:xfrm>
              <a:off x="1955800" y="4190666"/>
              <a:ext cx="1436494" cy="43180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63" r="6068" b="11414"/>
            <a:stretch/>
          </p:blipFill>
          <p:spPr>
            <a:xfrm>
              <a:off x="1955137" y="4684066"/>
              <a:ext cx="1437157" cy="43180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1759564" y="3487201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AI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989866" y="3487201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22RV1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200382" y="3469214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VCaP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2420334" y="3487202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MDA PCa-2b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2646108" y="3487202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PC3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559398" y="3469214"/>
              <a:ext cx="115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928086" y="4127719"/>
              <a:ext cx="1464208" cy="103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514891" y="4296919"/>
              <a:ext cx="62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FUT8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14891" y="4781306"/>
              <a:ext cx="62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34"/>
          <p:cNvSpPr txBox="1">
            <a:spLocks noChangeArrowheads="1"/>
          </p:cNvSpPr>
          <p:nvPr/>
        </p:nvSpPr>
        <p:spPr bwMode="auto">
          <a:xfrm>
            <a:off x="185738" y="96838"/>
            <a:ext cx="22985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686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6672" y="1304629"/>
            <a:ext cx="2539835" cy="3524959"/>
            <a:chOff x="1385675" y="3073598"/>
            <a:chExt cx="2539835" cy="3524959"/>
          </a:xfrm>
        </p:grpSpPr>
        <p:pic>
          <p:nvPicPr>
            <p:cNvPr id="8217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2" t="15755" r="32610" b="24725"/>
            <a:stretch>
              <a:fillRect/>
            </a:stretch>
          </p:blipFill>
          <p:spPr bwMode="auto">
            <a:xfrm>
              <a:off x="3005544" y="6131134"/>
              <a:ext cx="919966" cy="46742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227" name="Group 7"/>
            <p:cNvGrpSpPr>
              <a:grpSpLocks/>
            </p:cNvGrpSpPr>
            <p:nvPr/>
          </p:nvGrpSpPr>
          <p:grpSpPr bwMode="auto">
            <a:xfrm>
              <a:off x="1385675" y="3073598"/>
              <a:ext cx="2539835" cy="2973159"/>
              <a:chOff x="5970723" y="3514271"/>
              <a:chExt cx="2539023" cy="2973020"/>
            </a:xfrm>
          </p:grpSpPr>
          <p:pic>
            <p:nvPicPr>
              <p:cNvPr id="8230" name="Picture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0074" y="4657122"/>
                <a:ext cx="919672" cy="183016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31" name="TextBox 6"/>
              <p:cNvSpPr txBox="1">
                <a:spLocks noChangeArrowheads="1"/>
              </p:cNvSpPr>
              <p:nvPr/>
            </p:nvSpPr>
            <p:spPr bwMode="auto">
              <a:xfrm>
                <a:off x="5970723" y="5423277"/>
                <a:ext cx="143645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AAL Lectin Blot</a:t>
                </a:r>
              </a:p>
            </p:txBody>
          </p:sp>
          <p:sp>
            <p:nvSpPr>
              <p:cNvPr id="8232" name="TextBox 40"/>
              <p:cNvSpPr txBox="1">
                <a:spLocks noChangeArrowheads="1"/>
              </p:cNvSpPr>
              <p:nvPr/>
            </p:nvSpPr>
            <p:spPr bwMode="auto">
              <a:xfrm rot="16200000">
                <a:off x="7266323" y="3931882"/>
                <a:ext cx="11430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LAPC4 WT</a:t>
                </a:r>
              </a:p>
            </p:txBody>
          </p:sp>
          <p:sp>
            <p:nvSpPr>
              <p:cNvPr id="8233" name="TextBox 41"/>
              <p:cNvSpPr txBox="1">
                <a:spLocks noChangeArrowheads="1"/>
              </p:cNvSpPr>
              <p:nvPr/>
            </p:nvSpPr>
            <p:spPr bwMode="auto">
              <a:xfrm rot="16200000">
                <a:off x="7688627" y="3931883"/>
                <a:ext cx="11430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LAPC4 AI</a:t>
                </a:r>
              </a:p>
            </p:txBody>
          </p:sp>
        </p:grpSp>
        <p:sp>
          <p:nvSpPr>
            <p:cNvPr id="8229" name="TextBox 46"/>
            <p:cNvSpPr txBox="1">
              <a:spLocks noChangeArrowheads="1"/>
            </p:cNvSpPr>
            <p:nvPr/>
          </p:nvSpPr>
          <p:spPr bwMode="auto">
            <a:xfrm>
              <a:off x="2352396" y="6135159"/>
              <a:ext cx="889284" cy="30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</a:p>
          </p:txBody>
        </p:sp>
      </p:grpSp>
      <p:sp>
        <p:nvSpPr>
          <p:cNvPr id="54" name="TextBox 34"/>
          <p:cNvSpPr txBox="1">
            <a:spLocks noChangeArrowheads="1"/>
          </p:cNvSpPr>
          <p:nvPr/>
        </p:nvSpPr>
        <p:spPr bwMode="auto">
          <a:xfrm>
            <a:off x="185738" y="96838"/>
            <a:ext cx="22985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5240" y="618654"/>
            <a:ext cx="407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8" name="Chart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696192"/>
              </p:ext>
            </p:extLst>
          </p:nvPr>
        </p:nvGraphicFramePr>
        <p:xfrm>
          <a:off x="4337330" y="397707"/>
          <a:ext cx="6956537" cy="5632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3929660" y="618653"/>
            <a:ext cx="407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139667</TotalTime>
  <Words>74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Hoti Uddin</dc:creator>
  <cp:lastModifiedBy>Hoti Uddin</cp:lastModifiedBy>
  <cp:revision>159</cp:revision>
  <cp:lastPrinted>2017-01-04T14:52:17Z</cp:lastPrinted>
  <dcterms:created xsi:type="dcterms:W3CDTF">2016-02-17T15:10:47Z</dcterms:created>
  <dcterms:modified xsi:type="dcterms:W3CDTF">2017-08-15T14:32:06Z</dcterms:modified>
</cp:coreProperties>
</file>