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0" r:id="rId2"/>
    <p:sldId id="258" r:id="rId3"/>
    <p:sldId id="259" r:id="rId4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ra Tillmann" initials="ST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434" autoAdjust="0"/>
  </p:normalViewPr>
  <p:slideViewPr>
    <p:cSldViewPr>
      <p:cViewPr>
        <p:scale>
          <a:sx n="78" d="100"/>
          <a:sy n="78" d="100"/>
        </p:scale>
        <p:origin x="-62" y="-3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882D89-D9ED-4A34-8A75-F11075791C3A}" type="datetimeFigureOut">
              <a:rPr lang="da-DK" smtClean="0"/>
              <a:t>15-12-2017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  <a:p>
            <a:pPr lvl="1"/>
            <a:r>
              <a:rPr lang="da-DK" dirty="0" smtClean="0"/>
              <a:t>Second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2"/>
            <a:r>
              <a:rPr lang="da-DK" dirty="0" smtClean="0"/>
              <a:t>Third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3"/>
            <a:r>
              <a:rPr lang="da-DK" dirty="0" err="1" smtClean="0"/>
              <a:t>Fourth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4"/>
            <a:r>
              <a:rPr lang="da-DK" dirty="0" smtClean="0"/>
              <a:t>Fifth </a:t>
            </a:r>
            <a:r>
              <a:rPr lang="da-DK" dirty="0" err="1" smtClean="0"/>
              <a:t>level</a:t>
            </a:r>
            <a:endParaRPr lang="da-DK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4328F3-E221-4DC2-9E22-DC122DEBDA1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8088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328F3-E221-4DC2-9E22-DC122DEBDA18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35627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328F3-E221-4DC2-9E22-DC122DEBDA18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71990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1388" y="765175"/>
            <a:ext cx="4892675" cy="36703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320" y="4662035"/>
            <a:ext cx="4929290" cy="4437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88963" tIns="44481" rIns="88963" bIns="44481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translocation of phosphatidylcholine into bile</a:t>
            </a:r>
            <a:endParaRPr lang="da-DK" dirty="0" smtClean="0"/>
          </a:p>
          <a:p>
            <a:endParaRPr lang="de-DE" alt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494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da-D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subtitle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868E-7172-4F5D-B335-28E5BA3AE178}" type="datetimeFigureOut">
              <a:rPr lang="da-DK" smtClean="0"/>
              <a:t>15-12-2017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BC88-1C33-4BD3-8251-602FE736FA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99020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da-DK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  <a:p>
            <a:pPr lvl="1"/>
            <a:r>
              <a:rPr lang="da-DK" dirty="0" smtClean="0"/>
              <a:t>Second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2"/>
            <a:r>
              <a:rPr lang="da-DK" dirty="0" smtClean="0"/>
              <a:t>Third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3"/>
            <a:r>
              <a:rPr lang="da-DK" dirty="0" err="1" smtClean="0"/>
              <a:t>Fourth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4"/>
            <a:r>
              <a:rPr lang="da-DK" dirty="0" smtClean="0"/>
              <a:t>Fifth </a:t>
            </a:r>
            <a:r>
              <a:rPr lang="da-DK" dirty="0" err="1" smtClean="0"/>
              <a:t>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868E-7172-4F5D-B335-28E5BA3AE178}" type="datetimeFigureOut">
              <a:rPr lang="da-DK" smtClean="0"/>
              <a:t>15-12-2017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BC88-1C33-4BD3-8251-602FE736FA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76657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da-DK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  <a:p>
            <a:pPr lvl="1"/>
            <a:r>
              <a:rPr lang="da-DK" dirty="0" smtClean="0"/>
              <a:t>Second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2"/>
            <a:r>
              <a:rPr lang="da-DK" dirty="0" smtClean="0"/>
              <a:t>Third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3"/>
            <a:r>
              <a:rPr lang="da-DK" dirty="0" err="1" smtClean="0"/>
              <a:t>Fourth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4"/>
            <a:r>
              <a:rPr lang="da-DK" dirty="0" smtClean="0"/>
              <a:t>Fifth </a:t>
            </a:r>
            <a:r>
              <a:rPr lang="da-DK" dirty="0" err="1" smtClean="0"/>
              <a:t>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868E-7172-4F5D-B335-28E5BA3AE178}" type="datetimeFigureOut">
              <a:rPr lang="da-DK" smtClean="0"/>
              <a:t>15-12-2017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BC88-1C33-4BD3-8251-602FE736FA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88101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  <a:p>
            <a:pPr lvl="1"/>
            <a:r>
              <a:rPr lang="da-DK" dirty="0" smtClean="0"/>
              <a:t>Second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2"/>
            <a:r>
              <a:rPr lang="da-DK" dirty="0" smtClean="0"/>
              <a:t>Third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3"/>
            <a:r>
              <a:rPr lang="da-DK" dirty="0" err="1" smtClean="0"/>
              <a:t>Fourth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4"/>
            <a:r>
              <a:rPr lang="da-DK" dirty="0" smtClean="0"/>
              <a:t>Fifth </a:t>
            </a:r>
            <a:r>
              <a:rPr lang="da-DK" dirty="0" err="1" smtClean="0"/>
              <a:t>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868E-7172-4F5D-B335-28E5BA3AE178}" type="datetimeFigureOut">
              <a:rPr lang="da-DK" smtClean="0"/>
              <a:t>15-12-2017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BC88-1C33-4BD3-8251-602FE736FA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63206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da-D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868E-7172-4F5D-B335-28E5BA3AE178}" type="datetimeFigureOut">
              <a:rPr lang="da-DK" smtClean="0"/>
              <a:t>15-12-2017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BC88-1C33-4BD3-8251-602FE736FA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54924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  <a:p>
            <a:pPr lvl="1"/>
            <a:r>
              <a:rPr lang="da-DK" dirty="0" smtClean="0"/>
              <a:t>Second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2"/>
            <a:r>
              <a:rPr lang="da-DK" dirty="0" smtClean="0"/>
              <a:t>Third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3"/>
            <a:r>
              <a:rPr lang="da-DK" dirty="0" err="1" smtClean="0"/>
              <a:t>Fourth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4"/>
            <a:r>
              <a:rPr lang="da-DK" dirty="0" smtClean="0"/>
              <a:t>Fifth </a:t>
            </a:r>
            <a:r>
              <a:rPr lang="da-DK" dirty="0" err="1" smtClean="0"/>
              <a:t>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  <a:p>
            <a:pPr lvl="1"/>
            <a:r>
              <a:rPr lang="da-DK" dirty="0" smtClean="0"/>
              <a:t>Second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2"/>
            <a:r>
              <a:rPr lang="da-DK" dirty="0" smtClean="0"/>
              <a:t>Third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3"/>
            <a:r>
              <a:rPr lang="da-DK" dirty="0" err="1" smtClean="0"/>
              <a:t>Fourth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4"/>
            <a:r>
              <a:rPr lang="da-DK" dirty="0" smtClean="0"/>
              <a:t>Fifth </a:t>
            </a:r>
            <a:r>
              <a:rPr lang="da-DK" dirty="0" err="1" smtClean="0"/>
              <a:t>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868E-7172-4F5D-B335-28E5BA3AE178}" type="datetimeFigureOut">
              <a:rPr lang="da-DK" smtClean="0"/>
              <a:t>15-12-2017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BC88-1C33-4BD3-8251-602FE736FA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52739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da-D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  <a:p>
            <a:pPr lvl="1"/>
            <a:r>
              <a:rPr lang="da-DK" dirty="0" smtClean="0"/>
              <a:t>Second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2"/>
            <a:r>
              <a:rPr lang="da-DK" dirty="0" smtClean="0"/>
              <a:t>Third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3"/>
            <a:r>
              <a:rPr lang="da-DK" dirty="0" err="1" smtClean="0"/>
              <a:t>Fourth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4"/>
            <a:r>
              <a:rPr lang="da-DK" dirty="0" smtClean="0"/>
              <a:t>Fifth </a:t>
            </a:r>
            <a:r>
              <a:rPr lang="da-DK" dirty="0" err="1" smtClean="0"/>
              <a:t>level</a:t>
            </a:r>
            <a:endParaRPr lang="da-DK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  <a:p>
            <a:pPr lvl="1"/>
            <a:r>
              <a:rPr lang="da-DK" dirty="0" smtClean="0"/>
              <a:t>Second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2"/>
            <a:r>
              <a:rPr lang="da-DK" dirty="0" smtClean="0"/>
              <a:t>Third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3"/>
            <a:r>
              <a:rPr lang="da-DK" dirty="0" err="1" smtClean="0"/>
              <a:t>Fourth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4"/>
            <a:r>
              <a:rPr lang="da-DK" dirty="0" smtClean="0"/>
              <a:t>Fifth </a:t>
            </a:r>
            <a:r>
              <a:rPr lang="da-DK" dirty="0" err="1" smtClean="0"/>
              <a:t>level</a:t>
            </a:r>
            <a:endParaRPr lang="da-DK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868E-7172-4F5D-B335-28E5BA3AE178}" type="datetimeFigureOut">
              <a:rPr lang="da-DK" smtClean="0"/>
              <a:t>15-12-2017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BC88-1C33-4BD3-8251-602FE736FA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50820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da-DK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868E-7172-4F5D-B335-28E5BA3AE178}" type="datetimeFigureOut">
              <a:rPr lang="da-DK" smtClean="0"/>
              <a:t>15-12-2017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BC88-1C33-4BD3-8251-602FE736FA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03357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868E-7172-4F5D-B335-28E5BA3AE178}" type="datetimeFigureOut">
              <a:rPr lang="da-DK" smtClean="0"/>
              <a:t>15-12-2017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BC88-1C33-4BD3-8251-602FE736FA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06191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  <a:p>
            <a:pPr lvl="1"/>
            <a:r>
              <a:rPr lang="da-DK" dirty="0" smtClean="0"/>
              <a:t>Second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2"/>
            <a:r>
              <a:rPr lang="da-DK" dirty="0" smtClean="0"/>
              <a:t>Third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3"/>
            <a:r>
              <a:rPr lang="da-DK" dirty="0" err="1" smtClean="0"/>
              <a:t>Fourth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4"/>
            <a:r>
              <a:rPr lang="da-DK" dirty="0" smtClean="0"/>
              <a:t>Fifth </a:t>
            </a:r>
            <a:r>
              <a:rPr lang="da-DK" dirty="0" err="1" smtClean="0"/>
              <a:t>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868E-7172-4F5D-B335-28E5BA3AE178}" type="datetimeFigureOut">
              <a:rPr lang="da-DK" smtClean="0"/>
              <a:t>15-12-2017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BC88-1C33-4BD3-8251-602FE736FA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93792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da-DK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868E-7172-4F5D-B335-28E5BA3AE178}" type="datetimeFigureOut">
              <a:rPr lang="da-DK" smtClean="0"/>
              <a:t>15-12-2017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BC88-1C33-4BD3-8251-602FE736FA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08233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da-D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  <a:p>
            <a:pPr lvl="1"/>
            <a:r>
              <a:rPr lang="da-DK" dirty="0" smtClean="0"/>
              <a:t>Second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2"/>
            <a:r>
              <a:rPr lang="da-DK" dirty="0" smtClean="0"/>
              <a:t>Third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3"/>
            <a:r>
              <a:rPr lang="da-DK" dirty="0" err="1" smtClean="0"/>
              <a:t>Fourth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4"/>
            <a:r>
              <a:rPr lang="da-DK" dirty="0" smtClean="0"/>
              <a:t>Fifth </a:t>
            </a:r>
            <a:r>
              <a:rPr lang="da-DK" dirty="0" err="1" smtClean="0"/>
              <a:t>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8868E-7172-4F5D-B335-28E5BA3AE178}" type="datetimeFigureOut">
              <a:rPr lang="da-DK" smtClean="0"/>
              <a:t>15-12-2017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4BC88-1C33-4BD3-8251-602FE736FA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59141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444208" y="207263"/>
            <a:ext cx="240129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Online Supplemental Materials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Rectangle 71"/>
          <p:cNvSpPr>
            <a:spLocks noChangeArrowheads="1"/>
          </p:cNvSpPr>
          <p:nvPr/>
        </p:nvSpPr>
        <p:spPr bwMode="auto">
          <a:xfrm>
            <a:off x="320266" y="5516166"/>
            <a:ext cx="854367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/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</a:t>
            </a:r>
            <a:r>
              <a:rPr kumimoji="0" lang="en-US" altLang="en-US" sz="12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design. Animals were allowed to acclimatize for 2 weeks (week −2 to week 0) before the start of the intervention (probiotics/vehicle) from week 0 to week 10. Behavioral tests were conducted from week 6 to week 9. After 10 weeks of intervention, animals were euthanized and tissue was collected. CFU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colony-forming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units; FRL, Flinders Resistant Line; FSL, Flinders Sensitive Line. * Vehicle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 consisted of xylitol, maize-derived maltodextrin, plum flavor, and malic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acid; low dose = 1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CFU/d; h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igh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dose =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CFU/d.  </a:t>
            </a:r>
            <a:endParaRPr lang="en-US" alt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65537" y="1124744"/>
            <a:ext cx="8266903" cy="3456384"/>
            <a:chOff x="219916" y="908720"/>
            <a:chExt cx="8266903" cy="3456384"/>
          </a:xfrm>
        </p:grpSpPr>
        <p:sp>
          <p:nvSpPr>
            <p:cNvPr id="53" name="TextBox 52"/>
            <p:cNvSpPr txBox="1"/>
            <p:nvPr/>
          </p:nvSpPr>
          <p:spPr>
            <a:xfrm>
              <a:off x="3244894" y="1124744"/>
              <a:ext cx="969795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Intervention </a:t>
              </a:r>
            </a:p>
            <a:p>
              <a:pPr algn="ctr"/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Start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139952" y="1053897"/>
              <a:ext cx="101658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Novel Object Recognition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076056" y="908720"/>
              <a:ext cx="856558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Y-Maze + </a:t>
              </a:r>
            </a:p>
            <a:p>
              <a:pPr algn="ctr"/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Elevated Plus Maze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932614" y="1100644"/>
              <a:ext cx="799562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Social Interaction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748965" y="956628"/>
              <a:ext cx="93504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(Pre-) Forced Swim Test + Open Field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684010" y="1100644"/>
              <a:ext cx="802809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Tissue </a:t>
              </a:r>
            </a:p>
            <a:p>
              <a:pPr algn="ctr"/>
              <a:r>
                <a:rPr lang="en-GB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ollection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422147" y="1125905"/>
              <a:ext cx="87258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Adaptation Phase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19916" y="3206116"/>
              <a:ext cx="695505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u="sng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FSL rats</a:t>
              </a:r>
              <a:endParaRPr lang="en-GB" sz="1100" u="sng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71600" y="2159278"/>
              <a:ext cx="1796754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FRL rats / Vehicle* (n = 8)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971600" y="2696825"/>
              <a:ext cx="1361336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Vehicle* (n = 7)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971600" y="3219860"/>
              <a:ext cx="1941568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Low-dose probiotics* (n = 7)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71600" y="3658235"/>
              <a:ext cx="1872209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High-dose probiotics* (n = 8)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2843808" y="2204864"/>
              <a:ext cx="0" cy="180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3682384" y="4103062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2844606" y="3336922"/>
              <a:ext cx="428792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4211960" y="3336924"/>
              <a:ext cx="3960000" cy="12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4546480" y="4103062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410576" y="4103062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274672" y="4103062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138768" y="4103494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004340" y="4103061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699792" y="4103063"/>
              <a:ext cx="33534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−2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 rot="960000" flipH="1">
              <a:off x="3230311" y="3269889"/>
              <a:ext cx="86177" cy="157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960000" flipH="1">
              <a:off x="3300114" y="3269089"/>
              <a:ext cx="86177" cy="157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960000" flipH="1">
              <a:off x="4092202" y="3271178"/>
              <a:ext cx="86177" cy="157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960000" flipH="1">
              <a:off x="4164210" y="3270378"/>
              <a:ext cx="86177" cy="157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3347864" y="3350664"/>
              <a:ext cx="75600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2843808" y="2319990"/>
              <a:ext cx="46800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V="1">
              <a:off x="4233291" y="2319992"/>
              <a:ext cx="3924000" cy="12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960000" flipH="1">
              <a:off x="3251642" y="2252957"/>
              <a:ext cx="86177" cy="157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960000" flipH="1">
              <a:off x="3321445" y="2252157"/>
              <a:ext cx="86177" cy="157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960000" flipH="1">
              <a:off x="4113533" y="2254246"/>
              <a:ext cx="86177" cy="157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960000" flipH="1">
              <a:off x="4185541" y="2253446"/>
              <a:ext cx="86177" cy="157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3369195" y="2333732"/>
              <a:ext cx="75600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2843808" y="2813888"/>
              <a:ext cx="428792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V="1">
              <a:off x="4211162" y="2813890"/>
              <a:ext cx="3960000" cy="12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960000" flipH="1">
              <a:off x="3229513" y="2746855"/>
              <a:ext cx="86177" cy="157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960000" flipH="1">
              <a:off x="3299316" y="2746055"/>
              <a:ext cx="86177" cy="157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960000" flipH="1">
              <a:off x="4091404" y="2748144"/>
              <a:ext cx="86177" cy="157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960000" flipH="1">
              <a:off x="4163412" y="2747344"/>
              <a:ext cx="86177" cy="157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3347066" y="2827630"/>
              <a:ext cx="75600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2845046" y="3832158"/>
              <a:ext cx="428792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V="1">
              <a:off x="4212400" y="3832160"/>
              <a:ext cx="3960000" cy="12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rot="960000" flipH="1">
              <a:off x="3230751" y="3765125"/>
              <a:ext cx="86177" cy="157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rot="960000" flipH="1">
              <a:off x="3300554" y="3764325"/>
              <a:ext cx="86177" cy="157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rot="960000" flipH="1">
              <a:off x="4092642" y="3766414"/>
              <a:ext cx="86177" cy="157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960000" flipH="1">
              <a:off x="4164650" y="3765614"/>
              <a:ext cx="86177" cy="157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3348304" y="3845900"/>
              <a:ext cx="75600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2150115" y="4103494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Week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8" name="Straight Connector 97"/>
            <p:cNvCxnSpPr/>
            <p:nvPr/>
          </p:nvCxnSpPr>
          <p:spPr>
            <a:xfrm>
              <a:off x="3779912" y="3789040"/>
              <a:ext cx="0" cy="808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4644008" y="3789040"/>
              <a:ext cx="0" cy="808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5508104" y="3789040"/>
              <a:ext cx="0" cy="808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6372200" y="3789040"/>
              <a:ext cx="0" cy="808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7236296" y="3789040"/>
              <a:ext cx="0" cy="808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3779912" y="2276872"/>
              <a:ext cx="0" cy="808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4644008" y="2276872"/>
              <a:ext cx="0" cy="808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5508104" y="2276872"/>
              <a:ext cx="0" cy="808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6372200" y="2276872"/>
              <a:ext cx="0" cy="808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7236296" y="2276872"/>
              <a:ext cx="0" cy="808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3779912" y="2772124"/>
              <a:ext cx="0" cy="808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4644008" y="2772124"/>
              <a:ext cx="0" cy="808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5508104" y="2772124"/>
              <a:ext cx="0" cy="808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6372200" y="2772124"/>
              <a:ext cx="0" cy="808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>
              <a:off x="7236296" y="2772124"/>
              <a:ext cx="0" cy="808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3779912" y="3276180"/>
              <a:ext cx="0" cy="808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4644008" y="3276180"/>
              <a:ext cx="0" cy="808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5508104" y="3276180"/>
              <a:ext cx="0" cy="808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6372200" y="3276180"/>
              <a:ext cx="0" cy="808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7236296" y="3276180"/>
              <a:ext cx="0" cy="808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Left Bracket 7"/>
            <p:cNvSpPr/>
            <p:nvPr/>
          </p:nvSpPr>
          <p:spPr>
            <a:xfrm>
              <a:off x="971600" y="2696825"/>
              <a:ext cx="68564" cy="1236231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cxnSp>
          <p:nvCxnSpPr>
            <p:cNvPr id="120" name="Straight Connector 119"/>
            <p:cNvCxnSpPr/>
            <p:nvPr/>
          </p:nvCxnSpPr>
          <p:spPr>
            <a:xfrm>
              <a:off x="8172400" y="2204864"/>
              <a:ext cx="0" cy="180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2843808" y="1556792"/>
              <a:ext cx="0" cy="21602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/>
            <p:nvPr/>
          </p:nvCxnSpPr>
          <p:spPr>
            <a:xfrm>
              <a:off x="3747195" y="1556792"/>
              <a:ext cx="0" cy="21602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/>
            <p:nvPr/>
          </p:nvCxnSpPr>
          <p:spPr>
            <a:xfrm>
              <a:off x="4644008" y="1556792"/>
              <a:ext cx="0" cy="21602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/>
            <p:nvPr/>
          </p:nvCxnSpPr>
          <p:spPr>
            <a:xfrm>
              <a:off x="5508104" y="1556792"/>
              <a:ext cx="0" cy="21602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/>
            <p:nvPr/>
          </p:nvCxnSpPr>
          <p:spPr>
            <a:xfrm>
              <a:off x="6372200" y="1556792"/>
              <a:ext cx="0" cy="21602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>
            <a:xfrm>
              <a:off x="7236296" y="1556792"/>
              <a:ext cx="0" cy="21602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>
            <a:xfrm>
              <a:off x="8172400" y="1556792"/>
              <a:ext cx="0" cy="21602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3186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8187" y="5589240"/>
            <a:ext cx="873454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/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2. </a:t>
            </a: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Weekly growth curves of FSL and FRL rats assigned</a:t>
            </a:r>
            <a:r>
              <a:rPr kumimoji="0" lang="en-US" altLang="en-US" sz="12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to intervention groups </a:t>
            </a: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from baseline to week 10 and weight increase between baseline and week 10. Vehicle-treated FSL rats weighed significantly less than FRL rats at baseline</a:t>
            </a:r>
            <a:r>
              <a:rPr kumimoji="0" lang="en-US" altLang="en-US" sz="12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en-US" sz="12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= 0.030). The weight differences were maintained at all weeks until the end of the study. The increase in weight between baseline and week 10 did not differ significantly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between vehicle-treated FSL and FRL rats (</a:t>
            </a:r>
            <a:r>
              <a:rPr kumimoji="0" lang="en-US" altLang="en-US" sz="12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= 0.187), or among FSL rats between the treatment arms (</a:t>
            </a:r>
            <a:r>
              <a:rPr kumimoji="0" lang="en-US" altLang="en-US" sz="12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= 0.793).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Vehicle treatment consisted of xylitol, maize-derived maltodextrin, plum flavor, and malic acid; low dose = 1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CFU/d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h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igh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dose =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CFU/d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kumimoji="0" lang="en-US" alt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4" name="Rectangle 273"/>
          <p:cNvSpPr/>
          <p:nvPr/>
        </p:nvSpPr>
        <p:spPr>
          <a:xfrm>
            <a:off x="1650801" y="3880822"/>
            <a:ext cx="5801519" cy="8295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2357090" y="5013176"/>
            <a:ext cx="0" cy="904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3779912" y="5013176"/>
            <a:ext cx="0" cy="904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5081712" y="5013176"/>
            <a:ext cx="0" cy="904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828654" y="5178926"/>
            <a:ext cx="6283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High dose</a:t>
            </a:r>
            <a:endParaRPr kumimoji="0" lang="en-US" alt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487135" y="5178926"/>
            <a:ext cx="60272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Low dose</a:t>
            </a:r>
            <a:endParaRPr kumimoji="0" lang="en-US" alt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123728" y="5170070"/>
            <a:ext cx="47481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Vehicle</a:t>
            </a:r>
            <a:endParaRPr kumimoji="0" lang="en-US" alt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 flipH="1">
            <a:off x="1557834" y="4506049"/>
            <a:ext cx="90488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 flipH="1">
            <a:off x="1557834" y="3558312"/>
            <a:ext cx="90488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 flipH="1">
            <a:off x="1557834" y="2608987"/>
            <a:ext cx="90488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 flipH="1">
            <a:off x="1557834" y="1661249"/>
            <a:ext cx="90488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 flipH="1">
            <a:off x="1557834" y="711924"/>
            <a:ext cx="90488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 rot="16200000">
            <a:off x="92514" y="2988060"/>
            <a:ext cx="194284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Mean  and 95% CI of weight, g</a:t>
            </a:r>
            <a:endParaRPr kumimoji="0" lang="en-US" alt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1322884" y="661124"/>
            <a:ext cx="23083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500</a:t>
            </a:r>
            <a:endParaRPr kumimoji="0" lang="en-US" altLang="en-US" sz="12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1322884" y="1600924"/>
            <a:ext cx="23083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  <a:endParaRPr kumimoji="0" lang="en-US" altLang="en-US" sz="12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1322884" y="2551837"/>
            <a:ext cx="23083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300</a:t>
            </a:r>
            <a:endParaRPr kumimoji="0" lang="en-US" altLang="en-US" sz="12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1322884" y="3502749"/>
            <a:ext cx="23083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endParaRPr kumimoji="0" lang="en-US" alt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1322884" y="4453662"/>
            <a:ext cx="23083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kumimoji="0" lang="en-US" altLang="en-US" sz="12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auto">
          <a:xfrm>
            <a:off x="1948359" y="2448649"/>
            <a:ext cx="28575" cy="746125"/>
          </a:xfrm>
          <a:custGeom>
            <a:avLst/>
            <a:gdLst>
              <a:gd name="T0" fmla="*/ 0 w 18"/>
              <a:gd name="T1" fmla="*/ 470 h 470"/>
              <a:gd name="T2" fmla="*/ 18 w 18"/>
              <a:gd name="T3" fmla="*/ 470 h 470"/>
              <a:gd name="T4" fmla="*/ 0 w 18"/>
              <a:gd name="T5" fmla="*/ 470 h 470"/>
              <a:gd name="T6" fmla="*/ 9 w 18"/>
              <a:gd name="T7" fmla="*/ 470 h 470"/>
              <a:gd name="T8" fmla="*/ 9 w 18"/>
              <a:gd name="T9" fmla="*/ 0 h 470"/>
              <a:gd name="T10" fmla="*/ 9 w 18"/>
              <a:gd name="T11" fmla="*/ 470 h 470"/>
              <a:gd name="T12" fmla="*/ 0 w 18"/>
              <a:gd name="T13" fmla="*/ 0 h 470"/>
              <a:gd name="T14" fmla="*/ 18 w 18"/>
              <a:gd name="T15" fmla="*/ 0 h 470"/>
              <a:gd name="T16" fmla="*/ 0 w 18"/>
              <a:gd name="T17" fmla="*/ 0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470">
                <a:moveTo>
                  <a:pt x="0" y="470"/>
                </a:moveTo>
                <a:lnTo>
                  <a:pt x="18" y="470"/>
                </a:lnTo>
                <a:lnTo>
                  <a:pt x="0" y="470"/>
                </a:lnTo>
                <a:close/>
                <a:moveTo>
                  <a:pt x="9" y="470"/>
                </a:moveTo>
                <a:lnTo>
                  <a:pt x="9" y="0"/>
                </a:lnTo>
                <a:lnTo>
                  <a:pt x="9" y="470"/>
                </a:lnTo>
                <a:close/>
                <a:moveTo>
                  <a:pt x="0" y="0"/>
                </a:moveTo>
                <a:lnTo>
                  <a:pt x="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auto">
          <a:xfrm>
            <a:off x="1948359" y="2448649"/>
            <a:ext cx="28575" cy="746125"/>
          </a:xfrm>
          <a:custGeom>
            <a:avLst/>
            <a:gdLst>
              <a:gd name="T0" fmla="*/ 0 w 18"/>
              <a:gd name="T1" fmla="*/ 470 h 470"/>
              <a:gd name="T2" fmla="*/ 18 w 18"/>
              <a:gd name="T3" fmla="*/ 470 h 470"/>
              <a:gd name="T4" fmla="*/ 9 w 18"/>
              <a:gd name="T5" fmla="*/ 470 h 470"/>
              <a:gd name="T6" fmla="*/ 9 w 18"/>
              <a:gd name="T7" fmla="*/ 0 h 470"/>
              <a:gd name="T8" fmla="*/ 0 w 18"/>
              <a:gd name="T9" fmla="*/ 0 h 470"/>
              <a:gd name="T10" fmla="*/ 18 w 18"/>
              <a:gd name="T11" fmla="*/ 0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470">
                <a:moveTo>
                  <a:pt x="0" y="470"/>
                </a:moveTo>
                <a:lnTo>
                  <a:pt x="18" y="470"/>
                </a:lnTo>
                <a:moveTo>
                  <a:pt x="9" y="470"/>
                </a:moveTo>
                <a:lnTo>
                  <a:pt x="9" y="0"/>
                </a:lnTo>
                <a:moveTo>
                  <a:pt x="0" y="0"/>
                </a:moveTo>
                <a:lnTo>
                  <a:pt x="18" y="0"/>
                </a:lnTo>
              </a:path>
            </a:pathLst>
          </a:cu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Freeform 42"/>
          <p:cNvSpPr>
            <a:spLocks noEditPoints="1"/>
          </p:cNvSpPr>
          <p:nvPr/>
        </p:nvSpPr>
        <p:spPr bwMode="auto">
          <a:xfrm>
            <a:off x="2059484" y="2277199"/>
            <a:ext cx="26988" cy="754063"/>
          </a:xfrm>
          <a:custGeom>
            <a:avLst/>
            <a:gdLst>
              <a:gd name="T0" fmla="*/ 0 w 17"/>
              <a:gd name="T1" fmla="*/ 475 h 475"/>
              <a:gd name="T2" fmla="*/ 17 w 17"/>
              <a:gd name="T3" fmla="*/ 475 h 475"/>
              <a:gd name="T4" fmla="*/ 0 w 17"/>
              <a:gd name="T5" fmla="*/ 475 h 475"/>
              <a:gd name="T6" fmla="*/ 9 w 17"/>
              <a:gd name="T7" fmla="*/ 475 h 475"/>
              <a:gd name="T8" fmla="*/ 9 w 17"/>
              <a:gd name="T9" fmla="*/ 0 h 475"/>
              <a:gd name="T10" fmla="*/ 9 w 17"/>
              <a:gd name="T11" fmla="*/ 475 h 475"/>
              <a:gd name="T12" fmla="*/ 0 w 17"/>
              <a:gd name="T13" fmla="*/ 0 h 475"/>
              <a:gd name="T14" fmla="*/ 17 w 17"/>
              <a:gd name="T15" fmla="*/ 0 h 475"/>
              <a:gd name="T16" fmla="*/ 0 w 17"/>
              <a:gd name="T17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475">
                <a:moveTo>
                  <a:pt x="0" y="475"/>
                </a:moveTo>
                <a:lnTo>
                  <a:pt x="17" y="475"/>
                </a:lnTo>
                <a:lnTo>
                  <a:pt x="0" y="475"/>
                </a:lnTo>
                <a:close/>
                <a:moveTo>
                  <a:pt x="9" y="475"/>
                </a:moveTo>
                <a:lnTo>
                  <a:pt x="9" y="0"/>
                </a:lnTo>
                <a:lnTo>
                  <a:pt x="9" y="475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Freeform 43"/>
          <p:cNvSpPr>
            <a:spLocks noEditPoints="1"/>
          </p:cNvSpPr>
          <p:nvPr/>
        </p:nvSpPr>
        <p:spPr bwMode="auto">
          <a:xfrm>
            <a:off x="2059484" y="2277199"/>
            <a:ext cx="26988" cy="754063"/>
          </a:xfrm>
          <a:custGeom>
            <a:avLst/>
            <a:gdLst>
              <a:gd name="T0" fmla="*/ 0 w 17"/>
              <a:gd name="T1" fmla="*/ 475 h 475"/>
              <a:gd name="T2" fmla="*/ 17 w 17"/>
              <a:gd name="T3" fmla="*/ 475 h 475"/>
              <a:gd name="T4" fmla="*/ 9 w 17"/>
              <a:gd name="T5" fmla="*/ 475 h 475"/>
              <a:gd name="T6" fmla="*/ 9 w 17"/>
              <a:gd name="T7" fmla="*/ 0 h 475"/>
              <a:gd name="T8" fmla="*/ 0 w 17"/>
              <a:gd name="T9" fmla="*/ 0 h 475"/>
              <a:gd name="T10" fmla="*/ 17 w 17"/>
              <a:gd name="T11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475">
                <a:moveTo>
                  <a:pt x="0" y="475"/>
                </a:moveTo>
                <a:lnTo>
                  <a:pt x="17" y="475"/>
                </a:lnTo>
                <a:moveTo>
                  <a:pt x="9" y="475"/>
                </a:moveTo>
                <a:lnTo>
                  <a:pt x="9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2169021" y="2108924"/>
            <a:ext cx="26988" cy="777875"/>
          </a:xfrm>
          <a:custGeom>
            <a:avLst/>
            <a:gdLst>
              <a:gd name="T0" fmla="*/ 0 w 17"/>
              <a:gd name="T1" fmla="*/ 490 h 490"/>
              <a:gd name="T2" fmla="*/ 17 w 17"/>
              <a:gd name="T3" fmla="*/ 490 h 490"/>
              <a:gd name="T4" fmla="*/ 0 w 17"/>
              <a:gd name="T5" fmla="*/ 490 h 490"/>
              <a:gd name="T6" fmla="*/ 9 w 17"/>
              <a:gd name="T7" fmla="*/ 490 h 490"/>
              <a:gd name="T8" fmla="*/ 9 w 17"/>
              <a:gd name="T9" fmla="*/ 0 h 490"/>
              <a:gd name="T10" fmla="*/ 9 w 17"/>
              <a:gd name="T11" fmla="*/ 490 h 490"/>
              <a:gd name="T12" fmla="*/ 0 w 17"/>
              <a:gd name="T13" fmla="*/ 0 h 490"/>
              <a:gd name="T14" fmla="*/ 17 w 17"/>
              <a:gd name="T15" fmla="*/ 0 h 490"/>
              <a:gd name="T16" fmla="*/ 0 w 17"/>
              <a:gd name="T17" fmla="*/ 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490">
                <a:moveTo>
                  <a:pt x="0" y="490"/>
                </a:moveTo>
                <a:lnTo>
                  <a:pt x="17" y="490"/>
                </a:lnTo>
                <a:lnTo>
                  <a:pt x="0" y="490"/>
                </a:lnTo>
                <a:close/>
                <a:moveTo>
                  <a:pt x="9" y="490"/>
                </a:moveTo>
                <a:lnTo>
                  <a:pt x="9" y="0"/>
                </a:lnTo>
                <a:lnTo>
                  <a:pt x="9" y="490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Freeform 49"/>
          <p:cNvSpPr>
            <a:spLocks noEditPoints="1"/>
          </p:cNvSpPr>
          <p:nvPr/>
        </p:nvSpPr>
        <p:spPr bwMode="auto">
          <a:xfrm>
            <a:off x="2169021" y="2108924"/>
            <a:ext cx="26988" cy="777875"/>
          </a:xfrm>
          <a:custGeom>
            <a:avLst/>
            <a:gdLst>
              <a:gd name="T0" fmla="*/ 0 w 17"/>
              <a:gd name="T1" fmla="*/ 490 h 490"/>
              <a:gd name="T2" fmla="*/ 17 w 17"/>
              <a:gd name="T3" fmla="*/ 490 h 490"/>
              <a:gd name="T4" fmla="*/ 9 w 17"/>
              <a:gd name="T5" fmla="*/ 490 h 490"/>
              <a:gd name="T6" fmla="*/ 9 w 17"/>
              <a:gd name="T7" fmla="*/ 0 h 490"/>
              <a:gd name="T8" fmla="*/ 0 w 17"/>
              <a:gd name="T9" fmla="*/ 0 h 490"/>
              <a:gd name="T10" fmla="*/ 17 w 17"/>
              <a:gd name="T11" fmla="*/ 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490">
                <a:moveTo>
                  <a:pt x="0" y="490"/>
                </a:moveTo>
                <a:lnTo>
                  <a:pt x="17" y="490"/>
                </a:lnTo>
                <a:moveTo>
                  <a:pt x="9" y="490"/>
                </a:moveTo>
                <a:lnTo>
                  <a:pt x="9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Freeform 54"/>
          <p:cNvSpPr>
            <a:spLocks noEditPoints="1"/>
          </p:cNvSpPr>
          <p:nvPr/>
        </p:nvSpPr>
        <p:spPr bwMode="auto">
          <a:xfrm>
            <a:off x="2278559" y="1902549"/>
            <a:ext cx="28575" cy="839788"/>
          </a:xfrm>
          <a:custGeom>
            <a:avLst/>
            <a:gdLst>
              <a:gd name="T0" fmla="*/ 0 w 18"/>
              <a:gd name="T1" fmla="*/ 529 h 529"/>
              <a:gd name="T2" fmla="*/ 18 w 18"/>
              <a:gd name="T3" fmla="*/ 529 h 529"/>
              <a:gd name="T4" fmla="*/ 0 w 18"/>
              <a:gd name="T5" fmla="*/ 529 h 529"/>
              <a:gd name="T6" fmla="*/ 9 w 18"/>
              <a:gd name="T7" fmla="*/ 529 h 529"/>
              <a:gd name="T8" fmla="*/ 9 w 18"/>
              <a:gd name="T9" fmla="*/ 0 h 529"/>
              <a:gd name="T10" fmla="*/ 9 w 18"/>
              <a:gd name="T11" fmla="*/ 529 h 529"/>
              <a:gd name="T12" fmla="*/ 0 w 18"/>
              <a:gd name="T13" fmla="*/ 0 h 529"/>
              <a:gd name="T14" fmla="*/ 18 w 18"/>
              <a:gd name="T15" fmla="*/ 0 h 529"/>
              <a:gd name="T16" fmla="*/ 0 w 18"/>
              <a:gd name="T17" fmla="*/ 0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529">
                <a:moveTo>
                  <a:pt x="0" y="529"/>
                </a:moveTo>
                <a:lnTo>
                  <a:pt x="18" y="529"/>
                </a:lnTo>
                <a:lnTo>
                  <a:pt x="0" y="529"/>
                </a:lnTo>
                <a:close/>
                <a:moveTo>
                  <a:pt x="9" y="529"/>
                </a:moveTo>
                <a:lnTo>
                  <a:pt x="9" y="0"/>
                </a:lnTo>
                <a:lnTo>
                  <a:pt x="9" y="529"/>
                </a:lnTo>
                <a:close/>
                <a:moveTo>
                  <a:pt x="0" y="0"/>
                </a:moveTo>
                <a:lnTo>
                  <a:pt x="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Freeform 55"/>
          <p:cNvSpPr>
            <a:spLocks noEditPoints="1"/>
          </p:cNvSpPr>
          <p:nvPr/>
        </p:nvSpPr>
        <p:spPr bwMode="auto">
          <a:xfrm>
            <a:off x="2278559" y="1902549"/>
            <a:ext cx="28575" cy="839788"/>
          </a:xfrm>
          <a:custGeom>
            <a:avLst/>
            <a:gdLst>
              <a:gd name="T0" fmla="*/ 0 w 18"/>
              <a:gd name="T1" fmla="*/ 529 h 529"/>
              <a:gd name="T2" fmla="*/ 18 w 18"/>
              <a:gd name="T3" fmla="*/ 529 h 529"/>
              <a:gd name="T4" fmla="*/ 9 w 18"/>
              <a:gd name="T5" fmla="*/ 529 h 529"/>
              <a:gd name="T6" fmla="*/ 9 w 18"/>
              <a:gd name="T7" fmla="*/ 0 h 529"/>
              <a:gd name="T8" fmla="*/ 0 w 18"/>
              <a:gd name="T9" fmla="*/ 0 h 529"/>
              <a:gd name="T10" fmla="*/ 18 w 18"/>
              <a:gd name="T11" fmla="*/ 0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529">
                <a:moveTo>
                  <a:pt x="0" y="529"/>
                </a:moveTo>
                <a:lnTo>
                  <a:pt x="18" y="529"/>
                </a:lnTo>
                <a:moveTo>
                  <a:pt x="9" y="529"/>
                </a:moveTo>
                <a:lnTo>
                  <a:pt x="9" y="0"/>
                </a:lnTo>
                <a:moveTo>
                  <a:pt x="0" y="0"/>
                </a:moveTo>
                <a:lnTo>
                  <a:pt x="18" y="0"/>
                </a:lnTo>
              </a:path>
            </a:pathLst>
          </a:cu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Freeform 60"/>
          <p:cNvSpPr>
            <a:spLocks noEditPoints="1"/>
          </p:cNvSpPr>
          <p:nvPr/>
        </p:nvSpPr>
        <p:spPr bwMode="auto">
          <a:xfrm>
            <a:off x="2389684" y="1748562"/>
            <a:ext cx="26988" cy="885825"/>
          </a:xfrm>
          <a:custGeom>
            <a:avLst/>
            <a:gdLst>
              <a:gd name="T0" fmla="*/ 0 w 17"/>
              <a:gd name="T1" fmla="*/ 558 h 558"/>
              <a:gd name="T2" fmla="*/ 17 w 17"/>
              <a:gd name="T3" fmla="*/ 558 h 558"/>
              <a:gd name="T4" fmla="*/ 0 w 17"/>
              <a:gd name="T5" fmla="*/ 558 h 558"/>
              <a:gd name="T6" fmla="*/ 9 w 17"/>
              <a:gd name="T7" fmla="*/ 558 h 558"/>
              <a:gd name="T8" fmla="*/ 9 w 17"/>
              <a:gd name="T9" fmla="*/ 0 h 558"/>
              <a:gd name="T10" fmla="*/ 9 w 17"/>
              <a:gd name="T11" fmla="*/ 558 h 558"/>
              <a:gd name="T12" fmla="*/ 0 w 17"/>
              <a:gd name="T13" fmla="*/ 0 h 558"/>
              <a:gd name="T14" fmla="*/ 17 w 17"/>
              <a:gd name="T15" fmla="*/ 0 h 558"/>
              <a:gd name="T16" fmla="*/ 0 w 17"/>
              <a:gd name="T17" fmla="*/ 0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558">
                <a:moveTo>
                  <a:pt x="0" y="558"/>
                </a:moveTo>
                <a:lnTo>
                  <a:pt x="17" y="558"/>
                </a:lnTo>
                <a:lnTo>
                  <a:pt x="0" y="558"/>
                </a:lnTo>
                <a:close/>
                <a:moveTo>
                  <a:pt x="9" y="558"/>
                </a:moveTo>
                <a:lnTo>
                  <a:pt x="9" y="0"/>
                </a:lnTo>
                <a:lnTo>
                  <a:pt x="9" y="558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Freeform 61"/>
          <p:cNvSpPr>
            <a:spLocks noEditPoints="1"/>
          </p:cNvSpPr>
          <p:nvPr/>
        </p:nvSpPr>
        <p:spPr bwMode="auto">
          <a:xfrm>
            <a:off x="2389684" y="1748562"/>
            <a:ext cx="26988" cy="885825"/>
          </a:xfrm>
          <a:custGeom>
            <a:avLst/>
            <a:gdLst>
              <a:gd name="T0" fmla="*/ 0 w 17"/>
              <a:gd name="T1" fmla="*/ 558 h 558"/>
              <a:gd name="T2" fmla="*/ 17 w 17"/>
              <a:gd name="T3" fmla="*/ 558 h 558"/>
              <a:gd name="T4" fmla="*/ 9 w 17"/>
              <a:gd name="T5" fmla="*/ 558 h 558"/>
              <a:gd name="T6" fmla="*/ 9 w 17"/>
              <a:gd name="T7" fmla="*/ 0 h 558"/>
              <a:gd name="T8" fmla="*/ 0 w 17"/>
              <a:gd name="T9" fmla="*/ 0 h 558"/>
              <a:gd name="T10" fmla="*/ 17 w 17"/>
              <a:gd name="T11" fmla="*/ 0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558">
                <a:moveTo>
                  <a:pt x="0" y="558"/>
                </a:moveTo>
                <a:lnTo>
                  <a:pt x="17" y="558"/>
                </a:lnTo>
                <a:moveTo>
                  <a:pt x="9" y="558"/>
                </a:moveTo>
                <a:lnTo>
                  <a:pt x="9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2499221" y="1648549"/>
            <a:ext cx="28575" cy="914400"/>
          </a:xfrm>
          <a:custGeom>
            <a:avLst/>
            <a:gdLst>
              <a:gd name="T0" fmla="*/ 0 w 18"/>
              <a:gd name="T1" fmla="*/ 576 h 576"/>
              <a:gd name="T2" fmla="*/ 18 w 18"/>
              <a:gd name="T3" fmla="*/ 576 h 576"/>
              <a:gd name="T4" fmla="*/ 0 w 18"/>
              <a:gd name="T5" fmla="*/ 576 h 576"/>
              <a:gd name="T6" fmla="*/ 9 w 18"/>
              <a:gd name="T7" fmla="*/ 576 h 576"/>
              <a:gd name="T8" fmla="*/ 9 w 18"/>
              <a:gd name="T9" fmla="*/ 0 h 576"/>
              <a:gd name="T10" fmla="*/ 9 w 18"/>
              <a:gd name="T11" fmla="*/ 576 h 576"/>
              <a:gd name="T12" fmla="*/ 0 w 18"/>
              <a:gd name="T13" fmla="*/ 0 h 576"/>
              <a:gd name="T14" fmla="*/ 18 w 18"/>
              <a:gd name="T15" fmla="*/ 0 h 576"/>
              <a:gd name="T16" fmla="*/ 0 w 18"/>
              <a:gd name="T17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576">
                <a:moveTo>
                  <a:pt x="0" y="576"/>
                </a:moveTo>
                <a:lnTo>
                  <a:pt x="18" y="576"/>
                </a:lnTo>
                <a:lnTo>
                  <a:pt x="0" y="576"/>
                </a:lnTo>
                <a:close/>
                <a:moveTo>
                  <a:pt x="9" y="576"/>
                </a:moveTo>
                <a:lnTo>
                  <a:pt x="9" y="0"/>
                </a:lnTo>
                <a:lnTo>
                  <a:pt x="9" y="576"/>
                </a:lnTo>
                <a:close/>
                <a:moveTo>
                  <a:pt x="0" y="0"/>
                </a:moveTo>
                <a:lnTo>
                  <a:pt x="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2499221" y="1648549"/>
            <a:ext cx="28575" cy="914400"/>
          </a:xfrm>
          <a:custGeom>
            <a:avLst/>
            <a:gdLst>
              <a:gd name="T0" fmla="*/ 0 w 18"/>
              <a:gd name="T1" fmla="*/ 576 h 576"/>
              <a:gd name="T2" fmla="*/ 18 w 18"/>
              <a:gd name="T3" fmla="*/ 576 h 576"/>
              <a:gd name="T4" fmla="*/ 9 w 18"/>
              <a:gd name="T5" fmla="*/ 576 h 576"/>
              <a:gd name="T6" fmla="*/ 9 w 18"/>
              <a:gd name="T7" fmla="*/ 0 h 576"/>
              <a:gd name="T8" fmla="*/ 0 w 18"/>
              <a:gd name="T9" fmla="*/ 0 h 576"/>
              <a:gd name="T10" fmla="*/ 18 w 18"/>
              <a:gd name="T11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576">
                <a:moveTo>
                  <a:pt x="0" y="576"/>
                </a:moveTo>
                <a:lnTo>
                  <a:pt x="18" y="576"/>
                </a:lnTo>
                <a:moveTo>
                  <a:pt x="9" y="576"/>
                </a:moveTo>
                <a:lnTo>
                  <a:pt x="9" y="0"/>
                </a:lnTo>
                <a:moveTo>
                  <a:pt x="0" y="0"/>
                </a:moveTo>
                <a:lnTo>
                  <a:pt x="18" y="0"/>
                </a:lnTo>
              </a:path>
            </a:pathLst>
          </a:cu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Freeform 72"/>
          <p:cNvSpPr>
            <a:spLocks noEditPoints="1"/>
          </p:cNvSpPr>
          <p:nvPr/>
        </p:nvSpPr>
        <p:spPr bwMode="auto">
          <a:xfrm>
            <a:off x="2610346" y="1546949"/>
            <a:ext cx="26988" cy="931863"/>
          </a:xfrm>
          <a:custGeom>
            <a:avLst/>
            <a:gdLst>
              <a:gd name="T0" fmla="*/ 0 w 17"/>
              <a:gd name="T1" fmla="*/ 587 h 587"/>
              <a:gd name="T2" fmla="*/ 17 w 17"/>
              <a:gd name="T3" fmla="*/ 587 h 587"/>
              <a:gd name="T4" fmla="*/ 0 w 17"/>
              <a:gd name="T5" fmla="*/ 587 h 587"/>
              <a:gd name="T6" fmla="*/ 8 w 17"/>
              <a:gd name="T7" fmla="*/ 587 h 587"/>
              <a:gd name="T8" fmla="*/ 8 w 17"/>
              <a:gd name="T9" fmla="*/ 0 h 587"/>
              <a:gd name="T10" fmla="*/ 8 w 17"/>
              <a:gd name="T11" fmla="*/ 587 h 587"/>
              <a:gd name="T12" fmla="*/ 0 w 17"/>
              <a:gd name="T13" fmla="*/ 0 h 587"/>
              <a:gd name="T14" fmla="*/ 17 w 17"/>
              <a:gd name="T15" fmla="*/ 0 h 587"/>
              <a:gd name="T16" fmla="*/ 0 w 17"/>
              <a:gd name="T17" fmla="*/ 0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587">
                <a:moveTo>
                  <a:pt x="0" y="587"/>
                </a:moveTo>
                <a:lnTo>
                  <a:pt x="17" y="587"/>
                </a:lnTo>
                <a:lnTo>
                  <a:pt x="0" y="587"/>
                </a:lnTo>
                <a:close/>
                <a:moveTo>
                  <a:pt x="8" y="587"/>
                </a:moveTo>
                <a:lnTo>
                  <a:pt x="8" y="0"/>
                </a:lnTo>
                <a:lnTo>
                  <a:pt x="8" y="587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Freeform 73"/>
          <p:cNvSpPr>
            <a:spLocks noEditPoints="1"/>
          </p:cNvSpPr>
          <p:nvPr/>
        </p:nvSpPr>
        <p:spPr bwMode="auto">
          <a:xfrm>
            <a:off x="2610346" y="1546949"/>
            <a:ext cx="26988" cy="931863"/>
          </a:xfrm>
          <a:custGeom>
            <a:avLst/>
            <a:gdLst>
              <a:gd name="T0" fmla="*/ 0 w 17"/>
              <a:gd name="T1" fmla="*/ 587 h 587"/>
              <a:gd name="T2" fmla="*/ 17 w 17"/>
              <a:gd name="T3" fmla="*/ 587 h 587"/>
              <a:gd name="T4" fmla="*/ 8 w 17"/>
              <a:gd name="T5" fmla="*/ 587 h 587"/>
              <a:gd name="T6" fmla="*/ 8 w 17"/>
              <a:gd name="T7" fmla="*/ 0 h 587"/>
              <a:gd name="T8" fmla="*/ 0 w 17"/>
              <a:gd name="T9" fmla="*/ 0 h 587"/>
              <a:gd name="T10" fmla="*/ 17 w 17"/>
              <a:gd name="T11" fmla="*/ 0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587">
                <a:moveTo>
                  <a:pt x="0" y="587"/>
                </a:moveTo>
                <a:lnTo>
                  <a:pt x="17" y="587"/>
                </a:lnTo>
                <a:moveTo>
                  <a:pt x="8" y="587"/>
                </a:moveTo>
                <a:lnTo>
                  <a:pt x="8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Freeform 78"/>
          <p:cNvSpPr>
            <a:spLocks noEditPoints="1"/>
          </p:cNvSpPr>
          <p:nvPr/>
        </p:nvSpPr>
        <p:spPr bwMode="auto">
          <a:xfrm>
            <a:off x="2719884" y="1453287"/>
            <a:ext cx="28575" cy="876300"/>
          </a:xfrm>
          <a:custGeom>
            <a:avLst/>
            <a:gdLst>
              <a:gd name="T0" fmla="*/ 0 w 18"/>
              <a:gd name="T1" fmla="*/ 552 h 552"/>
              <a:gd name="T2" fmla="*/ 18 w 18"/>
              <a:gd name="T3" fmla="*/ 552 h 552"/>
              <a:gd name="T4" fmla="*/ 0 w 18"/>
              <a:gd name="T5" fmla="*/ 552 h 552"/>
              <a:gd name="T6" fmla="*/ 9 w 18"/>
              <a:gd name="T7" fmla="*/ 552 h 552"/>
              <a:gd name="T8" fmla="*/ 9 w 18"/>
              <a:gd name="T9" fmla="*/ 0 h 552"/>
              <a:gd name="T10" fmla="*/ 9 w 18"/>
              <a:gd name="T11" fmla="*/ 552 h 552"/>
              <a:gd name="T12" fmla="*/ 0 w 18"/>
              <a:gd name="T13" fmla="*/ 0 h 552"/>
              <a:gd name="T14" fmla="*/ 18 w 18"/>
              <a:gd name="T15" fmla="*/ 0 h 552"/>
              <a:gd name="T16" fmla="*/ 0 w 18"/>
              <a:gd name="T17" fmla="*/ 0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552">
                <a:moveTo>
                  <a:pt x="0" y="552"/>
                </a:moveTo>
                <a:lnTo>
                  <a:pt x="18" y="552"/>
                </a:lnTo>
                <a:lnTo>
                  <a:pt x="0" y="552"/>
                </a:lnTo>
                <a:close/>
                <a:moveTo>
                  <a:pt x="9" y="552"/>
                </a:moveTo>
                <a:lnTo>
                  <a:pt x="9" y="0"/>
                </a:lnTo>
                <a:lnTo>
                  <a:pt x="9" y="552"/>
                </a:lnTo>
                <a:close/>
                <a:moveTo>
                  <a:pt x="0" y="0"/>
                </a:moveTo>
                <a:lnTo>
                  <a:pt x="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Freeform 79"/>
          <p:cNvSpPr>
            <a:spLocks noEditPoints="1"/>
          </p:cNvSpPr>
          <p:nvPr/>
        </p:nvSpPr>
        <p:spPr bwMode="auto">
          <a:xfrm>
            <a:off x="2719884" y="1453287"/>
            <a:ext cx="28575" cy="876300"/>
          </a:xfrm>
          <a:custGeom>
            <a:avLst/>
            <a:gdLst>
              <a:gd name="T0" fmla="*/ 0 w 18"/>
              <a:gd name="T1" fmla="*/ 552 h 552"/>
              <a:gd name="T2" fmla="*/ 18 w 18"/>
              <a:gd name="T3" fmla="*/ 552 h 552"/>
              <a:gd name="T4" fmla="*/ 9 w 18"/>
              <a:gd name="T5" fmla="*/ 552 h 552"/>
              <a:gd name="T6" fmla="*/ 9 w 18"/>
              <a:gd name="T7" fmla="*/ 0 h 552"/>
              <a:gd name="T8" fmla="*/ 0 w 18"/>
              <a:gd name="T9" fmla="*/ 0 h 552"/>
              <a:gd name="T10" fmla="*/ 18 w 18"/>
              <a:gd name="T11" fmla="*/ 0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552">
                <a:moveTo>
                  <a:pt x="0" y="552"/>
                </a:moveTo>
                <a:lnTo>
                  <a:pt x="18" y="552"/>
                </a:lnTo>
                <a:moveTo>
                  <a:pt x="9" y="552"/>
                </a:moveTo>
                <a:lnTo>
                  <a:pt x="9" y="0"/>
                </a:lnTo>
                <a:moveTo>
                  <a:pt x="0" y="0"/>
                </a:moveTo>
                <a:lnTo>
                  <a:pt x="18" y="0"/>
                </a:lnTo>
              </a:path>
            </a:pathLst>
          </a:cu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Freeform 84"/>
          <p:cNvSpPr>
            <a:spLocks noEditPoints="1"/>
          </p:cNvSpPr>
          <p:nvPr/>
        </p:nvSpPr>
        <p:spPr bwMode="auto">
          <a:xfrm>
            <a:off x="2831009" y="1413599"/>
            <a:ext cx="26988" cy="857250"/>
          </a:xfrm>
          <a:custGeom>
            <a:avLst/>
            <a:gdLst>
              <a:gd name="T0" fmla="*/ 0 w 17"/>
              <a:gd name="T1" fmla="*/ 540 h 540"/>
              <a:gd name="T2" fmla="*/ 17 w 17"/>
              <a:gd name="T3" fmla="*/ 540 h 540"/>
              <a:gd name="T4" fmla="*/ 0 w 17"/>
              <a:gd name="T5" fmla="*/ 540 h 540"/>
              <a:gd name="T6" fmla="*/ 8 w 17"/>
              <a:gd name="T7" fmla="*/ 540 h 540"/>
              <a:gd name="T8" fmla="*/ 8 w 17"/>
              <a:gd name="T9" fmla="*/ 0 h 540"/>
              <a:gd name="T10" fmla="*/ 8 w 17"/>
              <a:gd name="T11" fmla="*/ 540 h 540"/>
              <a:gd name="T12" fmla="*/ 0 w 17"/>
              <a:gd name="T13" fmla="*/ 0 h 540"/>
              <a:gd name="T14" fmla="*/ 17 w 17"/>
              <a:gd name="T15" fmla="*/ 0 h 540"/>
              <a:gd name="T16" fmla="*/ 0 w 17"/>
              <a:gd name="T17" fmla="*/ 0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540">
                <a:moveTo>
                  <a:pt x="0" y="540"/>
                </a:moveTo>
                <a:lnTo>
                  <a:pt x="17" y="540"/>
                </a:lnTo>
                <a:lnTo>
                  <a:pt x="0" y="540"/>
                </a:lnTo>
                <a:close/>
                <a:moveTo>
                  <a:pt x="8" y="540"/>
                </a:moveTo>
                <a:lnTo>
                  <a:pt x="8" y="0"/>
                </a:lnTo>
                <a:lnTo>
                  <a:pt x="8" y="540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Freeform 85"/>
          <p:cNvSpPr>
            <a:spLocks noEditPoints="1"/>
          </p:cNvSpPr>
          <p:nvPr/>
        </p:nvSpPr>
        <p:spPr bwMode="auto">
          <a:xfrm>
            <a:off x="2831009" y="1413599"/>
            <a:ext cx="26988" cy="857250"/>
          </a:xfrm>
          <a:custGeom>
            <a:avLst/>
            <a:gdLst>
              <a:gd name="T0" fmla="*/ 0 w 17"/>
              <a:gd name="T1" fmla="*/ 540 h 540"/>
              <a:gd name="T2" fmla="*/ 17 w 17"/>
              <a:gd name="T3" fmla="*/ 540 h 540"/>
              <a:gd name="T4" fmla="*/ 8 w 17"/>
              <a:gd name="T5" fmla="*/ 540 h 540"/>
              <a:gd name="T6" fmla="*/ 8 w 17"/>
              <a:gd name="T7" fmla="*/ 0 h 540"/>
              <a:gd name="T8" fmla="*/ 0 w 17"/>
              <a:gd name="T9" fmla="*/ 0 h 540"/>
              <a:gd name="T10" fmla="*/ 17 w 17"/>
              <a:gd name="T11" fmla="*/ 0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540">
                <a:moveTo>
                  <a:pt x="0" y="540"/>
                </a:moveTo>
                <a:lnTo>
                  <a:pt x="17" y="540"/>
                </a:lnTo>
                <a:moveTo>
                  <a:pt x="8" y="540"/>
                </a:moveTo>
                <a:lnTo>
                  <a:pt x="8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Freeform 90"/>
          <p:cNvSpPr>
            <a:spLocks noEditPoints="1"/>
          </p:cNvSpPr>
          <p:nvPr/>
        </p:nvSpPr>
        <p:spPr bwMode="auto">
          <a:xfrm>
            <a:off x="2940546" y="1389787"/>
            <a:ext cx="26988" cy="877888"/>
          </a:xfrm>
          <a:custGeom>
            <a:avLst/>
            <a:gdLst>
              <a:gd name="T0" fmla="*/ 0 w 17"/>
              <a:gd name="T1" fmla="*/ 553 h 553"/>
              <a:gd name="T2" fmla="*/ 17 w 17"/>
              <a:gd name="T3" fmla="*/ 553 h 553"/>
              <a:gd name="T4" fmla="*/ 0 w 17"/>
              <a:gd name="T5" fmla="*/ 553 h 553"/>
              <a:gd name="T6" fmla="*/ 8 w 17"/>
              <a:gd name="T7" fmla="*/ 553 h 553"/>
              <a:gd name="T8" fmla="*/ 8 w 17"/>
              <a:gd name="T9" fmla="*/ 0 h 553"/>
              <a:gd name="T10" fmla="*/ 8 w 17"/>
              <a:gd name="T11" fmla="*/ 553 h 553"/>
              <a:gd name="T12" fmla="*/ 0 w 17"/>
              <a:gd name="T13" fmla="*/ 0 h 553"/>
              <a:gd name="T14" fmla="*/ 17 w 17"/>
              <a:gd name="T15" fmla="*/ 0 h 553"/>
              <a:gd name="T16" fmla="*/ 0 w 17"/>
              <a:gd name="T17" fmla="*/ 0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553">
                <a:moveTo>
                  <a:pt x="0" y="553"/>
                </a:moveTo>
                <a:lnTo>
                  <a:pt x="17" y="553"/>
                </a:lnTo>
                <a:lnTo>
                  <a:pt x="0" y="553"/>
                </a:lnTo>
                <a:close/>
                <a:moveTo>
                  <a:pt x="8" y="553"/>
                </a:moveTo>
                <a:lnTo>
                  <a:pt x="8" y="0"/>
                </a:lnTo>
                <a:lnTo>
                  <a:pt x="8" y="553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Freeform 91"/>
          <p:cNvSpPr>
            <a:spLocks noEditPoints="1"/>
          </p:cNvSpPr>
          <p:nvPr/>
        </p:nvSpPr>
        <p:spPr bwMode="auto">
          <a:xfrm>
            <a:off x="2940546" y="1389787"/>
            <a:ext cx="26988" cy="877888"/>
          </a:xfrm>
          <a:custGeom>
            <a:avLst/>
            <a:gdLst>
              <a:gd name="T0" fmla="*/ 0 w 17"/>
              <a:gd name="T1" fmla="*/ 553 h 553"/>
              <a:gd name="T2" fmla="*/ 17 w 17"/>
              <a:gd name="T3" fmla="*/ 553 h 553"/>
              <a:gd name="T4" fmla="*/ 8 w 17"/>
              <a:gd name="T5" fmla="*/ 553 h 553"/>
              <a:gd name="T6" fmla="*/ 8 w 17"/>
              <a:gd name="T7" fmla="*/ 0 h 553"/>
              <a:gd name="T8" fmla="*/ 0 w 17"/>
              <a:gd name="T9" fmla="*/ 0 h 553"/>
              <a:gd name="T10" fmla="*/ 17 w 17"/>
              <a:gd name="T11" fmla="*/ 0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553">
                <a:moveTo>
                  <a:pt x="0" y="553"/>
                </a:moveTo>
                <a:lnTo>
                  <a:pt x="17" y="553"/>
                </a:lnTo>
                <a:moveTo>
                  <a:pt x="8" y="553"/>
                </a:moveTo>
                <a:lnTo>
                  <a:pt x="8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Freeform 96"/>
          <p:cNvSpPr>
            <a:spLocks noEditPoints="1"/>
          </p:cNvSpPr>
          <p:nvPr/>
        </p:nvSpPr>
        <p:spPr bwMode="auto">
          <a:xfrm>
            <a:off x="3050084" y="1273899"/>
            <a:ext cx="26988" cy="909638"/>
          </a:xfrm>
          <a:custGeom>
            <a:avLst/>
            <a:gdLst>
              <a:gd name="T0" fmla="*/ 0 w 17"/>
              <a:gd name="T1" fmla="*/ 573 h 573"/>
              <a:gd name="T2" fmla="*/ 17 w 17"/>
              <a:gd name="T3" fmla="*/ 573 h 573"/>
              <a:gd name="T4" fmla="*/ 0 w 17"/>
              <a:gd name="T5" fmla="*/ 573 h 573"/>
              <a:gd name="T6" fmla="*/ 9 w 17"/>
              <a:gd name="T7" fmla="*/ 573 h 573"/>
              <a:gd name="T8" fmla="*/ 9 w 17"/>
              <a:gd name="T9" fmla="*/ 0 h 573"/>
              <a:gd name="T10" fmla="*/ 9 w 17"/>
              <a:gd name="T11" fmla="*/ 573 h 573"/>
              <a:gd name="T12" fmla="*/ 0 w 17"/>
              <a:gd name="T13" fmla="*/ 0 h 573"/>
              <a:gd name="T14" fmla="*/ 17 w 17"/>
              <a:gd name="T15" fmla="*/ 0 h 573"/>
              <a:gd name="T16" fmla="*/ 0 w 17"/>
              <a:gd name="T17" fmla="*/ 0 h 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573">
                <a:moveTo>
                  <a:pt x="0" y="573"/>
                </a:moveTo>
                <a:lnTo>
                  <a:pt x="17" y="573"/>
                </a:lnTo>
                <a:lnTo>
                  <a:pt x="0" y="573"/>
                </a:lnTo>
                <a:close/>
                <a:moveTo>
                  <a:pt x="9" y="573"/>
                </a:moveTo>
                <a:lnTo>
                  <a:pt x="9" y="0"/>
                </a:lnTo>
                <a:lnTo>
                  <a:pt x="9" y="573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Freeform 97"/>
          <p:cNvSpPr>
            <a:spLocks noEditPoints="1"/>
          </p:cNvSpPr>
          <p:nvPr/>
        </p:nvSpPr>
        <p:spPr bwMode="auto">
          <a:xfrm>
            <a:off x="3050084" y="1273899"/>
            <a:ext cx="26988" cy="909638"/>
          </a:xfrm>
          <a:custGeom>
            <a:avLst/>
            <a:gdLst>
              <a:gd name="T0" fmla="*/ 0 w 17"/>
              <a:gd name="T1" fmla="*/ 573 h 573"/>
              <a:gd name="T2" fmla="*/ 17 w 17"/>
              <a:gd name="T3" fmla="*/ 573 h 573"/>
              <a:gd name="T4" fmla="*/ 9 w 17"/>
              <a:gd name="T5" fmla="*/ 573 h 573"/>
              <a:gd name="T6" fmla="*/ 9 w 17"/>
              <a:gd name="T7" fmla="*/ 0 h 573"/>
              <a:gd name="T8" fmla="*/ 0 w 17"/>
              <a:gd name="T9" fmla="*/ 0 h 573"/>
              <a:gd name="T10" fmla="*/ 17 w 17"/>
              <a:gd name="T11" fmla="*/ 0 h 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573">
                <a:moveTo>
                  <a:pt x="0" y="573"/>
                </a:moveTo>
                <a:lnTo>
                  <a:pt x="17" y="573"/>
                </a:lnTo>
                <a:moveTo>
                  <a:pt x="9" y="573"/>
                </a:moveTo>
                <a:lnTo>
                  <a:pt x="9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Freeform 102"/>
          <p:cNvSpPr>
            <a:spLocks noEditPoints="1"/>
          </p:cNvSpPr>
          <p:nvPr/>
        </p:nvSpPr>
        <p:spPr bwMode="auto">
          <a:xfrm>
            <a:off x="3016399" y="4174262"/>
            <a:ext cx="28575" cy="376238"/>
          </a:xfrm>
          <a:custGeom>
            <a:avLst/>
            <a:gdLst>
              <a:gd name="T0" fmla="*/ 0 w 18"/>
              <a:gd name="T1" fmla="*/ 237 h 237"/>
              <a:gd name="T2" fmla="*/ 18 w 18"/>
              <a:gd name="T3" fmla="*/ 237 h 237"/>
              <a:gd name="T4" fmla="*/ 0 w 18"/>
              <a:gd name="T5" fmla="*/ 237 h 237"/>
              <a:gd name="T6" fmla="*/ 9 w 18"/>
              <a:gd name="T7" fmla="*/ 237 h 237"/>
              <a:gd name="T8" fmla="*/ 9 w 18"/>
              <a:gd name="T9" fmla="*/ 0 h 237"/>
              <a:gd name="T10" fmla="*/ 9 w 18"/>
              <a:gd name="T11" fmla="*/ 237 h 237"/>
              <a:gd name="T12" fmla="*/ 0 w 18"/>
              <a:gd name="T13" fmla="*/ 0 h 237"/>
              <a:gd name="T14" fmla="*/ 18 w 18"/>
              <a:gd name="T15" fmla="*/ 0 h 237"/>
              <a:gd name="T16" fmla="*/ 0 w 18"/>
              <a:gd name="T1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37">
                <a:moveTo>
                  <a:pt x="0" y="237"/>
                </a:moveTo>
                <a:lnTo>
                  <a:pt x="18" y="237"/>
                </a:lnTo>
                <a:lnTo>
                  <a:pt x="0" y="237"/>
                </a:lnTo>
                <a:close/>
                <a:moveTo>
                  <a:pt x="9" y="237"/>
                </a:moveTo>
                <a:lnTo>
                  <a:pt x="9" y="0"/>
                </a:lnTo>
                <a:lnTo>
                  <a:pt x="9" y="237"/>
                </a:lnTo>
                <a:close/>
                <a:moveTo>
                  <a:pt x="0" y="0"/>
                </a:moveTo>
                <a:lnTo>
                  <a:pt x="18" y="0"/>
                </a:lnTo>
                <a:lnTo>
                  <a:pt x="0" y="0"/>
                </a:lnTo>
                <a:close/>
              </a:path>
            </a:pathLst>
          </a:custGeom>
          <a:solidFill>
            <a:srgbClr val="DDBA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Freeform 103"/>
          <p:cNvSpPr>
            <a:spLocks noEditPoints="1"/>
          </p:cNvSpPr>
          <p:nvPr/>
        </p:nvSpPr>
        <p:spPr bwMode="auto">
          <a:xfrm>
            <a:off x="3016399" y="4174262"/>
            <a:ext cx="28575" cy="376238"/>
          </a:xfrm>
          <a:custGeom>
            <a:avLst/>
            <a:gdLst>
              <a:gd name="T0" fmla="*/ 0 w 18"/>
              <a:gd name="T1" fmla="*/ 237 h 237"/>
              <a:gd name="T2" fmla="*/ 18 w 18"/>
              <a:gd name="T3" fmla="*/ 237 h 237"/>
              <a:gd name="T4" fmla="*/ 9 w 18"/>
              <a:gd name="T5" fmla="*/ 237 h 237"/>
              <a:gd name="T6" fmla="*/ 9 w 18"/>
              <a:gd name="T7" fmla="*/ 0 h 237"/>
              <a:gd name="T8" fmla="*/ 0 w 18"/>
              <a:gd name="T9" fmla="*/ 0 h 237"/>
              <a:gd name="T10" fmla="*/ 18 w 18"/>
              <a:gd name="T11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37">
                <a:moveTo>
                  <a:pt x="0" y="237"/>
                </a:moveTo>
                <a:lnTo>
                  <a:pt x="18" y="237"/>
                </a:lnTo>
                <a:moveTo>
                  <a:pt x="9" y="237"/>
                </a:moveTo>
                <a:lnTo>
                  <a:pt x="9" y="0"/>
                </a:lnTo>
                <a:moveTo>
                  <a:pt x="0" y="0"/>
                </a:moveTo>
                <a:lnTo>
                  <a:pt x="18" y="0"/>
                </a:lnTo>
              </a:path>
            </a:pathLst>
          </a:cu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Oval 108"/>
          <p:cNvSpPr>
            <a:spLocks noChangeArrowheads="1"/>
          </p:cNvSpPr>
          <p:nvPr/>
        </p:nvSpPr>
        <p:spPr bwMode="auto">
          <a:xfrm>
            <a:off x="1919784" y="2778849"/>
            <a:ext cx="85725" cy="85725"/>
          </a:xfrm>
          <a:prstGeom prst="ellipse">
            <a:avLst/>
          </a:pr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Oval 111"/>
          <p:cNvSpPr>
            <a:spLocks noChangeArrowheads="1"/>
          </p:cNvSpPr>
          <p:nvPr/>
        </p:nvSpPr>
        <p:spPr bwMode="auto">
          <a:xfrm>
            <a:off x="2029321" y="2612162"/>
            <a:ext cx="85725" cy="85725"/>
          </a:xfrm>
          <a:prstGeom prst="ellipse">
            <a:avLst/>
          </a:pr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Oval 114"/>
          <p:cNvSpPr>
            <a:spLocks noChangeArrowheads="1"/>
          </p:cNvSpPr>
          <p:nvPr/>
        </p:nvSpPr>
        <p:spPr bwMode="auto">
          <a:xfrm>
            <a:off x="2140446" y="2454999"/>
            <a:ext cx="85725" cy="85725"/>
          </a:xfrm>
          <a:prstGeom prst="ellipse">
            <a:avLst/>
          </a:pr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Oval 117"/>
          <p:cNvSpPr>
            <a:spLocks noChangeArrowheads="1"/>
          </p:cNvSpPr>
          <p:nvPr/>
        </p:nvSpPr>
        <p:spPr bwMode="auto">
          <a:xfrm>
            <a:off x="2249984" y="2280374"/>
            <a:ext cx="85725" cy="84138"/>
          </a:xfrm>
          <a:prstGeom prst="ellipse">
            <a:avLst/>
          </a:pr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Freeform 120"/>
          <p:cNvSpPr>
            <a:spLocks/>
          </p:cNvSpPr>
          <p:nvPr/>
        </p:nvSpPr>
        <p:spPr bwMode="auto">
          <a:xfrm>
            <a:off x="2361109" y="2148612"/>
            <a:ext cx="84138" cy="85725"/>
          </a:xfrm>
          <a:custGeom>
            <a:avLst/>
            <a:gdLst>
              <a:gd name="T0" fmla="*/ 53 w 53"/>
              <a:gd name="T1" fmla="*/ 28 h 54"/>
              <a:gd name="T2" fmla="*/ 27 w 53"/>
              <a:gd name="T3" fmla="*/ 54 h 54"/>
              <a:gd name="T4" fmla="*/ 0 w 53"/>
              <a:gd name="T5" fmla="*/ 28 h 54"/>
              <a:gd name="T6" fmla="*/ 27 w 53"/>
              <a:gd name="T7" fmla="*/ 0 h 54"/>
              <a:gd name="T8" fmla="*/ 53 w 53"/>
              <a:gd name="T9" fmla="*/ 2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54">
                <a:moveTo>
                  <a:pt x="53" y="28"/>
                </a:moveTo>
                <a:cubicBezTo>
                  <a:pt x="53" y="42"/>
                  <a:pt x="42" y="54"/>
                  <a:pt x="27" y="54"/>
                </a:cubicBezTo>
                <a:cubicBezTo>
                  <a:pt x="12" y="54"/>
                  <a:pt x="0" y="42"/>
                  <a:pt x="0" y="28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3" y="12"/>
                  <a:pt x="53" y="28"/>
                </a:cubicBezTo>
              </a:path>
            </a:pathLst>
          </a:cu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Oval 123"/>
          <p:cNvSpPr>
            <a:spLocks noChangeArrowheads="1"/>
          </p:cNvSpPr>
          <p:nvPr/>
        </p:nvSpPr>
        <p:spPr bwMode="auto">
          <a:xfrm>
            <a:off x="2470646" y="2062887"/>
            <a:ext cx="85725" cy="85725"/>
          </a:xfrm>
          <a:prstGeom prst="ellipse">
            <a:avLst/>
          </a:pr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Oval 126"/>
          <p:cNvSpPr>
            <a:spLocks noChangeArrowheads="1"/>
          </p:cNvSpPr>
          <p:nvPr/>
        </p:nvSpPr>
        <p:spPr bwMode="auto">
          <a:xfrm>
            <a:off x="2581771" y="1970812"/>
            <a:ext cx="84138" cy="85725"/>
          </a:xfrm>
          <a:prstGeom prst="ellipse">
            <a:avLst/>
          </a:pr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Oval 129"/>
          <p:cNvSpPr>
            <a:spLocks noChangeArrowheads="1"/>
          </p:cNvSpPr>
          <p:nvPr/>
        </p:nvSpPr>
        <p:spPr bwMode="auto">
          <a:xfrm>
            <a:off x="2691309" y="1848574"/>
            <a:ext cx="85725" cy="85725"/>
          </a:xfrm>
          <a:prstGeom prst="ellipse">
            <a:avLst/>
          </a:pr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" name="Oval 132"/>
          <p:cNvSpPr>
            <a:spLocks noChangeArrowheads="1"/>
          </p:cNvSpPr>
          <p:nvPr/>
        </p:nvSpPr>
        <p:spPr bwMode="auto">
          <a:xfrm>
            <a:off x="2800846" y="1799362"/>
            <a:ext cx="85725" cy="85725"/>
          </a:xfrm>
          <a:prstGeom prst="ellipse">
            <a:avLst/>
          </a:pr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6" name="Freeform 135"/>
          <p:cNvSpPr>
            <a:spLocks/>
          </p:cNvSpPr>
          <p:nvPr/>
        </p:nvSpPr>
        <p:spPr bwMode="auto">
          <a:xfrm>
            <a:off x="2911971" y="1786662"/>
            <a:ext cx="85725" cy="85725"/>
          </a:xfrm>
          <a:custGeom>
            <a:avLst/>
            <a:gdLst>
              <a:gd name="T0" fmla="*/ 54 w 54"/>
              <a:gd name="T1" fmla="*/ 26 h 54"/>
              <a:gd name="T2" fmla="*/ 26 w 54"/>
              <a:gd name="T3" fmla="*/ 54 h 54"/>
              <a:gd name="T4" fmla="*/ 0 w 54"/>
              <a:gd name="T5" fmla="*/ 26 h 54"/>
              <a:gd name="T6" fmla="*/ 26 w 54"/>
              <a:gd name="T7" fmla="*/ 0 h 54"/>
              <a:gd name="T8" fmla="*/ 54 w 54"/>
              <a:gd name="T9" fmla="*/ 26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54">
                <a:moveTo>
                  <a:pt x="54" y="26"/>
                </a:moveTo>
                <a:cubicBezTo>
                  <a:pt x="54" y="42"/>
                  <a:pt x="41" y="54"/>
                  <a:pt x="26" y="54"/>
                </a:cubicBezTo>
                <a:cubicBezTo>
                  <a:pt x="12" y="54"/>
                  <a:pt x="0" y="42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41" y="0"/>
                  <a:pt x="54" y="12"/>
                  <a:pt x="54" y="26"/>
                </a:cubicBezTo>
              </a:path>
            </a:pathLst>
          </a:cu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" name="Freeform 138"/>
          <p:cNvSpPr>
            <a:spLocks/>
          </p:cNvSpPr>
          <p:nvPr/>
        </p:nvSpPr>
        <p:spPr bwMode="auto">
          <a:xfrm>
            <a:off x="3021509" y="1685062"/>
            <a:ext cx="85725" cy="85725"/>
          </a:xfrm>
          <a:custGeom>
            <a:avLst/>
            <a:gdLst>
              <a:gd name="T0" fmla="*/ 54 w 54"/>
              <a:gd name="T1" fmla="*/ 28 h 54"/>
              <a:gd name="T2" fmla="*/ 27 w 54"/>
              <a:gd name="T3" fmla="*/ 54 h 54"/>
              <a:gd name="T4" fmla="*/ 0 w 54"/>
              <a:gd name="T5" fmla="*/ 28 h 54"/>
              <a:gd name="T6" fmla="*/ 27 w 54"/>
              <a:gd name="T7" fmla="*/ 0 h 54"/>
              <a:gd name="T8" fmla="*/ 54 w 54"/>
              <a:gd name="T9" fmla="*/ 2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54">
                <a:moveTo>
                  <a:pt x="54" y="28"/>
                </a:moveTo>
                <a:cubicBezTo>
                  <a:pt x="54" y="42"/>
                  <a:pt x="42" y="54"/>
                  <a:pt x="27" y="54"/>
                </a:cubicBezTo>
                <a:cubicBezTo>
                  <a:pt x="12" y="54"/>
                  <a:pt x="0" y="42"/>
                  <a:pt x="0" y="28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8"/>
                </a:cubicBezTo>
              </a:path>
            </a:pathLst>
          </a:cu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" name="Oval 141"/>
          <p:cNvSpPr>
            <a:spLocks noChangeArrowheads="1"/>
          </p:cNvSpPr>
          <p:nvPr/>
        </p:nvSpPr>
        <p:spPr bwMode="auto">
          <a:xfrm>
            <a:off x="2987824" y="4320312"/>
            <a:ext cx="85725" cy="85725"/>
          </a:xfrm>
          <a:prstGeom prst="ellipse">
            <a:avLst/>
          </a:prstGeom>
          <a:solidFill>
            <a:schemeClr val="bg1"/>
          </a:solidFill>
          <a:ln w="12700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Freeform 38"/>
          <p:cNvSpPr>
            <a:spLocks noEditPoints="1"/>
          </p:cNvSpPr>
          <p:nvPr/>
        </p:nvSpPr>
        <p:spPr bwMode="auto">
          <a:xfrm>
            <a:off x="3160415" y="2439124"/>
            <a:ext cx="28575" cy="571500"/>
          </a:xfrm>
          <a:custGeom>
            <a:avLst/>
            <a:gdLst>
              <a:gd name="T0" fmla="*/ 0 w 18"/>
              <a:gd name="T1" fmla="*/ 360 h 360"/>
              <a:gd name="T2" fmla="*/ 18 w 18"/>
              <a:gd name="T3" fmla="*/ 360 h 360"/>
              <a:gd name="T4" fmla="*/ 0 w 18"/>
              <a:gd name="T5" fmla="*/ 360 h 360"/>
              <a:gd name="T6" fmla="*/ 9 w 18"/>
              <a:gd name="T7" fmla="*/ 360 h 360"/>
              <a:gd name="T8" fmla="*/ 9 w 18"/>
              <a:gd name="T9" fmla="*/ 0 h 360"/>
              <a:gd name="T10" fmla="*/ 9 w 18"/>
              <a:gd name="T11" fmla="*/ 360 h 360"/>
              <a:gd name="T12" fmla="*/ 0 w 18"/>
              <a:gd name="T13" fmla="*/ 0 h 360"/>
              <a:gd name="T14" fmla="*/ 18 w 18"/>
              <a:gd name="T15" fmla="*/ 0 h 360"/>
              <a:gd name="T16" fmla="*/ 0 w 18"/>
              <a:gd name="T17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360">
                <a:moveTo>
                  <a:pt x="0" y="360"/>
                </a:moveTo>
                <a:lnTo>
                  <a:pt x="18" y="360"/>
                </a:lnTo>
                <a:lnTo>
                  <a:pt x="0" y="360"/>
                </a:lnTo>
                <a:close/>
                <a:moveTo>
                  <a:pt x="9" y="360"/>
                </a:moveTo>
                <a:lnTo>
                  <a:pt x="9" y="0"/>
                </a:lnTo>
                <a:lnTo>
                  <a:pt x="9" y="360"/>
                </a:lnTo>
                <a:close/>
                <a:moveTo>
                  <a:pt x="0" y="0"/>
                </a:moveTo>
                <a:lnTo>
                  <a:pt x="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Freeform 39"/>
          <p:cNvSpPr>
            <a:spLocks noEditPoints="1"/>
          </p:cNvSpPr>
          <p:nvPr/>
        </p:nvSpPr>
        <p:spPr bwMode="auto">
          <a:xfrm>
            <a:off x="3160415" y="2439124"/>
            <a:ext cx="28575" cy="571500"/>
          </a:xfrm>
          <a:custGeom>
            <a:avLst/>
            <a:gdLst>
              <a:gd name="T0" fmla="*/ 0 w 18"/>
              <a:gd name="T1" fmla="*/ 360 h 360"/>
              <a:gd name="T2" fmla="*/ 18 w 18"/>
              <a:gd name="T3" fmla="*/ 360 h 360"/>
              <a:gd name="T4" fmla="*/ 9 w 18"/>
              <a:gd name="T5" fmla="*/ 360 h 360"/>
              <a:gd name="T6" fmla="*/ 9 w 18"/>
              <a:gd name="T7" fmla="*/ 0 h 360"/>
              <a:gd name="T8" fmla="*/ 0 w 18"/>
              <a:gd name="T9" fmla="*/ 0 h 360"/>
              <a:gd name="T10" fmla="*/ 18 w 18"/>
              <a:gd name="T11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360">
                <a:moveTo>
                  <a:pt x="0" y="360"/>
                </a:moveTo>
                <a:lnTo>
                  <a:pt x="18" y="360"/>
                </a:lnTo>
                <a:moveTo>
                  <a:pt x="9" y="360"/>
                </a:moveTo>
                <a:lnTo>
                  <a:pt x="9" y="0"/>
                </a:lnTo>
                <a:moveTo>
                  <a:pt x="0" y="0"/>
                </a:moveTo>
                <a:lnTo>
                  <a:pt x="18" y="0"/>
                </a:lnTo>
              </a:path>
            </a:pathLst>
          </a:cu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Freeform 44"/>
          <p:cNvSpPr>
            <a:spLocks noEditPoints="1"/>
          </p:cNvSpPr>
          <p:nvPr/>
        </p:nvSpPr>
        <p:spPr bwMode="auto">
          <a:xfrm>
            <a:off x="3271540" y="2302599"/>
            <a:ext cx="26988" cy="596900"/>
          </a:xfrm>
          <a:custGeom>
            <a:avLst/>
            <a:gdLst>
              <a:gd name="T0" fmla="*/ 0 w 17"/>
              <a:gd name="T1" fmla="*/ 376 h 376"/>
              <a:gd name="T2" fmla="*/ 17 w 17"/>
              <a:gd name="T3" fmla="*/ 376 h 376"/>
              <a:gd name="T4" fmla="*/ 0 w 17"/>
              <a:gd name="T5" fmla="*/ 376 h 376"/>
              <a:gd name="T6" fmla="*/ 8 w 17"/>
              <a:gd name="T7" fmla="*/ 376 h 376"/>
              <a:gd name="T8" fmla="*/ 8 w 17"/>
              <a:gd name="T9" fmla="*/ 0 h 376"/>
              <a:gd name="T10" fmla="*/ 8 w 17"/>
              <a:gd name="T11" fmla="*/ 376 h 376"/>
              <a:gd name="T12" fmla="*/ 0 w 17"/>
              <a:gd name="T13" fmla="*/ 0 h 376"/>
              <a:gd name="T14" fmla="*/ 17 w 17"/>
              <a:gd name="T15" fmla="*/ 0 h 376"/>
              <a:gd name="T16" fmla="*/ 0 w 17"/>
              <a:gd name="T17" fmla="*/ 0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376">
                <a:moveTo>
                  <a:pt x="0" y="376"/>
                </a:moveTo>
                <a:lnTo>
                  <a:pt x="17" y="376"/>
                </a:lnTo>
                <a:lnTo>
                  <a:pt x="0" y="376"/>
                </a:lnTo>
                <a:close/>
                <a:moveTo>
                  <a:pt x="8" y="376"/>
                </a:moveTo>
                <a:lnTo>
                  <a:pt x="8" y="0"/>
                </a:lnTo>
                <a:lnTo>
                  <a:pt x="8" y="376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3271540" y="2302599"/>
            <a:ext cx="26988" cy="596900"/>
          </a:xfrm>
          <a:custGeom>
            <a:avLst/>
            <a:gdLst>
              <a:gd name="T0" fmla="*/ 0 w 17"/>
              <a:gd name="T1" fmla="*/ 376 h 376"/>
              <a:gd name="T2" fmla="*/ 17 w 17"/>
              <a:gd name="T3" fmla="*/ 376 h 376"/>
              <a:gd name="T4" fmla="*/ 8 w 17"/>
              <a:gd name="T5" fmla="*/ 376 h 376"/>
              <a:gd name="T6" fmla="*/ 8 w 17"/>
              <a:gd name="T7" fmla="*/ 0 h 376"/>
              <a:gd name="T8" fmla="*/ 0 w 17"/>
              <a:gd name="T9" fmla="*/ 0 h 376"/>
              <a:gd name="T10" fmla="*/ 17 w 17"/>
              <a:gd name="T11" fmla="*/ 0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376">
                <a:moveTo>
                  <a:pt x="0" y="376"/>
                </a:moveTo>
                <a:lnTo>
                  <a:pt x="17" y="376"/>
                </a:lnTo>
                <a:moveTo>
                  <a:pt x="8" y="376"/>
                </a:moveTo>
                <a:lnTo>
                  <a:pt x="8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Freeform 50"/>
          <p:cNvSpPr>
            <a:spLocks noEditPoints="1"/>
          </p:cNvSpPr>
          <p:nvPr/>
        </p:nvSpPr>
        <p:spPr bwMode="auto">
          <a:xfrm>
            <a:off x="3381078" y="2137499"/>
            <a:ext cx="28575" cy="612775"/>
          </a:xfrm>
          <a:custGeom>
            <a:avLst/>
            <a:gdLst>
              <a:gd name="T0" fmla="*/ 0 w 18"/>
              <a:gd name="T1" fmla="*/ 386 h 386"/>
              <a:gd name="T2" fmla="*/ 18 w 18"/>
              <a:gd name="T3" fmla="*/ 386 h 386"/>
              <a:gd name="T4" fmla="*/ 0 w 18"/>
              <a:gd name="T5" fmla="*/ 386 h 386"/>
              <a:gd name="T6" fmla="*/ 9 w 18"/>
              <a:gd name="T7" fmla="*/ 386 h 386"/>
              <a:gd name="T8" fmla="*/ 9 w 18"/>
              <a:gd name="T9" fmla="*/ 0 h 386"/>
              <a:gd name="T10" fmla="*/ 9 w 18"/>
              <a:gd name="T11" fmla="*/ 386 h 386"/>
              <a:gd name="T12" fmla="*/ 0 w 18"/>
              <a:gd name="T13" fmla="*/ 0 h 386"/>
              <a:gd name="T14" fmla="*/ 18 w 18"/>
              <a:gd name="T15" fmla="*/ 0 h 386"/>
              <a:gd name="T16" fmla="*/ 0 w 18"/>
              <a:gd name="T17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386">
                <a:moveTo>
                  <a:pt x="0" y="386"/>
                </a:moveTo>
                <a:lnTo>
                  <a:pt x="18" y="386"/>
                </a:lnTo>
                <a:lnTo>
                  <a:pt x="0" y="386"/>
                </a:lnTo>
                <a:close/>
                <a:moveTo>
                  <a:pt x="9" y="386"/>
                </a:moveTo>
                <a:lnTo>
                  <a:pt x="9" y="0"/>
                </a:lnTo>
                <a:lnTo>
                  <a:pt x="9" y="386"/>
                </a:lnTo>
                <a:close/>
                <a:moveTo>
                  <a:pt x="0" y="0"/>
                </a:moveTo>
                <a:lnTo>
                  <a:pt x="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Freeform 51"/>
          <p:cNvSpPr>
            <a:spLocks noEditPoints="1"/>
          </p:cNvSpPr>
          <p:nvPr/>
        </p:nvSpPr>
        <p:spPr bwMode="auto">
          <a:xfrm>
            <a:off x="3381078" y="2137499"/>
            <a:ext cx="28575" cy="612775"/>
          </a:xfrm>
          <a:custGeom>
            <a:avLst/>
            <a:gdLst>
              <a:gd name="T0" fmla="*/ 0 w 18"/>
              <a:gd name="T1" fmla="*/ 386 h 386"/>
              <a:gd name="T2" fmla="*/ 18 w 18"/>
              <a:gd name="T3" fmla="*/ 386 h 386"/>
              <a:gd name="T4" fmla="*/ 9 w 18"/>
              <a:gd name="T5" fmla="*/ 386 h 386"/>
              <a:gd name="T6" fmla="*/ 9 w 18"/>
              <a:gd name="T7" fmla="*/ 0 h 386"/>
              <a:gd name="T8" fmla="*/ 0 w 18"/>
              <a:gd name="T9" fmla="*/ 0 h 386"/>
              <a:gd name="T10" fmla="*/ 18 w 18"/>
              <a:gd name="T11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386">
                <a:moveTo>
                  <a:pt x="0" y="386"/>
                </a:moveTo>
                <a:lnTo>
                  <a:pt x="18" y="386"/>
                </a:lnTo>
                <a:moveTo>
                  <a:pt x="9" y="386"/>
                </a:moveTo>
                <a:lnTo>
                  <a:pt x="9" y="0"/>
                </a:lnTo>
                <a:moveTo>
                  <a:pt x="0" y="0"/>
                </a:moveTo>
                <a:lnTo>
                  <a:pt x="18" y="0"/>
                </a:lnTo>
              </a:path>
            </a:pathLst>
          </a:cu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Freeform 56"/>
          <p:cNvSpPr>
            <a:spLocks noEditPoints="1"/>
          </p:cNvSpPr>
          <p:nvPr/>
        </p:nvSpPr>
        <p:spPr bwMode="auto">
          <a:xfrm>
            <a:off x="3490615" y="2010499"/>
            <a:ext cx="28575" cy="563563"/>
          </a:xfrm>
          <a:custGeom>
            <a:avLst/>
            <a:gdLst>
              <a:gd name="T0" fmla="*/ 0 w 18"/>
              <a:gd name="T1" fmla="*/ 355 h 355"/>
              <a:gd name="T2" fmla="*/ 18 w 18"/>
              <a:gd name="T3" fmla="*/ 355 h 355"/>
              <a:gd name="T4" fmla="*/ 0 w 18"/>
              <a:gd name="T5" fmla="*/ 355 h 355"/>
              <a:gd name="T6" fmla="*/ 9 w 18"/>
              <a:gd name="T7" fmla="*/ 355 h 355"/>
              <a:gd name="T8" fmla="*/ 9 w 18"/>
              <a:gd name="T9" fmla="*/ 0 h 355"/>
              <a:gd name="T10" fmla="*/ 9 w 18"/>
              <a:gd name="T11" fmla="*/ 355 h 355"/>
              <a:gd name="T12" fmla="*/ 0 w 18"/>
              <a:gd name="T13" fmla="*/ 0 h 355"/>
              <a:gd name="T14" fmla="*/ 18 w 18"/>
              <a:gd name="T15" fmla="*/ 0 h 355"/>
              <a:gd name="T16" fmla="*/ 0 w 18"/>
              <a:gd name="T17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355">
                <a:moveTo>
                  <a:pt x="0" y="355"/>
                </a:moveTo>
                <a:lnTo>
                  <a:pt x="18" y="355"/>
                </a:lnTo>
                <a:lnTo>
                  <a:pt x="0" y="355"/>
                </a:lnTo>
                <a:close/>
                <a:moveTo>
                  <a:pt x="9" y="355"/>
                </a:moveTo>
                <a:lnTo>
                  <a:pt x="9" y="0"/>
                </a:lnTo>
                <a:lnTo>
                  <a:pt x="9" y="355"/>
                </a:lnTo>
                <a:close/>
                <a:moveTo>
                  <a:pt x="0" y="0"/>
                </a:moveTo>
                <a:lnTo>
                  <a:pt x="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Freeform 57"/>
          <p:cNvSpPr>
            <a:spLocks noEditPoints="1"/>
          </p:cNvSpPr>
          <p:nvPr/>
        </p:nvSpPr>
        <p:spPr bwMode="auto">
          <a:xfrm>
            <a:off x="3490615" y="2010499"/>
            <a:ext cx="28575" cy="563563"/>
          </a:xfrm>
          <a:custGeom>
            <a:avLst/>
            <a:gdLst>
              <a:gd name="T0" fmla="*/ 0 w 18"/>
              <a:gd name="T1" fmla="*/ 355 h 355"/>
              <a:gd name="T2" fmla="*/ 18 w 18"/>
              <a:gd name="T3" fmla="*/ 355 h 355"/>
              <a:gd name="T4" fmla="*/ 9 w 18"/>
              <a:gd name="T5" fmla="*/ 355 h 355"/>
              <a:gd name="T6" fmla="*/ 9 w 18"/>
              <a:gd name="T7" fmla="*/ 0 h 355"/>
              <a:gd name="T8" fmla="*/ 0 w 18"/>
              <a:gd name="T9" fmla="*/ 0 h 355"/>
              <a:gd name="T10" fmla="*/ 18 w 18"/>
              <a:gd name="T11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355">
                <a:moveTo>
                  <a:pt x="0" y="355"/>
                </a:moveTo>
                <a:lnTo>
                  <a:pt x="18" y="355"/>
                </a:lnTo>
                <a:moveTo>
                  <a:pt x="9" y="355"/>
                </a:moveTo>
                <a:lnTo>
                  <a:pt x="9" y="0"/>
                </a:lnTo>
                <a:moveTo>
                  <a:pt x="0" y="0"/>
                </a:moveTo>
                <a:lnTo>
                  <a:pt x="18" y="0"/>
                </a:lnTo>
              </a:path>
            </a:pathLst>
          </a:cu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3601740" y="1877149"/>
            <a:ext cx="26988" cy="574675"/>
          </a:xfrm>
          <a:custGeom>
            <a:avLst/>
            <a:gdLst>
              <a:gd name="T0" fmla="*/ 0 w 17"/>
              <a:gd name="T1" fmla="*/ 362 h 362"/>
              <a:gd name="T2" fmla="*/ 17 w 17"/>
              <a:gd name="T3" fmla="*/ 362 h 362"/>
              <a:gd name="T4" fmla="*/ 0 w 17"/>
              <a:gd name="T5" fmla="*/ 362 h 362"/>
              <a:gd name="T6" fmla="*/ 9 w 17"/>
              <a:gd name="T7" fmla="*/ 362 h 362"/>
              <a:gd name="T8" fmla="*/ 9 w 17"/>
              <a:gd name="T9" fmla="*/ 0 h 362"/>
              <a:gd name="T10" fmla="*/ 9 w 17"/>
              <a:gd name="T11" fmla="*/ 362 h 362"/>
              <a:gd name="T12" fmla="*/ 0 w 17"/>
              <a:gd name="T13" fmla="*/ 0 h 362"/>
              <a:gd name="T14" fmla="*/ 17 w 17"/>
              <a:gd name="T15" fmla="*/ 0 h 362"/>
              <a:gd name="T16" fmla="*/ 0 w 17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362">
                <a:moveTo>
                  <a:pt x="0" y="362"/>
                </a:moveTo>
                <a:lnTo>
                  <a:pt x="17" y="362"/>
                </a:lnTo>
                <a:lnTo>
                  <a:pt x="0" y="362"/>
                </a:lnTo>
                <a:close/>
                <a:moveTo>
                  <a:pt x="9" y="362"/>
                </a:moveTo>
                <a:lnTo>
                  <a:pt x="9" y="0"/>
                </a:lnTo>
                <a:lnTo>
                  <a:pt x="9" y="362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3601740" y="1877149"/>
            <a:ext cx="26988" cy="574675"/>
          </a:xfrm>
          <a:custGeom>
            <a:avLst/>
            <a:gdLst>
              <a:gd name="T0" fmla="*/ 0 w 17"/>
              <a:gd name="T1" fmla="*/ 362 h 362"/>
              <a:gd name="T2" fmla="*/ 17 w 17"/>
              <a:gd name="T3" fmla="*/ 362 h 362"/>
              <a:gd name="T4" fmla="*/ 9 w 17"/>
              <a:gd name="T5" fmla="*/ 362 h 362"/>
              <a:gd name="T6" fmla="*/ 9 w 17"/>
              <a:gd name="T7" fmla="*/ 0 h 362"/>
              <a:gd name="T8" fmla="*/ 0 w 17"/>
              <a:gd name="T9" fmla="*/ 0 h 362"/>
              <a:gd name="T10" fmla="*/ 17 w 17"/>
              <a:gd name="T11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362">
                <a:moveTo>
                  <a:pt x="0" y="362"/>
                </a:moveTo>
                <a:lnTo>
                  <a:pt x="17" y="362"/>
                </a:lnTo>
                <a:moveTo>
                  <a:pt x="9" y="362"/>
                </a:moveTo>
                <a:lnTo>
                  <a:pt x="9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3711278" y="1762849"/>
            <a:ext cx="26988" cy="600075"/>
          </a:xfrm>
          <a:custGeom>
            <a:avLst/>
            <a:gdLst>
              <a:gd name="T0" fmla="*/ 0 w 17"/>
              <a:gd name="T1" fmla="*/ 378 h 378"/>
              <a:gd name="T2" fmla="*/ 17 w 17"/>
              <a:gd name="T3" fmla="*/ 378 h 378"/>
              <a:gd name="T4" fmla="*/ 0 w 17"/>
              <a:gd name="T5" fmla="*/ 378 h 378"/>
              <a:gd name="T6" fmla="*/ 9 w 17"/>
              <a:gd name="T7" fmla="*/ 378 h 378"/>
              <a:gd name="T8" fmla="*/ 9 w 17"/>
              <a:gd name="T9" fmla="*/ 0 h 378"/>
              <a:gd name="T10" fmla="*/ 9 w 17"/>
              <a:gd name="T11" fmla="*/ 378 h 378"/>
              <a:gd name="T12" fmla="*/ 0 w 17"/>
              <a:gd name="T13" fmla="*/ 0 h 378"/>
              <a:gd name="T14" fmla="*/ 17 w 17"/>
              <a:gd name="T15" fmla="*/ 0 h 378"/>
              <a:gd name="T16" fmla="*/ 0 w 17"/>
              <a:gd name="T17" fmla="*/ 0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378">
                <a:moveTo>
                  <a:pt x="0" y="378"/>
                </a:moveTo>
                <a:lnTo>
                  <a:pt x="17" y="378"/>
                </a:lnTo>
                <a:lnTo>
                  <a:pt x="0" y="378"/>
                </a:lnTo>
                <a:close/>
                <a:moveTo>
                  <a:pt x="9" y="378"/>
                </a:moveTo>
                <a:lnTo>
                  <a:pt x="9" y="0"/>
                </a:lnTo>
                <a:lnTo>
                  <a:pt x="9" y="378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3711278" y="1762849"/>
            <a:ext cx="26988" cy="600075"/>
          </a:xfrm>
          <a:custGeom>
            <a:avLst/>
            <a:gdLst>
              <a:gd name="T0" fmla="*/ 0 w 17"/>
              <a:gd name="T1" fmla="*/ 378 h 378"/>
              <a:gd name="T2" fmla="*/ 17 w 17"/>
              <a:gd name="T3" fmla="*/ 378 h 378"/>
              <a:gd name="T4" fmla="*/ 9 w 17"/>
              <a:gd name="T5" fmla="*/ 378 h 378"/>
              <a:gd name="T6" fmla="*/ 9 w 17"/>
              <a:gd name="T7" fmla="*/ 0 h 378"/>
              <a:gd name="T8" fmla="*/ 0 w 17"/>
              <a:gd name="T9" fmla="*/ 0 h 378"/>
              <a:gd name="T10" fmla="*/ 17 w 17"/>
              <a:gd name="T11" fmla="*/ 0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378">
                <a:moveTo>
                  <a:pt x="0" y="378"/>
                </a:moveTo>
                <a:lnTo>
                  <a:pt x="17" y="378"/>
                </a:lnTo>
                <a:moveTo>
                  <a:pt x="9" y="378"/>
                </a:moveTo>
                <a:lnTo>
                  <a:pt x="9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Freeform 74"/>
          <p:cNvSpPr>
            <a:spLocks noEditPoints="1"/>
          </p:cNvSpPr>
          <p:nvPr/>
        </p:nvSpPr>
        <p:spPr bwMode="auto">
          <a:xfrm>
            <a:off x="3820815" y="1615212"/>
            <a:ext cx="28575" cy="639763"/>
          </a:xfrm>
          <a:custGeom>
            <a:avLst/>
            <a:gdLst>
              <a:gd name="T0" fmla="*/ 0 w 18"/>
              <a:gd name="T1" fmla="*/ 403 h 403"/>
              <a:gd name="T2" fmla="*/ 18 w 18"/>
              <a:gd name="T3" fmla="*/ 403 h 403"/>
              <a:gd name="T4" fmla="*/ 0 w 18"/>
              <a:gd name="T5" fmla="*/ 403 h 403"/>
              <a:gd name="T6" fmla="*/ 9 w 18"/>
              <a:gd name="T7" fmla="*/ 403 h 403"/>
              <a:gd name="T8" fmla="*/ 9 w 18"/>
              <a:gd name="T9" fmla="*/ 0 h 403"/>
              <a:gd name="T10" fmla="*/ 9 w 18"/>
              <a:gd name="T11" fmla="*/ 403 h 403"/>
              <a:gd name="T12" fmla="*/ 0 w 18"/>
              <a:gd name="T13" fmla="*/ 0 h 403"/>
              <a:gd name="T14" fmla="*/ 18 w 18"/>
              <a:gd name="T15" fmla="*/ 0 h 403"/>
              <a:gd name="T16" fmla="*/ 0 w 18"/>
              <a:gd name="T17" fmla="*/ 0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403">
                <a:moveTo>
                  <a:pt x="0" y="403"/>
                </a:moveTo>
                <a:lnTo>
                  <a:pt x="18" y="403"/>
                </a:lnTo>
                <a:lnTo>
                  <a:pt x="0" y="403"/>
                </a:lnTo>
                <a:close/>
                <a:moveTo>
                  <a:pt x="9" y="403"/>
                </a:moveTo>
                <a:lnTo>
                  <a:pt x="9" y="0"/>
                </a:lnTo>
                <a:lnTo>
                  <a:pt x="9" y="403"/>
                </a:lnTo>
                <a:close/>
                <a:moveTo>
                  <a:pt x="0" y="0"/>
                </a:moveTo>
                <a:lnTo>
                  <a:pt x="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Freeform 75"/>
          <p:cNvSpPr>
            <a:spLocks noEditPoints="1"/>
          </p:cNvSpPr>
          <p:nvPr/>
        </p:nvSpPr>
        <p:spPr bwMode="auto">
          <a:xfrm>
            <a:off x="3820815" y="1615212"/>
            <a:ext cx="28575" cy="639763"/>
          </a:xfrm>
          <a:custGeom>
            <a:avLst/>
            <a:gdLst>
              <a:gd name="T0" fmla="*/ 0 w 18"/>
              <a:gd name="T1" fmla="*/ 403 h 403"/>
              <a:gd name="T2" fmla="*/ 18 w 18"/>
              <a:gd name="T3" fmla="*/ 403 h 403"/>
              <a:gd name="T4" fmla="*/ 9 w 18"/>
              <a:gd name="T5" fmla="*/ 403 h 403"/>
              <a:gd name="T6" fmla="*/ 9 w 18"/>
              <a:gd name="T7" fmla="*/ 0 h 403"/>
              <a:gd name="T8" fmla="*/ 0 w 18"/>
              <a:gd name="T9" fmla="*/ 0 h 403"/>
              <a:gd name="T10" fmla="*/ 18 w 18"/>
              <a:gd name="T11" fmla="*/ 0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403">
                <a:moveTo>
                  <a:pt x="0" y="403"/>
                </a:moveTo>
                <a:lnTo>
                  <a:pt x="18" y="403"/>
                </a:lnTo>
                <a:moveTo>
                  <a:pt x="9" y="403"/>
                </a:moveTo>
                <a:lnTo>
                  <a:pt x="9" y="0"/>
                </a:lnTo>
                <a:moveTo>
                  <a:pt x="0" y="0"/>
                </a:moveTo>
                <a:lnTo>
                  <a:pt x="18" y="0"/>
                </a:lnTo>
              </a:path>
            </a:pathLst>
          </a:cu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Freeform 80"/>
          <p:cNvSpPr>
            <a:spLocks noEditPoints="1"/>
          </p:cNvSpPr>
          <p:nvPr/>
        </p:nvSpPr>
        <p:spPr bwMode="auto">
          <a:xfrm>
            <a:off x="3931940" y="1561237"/>
            <a:ext cx="26988" cy="588963"/>
          </a:xfrm>
          <a:custGeom>
            <a:avLst/>
            <a:gdLst>
              <a:gd name="T0" fmla="*/ 0 w 17"/>
              <a:gd name="T1" fmla="*/ 371 h 371"/>
              <a:gd name="T2" fmla="*/ 17 w 17"/>
              <a:gd name="T3" fmla="*/ 371 h 371"/>
              <a:gd name="T4" fmla="*/ 0 w 17"/>
              <a:gd name="T5" fmla="*/ 371 h 371"/>
              <a:gd name="T6" fmla="*/ 9 w 17"/>
              <a:gd name="T7" fmla="*/ 371 h 371"/>
              <a:gd name="T8" fmla="*/ 9 w 17"/>
              <a:gd name="T9" fmla="*/ 0 h 371"/>
              <a:gd name="T10" fmla="*/ 9 w 17"/>
              <a:gd name="T11" fmla="*/ 371 h 371"/>
              <a:gd name="T12" fmla="*/ 0 w 17"/>
              <a:gd name="T13" fmla="*/ 0 h 371"/>
              <a:gd name="T14" fmla="*/ 17 w 17"/>
              <a:gd name="T15" fmla="*/ 0 h 371"/>
              <a:gd name="T16" fmla="*/ 0 w 17"/>
              <a:gd name="T1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371">
                <a:moveTo>
                  <a:pt x="0" y="371"/>
                </a:moveTo>
                <a:lnTo>
                  <a:pt x="17" y="371"/>
                </a:lnTo>
                <a:lnTo>
                  <a:pt x="0" y="371"/>
                </a:lnTo>
                <a:close/>
                <a:moveTo>
                  <a:pt x="9" y="371"/>
                </a:moveTo>
                <a:lnTo>
                  <a:pt x="9" y="0"/>
                </a:lnTo>
                <a:lnTo>
                  <a:pt x="9" y="371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Freeform 81"/>
          <p:cNvSpPr>
            <a:spLocks noEditPoints="1"/>
          </p:cNvSpPr>
          <p:nvPr/>
        </p:nvSpPr>
        <p:spPr bwMode="auto">
          <a:xfrm>
            <a:off x="3931940" y="1561237"/>
            <a:ext cx="26988" cy="588963"/>
          </a:xfrm>
          <a:custGeom>
            <a:avLst/>
            <a:gdLst>
              <a:gd name="T0" fmla="*/ 0 w 17"/>
              <a:gd name="T1" fmla="*/ 371 h 371"/>
              <a:gd name="T2" fmla="*/ 17 w 17"/>
              <a:gd name="T3" fmla="*/ 371 h 371"/>
              <a:gd name="T4" fmla="*/ 9 w 17"/>
              <a:gd name="T5" fmla="*/ 371 h 371"/>
              <a:gd name="T6" fmla="*/ 9 w 17"/>
              <a:gd name="T7" fmla="*/ 0 h 371"/>
              <a:gd name="T8" fmla="*/ 0 w 17"/>
              <a:gd name="T9" fmla="*/ 0 h 371"/>
              <a:gd name="T10" fmla="*/ 17 w 17"/>
              <a:gd name="T11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371">
                <a:moveTo>
                  <a:pt x="0" y="371"/>
                </a:moveTo>
                <a:lnTo>
                  <a:pt x="17" y="371"/>
                </a:lnTo>
                <a:moveTo>
                  <a:pt x="9" y="371"/>
                </a:moveTo>
                <a:lnTo>
                  <a:pt x="9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Freeform 86"/>
          <p:cNvSpPr>
            <a:spLocks noEditPoints="1"/>
          </p:cNvSpPr>
          <p:nvPr/>
        </p:nvSpPr>
        <p:spPr bwMode="auto">
          <a:xfrm>
            <a:off x="4041478" y="1496149"/>
            <a:ext cx="28575" cy="608013"/>
          </a:xfrm>
          <a:custGeom>
            <a:avLst/>
            <a:gdLst>
              <a:gd name="T0" fmla="*/ 0 w 18"/>
              <a:gd name="T1" fmla="*/ 383 h 383"/>
              <a:gd name="T2" fmla="*/ 18 w 18"/>
              <a:gd name="T3" fmla="*/ 383 h 383"/>
              <a:gd name="T4" fmla="*/ 0 w 18"/>
              <a:gd name="T5" fmla="*/ 383 h 383"/>
              <a:gd name="T6" fmla="*/ 9 w 18"/>
              <a:gd name="T7" fmla="*/ 383 h 383"/>
              <a:gd name="T8" fmla="*/ 9 w 18"/>
              <a:gd name="T9" fmla="*/ 0 h 383"/>
              <a:gd name="T10" fmla="*/ 9 w 18"/>
              <a:gd name="T11" fmla="*/ 383 h 383"/>
              <a:gd name="T12" fmla="*/ 0 w 18"/>
              <a:gd name="T13" fmla="*/ 0 h 383"/>
              <a:gd name="T14" fmla="*/ 18 w 18"/>
              <a:gd name="T15" fmla="*/ 0 h 383"/>
              <a:gd name="T16" fmla="*/ 0 w 18"/>
              <a:gd name="T17" fmla="*/ 0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383">
                <a:moveTo>
                  <a:pt x="0" y="383"/>
                </a:moveTo>
                <a:lnTo>
                  <a:pt x="18" y="383"/>
                </a:lnTo>
                <a:lnTo>
                  <a:pt x="0" y="383"/>
                </a:lnTo>
                <a:close/>
                <a:moveTo>
                  <a:pt x="9" y="383"/>
                </a:moveTo>
                <a:lnTo>
                  <a:pt x="9" y="0"/>
                </a:lnTo>
                <a:lnTo>
                  <a:pt x="9" y="383"/>
                </a:lnTo>
                <a:close/>
                <a:moveTo>
                  <a:pt x="0" y="0"/>
                </a:moveTo>
                <a:lnTo>
                  <a:pt x="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Freeform 87"/>
          <p:cNvSpPr>
            <a:spLocks noEditPoints="1"/>
          </p:cNvSpPr>
          <p:nvPr/>
        </p:nvSpPr>
        <p:spPr bwMode="auto">
          <a:xfrm>
            <a:off x="4041478" y="1496149"/>
            <a:ext cx="28575" cy="608013"/>
          </a:xfrm>
          <a:custGeom>
            <a:avLst/>
            <a:gdLst>
              <a:gd name="T0" fmla="*/ 0 w 18"/>
              <a:gd name="T1" fmla="*/ 383 h 383"/>
              <a:gd name="T2" fmla="*/ 18 w 18"/>
              <a:gd name="T3" fmla="*/ 383 h 383"/>
              <a:gd name="T4" fmla="*/ 9 w 18"/>
              <a:gd name="T5" fmla="*/ 383 h 383"/>
              <a:gd name="T6" fmla="*/ 9 w 18"/>
              <a:gd name="T7" fmla="*/ 0 h 383"/>
              <a:gd name="T8" fmla="*/ 0 w 18"/>
              <a:gd name="T9" fmla="*/ 0 h 383"/>
              <a:gd name="T10" fmla="*/ 18 w 18"/>
              <a:gd name="T11" fmla="*/ 0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383">
                <a:moveTo>
                  <a:pt x="0" y="383"/>
                </a:moveTo>
                <a:lnTo>
                  <a:pt x="18" y="383"/>
                </a:lnTo>
                <a:moveTo>
                  <a:pt x="9" y="383"/>
                </a:moveTo>
                <a:lnTo>
                  <a:pt x="9" y="0"/>
                </a:lnTo>
                <a:moveTo>
                  <a:pt x="0" y="0"/>
                </a:moveTo>
                <a:lnTo>
                  <a:pt x="18" y="0"/>
                </a:lnTo>
              </a:path>
            </a:pathLst>
          </a:cu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4152603" y="1494562"/>
            <a:ext cx="26988" cy="714375"/>
          </a:xfrm>
          <a:custGeom>
            <a:avLst/>
            <a:gdLst>
              <a:gd name="T0" fmla="*/ 0 w 17"/>
              <a:gd name="T1" fmla="*/ 450 h 450"/>
              <a:gd name="T2" fmla="*/ 17 w 17"/>
              <a:gd name="T3" fmla="*/ 450 h 450"/>
              <a:gd name="T4" fmla="*/ 0 w 17"/>
              <a:gd name="T5" fmla="*/ 450 h 450"/>
              <a:gd name="T6" fmla="*/ 8 w 17"/>
              <a:gd name="T7" fmla="*/ 450 h 450"/>
              <a:gd name="T8" fmla="*/ 8 w 17"/>
              <a:gd name="T9" fmla="*/ 0 h 450"/>
              <a:gd name="T10" fmla="*/ 8 w 17"/>
              <a:gd name="T11" fmla="*/ 450 h 450"/>
              <a:gd name="T12" fmla="*/ 0 w 17"/>
              <a:gd name="T13" fmla="*/ 0 h 450"/>
              <a:gd name="T14" fmla="*/ 17 w 17"/>
              <a:gd name="T15" fmla="*/ 0 h 450"/>
              <a:gd name="T16" fmla="*/ 0 w 17"/>
              <a:gd name="T17" fmla="*/ 0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450">
                <a:moveTo>
                  <a:pt x="0" y="450"/>
                </a:moveTo>
                <a:lnTo>
                  <a:pt x="17" y="450"/>
                </a:lnTo>
                <a:lnTo>
                  <a:pt x="0" y="450"/>
                </a:lnTo>
                <a:close/>
                <a:moveTo>
                  <a:pt x="8" y="450"/>
                </a:moveTo>
                <a:lnTo>
                  <a:pt x="8" y="0"/>
                </a:lnTo>
                <a:lnTo>
                  <a:pt x="8" y="450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4152603" y="1494562"/>
            <a:ext cx="26988" cy="714375"/>
          </a:xfrm>
          <a:custGeom>
            <a:avLst/>
            <a:gdLst>
              <a:gd name="T0" fmla="*/ 0 w 17"/>
              <a:gd name="T1" fmla="*/ 450 h 450"/>
              <a:gd name="T2" fmla="*/ 17 w 17"/>
              <a:gd name="T3" fmla="*/ 450 h 450"/>
              <a:gd name="T4" fmla="*/ 8 w 17"/>
              <a:gd name="T5" fmla="*/ 450 h 450"/>
              <a:gd name="T6" fmla="*/ 8 w 17"/>
              <a:gd name="T7" fmla="*/ 0 h 450"/>
              <a:gd name="T8" fmla="*/ 0 w 17"/>
              <a:gd name="T9" fmla="*/ 0 h 450"/>
              <a:gd name="T10" fmla="*/ 17 w 17"/>
              <a:gd name="T11" fmla="*/ 0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450">
                <a:moveTo>
                  <a:pt x="0" y="450"/>
                </a:moveTo>
                <a:lnTo>
                  <a:pt x="17" y="450"/>
                </a:lnTo>
                <a:moveTo>
                  <a:pt x="8" y="450"/>
                </a:moveTo>
                <a:lnTo>
                  <a:pt x="8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Freeform 98"/>
          <p:cNvSpPr>
            <a:spLocks noEditPoints="1"/>
          </p:cNvSpPr>
          <p:nvPr/>
        </p:nvSpPr>
        <p:spPr bwMode="auto">
          <a:xfrm>
            <a:off x="4262140" y="1381849"/>
            <a:ext cx="28575" cy="587375"/>
          </a:xfrm>
          <a:custGeom>
            <a:avLst/>
            <a:gdLst>
              <a:gd name="T0" fmla="*/ 0 w 18"/>
              <a:gd name="T1" fmla="*/ 370 h 370"/>
              <a:gd name="T2" fmla="*/ 18 w 18"/>
              <a:gd name="T3" fmla="*/ 370 h 370"/>
              <a:gd name="T4" fmla="*/ 0 w 18"/>
              <a:gd name="T5" fmla="*/ 370 h 370"/>
              <a:gd name="T6" fmla="*/ 9 w 18"/>
              <a:gd name="T7" fmla="*/ 370 h 370"/>
              <a:gd name="T8" fmla="*/ 9 w 18"/>
              <a:gd name="T9" fmla="*/ 0 h 370"/>
              <a:gd name="T10" fmla="*/ 9 w 18"/>
              <a:gd name="T11" fmla="*/ 370 h 370"/>
              <a:gd name="T12" fmla="*/ 0 w 18"/>
              <a:gd name="T13" fmla="*/ 0 h 370"/>
              <a:gd name="T14" fmla="*/ 18 w 18"/>
              <a:gd name="T15" fmla="*/ 0 h 370"/>
              <a:gd name="T16" fmla="*/ 0 w 18"/>
              <a:gd name="T17" fmla="*/ 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370">
                <a:moveTo>
                  <a:pt x="0" y="370"/>
                </a:moveTo>
                <a:lnTo>
                  <a:pt x="18" y="370"/>
                </a:lnTo>
                <a:lnTo>
                  <a:pt x="0" y="370"/>
                </a:lnTo>
                <a:close/>
                <a:moveTo>
                  <a:pt x="9" y="370"/>
                </a:moveTo>
                <a:lnTo>
                  <a:pt x="9" y="0"/>
                </a:lnTo>
                <a:lnTo>
                  <a:pt x="9" y="370"/>
                </a:lnTo>
                <a:close/>
                <a:moveTo>
                  <a:pt x="0" y="0"/>
                </a:moveTo>
                <a:lnTo>
                  <a:pt x="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Freeform 99"/>
          <p:cNvSpPr>
            <a:spLocks noEditPoints="1"/>
          </p:cNvSpPr>
          <p:nvPr/>
        </p:nvSpPr>
        <p:spPr bwMode="auto">
          <a:xfrm>
            <a:off x="4262140" y="1381849"/>
            <a:ext cx="28575" cy="587375"/>
          </a:xfrm>
          <a:custGeom>
            <a:avLst/>
            <a:gdLst>
              <a:gd name="T0" fmla="*/ 0 w 18"/>
              <a:gd name="T1" fmla="*/ 370 h 370"/>
              <a:gd name="T2" fmla="*/ 18 w 18"/>
              <a:gd name="T3" fmla="*/ 370 h 370"/>
              <a:gd name="T4" fmla="*/ 9 w 18"/>
              <a:gd name="T5" fmla="*/ 370 h 370"/>
              <a:gd name="T6" fmla="*/ 9 w 18"/>
              <a:gd name="T7" fmla="*/ 0 h 370"/>
              <a:gd name="T8" fmla="*/ 0 w 18"/>
              <a:gd name="T9" fmla="*/ 0 h 370"/>
              <a:gd name="T10" fmla="*/ 18 w 18"/>
              <a:gd name="T11" fmla="*/ 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370">
                <a:moveTo>
                  <a:pt x="0" y="370"/>
                </a:moveTo>
                <a:lnTo>
                  <a:pt x="18" y="370"/>
                </a:lnTo>
                <a:moveTo>
                  <a:pt x="9" y="370"/>
                </a:moveTo>
                <a:lnTo>
                  <a:pt x="9" y="0"/>
                </a:lnTo>
                <a:moveTo>
                  <a:pt x="0" y="0"/>
                </a:moveTo>
                <a:lnTo>
                  <a:pt x="18" y="0"/>
                </a:lnTo>
              </a:path>
            </a:pathLst>
          </a:cu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Freeform 104"/>
          <p:cNvSpPr>
            <a:spLocks noEditPoints="1"/>
          </p:cNvSpPr>
          <p:nvPr/>
        </p:nvSpPr>
        <p:spPr bwMode="auto">
          <a:xfrm>
            <a:off x="4156397" y="4261574"/>
            <a:ext cx="26988" cy="290513"/>
          </a:xfrm>
          <a:custGeom>
            <a:avLst/>
            <a:gdLst>
              <a:gd name="T0" fmla="*/ 0 w 17"/>
              <a:gd name="T1" fmla="*/ 183 h 183"/>
              <a:gd name="T2" fmla="*/ 17 w 17"/>
              <a:gd name="T3" fmla="*/ 183 h 183"/>
              <a:gd name="T4" fmla="*/ 0 w 17"/>
              <a:gd name="T5" fmla="*/ 183 h 183"/>
              <a:gd name="T6" fmla="*/ 8 w 17"/>
              <a:gd name="T7" fmla="*/ 183 h 183"/>
              <a:gd name="T8" fmla="*/ 8 w 17"/>
              <a:gd name="T9" fmla="*/ 0 h 183"/>
              <a:gd name="T10" fmla="*/ 8 w 17"/>
              <a:gd name="T11" fmla="*/ 183 h 183"/>
              <a:gd name="T12" fmla="*/ 0 w 17"/>
              <a:gd name="T13" fmla="*/ 0 h 183"/>
              <a:gd name="T14" fmla="*/ 17 w 17"/>
              <a:gd name="T15" fmla="*/ 0 h 183"/>
              <a:gd name="T16" fmla="*/ 0 w 17"/>
              <a:gd name="T17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83">
                <a:moveTo>
                  <a:pt x="0" y="183"/>
                </a:moveTo>
                <a:lnTo>
                  <a:pt x="17" y="183"/>
                </a:lnTo>
                <a:lnTo>
                  <a:pt x="0" y="183"/>
                </a:lnTo>
                <a:close/>
                <a:moveTo>
                  <a:pt x="8" y="183"/>
                </a:moveTo>
                <a:lnTo>
                  <a:pt x="8" y="0"/>
                </a:lnTo>
                <a:lnTo>
                  <a:pt x="8" y="183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Freeform 105"/>
          <p:cNvSpPr>
            <a:spLocks noEditPoints="1"/>
          </p:cNvSpPr>
          <p:nvPr/>
        </p:nvSpPr>
        <p:spPr bwMode="auto">
          <a:xfrm>
            <a:off x="4156397" y="4261574"/>
            <a:ext cx="26988" cy="290513"/>
          </a:xfrm>
          <a:custGeom>
            <a:avLst/>
            <a:gdLst>
              <a:gd name="T0" fmla="*/ 0 w 17"/>
              <a:gd name="T1" fmla="*/ 183 h 183"/>
              <a:gd name="T2" fmla="*/ 17 w 17"/>
              <a:gd name="T3" fmla="*/ 183 h 183"/>
              <a:gd name="T4" fmla="*/ 8 w 17"/>
              <a:gd name="T5" fmla="*/ 183 h 183"/>
              <a:gd name="T6" fmla="*/ 8 w 17"/>
              <a:gd name="T7" fmla="*/ 0 h 183"/>
              <a:gd name="T8" fmla="*/ 0 w 17"/>
              <a:gd name="T9" fmla="*/ 0 h 183"/>
              <a:gd name="T10" fmla="*/ 17 w 17"/>
              <a:gd name="T11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83">
                <a:moveTo>
                  <a:pt x="0" y="183"/>
                </a:moveTo>
                <a:lnTo>
                  <a:pt x="17" y="183"/>
                </a:lnTo>
                <a:moveTo>
                  <a:pt x="8" y="183"/>
                </a:moveTo>
                <a:lnTo>
                  <a:pt x="8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tx1"/>
          </a:solidFill>
          <a:ln w="12700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Oval 109"/>
          <p:cNvSpPr>
            <a:spLocks noChangeArrowheads="1"/>
          </p:cNvSpPr>
          <p:nvPr/>
        </p:nvSpPr>
        <p:spPr bwMode="auto">
          <a:xfrm>
            <a:off x="3131840" y="2682012"/>
            <a:ext cx="85725" cy="85725"/>
          </a:xfrm>
          <a:prstGeom prst="ellipse">
            <a:avLst/>
          </a:pr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Freeform 112"/>
          <p:cNvSpPr>
            <a:spLocks/>
          </p:cNvSpPr>
          <p:nvPr/>
        </p:nvSpPr>
        <p:spPr bwMode="auto">
          <a:xfrm>
            <a:off x="3242965" y="2558187"/>
            <a:ext cx="84138" cy="85725"/>
          </a:xfrm>
          <a:custGeom>
            <a:avLst/>
            <a:gdLst>
              <a:gd name="T0" fmla="*/ 53 w 53"/>
              <a:gd name="T1" fmla="*/ 28 h 54"/>
              <a:gd name="T2" fmla="*/ 26 w 53"/>
              <a:gd name="T3" fmla="*/ 54 h 54"/>
              <a:gd name="T4" fmla="*/ 0 w 53"/>
              <a:gd name="T5" fmla="*/ 28 h 54"/>
              <a:gd name="T6" fmla="*/ 26 w 53"/>
              <a:gd name="T7" fmla="*/ 0 h 54"/>
              <a:gd name="T8" fmla="*/ 53 w 53"/>
              <a:gd name="T9" fmla="*/ 2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54">
                <a:moveTo>
                  <a:pt x="53" y="28"/>
                </a:moveTo>
                <a:cubicBezTo>
                  <a:pt x="53" y="42"/>
                  <a:pt x="41" y="54"/>
                  <a:pt x="26" y="54"/>
                </a:cubicBezTo>
                <a:cubicBezTo>
                  <a:pt x="12" y="54"/>
                  <a:pt x="0" y="42"/>
                  <a:pt x="0" y="28"/>
                </a:cubicBezTo>
                <a:cubicBezTo>
                  <a:pt x="0" y="12"/>
                  <a:pt x="12" y="0"/>
                  <a:pt x="26" y="0"/>
                </a:cubicBezTo>
                <a:cubicBezTo>
                  <a:pt x="41" y="0"/>
                  <a:pt x="53" y="12"/>
                  <a:pt x="53" y="28"/>
                </a:cubicBezTo>
              </a:path>
            </a:pathLst>
          </a:cu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Oval 115"/>
          <p:cNvSpPr>
            <a:spLocks noChangeArrowheads="1"/>
          </p:cNvSpPr>
          <p:nvPr/>
        </p:nvSpPr>
        <p:spPr bwMode="auto">
          <a:xfrm>
            <a:off x="3352503" y="2401024"/>
            <a:ext cx="85725" cy="85725"/>
          </a:xfrm>
          <a:prstGeom prst="ellipse">
            <a:avLst/>
          </a:pr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Oval 118"/>
          <p:cNvSpPr>
            <a:spLocks noChangeArrowheads="1"/>
          </p:cNvSpPr>
          <p:nvPr/>
        </p:nvSpPr>
        <p:spPr bwMode="auto">
          <a:xfrm>
            <a:off x="3462040" y="2250212"/>
            <a:ext cx="85725" cy="85725"/>
          </a:xfrm>
          <a:prstGeom prst="ellipse">
            <a:avLst/>
          </a:pr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Freeform 121"/>
          <p:cNvSpPr>
            <a:spLocks/>
          </p:cNvSpPr>
          <p:nvPr/>
        </p:nvSpPr>
        <p:spPr bwMode="auto">
          <a:xfrm>
            <a:off x="3571578" y="2121624"/>
            <a:ext cx="85725" cy="85725"/>
          </a:xfrm>
          <a:custGeom>
            <a:avLst/>
            <a:gdLst>
              <a:gd name="T0" fmla="*/ 54 w 54"/>
              <a:gd name="T1" fmla="*/ 26 h 54"/>
              <a:gd name="T2" fmla="*/ 28 w 54"/>
              <a:gd name="T3" fmla="*/ 54 h 54"/>
              <a:gd name="T4" fmla="*/ 0 w 54"/>
              <a:gd name="T5" fmla="*/ 26 h 54"/>
              <a:gd name="T6" fmla="*/ 28 w 54"/>
              <a:gd name="T7" fmla="*/ 0 h 54"/>
              <a:gd name="T8" fmla="*/ 54 w 54"/>
              <a:gd name="T9" fmla="*/ 26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54">
                <a:moveTo>
                  <a:pt x="54" y="26"/>
                </a:moveTo>
                <a:cubicBezTo>
                  <a:pt x="54" y="42"/>
                  <a:pt x="42" y="54"/>
                  <a:pt x="28" y="54"/>
                </a:cubicBezTo>
                <a:cubicBezTo>
                  <a:pt x="13" y="54"/>
                  <a:pt x="0" y="42"/>
                  <a:pt x="0" y="26"/>
                </a:cubicBezTo>
                <a:cubicBezTo>
                  <a:pt x="0" y="12"/>
                  <a:pt x="13" y="0"/>
                  <a:pt x="28" y="0"/>
                </a:cubicBezTo>
                <a:cubicBezTo>
                  <a:pt x="42" y="0"/>
                  <a:pt x="54" y="12"/>
                  <a:pt x="54" y="26"/>
                </a:cubicBezTo>
              </a:path>
            </a:pathLst>
          </a:cu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" name="Oval 124"/>
          <p:cNvSpPr>
            <a:spLocks noChangeArrowheads="1"/>
          </p:cNvSpPr>
          <p:nvPr/>
        </p:nvSpPr>
        <p:spPr bwMode="auto">
          <a:xfrm>
            <a:off x="3682703" y="2020024"/>
            <a:ext cx="85725" cy="85725"/>
          </a:xfrm>
          <a:prstGeom prst="ellipse">
            <a:avLst/>
          </a:pr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Oval 127"/>
          <p:cNvSpPr>
            <a:spLocks noChangeArrowheads="1"/>
          </p:cNvSpPr>
          <p:nvPr/>
        </p:nvSpPr>
        <p:spPr bwMode="auto">
          <a:xfrm>
            <a:off x="3792240" y="1891437"/>
            <a:ext cx="85725" cy="85725"/>
          </a:xfrm>
          <a:prstGeom prst="ellipse">
            <a:avLst/>
          </a:pr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Freeform 130"/>
          <p:cNvSpPr>
            <a:spLocks/>
          </p:cNvSpPr>
          <p:nvPr/>
        </p:nvSpPr>
        <p:spPr bwMode="auto">
          <a:xfrm>
            <a:off x="3903365" y="1813649"/>
            <a:ext cx="84138" cy="85725"/>
          </a:xfrm>
          <a:custGeom>
            <a:avLst/>
            <a:gdLst>
              <a:gd name="T0" fmla="*/ 53 w 53"/>
              <a:gd name="T1" fmla="*/ 27 h 54"/>
              <a:gd name="T2" fmla="*/ 27 w 53"/>
              <a:gd name="T3" fmla="*/ 54 h 54"/>
              <a:gd name="T4" fmla="*/ 0 w 53"/>
              <a:gd name="T5" fmla="*/ 27 h 54"/>
              <a:gd name="T6" fmla="*/ 27 w 53"/>
              <a:gd name="T7" fmla="*/ 0 h 54"/>
              <a:gd name="T8" fmla="*/ 53 w 53"/>
              <a:gd name="T9" fmla="*/ 2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54">
                <a:moveTo>
                  <a:pt x="53" y="27"/>
                </a:moveTo>
                <a:cubicBezTo>
                  <a:pt x="53" y="42"/>
                  <a:pt x="41" y="54"/>
                  <a:pt x="27" y="54"/>
                </a:cubicBezTo>
                <a:cubicBezTo>
                  <a:pt x="11" y="54"/>
                  <a:pt x="0" y="42"/>
                  <a:pt x="0" y="27"/>
                </a:cubicBezTo>
                <a:cubicBezTo>
                  <a:pt x="0" y="12"/>
                  <a:pt x="11" y="0"/>
                  <a:pt x="27" y="0"/>
                </a:cubicBezTo>
                <a:cubicBezTo>
                  <a:pt x="41" y="0"/>
                  <a:pt x="53" y="12"/>
                  <a:pt x="53" y="27"/>
                </a:cubicBezTo>
              </a:path>
            </a:pathLst>
          </a:cu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Oval 133"/>
          <p:cNvSpPr>
            <a:spLocks noChangeArrowheads="1"/>
          </p:cNvSpPr>
          <p:nvPr/>
        </p:nvSpPr>
        <p:spPr bwMode="auto">
          <a:xfrm>
            <a:off x="4012903" y="1758087"/>
            <a:ext cx="85725" cy="84138"/>
          </a:xfrm>
          <a:prstGeom prst="ellipse">
            <a:avLst/>
          </a:pr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Oval 136"/>
          <p:cNvSpPr>
            <a:spLocks noChangeArrowheads="1"/>
          </p:cNvSpPr>
          <p:nvPr/>
        </p:nvSpPr>
        <p:spPr bwMode="auto">
          <a:xfrm>
            <a:off x="4124028" y="1808887"/>
            <a:ext cx="84138" cy="85725"/>
          </a:xfrm>
          <a:prstGeom prst="ellipse">
            <a:avLst/>
          </a:pr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Oval 139"/>
          <p:cNvSpPr>
            <a:spLocks noChangeArrowheads="1"/>
          </p:cNvSpPr>
          <p:nvPr/>
        </p:nvSpPr>
        <p:spPr bwMode="auto">
          <a:xfrm>
            <a:off x="4233565" y="1632674"/>
            <a:ext cx="85725" cy="85725"/>
          </a:xfrm>
          <a:prstGeom prst="ellipse">
            <a:avLst/>
          </a:prstGeom>
          <a:solidFill>
            <a:schemeClr val="tx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" name="Oval 142"/>
          <p:cNvSpPr>
            <a:spLocks noChangeArrowheads="1"/>
          </p:cNvSpPr>
          <p:nvPr/>
        </p:nvSpPr>
        <p:spPr bwMode="auto">
          <a:xfrm>
            <a:off x="4126235" y="4363174"/>
            <a:ext cx="85725" cy="87313"/>
          </a:xfrm>
          <a:prstGeom prst="ellipse">
            <a:avLst/>
          </a:prstGeom>
          <a:solidFill>
            <a:schemeClr val="tx1"/>
          </a:solidFill>
          <a:ln w="12700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Freeform 40"/>
          <p:cNvSpPr>
            <a:spLocks noEditPoints="1"/>
          </p:cNvSpPr>
          <p:nvPr/>
        </p:nvSpPr>
        <p:spPr bwMode="auto">
          <a:xfrm>
            <a:off x="4384551" y="2526437"/>
            <a:ext cx="26988" cy="396875"/>
          </a:xfrm>
          <a:custGeom>
            <a:avLst/>
            <a:gdLst>
              <a:gd name="T0" fmla="*/ 0 w 17"/>
              <a:gd name="T1" fmla="*/ 250 h 250"/>
              <a:gd name="T2" fmla="*/ 17 w 17"/>
              <a:gd name="T3" fmla="*/ 250 h 250"/>
              <a:gd name="T4" fmla="*/ 0 w 17"/>
              <a:gd name="T5" fmla="*/ 250 h 250"/>
              <a:gd name="T6" fmla="*/ 9 w 17"/>
              <a:gd name="T7" fmla="*/ 250 h 250"/>
              <a:gd name="T8" fmla="*/ 9 w 17"/>
              <a:gd name="T9" fmla="*/ 0 h 250"/>
              <a:gd name="T10" fmla="*/ 9 w 17"/>
              <a:gd name="T11" fmla="*/ 250 h 250"/>
              <a:gd name="T12" fmla="*/ 0 w 17"/>
              <a:gd name="T13" fmla="*/ 0 h 250"/>
              <a:gd name="T14" fmla="*/ 17 w 17"/>
              <a:gd name="T15" fmla="*/ 0 h 250"/>
              <a:gd name="T16" fmla="*/ 0 w 17"/>
              <a:gd name="T17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50">
                <a:moveTo>
                  <a:pt x="0" y="250"/>
                </a:moveTo>
                <a:lnTo>
                  <a:pt x="17" y="250"/>
                </a:lnTo>
                <a:lnTo>
                  <a:pt x="0" y="250"/>
                </a:lnTo>
                <a:close/>
                <a:moveTo>
                  <a:pt x="9" y="250"/>
                </a:moveTo>
                <a:lnTo>
                  <a:pt x="9" y="0"/>
                </a:lnTo>
                <a:lnTo>
                  <a:pt x="9" y="250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Freeform 41"/>
          <p:cNvSpPr>
            <a:spLocks noEditPoints="1"/>
          </p:cNvSpPr>
          <p:nvPr/>
        </p:nvSpPr>
        <p:spPr bwMode="auto">
          <a:xfrm>
            <a:off x="4384551" y="2526437"/>
            <a:ext cx="26988" cy="396875"/>
          </a:xfrm>
          <a:custGeom>
            <a:avLst/>
            <a:gdLst>
              <a:gd name="T0" fmla="*/ 0 w 17"/>
              <a:gd name="T1" fmla="*/ 250 h 250"/>
              <a:gd name="T2" fmla="*/ 17 w 17"/>
              <a:gd name="T3" fmla="*/ 250 h 250"/>
              <a:gd name="T4" fmla="*/ 9 w 17"/>
              <a:gd name="T5" fmla="*/ 250 h 250"/>
              <a:gd name="T6" fmla="*/ 9 w 17"/>
              <a:gd name="T7" fmla="*/ 0 h 250"/>
              <a:gd name="T8" fmla="*/ 0 w 17"/>
              <a:gd name="T9" fmla="*/ 0 h 250"/>
              <a:gd name="T10" fmla="*/ 17 w 17"/>
              <a:gd name="T11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250">
                <a:moveTo>
                  <a:pt x="0" y="250"/>
                </a:moveTo>
                <a:lnTo>
                  <a:pt x="17" y="250"/>
                </a:lnTo>
                <a:moveTo>
                  <a:pt x="9" y="250"/>
                </a:moveTo>
                <a:lnTo>
                  <a:pt x="9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4494088" y="2405787"/>
            <a:ext cx="28575" cy="427038"/>
          </a:xfrm>
          <a:custGeom>
            <a:avLst/>
            <a:gdLst>
              <a:gd name="T0" fmla="*/ 0 w 18"/>
              <a:gd name="T1" fmla="*/ 269 h 269"/>
              <a:gd name="T2" fmla="*/ 18 w 18"/>
              <a:gd name="T3" fmla="*/ 269 h 269"/>
              <a:gd name="T4" fmla="*/ 0 w 18"/>
              <a:gd name="T5" fmla="*/ 269 h 269"/>
              <a:gd name="T6" fmla="*/ 9 w 18"/>
              <a:gd name="T7" fmla="*/ 269 h 269"/>
              <a:gd name="T8" fmla="*/ 9 w 18"/>
              <a:gd name="T9" fmla="*/ 0 h 269"/>
              <a:gd name="T10" fmla="*/ 9 w 18"/>
              <a:gd name="T11" fmla="*/ 269 h 269"/>
              <a:gd name="T12" fmla="*/ 0 w 18"/>
              <a:gd name="T13" fmla="*/ 0 h 269"/>
              <a:gd name="T14" fmla="*/ 18 w 18"/>
              <a:gd name="T15" fmla="*/ 0 h 269"/>
              <a:gd name="T16" fmla="*/ 0 w 18"/>
              <a:gd name="T1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69">
                <a:moveTo>
                  <a:pt x="0" y="269"/>
                </a:moveTo>
                <a:lnTo>
                  <a:pt x="18" y="269"/>
                </a:lnTo>
                <a:lnTo>
                  <a:pt x="0" y="269"/>
                </a:lnTo>
                <a:close/>
                <a:moveTo>
                  <a:pt x="9" y="269"/>
                </a:moveTo>
                <a:lnTo>
                  <a:pt x="9" y="0"/>
                </a:lnTo>
                <a:lnTo>
                  <a:pt x="9" y="269"/>
                </a:lnTo>
                <a:close/>
                <a:moveTo>
                  <a:pt x="0" y="0"/>
                </a:moveTo>
                <a:lnTo>
                  <a:pt x="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4494088" y="2405787"/>
            <a:ext cx="28575" cy="427038"/>
          </a:xfrm>
          <a:custGeom>
            <a:avLst/>
            <a:gdLst>
              <a:gd name="T0" fmla="*/ 0 w 18"/>
              <a:gd name="T1" fmla="*/ 269 h 269"/>
              <a:gd name="T2" fmla="*/ 18 w 18"/>
              <a:gd name="T3" fmla="*/ 269 h 269"/>
              <a:gd name="T4" fmla="*/ 9 w 18"/>
              <a:gd name="T5" fmla="*/ 269 h 269"/>
              <a:gd name="T6" fmla="*/ 9 w 18"/>
              <a:gd name="T7" fmla="*/ 0 h 269"/>
              <a:gd name="T8" fmla="*/ 0 w 18"/>
              <a:gd name="T9" fmla="*/ 0 h 269"/>
              <a:gd name="T10" fmla="*/ 18 w 18"/>
              <a:gd name="T11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69">
                <a:moveTo>
                  <a:pt x="0" y="269"/>
                </a:moveTo>
                <a:lnTo>
                  <a:pt x="18" y="269"/>
                </a:lnTo>
                <a:moveTo>
                  <a:pt x="9" y="269"/>
                </a:moveTo>
                <a:lnTo>
                  <a:pt x="9" y="0"/>
                </a:lnTo>
                <a:moveTo>
                  <a:pt x="0" y="0"/>
                </a:moveTo>
                <a:lnTo>
                  <a:pt x="18" y="0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Freeform 52"/>
          <p:cNvSpPr>
            <a:spLocks noEditPoints="1"/>
          </p:cNvSpPr>
          <p:nvPr/>
        </p:nvSpPr>
        <p:spPr bwMode="auto">
          <a:xfrm>
            <a:off x="4605213" y="2239099"/>
            <a:ext cx="26988" cy="403225"/>
          </a:xfrm>
          <a:custGeom>
            <a:avLst/>
            <a:gdLst>
              <a:gd name="T0" fmla="*/ 0 w 17"/>
              <a:gd name="T1" fmla="*/ 254 h 254"/>
              <a:gd name="T2" fmla="*/ 17 w 17"/>
              <a:gd name="T3" fmla="*/ 254 h 254"/>
              <a:gd name="T4" fmla="*/ 0 w 17"/>
              <a:gd name="T5" fmla="*/ 254 h 254"/>
              <a:gd name="T6" fmla="*/ 9 w 17"/>
              <a:gd name="T7" fmla="*/ 254 h 254"/>
              <a:gd name="T8" fmla="*/ 9 w 17"/>
              <a:gd name="T9" fmla="*/ 0 h 254"/>
              <a:gd name="T10" fmla="*/ 9 w 17"/>
              <a:gd name="T11" fmla="*/ 254 h 254"/>
              <a:gd name="T12" fmla="*/ 0 w 17"/>
              <a:gd name="T13" fmla="*/ 0 h 254"/>
              <a:gd name="T14" fmla="*/ 17 w 17"/>
              <a:gd name="T15" fmla="*/ 0 h 254"/>
              <a:gd name="T16" fmla="*/ 0 w 17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54">
                <a:moveTo>
                  <a:pt x="0" y="254"/>
                </a:moveTo>
                <a:lnTo>
                  <a:pt x="17" y="254"/>
                </a:lnTo>
                <a:lnTo>
                  <a:pt x="0" y="254"/>
                </a:lnTo>
                <a:close/>
                <a:moveTo>
                  <a:pt x="9" y="254"/>
                </a:moveTo>
                <a:lnTo>
                  <a:pt x="9" y="0"/>
                </a:lnTo>
                <a:lnTo>
                  <a:pt x="9" y="254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Freeform 53"/>
          <p:cNvSpPr>
            <a:spLocks noEditPoints="1"/>
          </p:cNvSpPr>
          <p:nvPr/>
        </p:nvSpPr>
        <p:spPr bwMode="auto">
          <a:xfrm>
            <a:off x="4605213" y="2239099"/>
            <a:ext cx="26988" cy="403225"/>
          </a:xfrm>
          <a:custGeom>
            <a:avLst/>
            <a:gdLst>
              <a:gd name="T0" fmla="*/ 0 w 17"/>
              <a:gd name="T1" fmla="*/ 254 h 254"/>
              <a:gd name="T2" fmla="*/ 17 w 17"/>
              <a:gd name="T3" fmla="*/ 254 h 254"/>
              <a:gd name="T4" fmla="*/ 9 w 17"/>
              <a:gd name="T5" fmla="*/ 254 h 254"/>
              <a:gd name="T6" fmla="*/ 9 w 17"/>
              <a:gd name="T7" fmla="*/ 0 h 254"/>
              <a:gd name="T8" fmla="*/ 0 w 17"/>
              <a:gd name="T9" fmla="*/ 0 h 254"/>
              <a:gd name="T10" fmla="*/ 17 w 17"/>
              <a:gd name="T11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254">
                <a:moveTo>
                  <a:pt x="0" y="254"/>
                </a:moveTo>
                <a:lnTo>
                  <a:pt x="17" y="254"/>
                </a:lnTo>
                <a:moveTo>
                  <a:pt x="9" y="254"/>
                </a:moveTo>
                <a:lnTo>
                  <a:pt x="9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Freeform 58"/>
          <p:cNvSpPr>
            <a:spLocks noEditPoints="1"/>
          </p:cNvSpPr>
          <p:nvPr/>
        </p:nvSpPr>
        <p:spPr bwMode="auto">
          <a:xfrm>
            <a:off x="4714751" y="2066062"/>
            <a:ext cx="28575" cy="355600"/>
          </a:xfrm>
          <a:custGeom>
            <a:avLst/>
            <a:gdLst>
              <a:gd name="T0" fmla="*/ 0 w 18"/>
              <a:gd name="T1" fmla="*/ 224 h 224"/>
              <a:gd name="T2" fmla="*/ 18 w 18"/>
              <a:gd name="T3" fmla="*/ 224 h 224"/>
              <a:gd name="T4" fmla="*/ 0 w 18"/>
              <a:gd name="T5" fmla="*/ 224 h 224"/>
              <a:gd name="T6" fmla="*/ 9 w 18"/>
              <a:gd name="T7" fmla="*/ 224 h 224"/>
              <a:gd name="T8" fmla="*/ 9 w 18"/>
              <a:gd name="T9" fmla="*/ 0 h 224"/>
              <a:gd name="T10" fmla="*/ 9 w 18"/>
              <a:gd name="T11" fmla="*/ 224 h 224"/>
              <a:gd name="T12" fmla="*/ 0 w 18"/>
              <a:gd name="T13" fmla="*/ 0 h 224"/>
              <a:gd name="T14" fmla="*/ 18 w 18"/>
              <a:gd name="T15" fmla="*/ 0 h 224"/>
              <a:gd name="T16" fmla="*/ 0 w 18"/>
              <a:gd name="T17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24">
                <a:moveTo>
                  <a:pt x="0" y="224"/>
                </a:moveTo>
                <a:lnTo>
                  <a:pt x="18" y="224"/>
                </a:lnTo>
                <a:lnTo>
                  <a:pt x="0" y="224"/>
                </a:lnTo>
                <a:close/>
                <a:moveTo>
                  <a:pt x="9" y="224"/>
                </a:moveTo>
                <a:lnTo>
                  <a:pt x="9" y="0"/>
                </a:lnTo>
                <a:lnTo>
                  <a:pt x="9" y="224"/>
                </a:lnTo>
                <a:close/>
                <a:moveTo>
                  <a:pt x="0" y="0"/>
                </a:moveTo>
                <a:lnTo>
                  <a:pt x="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Freeform 59"/>
          <p:cNvSpPr>
            <a:spLocks noEditPoints="1"/>
          </p:cNvSpPr>
          <p:nvPr/>
        </p:nvSpPr>
        <p:spPr bwMode="auto">
          <a:xfrm>
            <a:off x="4714751" y="2066062"/>
            <a:ext cx="28575" cy="355600"/>
          </a:xfrm>
          <a:custGeom>
            <a:avLst/>
            <a:gdLst>
              <a:gd name="T0" fmla="*/ 0 w 18"/>
              <a:gd name="T1" fmla="*/ 224 h 224"/>
              <a:gd name="T2" fmla="*/ 18 w 18"/>
              <a:gd name="T3" fmla="*/ 224 h 224"/>
              <a:gd name="T4" fmla="*/ 9 w 18"/>
              <a:gd name="T5" fmla="*/ 224 h 224"/>
              <a:gd name="T6" fmla="*/ 9 w 18"/>
              <a:gd name="T7" fmla="*/ 0 h 224"/>
              <a:gd name="T8" fmla="*/ 0 w 18"/>
              <a:gd name="T9" fmla="*/ 0 h 224"/>
              <a:gd name="T10" fmla="*/ 18 w 18"/>
              <a:gd name="T11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24">
                <a:moveTo>
                  <a:pt x="0" y="224"/>
                </a:moveTo>
                <a:lnTo>
                  <a:pt x="18" y="224"/>
                </a:lnTo>
                <a:moveTo>
                  <a:pt x="9" y="224"/>
                </a:moveTo>
                <a:lnTo>
                  <a:pt x="9" y="0"/>
                </a:lnTo>
                <a:moveTo>
                  <a:pt x="0" y="0"/>
                </a:moveTo>
                <a:lnTo>
                  <a:pt x="18" y="0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Freeform 64"/>
          <p:cNvSpPr>
            <a:spLocks noEditPoints="1"/>
          </p:cNvSpPr>
          <p:nvPr/>
        </p:nvSpPr>
        <p:spPr bwMode="auto">
          <a:xfrm>
            <a:off x="4825876" y="1904137"/>
            <a:ext cx="26988" cy="382588"/>
          </a:xfrm>
          <a:custGeom>
            <a:avLst/>
            <a:gdLst>
              <a:gd name="T0" fmla="*/ 0 w 17"/>
              <a:gd name="T1" fmla="*/ 241 h 241"/>
              <a:gd name="T2" fmla="*/ 17 w 17"/>
              <a:gd name="T3" fmla="*/ 241 h 241"/>
              <a:gd name="T4" fmla="*/ 0 w 17"/>
              <a:gd name="T5" fmla="*/ 241 h 241"/>
              <a:gd name="T6" fmla="*/ 8 w 17"/>
              <a:gd name="T7" fmla="*/ 241 h 241"/>
              <a:gd name="T8" fmla="*/ 8 w 17"/>
              <a:gd name="T9" fmla="*/ 0 h 241"/>
              <a:gd name="T10" fmla="*/ 8 w 17"/>
              <a:gd name="T11" fmla="*/ 241 h 241"/>
              <a:gd name="T12" fmla="*/ 0 w 17"/>
              <a:gd name="T13" fmla="*/ 0 h 241"/>
              <a:gd name="T14" fmla="*/ 17 w 17"/>
              <a:gd name="T15" fmla="*/ 0 h 241"/>
              <a:gd name="T16" fmla="*/ 0 w 17"/>
              <a:gd name="T1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41">
                <a:moveTo>
                  <a:pt x="0" y="241"/>
                </a:moveTo>
                <a:lnTo>
                  <a:pt x="17" y="241"/>
                </a:lnTo>
                <a:lnTo>
                  <a:pt x="0" y="241"/>
                </a:lnTo>
                <a:close/>
                <a:moveTo>
                  <a:pt x="8" y="241"/>
                </a:moveTo>
                <a:lnTo>
                  <a:pt x="8" y="0"/>
                </a:lnTo>
                <a:lnTo>
                  <a:pt x="8" y="241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Freeform 65"/>
          <p:cNvSpPr>
            <a:spLocks noEditPoints="1"/>
          </p:cNvSpPr>
          <p:nvPr/>
        </p:nvSpPr>
        <p:spPr bwMode="auto">
          <a:xfrm>
            <a:off x="4825876" y="1904137"/>
            <a:ext cx="26988" cy="382588"/>
          </a:xfrm>
          <a:custGeom>
            <a:avLst/>
            <a:gdLst>
              <a:gd name="T0" fmla="*/ 0 w 17"/>
              <a:gd name="T1" fmla="*/ 241 h 241"/>
              <a:gd name="T2" fmla="*/ 17 w 17"/>
              <a:gd name="T3" fmla="*/ 241 h 241"/>
              <a:gd name="T4" fmla="*/ 8 w 17"/>
              <a:gd name="T5" fmla="*/ 241 h 241"/>
              <a:gd name="T6" fmla="*/ 8 w 17"/>
              <a:gd name="T7" fmla="*/ 0 h 241"/>
              <a:gd name="T8" fmla="*/ 0 w 17"/>
              <a:gd name="T9" fmla="*/ 0 h 241"/>
              <a:gd name="T10" fmla="*/ 17 w 17"/>
              <a:gd name="T11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241">
                <a:moveTo>
                  <a:pt x="0" y="241"/>
                </a:moveTo>
                <a:lnTo>
                  <a:pt x="17" y="241"/>
                </a:lnTo>
                <a:moveTo>
                  <a:pt x="8" y="241"/>
                </a:moveTo>
                <a:lnTo>
                  <a:pt x="8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Freeform 70"/>
          <p:cNvSpPr>
            <a:spLocks noEditPoints="1"/>
          </p:cNvSpPr>
          <p:nvPr/>
        </p:nvSpPr>
        <p:spPr bwMode="auto">
          <a:xfrm>
            <a:off x="4935413" y="1813649"/>
            <a:ext cx="28575" cy="388938"/>
          </a:xfrm>
          <a:custGeom>
            <a:avLst/>
            <a:gdLst>
              <a:gd name="T0" fmla="*/ 0 w 18"/>
              <a:gd name="T1" fmla="*/ 245 h 245"/>
              <a:gd name="T2" fmla="*/ 18 w 18"/>
              <a:gd name="T3" fmla="*/ 245 h 245"/>
              <a:gd name="T4" fmla="*/ 0 w 18"/>
              <a:gd name="T5" fmla="*/ 245 h 245"/>
              <a:gd name="T6" fmla="*/ 8 w 18"/>
              <a:gd name="T7" fmla="*/ 245 h 245"/>
              <a:gd name="T8" fmla="*/ 8 w 18"/>
              <a:gd name="T9" fmla="*/ 0 h 245"/>
              <a:gd name="T10" fmla="*/ 8 w 18"/>
              <a:gd name="T11" fmla="*/ 245 h 245"/>
              <a:gd name="T12" fmla="*/ 0 w 18"/>
              <a:gd name="T13" fmla="*/ 0 h 245"/>
              <a:gd name="T14" fmla="*/ 18 w 18"/>
              <a:gd name="T15" fmla="*/ 0 h 245"/>
              <a:gd name="T16" fmla="*/ 0 w 18"/>
              <a:gd name="T17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45">
                <a:moveTo>
                  <a:pt x="0" y="245"/>
                </a:moveTo>
                <a:lnTo>
                  <a:pt x="18" y="245"/>
                </a:lnTo>
                <a:lnTo>
                  <a:pt x="0" y="245"/>
                </a:lnTo>
                <a:close/>
                <a:moveTo>
                  <a:pt x="8" y="245"/>
                </a:moveTo>
                <a:lnTo>
                  <a:pt x="8" y="0"/>
                </a:lnTo>
                <a:lnTo>
                  <a:pt x="8" y="245"/>
                </a:lnTo>
                <a:close/>
                <a:moveTo>
                  <a:pt x="0" y="0"/>
                </a:moveTo>
                <a:lnTo>
                  <a:pt x="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Freeform 71"/>
          <p:cNvSpPr>
            <a:spLocks noEditPoints="1"/>
          </p:cNvSpPr>
          <p:nvPr/>
        </p:nvSpPr>
        <p:spPr bwMode="auto">
          <a:xfrm>
            <a:off x="4935413" y="1813649"/>
            <a:ext cx="28575" cy="388938"/>
          </a:xfrm>
          <a:custGeom>
            <a:avLst/>
            <a:gdLst>
              <a:gd name="T0" fmla="*/ 0 w 18"/>
              <a:gd name="T1" fmla="*/ 245 h 245"/>
              <a:gd name="T2" fmla="*/ 18 w 18"/>
              <a:gd name="T3" fmla="*/ 245 h 245"/>
              <a:gd name="T4" fmla="*/ 8 w 18"/>
              <a:gd name="T5" fmla="*/ 245 h 245"/>
              <a:gd name="T6" fmla="*/ 8 w 18"/>
              <a:gd name="T7" fmla="*/ 0 h 245"/>
              <a:gd name="T8" fmla="*/ 0 w 18"/>
              <a:gd name="T9" fmla="*/ 0 h 245"/>
              <a:gd name="T10" fmla="*/ 18 w 18"/>
              <a:gd name="T11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45">
                <a:moveTo>
                  <a:pt x="0" y="245"/>
                </a:moveTo>
                <a:lnTo>
                  <a:pt x="18" y="245"/>
                </a:lnTo>
                <a:moveTo>
                  <a:pt x="8" y="245"/>
                </a:moveTo>
                <a:lnTo>
                  <a:pt x="8" y="0"/>
                </a:lnTo>
                <a:moveTo>
                  <a:pt x="0" y="0"/>
                </a:moveTo>
                <a:lnTo>
                  <a:pt x="18" y="0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Freeform 76"/>
          <p:cNvSpPr>
            <a:spLocks noEditPoints="1"/>
          </p:cNvSpPr>
          <p:nvPr/>
        </p:nvSpPr>
        <p:spPr bwMode="auto">
          <a:xfrm>
            <a:off x="5046538" y="1656487"/>
            <a:ext cx="26988" cy="490538"/>
          </a:xfrm>
          <a:custGeom>
            <a:avLst/>
            <a:gdLst>
              <a:gd name="T0" fmla="*/ 0 w 17"/>
              <a:gd name="T1" fmla="*/ 309 h 309"/>
              <a:gd name="T2" fmla="*/ 17 w 17"/>
              <a:gd name="T3" fmla="*/ 309 h 309"/>
              <a:gd name="T4" fmla="*/ 0 w 17"/>
              <a:gd name="T5" fmla="*/ 309 h 309"/>
              <a:gd name="T6" fmla="*/ 8 w 17"/>
              <a:gd name="T7" fmla="*/ 309 h 309"/>
              <a:gd name="T8" fmla="*/ 8 w 17"/>
              <a:gd name="T9" fmla="*/ 0 h 309"/>
              <a:gd name="T10" fmla="*/ 8 w 17"/>
              <a:gd name="T11" fmla="*/ 309 h 309"/>
              <a:gd name="T12" fmla="*/ 0 w 17"/>
              <a:gd name="T13" fmla="*/ 0 h 309"/>
              <a:gd name="T14" fmla="*/ 17 w 17"/>
              <a:gd name="T15" fmla="*/ 0 h 309"/>
              <a:gd name="T16" fmla="*/ 0 w 17"/>
              <a:gd name="T17" fmla="*/ 0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309">
                <a:moveTo>
                  <a:pt x="0" y="309"/>
                </a:moveTo>
                <a:lnTo>
                  <a:pt x="17" y="309"/>
                </a:lnTo>
                <a:lnTo>
                  <a:pt x="0" y="309"/>
                </a:lnTo>
                <a:close/>
                <a:moveTo>
                  <a:pt x="8" y="309"/>
                </a:moveTo>
                <a:lnTo>
                  <a:pt x="8" y="0"/>
                </a:lnTo>
                <a:lnTo>
                  <a:pt x="8" y="309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Freeform 77"/>
          <p:cNvSpPr>
            <a:spLocks noEditPoints="1"/>
          </p:cNvSpPr>
          <p:nvPr/>
        </p:nvSpPr>
        <p:spPr bwMode="auto">
          <a:xfrm>
            <a:off x="5046538" y="1656487"/>
            <a:ext cx="26988" cy="490538"/>
          </a:xfrm>
          <a:custGeom>
            <a:avLst/>
            <a:gdLst>
              <a:gd name="T0" fmla="*/ 0 w 17"/>
              <a:gd name="T1" fmla="*/ 309 h 309"/>
              <a:gd name="T2" fmla="*/ 17 w 17"/>
              <a:gd name="T3" fmla="*/ 309 h 309"/>
              <a:gd name="T4" fmla="*/ 8 w 17"/>
              <a:gd name="T5" fmla="*/ 309 h 309"/>
              <a:gd name="T6" fmla="*/ 8 w 17"/>
              <a:gd name="T7" fmla="*/ 0 h 309"/>
              <a:gd name="T8" fmla="*/ 0 w 17"/>
              <a:gd name="T9" fmla="*/ 0 h 309"/>
              <a:gd name="T10" fmla="*/ 17 w 17"/>
              <a:gd name="T11" fmla="*/ 0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309">
                <a:moveTo>
                  <a:pt x="0" y="309"/>
                </a:moveTo>
                <a:lnTo>
                  <a:pt x="17" y="309"/>
                </a:lnTo>
                <a:moveTo>
                  <a:pt x="8" y="309"/>
                </a:moveTo>
                <a:lnTo>
                  <a:pt x="8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Freeform 82"/>
          <p:cNvSpPr>
            <a:spLocks noEditPoints="1"/>
          </p:cNvSpPr>
          <p:nvPr/>
        </p:nvSpPr>
        <p:spPr bwMode="auto">
          <a:xfrm>
            <a:off x="5156076" y="1580287"/>
            <a:ext cx="26988" cy="428625"/>
          </a:xfrm>
          <a:custGeom>
            <a:avLst/>
            <a:gdLst>
              <a:gd name="T0" fmla="*/ 0 w 17"/>
              <a:gd name="T1" fmla="*/ 270 h 270"/>
              <a:gd name="T2" fmla="*/ 17 w 17"/>
              <a:gd name="T3" fmla="*/ 270 h 270"/>
              <a:gd name="T4" fmla="*/ 0 w 17"/>
              <a:gd name="T5" fmla="*/ 270 h 270"/>
              <a:gd name="T6" fmla="*/ 8 w 17"/>
              <a:gd name="T7" fmla="*/ 270 h 270"/>
              <a:gd name="T8" fmla="*/ 8 w 17"/>
              <a:gd name="T9" fmla="*/ 0 h 270"/>
              <a:gd name="T10" fmla="*/ 8 w 17"/>
              <a:gd name="T11" fmla="*/ 270 h 270"/>
              <a:gd name="T12" fmla="*/ 0 w 17"/>
              <a:gd name="T13" fmla="*/ 0 h 270"/>
              <a:gd name="T14" fmla="*/ 17 w 17"/>
              <a:gd name="T15" fmla="*/ 0 h 270"/>
              <a:gd name="T16" fmla="*/ 0 w 17"/>
              <a:gd name="T17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70">
                <a:moveTo>
                  <a:pt x="0" y="270"/>
                </a:moveTo>
                <a:lnTo>
                  <a:pt x="17" y="270"/>
                </a:lnTo>
                <a:lnTo>
                  <a:pt x="0" y="270"/>
                </a:lnTo>
                <a:close/>
                <a:moveTo>
                  <a:pt x="8" y="270"/>
                </a:moveTo>
                <a:lnTo>
                  <a:pt x="8" y="0"/>
                </a:lnTo>
                <a:lnTo>
                  <a:pt x="8" y="270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Freeform 83"/>
          <p:cNvSpPr>
            <a:spLocks noEditPoints="1"/>
          </p:cNvSpPr>
          <p:nvPr/>
        </p:nvSpPr>
        <p:spPr bwMode="auto">
          <a:xfrm>
            <a:off x="5156076" y="1580287"/>
            <a:ext cx="26988" cy="428625"/>
          </a:xfrm>
          <a:custGeom>
            <a:avLst/>
            <a:gdLst>
              <a:gd name="T0" fmla="*/ 0 w 17"/>
              <a:gd name="T1" fmla="*/ 270 h 270"/>
              <a:gd name="T2" fmla="*/ 17 w 17"/>
              <a:gd name="T3" fmla="*/ 270 h 270"/>
              <a:gd name="T4" fmla="*/ 8 w 17"/>
              <a:gd name="T5" fmla="*/ 270 h 270"/>
              <a:gd name="T6" fmla="*/ 8 w 17"/>
              <a:gd name="T7" fmla="*/ 0 h 270"/>
              <a:gd name="T8" fmla="*/ 0 w 17"/>
              <a:gd name="T9" fmla="*/ 0 h 270"/>
              <a:gd name="T10" fmla="*/ 17 w 17"/>
              <a:gd name="T11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270">
                <a:moveTo>
                  <a:pt x="0" y="270"/>
                </a:moveTo>
                <a:lnTo>
                  <a:pt x="17" y="270"/>
                </a:lnTo>
                <a:moveTo>
                  <a:pt x="8" y="270"/>
                </a:moveTo>
                <a:lnTo>
                  <a:pt x="8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Freeform 88"/>
          <p:cNvSpPr>
            <a:spLocks noEditPoints="1"/>
          </p:cNvSpPr>
          <p:nvPr/>
        </p:nvSpPr>
        <p:spPr bwMode="auto">
          <a:xfrm>
            <a:off x="5265613" y="1540599"/>
            <a:ext cx="26988" cy="427038"/>
          </a:xfrm>
          <a:custGeom>
            <a:avLst/>
            <a:gdLst>
              <a:gd name="T0" fmla="*/ 0 w 17"/>
              <a:gd name="T1" fmla="*/ 269 h 269"/>
              <a:gd name="T2" fmla="*/ 17 w 17"/>
              <a:gd name="T3" fmla="*/ 269 h 269"/>
              <a:gd name="T4" fmla="*/ 0 w 17"/>
              <a:gd name="T5" fmla="*/ 269 h 269"/>
              <a:gd name="T6" fmla="*/ 9 w 17"/>
              <a:gd name="T7" fmla="*/ 269 h 269"/>
              <a:gd name="T8" fmla="*/ 9 w 17"/>
              <a:gd name="T9" fmla="*/ 0 h 269"/>
              <a:gd name="T10" fmla="*/ 9 w 17"/>
              <a:gd name="T11" fmla="*/ 269 h 269"/>
              <a:gd name="T12" fmla="*/ 0 w 17"/>
              <a:gd name="T13" fmla="*/ 0 h 269"/>
              <a:gd name="T14" fmla="*/ 17 w 17"/>
              <a:gd name="T15" fmla="*/ 0 h 269"/>
              <a:gd name="T16" fmla="*/ 0 w 17"/>
              <a:gd name="T1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69">
                <a:moveTo>
                  <a:pt x="0" y="269"/>
                </a:moveTo>
                <a:lnTo>
                  <a:pt x="17" y="269"/>
                </a:lnTo>
                <a:lnTo>
                  <a:pt x="0" y="269"/>
                </a:lnTo>
                <a:close/>
                <a:moveTo>
                  <a:pt x="9" y="269"/>
                </a:moveTo>
                <a:lnTo>
                  <a:pt x="9" y="0"/>
                </a:lnTo>
                <a:lnTo>
                  <a:pt x="9" y="269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Freeform 89"/>
          <p:cNvSpPr>
            <a:spLocks noEditPoints="1"/>
          </p:cNvSpPr>
          <p:nvPr/>
        </p:nvSpPr>
        <p:spPr bwMode="auto">
          <a:xfrm>
            <a:off x="5265613" y="1540599"/>
            <a:ext cx="26988" cy="427038"/>
          </a:xfrm>
          <a:custGeom>
            <a:avLst/>
            <a:gdLst>
              <a:gd name="T0" fmla="*/ 0 w 17"/>
              <a:gd name="T1" fmla="*/ 269 h 269"/>
              <a:gd name="T2" fmla="*/ 17 w 17"/>
              <a:gd name="T3" fmla="*/ 269 h 269"/>
              <a:gd name="T4" fmla="*/ 9 w 17"/>
              <a:gd name="T5" fmla="*/ 269 h 269"/>
              <a:gd name="T6" fmla="*/ 9 w 17"/>
              <a:gd name="T7" fmla="*/ 0 h 269"/>
              <a:gd name="T8" fmla="*/ 0 w 17"/>
              <a:gd name="T9" fmla="*/ 0 h 269"/>
              <a:gd name="T10" fmla="*/ 17 w 17"/>
              <a:gd name="T11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269">
                <a:moveTo>
                  <a:pt x="0" y="269"/>
                </a:moveTo>
                <a:lnTo>
                  <a:pt x="17" y="269"/>
                </a:lnTo>
                <a:moveTo>
                  <a:pt x="9" y="269"/>
                </a:moveTo>
                <a:lnTo>
                  <a:pt x="9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5375151" y="1485037"/>
            <a:ext cx="28575" cy="492125"/>
          </a:xfrm>
          <a:custGeom>
            <a:avLst/>
            <a:gdLst>
              <a:gd name="T0" fmla="*/ 0 w 18"/>
              <a:gd name="T1" fmla="*/ 310 h 310"/>
              <a:gd name="T2" fmla="*/ 18 w 18"/>
              <a:gd name="T3" fmla="*/ 310 h 310"/>
              <a:gd name="T4" fmla="*/ 0 w 18"/>
              <a:gd name="T5" fmla="*/ 310 h 310"/>
              <a:gd name="T6" fmla="*/ 9 w 18"/>
              <a:gd name="T7" fmla="*/ 310 h 310"/>
              <a:gd name="T8" fmla="*/ 9 w 18"/>
              <a:gd name="T9" fmla="*/ 0 h 310"/>
              <a:gd name="T10" fmla="*/ 9 w 18"/>
              <a:gd name="T11" fmla="*/ 310 h 310"/>
              <a:gd name="T12" fmla="*/ 0 w 18"/>
              <a:gd name="T13" fmla="*/ 0 h 310"/>
              <a:gd name="T14" fmla="*/ 18 w 18"/>
              <a:gd name="T15" fmla="*/ 0 h 310"/>
              <a:gd name="T16" fmla="*/ 0 w 18"/>
              <a:gd name="T1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310">
                <a:moveTo>
                  <a:pt x="0" y="310"/>
                </a:moveTo>
                <a:lnTo>
                  <a:pt x="18" y="310"/>
                </a:lnTo>
                <a:lnTo>
                  <a:pt x="0" y="310"/>
                </a:lnTo>
                <a:close/>
                <a:moveTo>
                  <a:pt x="9" y="310"/>
                </a:moveTo>
                <a:lnTo>
                  <a:pt x="9" y="0"/>
                </a:lnTo>
                <a:lnTo>
                  <a:pt x="9" y="310"/>
                </a:lnTo>
                <a:close/>
                <a:moveTo>
                  <a:pt x="0" y="0"/>
                </a:moveTo>
                <a:lnTo>
                  <a:pt x="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Freeform 95"/>
          <p:cNvSpPr>
            <a:spLocks noEditPoints="1"/>
          </p:cNvSpPr>
          <p:nvPr/>
        </p:nvSpPr>
        <p:spPr bwMode="auto">
          <a:xfrm>
            <a:off x="5375151" y="1485037"/>
            <a:ext cx="28575" cy="492125"/>
          </a:xfrm>
          <a:custGeom>
            <a:avLst/>
            <a:gdLst>
              <a:gd name="T0" fmla="*/ 0 w 18"/>
              <a:gd name="T1" fmla="*/ 310 h 310"/>
              <a:gd name="T2" fmla="*/ 18 w 18"/>
              <a:gd name="T3" fmla="*/ 310 h 310"/>
              <a:gd name="T4" fmla="*/ 9 w 18"/>
              <a:gd name="T5" fmla="*/ 310 h 310"/>
              <a:gd name="T6" fmla="*/ 9 w 18"/>
              <a:gd name="T7" fmla="*/ 0 h 310"/>
              <a:gd name="T8" fmla="*/ 0 w 18"/>
              <a:gd name="T9" fmla="*/ 0 h 310"/>
              <a:gd name="T10" fmla="*/ 18 w 18"/>
              <a:gd name="T11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310">
                <a:moveTo>
                  <a:pt x="0" y="310"/>
                </a:moveTo>
                <a:lnTo>
                  <a:pt x="18" y="310"/>
                </a:lnTo>
                <a:moveTo>
                  <a:pt x="9" y="310"/>
                </a:moveTo>
                <a:lnTo>
                  <a:pt x="9" y="0"/>
                </a:lnTo>
                <a:moveTo>
                  <a:pt x="0" y="0"/>
                </a:moveTo>
                <a:lnTo>
                  <a:pt x="18" y="0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Freeform 100"/>
          <p:cNvSpPr>
            <a:spLocks noEditPoints="1"/>
          </p:cNvSpPr>
          <p:nvPr/>
        </p:nvSpPr>
        <p:spPr bwMode="auto">
          <a:xfrm>
            <a:off x="5486276" y="1348512"/>
            <a:ext cx="26988" cy="466725"/>
          </a:xfrm>
          <a:custGeom>
            <a:avLst/>
            <a:gdLst>
              <a:gd name="T0" fmla="*/ 0 w 17"/>
              <a:gd name="T1" fmla="*/ 294 h 294"/>
              <a:gd name="T2" fmla="*/ 17 w 17"/>
              <a:gd name="T3" fmla="*/ 294 h 294"/>
              <a:gd name="T4" fmla="*/ 0 w 17"/>
              <a:gd name="T5" fmla="*/ 294 h 294"/>
              <a:gd name="T6" fmla="*/ 9 w 17"/>
              <a:gd name="T7" fmla="*/ 294 h 294"/>
              <a:gd name="T8" fmla="*/ 9 w 17"/>
              <a:gd name="T9" fmla="*/ 0 h 294"/>
              <a:gd name="T10" fmla="*/ 9 w 17"/>
              <a:gd name="T11" fmla="*/ 294 h 294"/>
              <a:gd name="T12" fmla="*/ 0 w 17"/>
              <a:gd name="T13" fmla="*/ 0 h 294"/>
              <a:gd name="T14" fmla="*/ 17 w 17"/>
              <a:gd name="T15" fmla="*/ 0 h 294"/>
              <a:gd name="T16" fmla="*/ 0 w 17"/>
              <a:gd name="T17" fmla="*/ 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94">
                <a:moveTo>
                  <a:pt x="0" y="294"/>
                </a:moveTo>
                <a:lnTo>
                  <a:pt x="17" y="294"/>
                </a:lnTo>
                <a:lnTo>
                  <a:pt x="0" y="294"/>
                </a:lnTo>
                <a:close/>
                <a:moveTo>
                  <a:pt x="9" y="294"/>
                </a:moveTo>
                <a:lnTo>
                  <a:pt x="9" y="0"/>
                </a:lnTo>
                <a:lnTo>
                  <a:pt x="9" y="294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Freeform 101"/>
          <p:cNvSpPr>
            <a:spLocks noEditPoints="1"/>
          </p:cNvSpPr>
          <p:nvPr/>
        </p:nvSpPr>
        <p:spPr bwMode="auto">
          <a:xfrm>
            <a:off x="5486276" y="1348512"/>
            <a:ext cx="26988" cy="466725"/>
          </a:xfrm>
          <a:custGeom>
            <a:avLst/>
            <a:gdLst>
              <a:gd name="T0" fmla="*/ 0 w 17"/>
              <a:gd name="T1" fmla="*/ 294 h 294"/>
              <a:gd name="T2" fmla="*/ 17 w 17"/>
              <a:gd name="T3" fmla="*/ 294 h 294"/>
              <a:gd name="T4" fmla="*/ 9 w 17"/>
              <a:gd name="T5" fmla="*/ 294 h 294"/>
              <a:gd name="T6" fmla="*/ 9 w 17"/>
              <a:gd name="T7" fmla="*/ 0 h 294"/>
              <a:gd name="T8" fmla="*/ 0 w 17"/>
              <a:gd name="T9" fmla="*/ 0 h 294"/>
              <a:gd name="T10" fmla="*/ 17 w 17"/>
              <a:gd name="T11" fmla="*/ 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294">
                <a:moveTo>
                  <a:pt x="0" y="294"/>
                </a:moveTo>
                <a:lnTo>
                  <a:pt x="17" y="294"/>
                </a:lnTo>
                <a:moveTo>
                  <a:pt x="9" y="294"/>
                </a:moveTo>
                <a:lnTo>
                  <a:pt x="9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bg1"/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Freeform 106"/>
          <p:cNvSpPr>
            <a:spLocks noEditPoints="1"/>
          </p:cNvSpPr>
          <p:nvPr/>
        </p:nvSpPr>
        <p:spPr bwMode="auto">
          <a:xfrm>
            <a:off x="5464671" y="4005987"/>
            <a:ext cx="26988" cy="614363"/>
          </a:xfrm>
          <a:custGeom>
            <a:avLst/>
            <a:gdLst>
              <a:gd name="T0" fmla="*/ 0 w 17"/>
              <a:gd name="T1" fmla="*/ 387 h 387"/>
              <a:gd name="T2" fmla="*/ 17 w 17"/>
              <a:gd name="T3" fmla="*/ 387 h 387"/>
              <a:gd name="T4" fmla="*/ 0 w 17"/>
              <a:gd name="T5" fmla="*/ 387 h 387"/>
              <a:gd name="T6" fmla="*/ 9 w 17"/>
              <a:gd name="T7" fmla="*/ 387 h 387"/>
              <a:gd name="T8" fmla="*/ 9 w 17"/>
              <a:gd name="T9" fmla="*/ 0 h 387"/>
              <a:gd name="T10" fmla="*/ 9 w 17"/>
              <a:gd name="T11" fmla="*/ 387 h 387"/>
              <a:gd name="T12" fmla="*/ 0 w 17"/>
              <a:gd name="T13" fmla="*/ 0 h 387"/>
              <a:gd name="T14" fmla="*/ 17 w 17"/>
              <a:gd name="T15" fmla="*/ 0 h 387"/>
              <a:gd name="T16" fmla="*/ 0 w 17"/>
              <a:gd name="T17" fmla="*/ 0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387">
                <a:moveTo>
                  <a:pt x="0" y="387"/>
                </a:moveTo>
                <a:lnTo>
                  <a:pt x="17" y="387"/>
                </a:lnTo>
                <a:lnTo>
                  <a:pt x="0" y="387"/>
                </a:lnTo>
                <a:close/>
                <a:moveTo>
                  <a:pt x="9" y="387"/>
                </a:moveTo>
                <a:lnTo>
                  <a:pt x="9" y="0"/>
                </a:lnTo>
                <a:lnTo>
                  <a:pt x="9" y="387"/>
                </a:lnTo>
                <a:close/>
                <a:moveTo>
                  <a:pt x="0" y="0"/>
                </a:moveTo>
                <a:lnTo>
                  <a:pt x="1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Freeform 107"/>
          <p:cNvSpPr>
            <a:spLocks noEditPoints="1"/>
          </p:cNvSpPr>
          <p:nvPr/>
        </p:nvSpPr>
        <p:spPr bwMode="auto">
          <a:xfrm>
            <a:off x="5464671" y="4005987"/>
            <a:ext cx="26988" cy="614363"/>
          </a:xfrm>
          <a:custGeom>
            <a:avLst/>
            <a:gdLst>
              <a:gd name="T0" fmla="*/ 0 w 17"/>
              <a:gd name="T1" fmla="*/ 387 h 387"/>
              <a:gd name="T2" fmla="*/ 17 w 17"/>
              <a:gd name="T3" fmla="*/ 387 h 387"/>
              <a:gd name="T4" fmla="*/ 9 w 17"/>
              <a:gd name="T5" fmla="*/ 387 h 387"/>
              <a:gd name="T6" fmla="*/ 9 w 17"/>
              <a:gd name="T7" fmla="*/ 0 h 387"/>
              <a:gd name="T8" fmla="*/ 0 w 17"/>
              <a:gd name="T9" fmla="*/ 0 h 387"/>
              <a:gd name="T10" fmla="*/ 17 w 17"/>
              <a:gd name="T11" fmla="*/ 0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387">
                <a:moveTo>
                  <a:pt x="0" y="387"/>
                </a:moveTo>
                <a:lnTo>
                  <a:pt x="17" y="387"/>
                </a:lnTo>
                <a:moveTo>
                  <a:pt x="9" y="387"/>
                </a:moveTo>
                <a:lnTo>
                  <a:pt x="9" y="0"/>
                </a:lnTo>
                <a:moveTo>
                  <a:pt x="0" y="0"/>
                </a:moveTo>
                <a:lnTo>
                  <a:pt x="17" y="0"/>
                </a:lnTo>
              </a:path>
            </a:pathLst>
          </a:custGeom>
          <a:solidFill>
            <a:schemeClr val="bg1">
              <a:lumMod val="75000"/>
            </a:schemeClr>
          </a:solidFill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Oval 110"/>
          <p:cNvSpPr>
            <a:spLocks noChangeArrowheads="1"/>
          </p:cNvSpPr>
          <p:nvPr/>
        </p:nvSpPr>
        <p:spPr bwMode="auto">
          <a:xfrm>
            <a:off x="4355976" y="2682012"/>
            <a:ext cx="85725" cy="84138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Oval 113"/>
          <p:cNvSpPr>
            <a:spLocks noChangeArrowheads="1"/>
          </p:cNvSpPr>
          <p:nvPr/>
        </p:nvSpPr>
        <p:spPr bwMode="auto">
          <a:xfrm>
            <a:off x="4465513" y="2577237"/>
            <a:ext cx="85725" cy="85725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" name="Freeform 116"/>
          <p:cNvSpPr>
            <a:spLocks/>
          </p:cNvSpPr>
          <p:nvPr/>
        </p:nvSpPr>
        <p:spPr bwMode="auto">
          <a:xfrm>
            <a:off x="4576638" y="2399437"/>
            <a:ext cx="84138" cy="85725"/>
          </a:xfrm>
          <a:custGeom>
            <a:avLst/>
            <a:gdLst>
              <a:gd name="T0" fmla="*/ 53 w 53"/>
              <a:gd name="T1" fmla="*/ 26 h 54"/>
              <a:gd name="T2" fmla="*/ 27 w 53"/>
              <a:gd name="T3" fmla="*/ 54 h 54"/>
              <a:gd name="T4" fmla="*/ 0 w 53"/>
              <a:gd name="T5" fmla="*/ 26 h 54"/>
              <a:gd name="T6" fmla="*/ 27 w 53"/>
              <a:gd name="T7" fmla="*/ 0 h 54"/>
              <a:gd name="T8" fmla="*/ 53 w 53"/>
              <a:gd name="T9" fmla="*/ 26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54">
                <a:moveTo>
                  <a:pt x="53" y="26"/>
                </a:moveTo>
                <a:cubicBezTo>
                  <a:pt x="53" y="42"/>
                  <a:pt x="41" y="54"/>
                  <a:pt x="27" y="54"/>
                </a:cubicBezTo>
                <a:cubicBezTo>
                  <a:pt x="12" y="54"/>
                  <a:pt x="0" y="42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1" y="0"/>
                  <a:pt x="53" y="12"/>
                  <a:pt x="53" y="26"/>
                </a:cubicBezTo>
              </a:path>
            </a:pathLst>
          </a:cu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Oval 119"/>
          <p:cNvSpPr>
            <a:spLocks noChangeArrowheads="1"/>
          </p:cNvSpPr>
          <p:nvPr/>
        </p:nvSpPr>
        <p:spPr bwMode="auto">
          <a:xfrm>
            <a:off x="4686176" y="2200999"/>
            <a:ext cx="85725" cy="85725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Oval 122"/>
          <p:cNvSpPr>
            <a:spLocks noChangeArrowheads="1"/>
          </p:cNvSpPr>
          <p:nvPr/>
        </p:nvSpPr>
        <p:spPr bwMode="auto">
          <a:xfrm>
            <a:off x="4797301" y="2053362"/>
            <a:ext cx="84138" cy="85725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Freeform 125"/>
          <p:cNvSpPr>
            <a:spLocks/>
          </p:cNvSpPr>
          <p:nvPr/>
        </p:nvSpPr>
        <p:spPr bwMode="auto">
          <a:xfrm>
            <a:off x="4906838" y="1964462"/>
            <a:ext cx="85725" cy="87313"/>
          </a:xfrm>
          <a:custGeom>
            <a:avLst/>
            <a:gdLst>
              <a:gd name="T0" fmla="*/ 54 w 54"/>
              <a:gd name="T1" fmla="*/ 28 h 55"/>
              <a:gd name="T2" fmla="*/ 26 w 54"/>
              <a:gd name="T3" fmla="*/ 55 h 55"/>
              <a:gd name="T4" fmla="*/ 0 w 54"/>
              <a:gd name="T5" fmla="*/ 28 h 55"/>
              <a:gd name="T6" fmla="*/ 26 w 54"/>
              <a:gd name="T7" fmla="*/ 0 h 55"/>
              <a:gd name="T8" fmla="*/ 54 w 54"/>
              <a:gd name="T9" fmla="*/ 2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55">
                <a:moveTo>
                  <a:pt x="54" y="28"/>
                </a:moveTo>
                <a:cubicBezTo>
                  <a:pt x="54" y="42"/>
                  <a:pt x="42" y="55"/>
                  <a:pt x="26" y="55"/>
                </a:cubicBezTo>
                <a:cubicBezTo>
                  <a:pt x="12" y="55"/>
                  <a:pt x="0" y="42"/>
                  <a:pt x="0" y="28"/>
                </a:cubicBezTo>
                <a:cubicBezTo>
                  <a:pt x="0" y="13"/>
                  <a:pt x="12" y="0"/>
                  <a:pt x="26" y="0"/>
                </a:cubicBezTo>
                <a:cubicBezTo>
                  <a:pt x="42" y="0"/>
                  <a:pt x="54" y="13"/>
                  <a:pt x="54" y="28"/>
                </a:cubicBezTo>
              </a:path>
            </a:pathLst>
          </a:cu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" name="Oval 128"/>
          <p:cNvSpPr>
            <a:spLocks noChangeArrowheads="1"/>
          </p:cNvSpPr>
          <p:nvPr/>
        </p:nvSpPr>
        <p:spPr bwMode="auto">
          <a:xfrm>
            <a:off x="5016376" y="1859687"/>
            <a:ext cx="85725" cy="84138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2" name="Oval 131"/>
          <p:cNvSpPr>
            <a:spLocks noChangeArrowheads="1"/>
          </p:cNvSpPr>
          <p:nvPr/>
        </p:nvSpPr>
        <p:spPr bwMode="auto">
          <a:xfrm>
            <a:off x="5125913" y="1751737"/>
            <a:ext cx="85725" cy="85725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5" name="Oval 134"/>
          <p:cNvSpPr>
            <a:spLocks noChangeArrowheads="1"/>
          </p:cNvSpPr>
          <p:nvPr/>
        </p:nvSpPr>
        <p:spPr bwMode="auto">
          <a:xfrm>
            <a:off x="5237038" y="1712049"/>
            <a:ext cx="85725" cy="85725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" name="Oval 137"/>
          <p:cNvSpPr>
            <a:spLocks noChangeArrowheads="1"/>
          </p:cNvSpPr>
          <p:nvPr/>
        </p:nvSpPr>
        <p:spPr bwMode="auto">
          <a:xfrm>
            <a:off x="5346576" y="1688237"/>
            <a:ext cx="85725" cy="85725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" name="Freeform 140"/>
          <p:cNvSpPr>
            <a:spLocks/>
          </p:cNvSpPr>
          <p:nvPr/>
        </p:nvSpPr>
        <p:spPr bwMode="auto">
          <a:xfrm>
            <a:off x="5456113" y="1539012"/>
            <a:ext cx="85725" cy="85725"/>
          </a:xfrm>
          <a:custGeom>
            <a:avLst/>
            <a:gdLst>
              <a:gd name="T0" fmla="*/ 54 w 54"/>
              <a:gd name="T1" fmla="*/ 27 h 54"/>
              <a:gd name="T2" fmla="*/ 28 w 54"/>
              <a:gd name="T3" fmla="*/ 54 h 54"/>
              <a:gd name="T4" fmla="*/ 0 w 54"/>
              <a:gd name="T5" fmla="*/ 27 h 54"/>
              <a:gd name="T6" fmla="*/ 28 w 54"/>
              <a:gd name="T7" fmla="*/ 0 h 54"/>
              <a:gd name="T8" fmla="*/ 54 w 54"/>
              <a:gd name="T9" fmla="*/ 2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54">
                <a:moveTo>
                  <a:pt x="54" y="27"/>
                </a:moveTo>
                <a:cubicBezTo>
                  <a:pt x="54" y="42"/>
                  <a:pt x="42" y="54"/>
                  <a:pt x="28" y="54"/>
                </a:cubicBezTo>
                <a:cubicBezTo>
                  <a:pt x="12" y="54"/>
                  <a:pt x="0" y="42"/>
                  <a:pt x="0" y="27"/>
                </a:cubicBezTo>
                <a:cubicBezTo>
                  <a:pt x="0" y="12"/>
                  <a:pt x="12" y="0"/>
                  <a:pt x="28" y="0"/>
                </a:cubicBezTo>
                <a:cubicBezTo>
                  <a:pt x="42" y="0"/>
                  <a:pt x="54" y="12"/>
                  <a:pt x="54" y="27"/>
                </a:cubicBezTo>
              </a:path>
            </a:pathLst>
          </a:custGeom>
          <a:solidFill>
            <a:schemeClr val="bg1">
              <a:lumMod val="75000"/>
            </a:schemeClr>
          </a:solidFill>
          <a:ln w="9525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" name="Oval 143"/>
          <p:cNvSpPr>
            <a:spLocks noChangeArrowheads="1"/>
          </p:cNvSpPr>
          <p:nvPr/>
        </p:nvSpPr>
        <p:spPr bwMode="auto">
          <a:xfrm>
            <a:off x="5436096" y="4269512"/>
            <a:ext cx="85725" cy="8572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" name="Rectangle 145"/>
          <p:cNvSpPr>
            <a:spLocks noChangeArrowheads="1"/>
          </p:cNvSpPr>
          <p:nvPr/>
        </p:nvSpPr>
        <p:spPr bwMode="auto">
          <a:xfrm>
            <a:off x="3587424" y="712470"/>
            <a:ext cx="26449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FSL</a:t>
            </a:r>
            <a:endParaRPr kumimoji="0" lang="en-US" alt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8" name="Line 176"/>
          <p:cNvSpPr>
            <a:spLocks noChangeShapeType="1"/>
          </p:cNvSpPr>
          <p:nvPr/>
        </p:nvSpPr>
        <p:spPr bwMode="auto">
          <a:xfrm>
            <a:off x="6686327" y="4994696"/>
            <a:ext cx="0" cy="904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0" name="Rectangle 178"/>
          <p:cNvSpPr>
            <a:spLocks noChangeArrowheads="1"/>
          </p:cNvSpPr>
          <p:nvPr/>
        </p:nvSpPr>
        <p:spPr bwMode="auto">
          <a:xfrm>
            <a:off x="6489477" y="5188550"/>
            <a:ext cx="47481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Vehicle</a:t>
            </a:r>
            <a:endParaRPr kumimoji="0" lang="en-US" alt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7" name="Group 266"/>
          <p:cNvGrpSpPr/>
          <p:nvPr/>
        </p:nvGrpSpPr>
        <p:grpSpPr>
          <a:xfrm>
            <a:off x="5718945" y="1008787"/>
            <a:ext cx="1445343" cy="1597025"/>
            <a:chOff x="6223001" y="989013"/>
            <a:chExt cx="1516926" cy="1597025"/>
          </a:xfrm>
        </p:grpSpPr>
        <p:sp>
          <p:nvSpPr>
            <p:cNvPr id="202" name="Freeform 200"/>
            <p:cNvSpPr>
              <a:spLocks noEditPoints="1"/>
            </p:cNvSpPr>
            <p:nvPr/>
          </p:nvSpPr>
          <p:spPr bwMode="auto">
            <a:xfrm>
              <a:off x="6223001" y="2259013"/>
              <a:ext cx="72934" cy="327025"/>
            </a:xfrm>
            <a:custGeom>
              <a:avLst/>
              <a:gdLst>
                <a:gd name="T0" fmla="*/ 0 w 54"/>
                <a:gd name="T1" fmla="*/ 206 h 206"/>
                <a:gd name="T2" fmla="*/ 54 w 54"/>
                <a:gd name="T3" fmla="*/ 206 h 206"/>
                <a:gd name="T4" fmla="*/ 0 w 54"/>
                <a:gd name="T5" fmla="*/ 206 h 206"/>
                <a:gd name="T6" fmla="*/ 27 w 54"/>
                <a:gd name="T7" fmla="*/ 206 h 206"/>
                <a:gd name="T8" fmla="*/ 27 w 54"/>
                <a:gd name="T9" fmla="*/ 0 h 206"/>
                <a:gd name="T10" fmla="*/ 27 w 54"/>
                <a:gd name="T11" fmla="*/ 206 h 206"/>
                <a:gd name="T12" fmla="*/ 0 w 54"/>
                <a:gd name="T13" fmla="*/ 0 h 206"/>
                <a:gd name="T14" fmla="*/ 54 w 54"/>
                <a:gd name="T15" fmla="*/ 0 h 206"/>
                <a:gd name="T16" fmla="*/ 0 w 54"/>
                <a:gd name="T1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206">
                  <a:moveTo>
                    <a:pt x="0" y="206"/>
                  </a:moveTo>
                  <a:lnTo>
                    <a:pt x="54" y="206"/>
                  </a:lnTo>
                  <a:lnTo>
                    <a:pt x="0" y="206"/>
                  </a:lnTo>
                  <a:close/>
                  <a:moveTo>
                    <a:pt x="27" y="206"/>
                  </a:moveTo>
                  <a:lnTo>
                    <a:pt x="27" y="0"/>
                  </a:lnTo>
                  <a:lnTo>
                    <a:pt x="27" y="206"/>
                  </a:lnTo>
                  <a:close/>
                  <a:moveTo>
                    <a:pt x="0" y="0"/>
                  </a:moveTo>
                  <a:lnTo>
                    <a:pt x="54" y="0"/>
                  </a:lnTo>
                  <a:lnTo>
                    <a:pt x="0" y="0"/>
                  </a:lnTo>
                  <a:close/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3" name="Freeform 201"/>
            <p:cNvSpPr>
              <a:spLocks noEditPoints="1"/>
            </p:cNvSpPr>
            <p:nvPr/>
          </p:nvSpPr>
          <p:spPr bwMode="auto">
            <a:xfrm>
              <a:off x="6223001" y="2259013"/>
              <a:ext cx="72934" cy="327025"/>
            </a:xfrm>
            <a:custGeom>
              <a:avLst/>
              <a:gdLst>
                <a:gd name="T0" fmla="*/ 0 w 54"/>
                <a:gd name="T1" fmla="*/ 206 h 206"/>
                <a:gd name="T2" fmla="*/ 54 w 54"/>
                <a:gd name="T3" fmla="*/ 206 h 206"/>
                <a:gd name="T4" fmla="*/ 27 w 54"/>
                <a:gd name="T5" fmla="*/ 206 h 206"/>
                <a:gd name="T6" fmla="*/ 27 w 54"/>
                <a:gd name="T7" fmla="*/ 0 h 206"/>
                <a:gd name="T8" fmla="*/ 0 w 54"/>
                <a:gd name="T9" fmla="*/ 0 h 206"/>
                <a:gd name="T10" fmla="*/ 54 w 54"/>
                <a:gd name="T1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206">
                  <a:moveTo>
                    <a:pt x="0" y="206"/>
                  </a:moveTo>
                  <a:lnTo>
                    <a:pt x="54" y="206"/>
                  </a:lnTo>
                  <a:moveTo>
                    <a:pt x="27" y="206"/>
                  </a:moveTo>
                  <a:lnTo>
                    <a:pt x="27" y="0"/>
                  </a:lnTo>
                  <a:moveTo>
                    <a:pt x="0" y="0"/>
                  </a:moveTo>
                  <a:lnTo>
                    <a:pt x="54" y="0"/>
                  </a:lnTo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4" name="Freeform 202"/>
            <p:cNvSpPr>
              <a:spLocks noEditPoints="1"/>
            </p:cNvSpPr>
            <p:nvPr/>
          </p:nvSpPr>
          <p:spPr bwMode="auto">
            <a:xfrm>
              <a:off x="6364961" y="2085975"/>
              <a:ext cx="71583" cy="293688"/>
            </a:xfrm>
            <a:custGeom>
              <a:avLst/>
              <a:gdLst>
                <a:gd name="T0" fmla="*/ 0 w 53"/>
                <a:gd name="T1" fmla="*/ 185 h 185"/>
                <a:gd name="T2" fmla="*/ 53 w 53"/>
                <a:gd name="T3" fmla="*/ 185 h 185"/>
                <a:gd name="T4" fmla="*/ 0 w 53"/>
                <a:gd name="T5" fmla="*/ 185 h 185"/>
                <a:gd name="T6" fmla="*/ 27 w 53"/>
                <a:gd name="T7" fmla="*/ 185 h 185"/>
                <a:gd name="T8" fmla="*/ 27 w 53"/>
                <a:gd name="T9" fmla="*/ 0 h 185"/>
                <a:gd name="T10" fmla="*/ 27 w 53"/>
                <a:gd name="T11" fmla="*/ 185 h 185"/>
                <a:gd name="T12" fmla="*/ 0 w 53"/>
                <a:gd name="T13" fmla="*/ 0 h 185"/>
                <a:gd name="T14" fmla="*/ 53 w 53"/>
                <a:gd name="T15" fmla="*/ 0 h 185"/>
                <a:gd name="T16" fmla="*/ 0 w 53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185">
                  <a:moveTo>
                    <a:pt x="0" y="185"/>
                  </a:moveTo>
                  <a:lnTo>
                    <a:pt x="53" y="185"/>
                  </a:lnTo>
                  <a:lnTo>
                    <a:pt x="0" y="185"/>
                  </a:lnTo>
                  <a:close/>
                  <a:moveTo>
                    <a:pt x="27" y="185"/>
                  </a:moveTo>
                  <a:lnTo>
                    <a:pt x="27" y="0"/>
                  </a:lnTo>
                  <a:lnTo>
                    <a:pt x="27" y="185"/>
                  </a:lnTo>
                  <a:close/>
                  <a:moveTo>
                    <a:pt x="0" y="0"/>
                  </a:moveTo>
                  <a:lnTo>
                    <a:pt x="53" y="0"/>
                  </a:lnTo>
                  <a:lnTo>
                    <a:pt x="0" y="0"/>
                  </a:lnTo>
                  <a:close/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5" name="Freeform 203"/>
            <p:cNvSpPr>
              <a:spLocks noEditPoints="1"/>
            </p:cNvSpPr>
            <p:nvPr/>
          </p:nvSpPr>
          <p:spPr bwMode="auto">
            <a:xfrm>
              <a:off x="6364961" y="2085975"/>
              <a:ext cx="71583" cy="293688"/>
            </a:xfrm>
            <a:custGeom>
              <a:avLst/>
              <a:gdLst>
                <a:gd name="T0" fmla="*/ 0 w 53"/>
                <a:gd name="T1" fmla="*/ 185 h 185"/>
                <a:gd name="T2" fmla="*/ 53 w 53"/>
                <a:gd name="T3" fmla="*/ 185 h 185"/>
                <a:gd name="T4" fmla="*/ 27 w 53"/>
                <a:gd name="T5" fmla="*/ 185 h 185"/>
                <a:gd name="T6" fmla="*/ 27 w 53"/>
                <a:gd name="T7" fmla="*/ 0 h 185"/>
                <a:gd name="T8" fmla="*/ 0 w 53"/>
                <a:gd name="T9" fmla="*/ 0 h 185"/>
                <a:gd name="T10" fmla="*/ 53 w 53"/>
                <a:gd name="T11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185">
                  <a:moveTo>
                    <a:pt x="0" y="185"/>
                  </a:moveTo>
                  <a:lnTo>
                    <a:pt x="53" y="185"/>
                  </a:lnTo>
                  <a:moveTo>
                    <a:pt x="27" y="185"/>
                  </a:moveTo>
                  <a:lnTo>
                    <a:pt x="27" y="0"/>
                  </a:lnTo>
                  <a:moveTo>
                    <a:pt x="0" y="0"/>
                  </a:moveTo>
                  <a:lnTo>
                    <a:pt x="53" y="0"/>
                  </a:lnTo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6" name="Freeform 204"/>
            <p:cNvSpPr>
              <a:spLocks noEditPoints="1"/>
            </p:cNvSpPr>
            <p:nvPr/>
          </p:nvSpPr>
          <p:spPr bwMode="auto">
            <a:xfrm>
              <a:off x="6516216" y="1865313"/>
              <a:ext cx="71583" cy="322263"/>
            </a:xfrm>
            <a:custGeom>
              <a:avLst/>
              <a:gdLst>
                <a:gd name="T0" fmla="*/ 0 w 53"/>
                <a:gd name="T1" fmla="*/ 203 h 203"/>
                <a:gd name="T2" fmla="*/ 53 w 53"/>
                <a:gd name="T3" fmla="*/ 203 h 203"/>
                <a:gd name="T4" fmla="*/ 0 w 53"/>
                <a:gd name="T5" fmla="*/ 203 h 203"/>
                <a:gd name="T6" fmla="*/ 26 w 53"/>
                <a:gd name="T7" fmla="*/ 203 h 203"/>
                <a:gd name="T8" fmla="*/ 26 w 53"/>
                <a:gd name="T9" fmla="*/ 0 h 203"/>
                <a:gd name="T10" fmla="*/ 26 w 53"/>
                <a:gd name="T11" fmla="*/ 203 h 203"/>
                <a:gd name="T12" fmla="*/ 0 w 53"/>
                <a:gd name="T13" fmla="*/ 0 h 203"/>
                <a:gd name="T14" fmla="*/ 53 w 53"/>
                <a:gd name="T15" fmla="*/ 0 h 203"/>
                <a:gd name="T16" fmla="*/ 0 w 53"/>
                <a:gd name="T17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03">
                  <a:moveTo>
                    <a:pt x="0" y="203"/>
                  </a:moveTo>
                  <a:lnTo>
                    <a:pt x="53" y="203"/>
                  </a:lnTo>
                  <a:lnTo>
                    <a:pt x="0" y="203"/>
                  </a:lnTo>
                  <a:close/>
                  <a:moveTo>
                    <a:pt x="26" y="203"/>
                  </a:moveTo>
                  <a:lnTo>
                    <a:pt x="26" y="0"/>
                  </a:lnTo>
                  <a:lnTo>
                    <a:pt x="26" y="203"/>
                  </a:lnTo>
                  <a:close/>
                  <a:moveTo>
                    <a:pt x="0" y="0"/>
                  </a:moveTo>
                  <a:lnTo>
                    <a:pt x="53" y="0"/>
                  </a:lnTo>
                  <a:lnTo>
                    <a:pt x="0" y="0"/>
                  </a:lnTo>
                  <a:close/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7" name="Freeform 205"/>
            <p:cNvSpPr>
              <a:spLocks noEditPoints="1"/>
            </p:cNvSpPr>
            <p:nvPr/>
          </p:nvSpPr>
          <p:spPr bwMode="auto">
            <a:xfrm>
              <a:off x="6516216" y="1865313"/>
              <a:ext cx="71583" cy="322263"/>
            </a:xfrm>
            <a:custGeom>
              <a:avLst/>
              <a:gdLst>
                <a:gd name="T0" fmla="*/ 0 w 53"/>
                <a:gd name="T1" fmla="*/ 203 h 203"/>
                <a:gd name="T2" fmla="*/ 53 w 53"/>
                <a:gd name="T3" fmla="*/ 203 h 203"/>
                <a:gd name="T4" fmla="*/ 26 w 53"/>
                <a:gd name="T5" fmla="*/ 203 h 203"/>
                <a:gd name="T6" fmla="*/ 26 w 53"/>
                <a:gd name="T7" fmla="*/ 0 h 203"/>
                <a:gd name="T8" fmla="*/ 0 w 53"/>
                <a:gd name="T9" fmla="*/ 0 h 203"/>
                <a:gd name="T10" fmla="*/ 53 w 53"/>
                <a:gd name="T11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03">
                  <a:moveTo>
                    <a:pt x="0" y="203"/>
                  </a:moveTo>
                  <a:lnTo>
                    <a:pt x="53" y="203"/>
                  </a:lnTo>
                  <a:moveTo>
                    <a:pt x="26" y="203"/>
                  </a:moveTo>
                  <a:lnTo>
                    <a:pt x="26" y="0"/>
                  </a:lnTo>
                  <a:moveTo>
                    <a:pt x="0" y="0"/>
                  </a:moveTo>
                  <a:lnTo>
                    <a:pt x="53" y="0"/>
                  </a:lnTo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Freeform 206"/>
            <p:cNvSpPr>
              <a:spLocks noEditPoints="1"/>
            </p:cNvSpPr>
            <p:nvPr/>
          </p:nvSpPr>
          <p:spPr bwMode="auto">
            <a:xfrm>
              <a:off x="6660232" y="1652588"/>
              <a:ext cx="71583" cy="330200"/>
            </a:xfrm>
            <a:custGeom>
              <a:avLst/>
              <a:gdLst>
                <a:gd name="T0" fmla="*/ 0 w 53"/>
                <a:gd name="T1" fmla="*/ 208 h 208"/>
                <a:gd name="T2" fmla="*/ 53 w 53"/>
                <a:gd name="T3" fmla="*/ 208 h 208"/>
                <a:gd name="T4" fmla="*/ 0 w 53"/>
                <a:gd name="T5" fmla="*/ 208 h 208"/>
                <a:gd name="T6" fmla="*/ 26 w 53"/>
                <a:gd name="T7" fmla="*/ 208 h 208"/>
                <a:gd name="T8" fmla="*/ 26 w 53"/>
                <a:gd name="T9" fmla="*/ 0 h 208"/>
                <a:gd name="T10" fmla="*/ 26 w 53"/>
                <a:gd name="T11" fmla="*/ 208 h 208"/>
                <a:gd name="T12" fmla="*/ 0 w 53"/>
                <a:gd name="T13" fmla="*/ 0 h 208"/>
                <a:gd name="T14" fmla="*/ 53 w 53"/>
                <a:gd name="T15" fmla="*/ 0 h 208"/>
                <a:gd name="T16" fmla="*/ 0 w 53"/>
                <a:gd name="T17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08">
                  <a:moveTo>
                    <a:pt x="0" y="208"/>
                  </a:moveTo>
                  <a:lnTo>
                    <a:pt x="53" y="208"/>
                  </a:lnTo>
                  <a:lnTo>
                    <a:pt x="0" y="208"/>
                  </a:lnTo>
                  <a:close/>
                  <a:moveTo>
                    <a:pt x="26" y="208"/>
                  </a:moveTo>
                  <a:lnTo>
                    <a:pt x="26" y="0"/>
                  </a:lnTo>
                  <a:lnTo>
                    <a:pt x="26" y="208"/>
                  </a:lnTo>
                  <a:close/>
                  <a:moveTo>
                    <a:pt x="0" y="0"/>
                  </a:moveTo>
                  <a:lnTo>
                    <a:pt x="53" y="0"/>
                  </a:lnTo>
                  <a:lnTo>
                    <a:pt x="0" y="0"/>
                  </a:lnTo>
                  <a:close/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Freeform 207"/>
            <p:cNvSpPr>
              <a:spLocks noEditPoints="1"/>
            </p:cNvSpPr>
            <p:nvPr/>
          </p:nvSpPr>
          <p:spPr bwMode="auto">
            <a:xfrm>
              <a:off x="6660232" y="1652588"/>
              <a:ext cx="71583" cy="330200"/>
            </a:xfrm>
            <a:custGeom>
              <a:avLst/>
              <a:gdLst>
                <a:gd name="T0" fmla="*/ 0 w 53"/>
                <a:gd name="T1" fmla="*/ 208 h 208"/>
                <a:gd name="T2" fmla="*/ 53 w 53"/>
                <a:gd name="T3" fmla="*/ 208 h 208"/>
                <a:gd name="T4" fmla="*/ 26 w 53"/>
                <a:gd name="T5" fmla="*/ 208 h 208"/>
                <a:gd name="T6" fmla="*/ 26 w 53"/>
                <a:gd name="T7" fmla="*/ 0 h 208"/>
                <a:gd name="T8" fmla="*/ 0 w 53"/>
                <a:gd name="T9" fmla="*/ 0 h 208"/>
                <a:gd name="T10" fmla="*/ 53 w 53"/>
                <a:gd name="T1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08">
                  <a:moveTo>
                    <a:pt x="0" y="208"/>
                  </a:moveTo>
                  <a:lnTo>
                    <a:pt x="53" y="208"/>
                  </a:lnTo>
                  <a:moveTo>
                    <a:pt x="26" y="208"/>
                  </a:moveTo>
                  <a:lnTo>
                    <a:pt x="26" y="0"/>
                  </a:lnTo>
                  <a:moveTo>
                    <a:pt x="0" y="0"/>
                  </a:moveTo>
                  <a:lnTo>
                    <a:pt x="53" y="0"/>
                  </a:lnTo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Freeform 208"/>
            <p:cNvSpPr>
              <a:spLocks noEditPoints="1"/>
            </p:cNvSpPr>
            <p:nvPr/>
          </p:nvSpPr>
          <p:spPr bwMode="auto">
            <a:xfrm>
              <a:off x="6804248" y="1511300"/>
              <a:ext cx="72934" cy="368300"/>
            </a:xfrm>
            <a:custGeom>
              <a:avLst/>
              <a:gdLst>
                <a:gd name="T0" fmla="*/ 0 w 54"/>
                <a:gd name="T1" fmla="*/ 232 h 232"/>
                <a:gd name="T2" fmla="*/ 54 w 54"/>
                <a:gd name="T3" fmla="*/ 232 h 232"/>
                <a:gd name="T4" fmla="*/ 0 w 54"/>
                <a:gd name="T5" fmla="*/ 232 h 232"/>
                <a:gd name="T6" fmla="*/ 27 w 54"/>
                <a:gd name="T7" fmla="*/ 232 h 232"/>
                <a:gd name="T8" fmla="*/ 27 w 54"/>
                <a:gd name="T9" fmla="*/ 0 h 232"/>
                <a:gd name="T10" fmla="*/ 27 w 54"/>
                <a:gd name="T11" fmla="*/ 232 h 232"/>
                <a:gd name="T12" fmla="*/ 0 w 54"/>
                <a:gd name="T13" fmla="*/ 0 h 232"/>
                <a:gd name="T14" fmla="*/ 54 w 54"/>
                <a:gd name="T15" fmla="*/ 0 h 232"/>
                <a:gd name="T16" fmla="*/ 0 w 54"/>
                <a:gd name="T1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232">
                  <a:moveTo>
                    <a:pt x="0" y="232"/>
                  </a:moveTo>
                  <a:lnTo>
                    <a:pt x="54" y="232"/>
                  </a:lnTo>
                  <a:lnTo>
                    <a:pt x="0" y="232"/>
                  </a:lnTo>
                  <a:close/>
                  <a:moveTo>
                    <a:pt x="27" y="232"/>
                  </a:moveTo>
                  <a:lnTo>
                    <a:pt x="27" y="0"/>
                  </a:lnTo>
                  <a:lnTo>
                    <a:pt x="27" y="232"/>
                  </a:lnTo>
                  <a:close/>
                  <a:moveTo>
                    <a:pt x="0" y="0"/>
                  </a:moveTo>
                  <a:lnTo>
                    <a:pt x="54" y="0"/>
                  </a:lnTo>
                  <a:lnTo>
                    <a:pt x="0" y="0"/>
                  </a:lnTo>
                  <a:close/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Freeform 209"/>
            <p:cNvSpPr>
              <a:spLocks noEditPoints="1"/>
            </p:cNvSpPr>
            <p:nvPr/>
          </p:nvSpPr>
          <p:spPr bwMode="auto">
            <a:xfrm>
              <a:off x="6804248" y="1511300"/>
              <a:ext cx="72934" cy="368300"/>
            </a:xfrm>
            <a:custGeom>
              <a:avLst/>
              <a:gdLst>
                <a:gd name="T0" fmla="*/ 0 w 54"/>
                <a:gd name="T1" fmla="*/ 232 h 232"/>
                <a:gd name="T2" fmla="*/ 54 w 54"/>
                <a:gd name="T3" fmla="*/ 232 h 232"/>
                <a:gd name="T4" fmla="*/ 27 w 54"/>
                <a:gd name="T5" fmla="*/ 232 h 232"/>
                <a:gd name="T6" fmla="*/ 27 w 54"/>
                <a:gd name="T7" fmla="*/ 0 h 232"/>
                <a:gd name="T8" fmla="*/ 0 w 54"/>
                <a:gd name="T9" fmla="*/ 0 h 232"/>
                <a:gd name="T10" fmla="*/ 54 w 54"/>
                <a:gd name="T11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232">
                  <a:moveTo>
                    <a:pt x="0" y="232"/>
                  </a:moveTo>
                  <a:lnTo>
                    <a:pt x="54" y="232"/>
                  </a:lnTo>
                  <a:moveTo>
                    <a:pt x="27" y="232"/>
                  </a:moveTo>
                  <a:lnTo>
                    <a:pt x="27" y="0"/>
                  </a:lnTo>
                  <a:moveTo>
                    <a:pt x="0" y="0"/>
                  </a:moveTo>
                  <a:lnTo>
                    <a:pt x="54" y="0"/>
                  </a:lnTo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2" name="Freeform 210"/>
            <p:cNvSpPr>
              <a:spLocks noEditPoints="1"/>
            </p:cNvSpPr>
            <p:nvPr/>
          </p:nvSpPr>
          <p:spPr bwMode="auto">
            <a:xfrm>
              <a:off x="6948264" y="1376363"/>
              <a:ext cx="72934" cy="407988"/>
            </a:xfrm>
            <a:custGeom>
              <a:avLst/>
              <a:gdLst>
                <a:gd name="T0" fmla="*/ 0 w 54"/>
                <a:gd name="T1" fmla="*/ 257 h 257"/>
                <a:gd name="T2" fmla="*/ 54 w 54"/>
                <a:gd name="T3" fmla="*/ 257 h 257"/>
                <a:gd name="T4" fmla="*/ 0 w 54"/>
                <a:gd name="T5" fmla="*/ 257 h 257"/>
                <a:gd name="T6" fmla="*/ 27 w 54"/>
                <a:gd name="T7" fmla="*/ 257 h 257"/>
                <a:gd name="T8" fmla="*/ 27 w 54"/>
                <a:gd name="T9" fmla="*/ 0 h 257"/>
                <a:gd name="T10" fmla="*/ 27 w 54"/>
                <a:gd name="T11" fmla="*/ 257 h 257"/>
                <a:gd name="T12" fmla="*/ 0 w 54"/>
                <a:gd name="T13" fmla="*/ 0 h 257"/>
                <a:gd name="T14" fmla="*/ 54 w 54"/>
                <a:gd name="T15" fmla="*/ 0 h 257"/>
                <a:gd name="T16" fmla="*/ 0 w 54"/>
                <a:gd name="T1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257">
                  <a:moveTo>
                    <a:pt x="0" y="257"/>
                  </a:moveTo>
                  <a:lnTo>
                    <a:pt x="54" y="257"/>
                  </a:lnTo>
                  <a:lnTo>
                    <a:pt x="0" y="257"/>
                  </a:lnTo>
                  <a:close/>
                  <a:moveTo>
                    <a:pt x="27" y="257"/>
                  </a:moveTo>
                  <a:lnTo>
                    <a:pt x="27" y="0"/>
                  </a:lnTo>
                  <a:lnTo>
                    <a:pt x="27" y="257"/>
                  </a:lnTo>
                  <a:close/>
                  <a:moveTo>
                    <a:pt x="0" y="0"/>
                  </a:moveTo>
                  <a:lnTo>
                    <a:pt x="54" y="0"/>
                  </a:lnTo>
                  <a:lnTo>
                    <a:pt x="0" y="0"/>
                  </a:lnTo>
                  <a:close/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Freeform 211"/>
            <p:cNvSpPr>
              <a:spLocks noEditPoints="1"/>
            </p:cNvSpPr>
            <p:nvPr/>
          </p:nvSpPr>
          <p:spPr bwMode="auto">
            <a:xfrm>
              <a:off x="6948264" y="1376363"/>
              <a:ext cx="72934" cy="407988"/>
            </a:xfrm>
            <a:custGeom>
              <a:avLst/>
              <a:gdLst>
                <a:gd name="T0" fmla="*/ 0 w 54"/>
                <a:gd name="T1" fmla="*/ 257 h 257"/>
                <a:gd name="T2" fmla="*/ 54 w 54"/>
                <a:gd name="T3" fmla="*/ 257 h 257"/>
                <a:gd name="T4" fmla="*/ 27 w 54"/>
                <a:gd name="T5" fmla="*/ 257 h 257"/>
                <a:gd name="T6" fmla="*/ 27 w 54"/>
                <a:gd name="T7" fmla="*/ 0 h 257"/>
                <a:gd name="T8" fmla="*/ 0 w 54"/>
                <a:gd name="T9" fmla="*/ 0 h 257"/>
                <a:gd name="T10" fmla="*/ 54 w 54"/>
                <a:gd name="T11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257">
                  <a:moveTo>
                    <a:pt x="0" y="257"/>
                  </a:moveTo>
                  <a:lnTo>
                    <a:pt x="54" y="257"/>
                  </a:lnTo>
                  <a:moveTo>
                    <a:pt x="27" y="257"/>
                  </a:moveTo>
                  <a:lnTo>
                    <a:pt x="27" y="0"/>
                  </a:lnTo>
                  <a:moveTo>
                    <a:pt x="0" y="0"/>
                  </a:moveTo>
                  <a:lnTo>
                    <a:pt x="54" y="0"/>
                  </a:lnTo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Freeform 212"/>
            <p:cNvSpPr>
              <a:spLocks noEditPoints="1"/>
            </p:cNvSpPr>
            <p:nvPr/>
          </p:nvSpPr>
          <p:spPr bwMode="auto">
            <a:xfrm>
              <a:off x="7092280" y="1246188"/>
              <a:ext cx="72934" cy="409575"/>
            </a:xfrm>
            <a:custGeom>
              <a:avLst/>
              <a:gdLst>
                <a:gd name="T0" fmla="*/ 0 w 54"/>
                <a:gd name="T1" fmla="*/ 258 h 258"/>
                <a:gd name="T2" fmla="*/ 54 w 54"/>
                <a:gd name="T3" fmla="*/ 258 h 258"/>
                <a:gd name="T4" fmla="*/ 0 w 54"/>
                <a:gd name="T5" fmla="*/ 258 h 258"/>
                <a:gd name="T6" fmla="*/ 27 w 54"/>
                <a:gd name="T7" fmla="*/ 258 h 258"/>
                <a:gd name="T8" fmla="*/ 27 w 54"/>
                <a:gd name="T9" fmla="*/ 0 h 258"/>
                <a:gd name="T10" fmla="*/ 27 w 54"/>
                <a:gd name="T11" fmla="*/ 258 h 258"/>
                <a:gd name="T12" fmla="*/ 0 w 54"/>
                <a:gd name="T13" fmla="*/ 0 h 258"/>
                <a:gd name="T14" fmla="*/ 54 w 54"/>
                <a:gd name="T15" fmla="*/ 0 h 258"/>
                <a:gd name="T16" fmla="*/ 0 w 54"/>
                <a:gd name="T17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258">
                  <a:moveTo>
                    <a:pt x="0" y="258"/>
                  </a:moveTo>
                  <a:lnTo>
                    <a:pt x="54" y="258"/>
                  </a:lnTo>
                  <a:lnTo>
                    <a:pt x="0" y="258"/>
                  </a:lnTo>
                  <a:close/>
                  <a:moveTo>
                    <a:pt x="27" y="258"/>
                  </a:moveTo>
                  <a:lnTo>
                    <a:pt x="27" y="0"/>
                  </a:lnTo>
                  <a:lnTo>
                    <a:pt x="27" y="258"/>
                  </a:lnTo>
                  <a:close/>
                  <a:moveTo>
                    <a:pt x="0" y="0"/>
                  </a:moveTo>
                  <a:lnTo>
                    <a:pt x="54" y="0"/>
                  </a:lnTo>
                  <a:lnTo>
                    <a:pt x="0" y="0"/>
                  </a:lnTo>
                  <a:close/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Freeform 213"/>
            <p:cNvSpPr>
              <a:spLocks noEditPoints="1"/>
            </p:cNvSpPr>
            <p:nvPr/>
          </p:nvSpPr>
          <p:spPr bwMode="auto">
            <a:xfrm>
              <a:off x="7092280" y="1246188"/>
              <a:ext cx="72934" cy="409575"/>
            </a:xfrm>
            <a:custGeom>
              <a:avLst/>
              <a:gdLst>
                <a:gd name="T0" fmla="*/ 0 w 54"/>
                <a:gd name="T1" fmla="*/ 258 h 258"/>
                <a:gd name="T2" fmla="*/ 54 w 54"/>
                <a:gd name="T3" fmla="*/ 258 h 258"/>
                <a:gd name="T4" fmla="*/ 27 w 54"/>
                <a:gd name="T5" fmla="*/ 258 h 258"/>
                <a:gd name="T6" fmla="*/ 27 w 54"/>
                <a:gd name="T7" fmla="*/ 0 h 258"/>
                <a:gd name="T8" fmla="*/ 0 w 54"/>
                <a:gd name="T9" fmla="*/ 0 h 258"/>
                <a:gd name="T10" fmla="*/ 54 w 54"/>
                <a:gd name="T11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258">
                  <a:moveTo>
                    <a:pt x="0" y="258"/>
                  </a:moveTo>
                  <a:lnTo>
                    <a:pt x="54" y="258"/>
                  </a:lnTo>
                  <a:moveTo>
                    <a:pt x="27" y="258"/>
                  </a:moveTo>
                  <a:lnTo>
                    <a:pt x="27" y="0"/>
                  </a:lnTo>
                  <a:moveTo>
                    <a:pt x="0" y="0"/>
                  </a:moveTo>
                  <a:lnTo>
                    <a:pt x="54" y="0"/>
                  </a:lnTo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Freeform 214"/>
            <p:cNvSpPr>
              <a:spLocks noEditPoints="1"/>
            </p:cNvSpPr>
            <p:nvPr/>
          </p:nvSpPr>
          <p:spPr bwMode="auto">
            <a:xfrm>
              <a:off x="7236296" y="1119188"/>
              <a:ext cx="71583" cy="409575"/>
            </a:xfrm>
            <a:custGeom>
              <a:avLst/>
              <a:gdLst>
                <a:gd name="T0" fmla="*/ 0 w 53"/>
                <a:gd name="T1" fmla="*/ 258 h 258"/>
                <a:gd name="T2" fmla="*/ 53 w 53"/>
                <a:gd name="T3" fmla="*/ 258 h 258"/>
                <a:gd name="T4" fmla="*/ 0 w 53"/>
                <a:gd name="T5" fmla="*/ 258 h 258"/>
                <a:gd name="T6" fmla="*/ 27 w 53"/>
                <a:gd name="T7" fmla="*/ 258 h 258"/>
                <a:gd name="T8" fmla="*/ 27 w 53"/>
                <a:gd name="T9" fmla="*/ 0 h 258"/>
                <a:gd name="T10" fmla="*/ 27 w 53"/>
                <a:gd name="T11" fmla="*/ 258 h 258"/>
                <a:gd name="T12" fmla="*/ 0 w 53"/>
                <a:gd name="T13" fmla="*/ 0 h 258"/>
                <a:gd name="T14" fmla="*/ 53 w 53"/>
                <a:gd name="T15" fmla="*/ 0 h 258"/>
                <a:gd name="T16" fmla="*/ 0 w 53"/>
                <a:gd name="T17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58">
                  <a:moveTo>
                    <a:pt x="0" y="258"/>
                  </a:moveTo>
                  <a:lnTo>
                    <a:pt x="53" y="258"/>
                  </a:lnTo>
                  <a:lnTo>
                    <a:pt x="0" y="258"/>
                  </a:lnTo>
                  <a:close/>
                  <a:moveTo>
                    <a:pt x="27" y="258"/>
                  </a:moveTo>
                  <a:lnTo>
                    <a:pt x="27" y="0"/>
                  </a:lnTo>
                  <a:lnTo>
                    <a:pt x="27" y="258"/>
                  </a:lnTo>
                  <a:close/>
                  <a:moveTo>
                    <a:pt x="0" y="0"/>
                  </a:moveTo>
                  <a:lnTo>
                    <a:pt x="53" y="0"/>
                  </a:lnTo>
                  <a:lnTo>
                    <a:pt x="0" y="0"/>
                  </a:lnTo>
                  <a:close/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7" name="Freeform 215"/>
            <p:cNvSpPr>
              <a:spLocks noEditPoints="1"/>
            </p:cNvSpPr>
            <p:nvPr/>
          </p:nvSpPr>
          <p:spPr bwMode="auto">
            <a:xfrm>
              <a:off x="7236296" y="1119188"/>
              <a:ext cx="71583" cy="409575"/>
            </a:xfrm>
            <a:custGeom>
              <a:avLst/>
              <a:gdLst>
                <a:gd name="T0" fmla="*/ 0 w 53"/>
                <a:gd name="T1" fmla="*/ 258 h 258"/>
                <a:gd name="T2" fmla="*/ 53 w 53"/>
                <a:gd name="T3" fmla="*/ 258 h 258"/>
                <a:gd name="T4" fmla="*/ 27 w 53"/>
                <a:gd name="T5" fmla="*/ 258 h 258"/>
                <a:gd name="T6" fmla="*/ 27 w 53"/>
                <a:gd name="T7" fmla="*/ 0 h 258"/>
                <a:gd name="T8" fmla="*/ 0 w 53"/>
                <a:gd name="T9" fmla="*/ 0 h 258"/>
                <a:gd name="T10" fmla="*/ 53 w 53"/>
                <a:gd name="T11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58">
                  <a:moveTo>
                    <a:pt x="0" y="258"/>
                  </a:moveTo>
                  <a:lnTo>
                    <a:pt x="53" y="258"/>
                  </a:lnTo>
                  <a:moveTo>
                    <a:pt x="27" y="258"/>
                  </a:moveTo>
                  <a:lnTo>
                    <a:pt x="27" y="0"/>
                  </a:lnTo>
                  <a:moveTo>
                    <a:pt x="0" y="0"/>
                  </a:moveTo>
                  <a:lnTo>
                    <a:pt x="53" y="0"/>
                  </a:lnTo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8" name="Freeform 216"/>
            <p:cNvSpPr>
              <a:spLocks noEditPoints="1"/>
            </p:cNvSpPr>
            <p:nvPr/>
          </p:nvSpPr>
          <p:spPr bwMode="auto">
            <a:xfrm>
              <a:off x="7380312" y="1073150"/>
              <a:ext cx="71583" cy="430213"/>
            </a:xfrm>
            <a:custGeom>
              <a:avLst/>
              <a:gdLst>
                <a:gd name="T0" fmla="*/ 0 w 53"/>
                <a:gd name="T1" fmla="*/ 271 h 271"/>
                <a:gd name="T2" fmla="*/ 53 w 53"/>
                <a:gd name="T3" fmla="*/ 271 h 271"/>
                <a:gd name="T4" fmla="*/ 0 w 53"/>
                <a:gd name="T5" fmla="*/ 271 h 271"/>
                <a:gd name="T6" fmla="*/ 27 w 53"/>
                <a:gd name="T7" fmla="*/ 271 h 271"/>
                <a:gd name="T8" fmla="*/ 27 w 53"/>
                <a:gd name="T9" fmla="*/ 0 h 271"/>
                <a:gd name="T10" fmla="*/ 27 w 53"/>
                <a:gd name="T11" fmla="*/ 271 h 271"/>
                <a:gd name="T12" fmla="*/ 0 w 53"/>
                <a:gd name="T13" fmla="*/ 0 h 271"/>
                <a:gd name="T14" fmla="*/ 53 w 53"/>
                <a:gd name="T15" fmla="*/ 0 h 271"/>
                <a:gd name="T16" fmla="*/ 0 w 53"/>
                <a:gd name="T1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1">
                  <a:moveTo>
                    <a:pt x="0" y="271"/>
                  </a:moveTo>
                  <a:lnTo>
                    <a:pt x="53" y="271"/>
                  </a:lnTo>
                  <a:lnTo>
                    <a:pt x="0" y="271"/>
                  </a:lnTo>
                  <a:close/>
                  <a:moveTo>
                    <a:pt x="27" y="271"/>
                  </a:moveTo>
                  <a:lnTo>
                    <a:pt x="27" y="0"/>
                  </a:lnTo>
                  <a:lnTo>
                    <a:pt x="27" y="271"/>
                  </a:lnTo>
                  <a:close/>
                  <a:moveTo>
                    <a:pt x="0" y="0"/>
                  </a:moveTo>
                  <a:lnTo>
                    <a:pt x="53" y="0"/>
                  </a:lnTo>
                  <a:lnTo>
                    <a:pt x="0" y="0"/>
                  </a:lnTo>
                  <a:close/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9" name="Freeform 217"/>
            <p:cNvSpPr>
              <a:spLocks noEditPoints="1"/>
            </p:cNvSpPr>
            <p:nvPr/>
          </p:nvSpPr>
          <p:spPr bwMode="auto">
            <a:xfrm>
              <a:off x="7380312" y="1073150"/>
              <a:ext cx="71583" cy="430213"/>
            </a:xfrm>
            <a:custGeom>
              <a:avLst/>
              <a:gdLst>
                <a:gd name="T0" fmla="*/ 0 w 53"/>
                <a:gd name="T1" fmla="*/ 271 h 271"/>
                <a:gd name="T2" fmla="*/ 53 w 53"/>
                <a:gd name="T3" fmla="*/ 271 h 271"/>
                <a:gd name="T4" fmla="*/ 27 w 53"/>
                <a:gd name="T5" fmla="*/ 271 h 271"/>
                <a:gd name="T6" fmla="*/ 27 w 53"/>
                <a:gd name="T7" fmla="*/ 0 h 271"/>
                <a:gd name="T8" fmla="*/ 0 w 53"/>
                <a:gd name="T9" fmla="*/ 0 h 271"/>
                <a:gd name="T10" fmla="*/ 53 w 53"/>
                <a:gd name="T11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71">
                  <a:moveTo>
                    <a:pt x="0" y="271"/>
                  </a:moveTo>
                  <a:lnTo>
                    <a:pt x="53" y="271"/>
                  </a:lnTo>
                  <a:moveTo>
                    <a:pt x="27" y="271"/>
                  </a:moveTo>
                  <a:lnTo>
                    <a:pt x="27" y="0"/>
                  </a:lnTo>
                  <a:moveTo>
                    <a:pt x="0" y="0"/>
                  </a:moveTo>
                  <a:lnTo>
                    <a:pt x="53" y="0"/>
                  </a:lnTo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0" name="Freeform 218"/>
            <p:cNvSpPr>
              <a:spLocks noEditPoints="1"/>
            </p:cNvSpPr>
            <p:nvPr/>
          </p:nvSpPr>
          <p:spPr bwMode="auto">
            <a:xfrm>
              <a:off x="7524328" y="1101725"/>
              <a:ext cx="72934" cy="396875"/>
            </a:xfrm>
            <a:custGeom>
              <a:avLst/>
              <a:gdLst>
                <a:gd name="T0" fmla="*/ 0 w 54"/>
                <a:gd name="T1" fmla="*/ 250 h 250"/>
                <a:gd name="T2" fmla="*/ 54 w 54"/>
                <a:gd name="T3" fmla="*/ 250 h 250"/>
                <a:gd name="T4" fmla="*/ 0 w 54"/>
                <a:gd name="T5" fmla="*/ 250 h 250"/>
                <a:gd name="T6" fmla="*/ 27 w 54"/>
                <a:gd name="T7" fmla="*/ 250 h 250"/>
                <a:gd name="T8" fmla="*/ 27 w 54"/>
                <a:gd name="T9" fmla="*/ 0 h 250"/>
                <a:gd name="T10" fmla="*/ 27 w 54"/>
                <a:gd name="T11" fmla="*/ 250 h 250"/>
                <a:gd name="T12" fmla="*/ 0 w 54"/>
                <a:gd name="T13" fmla="*/ 0 h 250"/>
                <a:gd name="T14" fmla="*/ 54 w 54"/>
                <a:gd name="T15" fmla="*/ 0 h 250"/>
                <a:gd name="T16" fmla="*/ 0 w 54"/>
                <a:gd name="T17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250">
                  <a:moveTo>
                    <a:pt x="0" y="250"/>
                  </a:moveTo>
                  <a:lnTo>
                    <a:pt x="54" y="250"/>
                  </a:lnTo>
                  <a:lnTo>
                    <a:pt x="0" y="250"/>
                  </a:lnTo>
                  <a:close/>
                  <a:moveTo>
                    <a:pt x="27" y="250"/>
                  </a:moveTo>
                  <a:lnTo>
                    <a:pt x="27" y="0"/>
                  </a:lnTo>
                  <a:lnTo>
                    <a:pt x="27" y="250"/>
                  </a:lnTo>
                  <a:close/>
                  <a:moveTo>
                    <a:pt x="0" y="0"/>
                  </a:moveTo>
                  <a:lnTo>
                    <a:pt x="54" y="0"/>
                  </a:lnTo>
                  <a:lnTo>
                    <a:pt x="0" y="0"/>
                  </a:lnTo>
                  <a:close/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1" name="Freeform 219"/>
            <p:cNvSpPr>
              <a:spLocks noEditPoints="1"/>
            </p:cNvSpPr>
            <p:nvPr/>
          </p:nvSpPr>
          <p:spPr bwMode="auto">
            <a:xfrm>
              <a:off x="7524328" y="1101725"/>
              <a:ext cx="72934" cy="396875"/>
            </a:xfrm>
            <a:custGeom>
              <a:avLst/>
              <a:gdLst>
                <a:gd name="T0" fmla="*/ 0 w 54"/>
                <a:gd name="T1" fmla="*/ 250 h 250"/>
                <a:gd name="T2" fmla="*/ 54 w 54"/>
                <a:gd name="T3" fmla="*/ 250 h 250"/>
                <a:gd name="T4" fmla="*/ 27 w 54"/>
                <a:gd name="T5" fmla="*/ 250 h 250"/>
                <a:gd name="T6" fmla="*/ 27 w 54"/>
                <a:gd name="T7" fmla="*/ 0 h 250"/>
                <a:gd name="T8" fmla="*/ 0 w 54"/>
                <a:gd name="T9" fmla="*/ 0 h 250"/>
                <a:gd name="T10" fmla="*/ 54 w 54"/>
                <a:gd name="T11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250">
                  <a:moveTo>
                    <a:pt x="0" y="250"/>
                  </a:moveTo>
                  <a:lnTo>
                    <a:pt x="54" y="250"/>
                  </a:lnTo>
                  <a:moveTo>
                    <a:pt x="27" y="250"/>
                  </a:moveTo>
                  <a:lnTo>
                    <a:pt x="27" y="0"/>
                  </a:lnTo>
                  <a:moveTo>
                    <a:pt x="0" y="0"/>
                  </a:moveTo>
                  <a:lnTo>
                    <a:pt x="54" y="0"/>
                  </a:lnTo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2" name="Freeform 220"/>
            <p:cNvSpPr>
              <a:spLocks noEditPoints="1"/>
            </p:cNvSpPr>
            <p:nvPr/>
          </p:nvSpPr>
          <p:spPr bwMode="auto">
            <a:xfrm>
              <a:off x="7668344" y="989013"/>
              <a:ext cx="71583" cy="379413"/>
            </a:xfrm>
            <a:custGeom>
              <a:avLst/>
              <a:gdLst>
                <a:gd name="T0" fmla="*/ 0 w 53"/>
                <a:gd name="T1" fmla="*/ 239 h 239"/>
                <a:gd name="T2" fmla="*/ 53 w 53"/>
                <a:gd name="T3" fmla="*/ 239 h 239"/>
                <a:gd name="T4" fmla="*/ 0 w 53"/>
                <a:gd name="T5" fmla="*/ 239 h 239"/>
                <a:gd name="T6" fmla="*/ 26 w 53"/>
                <a:gd name="T7" fmla="*/ 239 h 239"/>
                <a:gd name="T8" fmla="*/ 26 w 53"/>
                <a:gd name="T9" fmla="*/ 0 h 239"/>
                <a:gd name="T10" fmla="*/ 26 w 53"/>
                <a:gd name="T11" fmla="*/ 239 h 239"/>
                <a:gd name="T12" fmla="*/ 0 w 53"/>
                <a:gd name="T13" fmla="*/ 0 h 239"/>
                <a:gd name="T14" fmla="*/ 53 w 53"/>
                <a:gd name="T15" fmla="*/ 0 h 239"/>
                <a:gd name="T16" fmla="*/ 0 w 53"/>
                <a:gd name="T17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39">
                  <a:moveTo>
                    <a:pt x="0" y="239"/>
                  </a:moveTo>
                  <a:lnTo>
                    <a:pt x="53" y="239"/>
                  </a:lnTo>
                  <a:lnTo>
                    <a:pt x="0" y="239"/>
                  </a:lnTo>
                  <a:close/>
                  <a:moveTo>
                    <a:pt x="26" y="239"/>
                  </a:moveTo>
                  <a:lnTo>
                    <a:pt x="26" y="0"/>
                  </a:lnTo>
                  <a:lnTo>
                    <a:pt x="26" y="239"/>
                  </a:lnTo>
                  <a:close/>
                  <a:moveTo>
                    <a:pt x="0" y="0"/>
                  </a:moveTo>
                  <a:lnTo>
                    <a:pt x="53" y="0"/>
                  </a:lnTo>
                  <a:lnTo>
                    <a:pt x="0" y="0"/>
                  </a:lnTo>
                  <a:close/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3" name="Freeform 221"/>
            <p:cNvSpPr>
              <a:spLocks noEditPoints="1"/>
            </p:cNvSpPr>
            <p:nvPr/>
          </p:nvSpPr>
          <p:spPr bwMode="auto">
            <a:xfrm>
              <a:off x="7668344" y="989013"/>
              <a:ext cx="71583" cy="379413"/>
            </a:xfrm>
            <a:custGeom>
              <a:avLst/>
              <a:gdLst>
                <a:gd name="T0" fmla="*/ 0 w 53"/>
                <a:gd name="T1" fmla="*/ 239 h 239"/>
                <a:gd name="T2" fmla="*/ 53 w 53"/>
                <a:gd name="T3" fmla="*/ 239 h 239"/>
                <a:gd name="T4" fmla="*/ 26 w 53"/>
                <a:gd name="T5" fmla="*/ 239 h 239"/>
                <a:gd name="T6" fmla="*/ 26 w 53"/>
                <a:gd name="T7" fmla="*/ 0 h 239"/>
                <a:gd name="T8" fmla="*/ 0 w 53"/>
                <a:gd name="T9" fmla="*/ 0 h 239"/>
                <a:gd name="T10" fmla="*/ 53 w 53"/>
                <a:gd name="T11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39">
                  <a:moveTo>
                    <a:pt x="0" y="239"/>
                  </a:moveTo>
                  <a:lnTo>
                    <a:pt x="53" y="239"/>
                  </a:lnTo>
                  <a:moveTo>
                    <a:pt x="26" y="239"/>
                  </a:moveTo>
                  <a:lnTo>
                    <a:pt x="26" y="0"/>
                  </a:lnTo>
                  <a:moveTo>
                    <a:pt x="0" y="0"/>
                  </a:moveTo>
                  <a:lnTo>
                    <a:pt x="53" y="0"/>
                  </a:lnTo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" name="Oval 224"/>
            <p:cNvSpPr>
              <a:spLocks noChangeArrowheads="1"/>
            </p:cNvSpPr>
            <p:nvPr/>
          </p:nvSpPr>
          <p:spPr bwMode="auto">
            <a:xfrm>
              <a:off x="6227053" y="2379663"/>
              <a:ext cx="63479" cy="85725"/>
            </a:xfrm>
            <a:prstGeom prst="ellipse">
              <a:avLst/>
            </a:pr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7" name="Oval 225"/>
            <p:cNvSpPr>
              <a:spLocks noChangeArrowheads="1"/>
            </p:cNvSpPr>
            <p:nvPr/>
          </p:nvSpPr>
          <p:spPr bwMode="auto">
            <a:xfrm>
              <a:off x="6369014" y="2189163"/>
              <a:ext cx="63479" cy="85725"/>
            </a:xfrm>
            <a:prstGeom prst="ellipse">
              <a:avLst/>
            </a:pr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8" name="Freeform 226"/>
            <p:cNvSpPr>
              <a:spLocks/>
            </p:cNvSpPr>
            <p:nvPr/>
          </p:nvSpPr>
          <p:spPr bwMode="auto">
            <a:xfrm>
              <a:off x="6520268" y="1982788"/>
              <a:ext cx="63479" cy="85725"/>
            </a:xfrm>
            <a:custGeom>
              <a:avLst/>
              <a:gdLst>
                <a:gd name="T0" fmla="*/ 47 w 47"/>
                <a:gd name="T1" fmla="*/ 27 h 54"/>
                <a:gd name="T2" fmla="*/ 23 w 47"/>
                <a:gd name="T3" fmla="*/ 54 h 54"/>
                <a:gd name="T4" fmla="*/ 0 w 47"/>
                <a:gd name="T5" fmla="*/ 27 h 54"/>
                <a:gd name="T6" fmla="*/ 23 w 47"/>
                <a:gd name="T7" fmla="*/ 0 h 54"/>
                <a:gd name="T8" fmla="*/ 47 w 47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4">
                  <a:moveTo>
                    <a:pt x="47" y="27"/>
                  </a:moveTo>
                  <a:cubicBezTo>
                    <a:pt x="47" y="42"/>
                    <a:pt x="37" y="54"/>
                    <a:pt x="23" y="54"/>
                  </a:cubicBezTo>
                  <a:cubicBezTo>
                    <a:pt x="11" y="54"/>
                    <a:pt x="0" y="42"/>
                    <a:pt x="0" y="27"/>
                  </a:cubicBezTo>
                  <a:cubicBezTo>
                    <a:pt x="0" y="13"/>
                    <a:pt x="11" y="0"/>
                    <a:pt x="23" y="0"/>
                  </a:cubicBezTo>
                  <a:cubicBezTo>
                    <a:pt x="37" y="0"/>
                    <a:pt x="47" y="13"/>
                    <a:pt x="47" y="27"/>
                  </a:cubicBezTo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Oval 227"/>
            <p:cNvSpPr>
              <a:spLocks noChangeArrowheads="1"/>
            </p:cNvSpPr>
            <p:nvPr/>
          </p:nvSpPr>
          <p:spPr bwMode="auto">
            <a:xfrm>
              <a:off x="6664285" y="1774825"/>
              <a:ext cx="63479" cy="85725"/>
            </a:xfrm>
            <a:prstGeom prst="ellipse">
              <a:avLst/>
            </a:pr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0" name="Oval 228"/>
            <p:cNvSpPr>
              <a:spLocks noChangeArrowheads="1"/>
            </p:cNvSpPr>
            <p:nvPr/>
          </p:nvSpPr>
          <p:spPr bwMode="auto">
            <a:xfrm>
              <a:off x="6809650" y="1652588"/>
              <a:ext cx="63479" cy="85725"/>
            </a:xfrm>
            <a:prstGeom prst="ellipse">
              <a:avLst/>
            </a:pr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1" name="Oval 229"/>
            <p:cNvSpPr>
              <a:spLocks noChangeArrowheads="1"/>
            </p:cNvSpPr>
            <p:nvPr/>
          </p:nvSpPr>
          <p:spPr bwMode="auto">
            <a:xfrm>
              <a:off x="6953667" y="1538288"/>
              <a:ext cx="62129" cy="85725"/>
            </a:xfrm>
            <a:prstGeom prst="ellipse">
              <a:avLst/>
            </a:pr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Oval 230"/>
            <p:cNvSpPr>
              <a:spLocks noChangeArrowheads="1"/>
            </p:cNvSpPr>
            <p:nvPr/>
          </p:nvSpPr>
          <p:spPr bwMode="auto">
            <a:xfrm>
              <a:off x="7096331" y="1408113"/>
              <a:ext cx="63479" cy="85725"/>
            </a:xfrm>
            <a:prstGeom prst="ellipse">
              <a:avLst/>
            </a:pr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3" name="Oval 231"/>
            <p:cNvSpPr>
              <a:spLocks noChangeArrowheads="1"/>
            </p:cNvSpPr>
            <p:nvPr/>
          </p:nvSpPr>
          <p:spPr bwMode="auto">
            <a:xfrm>
              <a:off x="7240347" y="1281113"/>
              <a:ext cx="63479" cy="85725"/>
            </a:xfrm>
            <a:prstGeom prst="ellipse">
              <a:avLst/>
            </a:pr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4" name="Freeform 232"/>
            <p:cNvSpPr>
              <a:spLocks/>
            </p:cNvSpPr>
            <p:nvPr/>
          </p:nvSpPr>
          <p:spPr bwMode="auto">
            <a:xfrm>
              <a:off x="7384364" y="1246188"/>
              <a:ext cx="63479" cy="85725"/>
            </a:xfrm>
            <a:custGeom>
              <a:avLst/>
              <a:gdLst>
                <a:gd name="T0" fmla="*/ 47 w 47"/>
                <a:gd name="T1" fmla="*/ 27 h 54"/>
                <a:gd name="T2" fmla="*/ 24 w 47"/>
                <a:gd name="T3" fmla="*/ 54 h 54"/>
                <a:gd name="T4" fmla="*/ 0 w 47"/>
                <a:gd name="T5" fmla="*/ 27 h 54"/>
                <a:gd name="T6" fmla="*/ 24 w 47"/>
                <a:gd name="T7" fmla="*/ 0 h 54"/>
                <a:gd name="T8" fmla="*/ 47 w 47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4">
                  <a:moveTo>
                    <a:pt x="47" y="27"/>
                  </a:moveTo>
                  <a:cubicBezTo>
                    <a:pt x="47" y="42"/>
                    <a:pt x="36" y="54"/>
                    <a:pt x="24" y="54"/>
                  </a:cubicBezTo>
                  <a:cubicBezTo>
                    <a:pt x="10" y="54"/>
                    <a:pt x="0" y="42"/>
                    <a:pt x="0" y="27"/>
                  </a:cubicBezTo>
                  <a:cubicBezTo>
                    <a:pt x="0" y="12"/>
                    <a:pt x="10" y="0"/>
                    <a:pt x="24" y="0"/>
                  </a:cubicBezTo>
                  <a:cubicBezTo>
                    <a:pt x="36" y="0"/>
                    <a:pt x="47" y="12"/>
                    <a:pt x="47" y="27"/>
                  </a:cubicBezTo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Oval 233"/>
            <p:cNvSpPr>
              <a:spLocks noChangeArrowheads="1"/>
            </p:cNvSpPr>
            <p:nvPr/>
          </p:nvSpPr>
          <p:spPr bwMode="auto">
            <a:xfrm>
              <a:off x="7529730" y="1257300"/>
              <a:ext cx="63479" cy="85725"/>
            </a:xfrm>
            <a:prstGeom prst="ellipse">
              <a:avLst/>
            </a:pr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6" name="Freeform 234"/>
            <p:cNvSpPr>
              <a:spLocks/>
            </p:cNvSpPr>
            <p:nvPr/>
          </p:nvSpPr>
          <p:spPr bwMode="auto">
            <a:xfrm>
              <a:off x="7672396" y="1136650"/>
              <a:ext cx="63479" cy="85725"/>
            </a:xfrm>
            <a:custGeom>
              <a:avLst/>
              <a:gdLst>
                <a:gd name="T0" fmla="*/ 47 w 47"/>
                <a:gd name="T1" fmla="*/ 26 h 54"/>
                <a:gd name="T2" fmla="*/ 23 w 47"/>
                <a:gd name="T3" fmla="*/ 54 h 54"/>
                <a:gd name="T4" fmla="*/ 0 w 47"/>
                <a:gd name="T5" fmla="*/ 26 h 54"/>
                <a:gd name="T6" fmla="*/ 23 w 47"/>
                <a:gd name="T7" fmla="*/ 0 h 54"/>
                <a:gd name="T8" fmla="*/ 47 w 47"/>
                <a:gd name="T9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4">
                  <a:moveTo>
                    <a:pt x="47" y="26"/>
                  </a:moveTo>
                  <a:cubicBezTo>
                    <a:pt x="47" y="42"/>
                    <a:pt x="36" y="54"/>
                    <a:pt x="23" y="54"/>
                  </a:cubicBezTo>
                  <a:cubicBezTo>
                    <a:pt x="10" y="54"/>
                    <a:pt x="0" y="42"/>
                    <a:pt x="0" y="26"/>
                  </a:cubicBezTo>
                  <a:cubicBezTo>
                    <a:pt x="0" y="12"/>
                    <a:pt x="10" y="0"/>
                    <a:pt x="23" y="0"/>
                  </a:cubicBezTo>
                  <a:cubicBezTo>
                    <a:pt x="36" y="0"/>
                    <a:pt x="47" y="12"/>
                    <a:pt x="47" y="26"/>
                  </a:cubicBezTo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 w="11113" cap="rnd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39" name="Rectangle 237"/>
          <p:cNvSpPr>
            <a:spLocks noChangeArrowheads="1"/>
          </p:cNvSpPr>
          <p:nvPr/>
        </p:nvSpPr>
        <p:spPr bwMode="auto">
          <a:xfrm>
            <a:off x="6306095" y="708137"/>
            <a:ext cx="28212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FRL</a:t>
            </a:r>
            <a:endParaRPr kumimoji="0" lang="en-US" alt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4" name="Freeform 222"/>
          <p:cNvSpPr>
            <a:spLocks noEditPoints="1"/>
          </p:cNvSpPr>
          <p:nvPr/>
        </p:nvSpPr>
        <p:spPr bwMode="auto">
          <a:xfrm>
            <a:off x="6944085" y="4029799"/>
            <a:ext cx="76189" cy="369888"/>
          </a:xfrm>
          <a:custGeom>
            <a:avLst/>
            <a:gdLst>
              <a:gd name="T0" fmla="*/ 0 w 54"/>
              <a:gd name="T1" fmla="*/ 233 h 233"/>
              <a:gd name="T2" fmla="*/ 54 w 54"/>
              <a:gd name="T3" fmla="*/ 233 h 233"/>
              <a:gd name="T4" fmla="*/ 0 w 54"/>
              <a:gd name="T5" fmla="*/ 233 h 233"/>
              <a:gd name="T6" fmla="*/ 27 w 54"/>
              <a:gd name="T7" fmla="*/ 233 h 233"/>
              <a:gd name="T8" fmla="*/ 27 w 54"/>
              <a:gd name="T9" fmla="*/ 0 h 233"/>
              <a:gd name="T10" fmla="*/ 27 w 54"/>
              <a:gd name="T11" fmla="*/ 233 h 233"/>
              <a:gd name="T12" fmla="*/ 0 w 54"/>
              <a:gd name="T13" fmla="*/ 0 h 233"/>
              <a:gd name="T14" fmla="*/ 54 w 54"/>
              <a:gd name="T15" fmla="*/ 0 h 233"/>
              <a:gd name="T16" fmla="*/ 0 w 54"/>
              <a:gd name="T17" fmla="*/ 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4" h="233">
                <a:moveTo>
                  <a:pt x="0" y="233"/>
                </a:moveTo>
                <a:lnTo>
                  <a:pt x="54" y="233"/>
                </a:lnTo>
                <a:lnTo>
                  <a:pt x="0" y="233"/>
                </a:lnTo>
                <a:close/>
                <a:moveTo>
                  <a:pt x="27" y="233"/>
                </a:moveTo>
                <a:lnTo>
                  <a:pt x="27" y="0"/>
                </a:lnTo>
                <a:lnTo>
                  <a:pt x="27" y="233"/>
                </a:lnTo>
                <a:close/>
                <a:moveTo>
                  <a:pt x="0" y="0"/>
                </a:moveTo>
                <a:lnTo>
                  <a:pt x="54" y="0"/>
                </a:lnTo>
                <a:lnTo>
                  <a:pt x="0" y="0"/>
                </a:lnTo>
                <a:close/>
              </a:path>
            </a:pathLst>
          </a:custGeom>
          <a:solidFill>
            <a:srgbClr val="DDBA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" name="Freeform 223"/>
          <p:cNvSpPr>
            <a:spLocks noEditPoints="1"/>
          </p:cNvSpPr>
          <p:nvPr/>
        </p:nvSpPr>
        <p:spPr bwMode="auto">
          <a:xfrm>
            <a:off x="6944085" y="4029799"/>
            <a:ext cx="76189" cy="369888"/>
          </a:xfrm>
          <a:custGeom>
            <a:avLst/>
            <a:gdLst>
              <a:gd name="T0" fmla="*/ 0 w 54"/>
              <a:gd name="T1" fmla="*/ 233 h 233"/>
              <a:gd name="T2" fmla="*/ 54 w 54"/>
              <a:gd name="T3" fmla="*/ 233 h 233"/>
              <a:gd name="T4" fmla="*/ 27 w 54"/>
              <a:gd name="T5" fmla="*/ 233 h 233"/>
              <a:gd name="T6" fmla="*/ 27 w 54"/>
              <a:gd name="T7" fmla="*/ 0 h 233"/>
              <a:gd name="T8" fmla="*/ 0 w 54"/>
              <a:gd name="T9" fmla="*/ 0 h 233"/>
              <a:gd name="T10" fmla="*/ 54 w 54"/>
              <a:gd name="T11" fmla="*/ 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" h="233">
                <a:moveTo>
                  <a:pt x="0" y="233"/>
                </a:moveTo>
                <a:lnTo>
                  <a:pt x="54" y="233"/>
                </a:lnTo>
                <a:moveTo>
                  <a:pt x="27" y="233"/>
                </a:moveTo>
                <a:lnTo>
                  <a:pt x="27" y="0"/>
                </a:lnTo>
                <a:moveTo>
                  <a:pt x="0" y="0"/>
                </a:moveTo>
                <a:lnTo>
                  <a:pt x="54" y="0"/>
                </a:lnTo>
              </a:path>
            </a:pathLst>
          </a:cu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5" name="Freeform 234"/>
          <p:cNvSpPr>
            <a:spLocks/>
          </p:cNvSpPr>
          <p:nvPr/>
        </p:nvSpPr>
        <p:spPr bwMode="auto">
          <a:xfrm>
            <a:off x="6940294" y="4155137"/>
            <a:ext cx="88062" cy="85725"/>
          </a:xfrm>
          <a:custGeom>
            <a:avLst/>
            <a:gdLst>
              <a:gd name="T0" fmla="*/ 47 w 47"/>
              <a:gd name="T1" fmla="*/ 26 h 54"/>
              <a:gd name="T2" fmla="*/ 23 w 47"/>
              <a:gd name="T3" fmla="*/ 54 h 54"/>
              <a:gd name="T4" fmla="*/ 0 w 47"/>
              <a:gd name="T5" fmla="*/ 26 h 54"/>
              <a:gd name="T6" fmla="*/ 23 w 47"/>
              <a:gd name="T7" fmla="*/ 0 h 54"/>
              <a:gd name="T8" fmla="*/ 47 w 47"/>
              <a:gd name="T9" fmla="*/ 26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54">
                <a:moveTo>
                  <a:pt x="47" y="26"/>
                </a:moveTo>
                <a:cubicBezTo>
                  <a:pt x="47" y="42"/>
                  <a:pt x="36" y="54"/>
                  <a:pt x="23" y="54"/>
                </a:cubicBezTo>
                <a:cubicBezTo>
                  <a:pt x="10" y="54"/>
                  <a:pt x="0" y="42"/>
                  <a:pt x="0" y="26"/>
                </a:cubicBezTo>
                <a:cubicBezTo>
                  <a:pt x="0" y="12"/>
                  <a:pt x="10" y="0"/>
                  <a:pt x="23" y="0"/>
                </a:cubicBezTo>
                <a:cubicBezTo>
                  <a:pt x="36" y="0"/>
                  <a:pt x="47" y="12"/>
                  <a:pt x="47" y="26"/>
                </a:cubicBezTo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 w="11113" cap="rnd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8" name="Right Bracket 267"/>
          <p:cNvSpPr/>
          <p:nvPr/>
        </p:nvSpPr>
        <p:spPr>
          <a:xfrm rot="16200000">
            <a:off x="3683907" y="-826834"/>
            <a:ext cx="155360" cy="3683605"/>
          </a:xfrm>
          <a:prstGeom prst="rightBracket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9" name="Right Bracket 268"/>
          <p:cNvSpPr/>
          <p:nvPr/>
        </p:nvSpPr>
        <p:spPr>
          <a:xfrm rot="16200000">
            <a:off x="6384442" y="215453"/>
            <a:ext cx="144874" cy="1609518"/>
          </a:xfrm>
          <a:prstGeom prst="rightBracket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1" name="Straight Connector 270"/>
          <p:cNvCxnSpPr/>
          <p:nvPr/>
        </p:nvCxnSpPr>
        <p:spPr>
          <a:xfrm flipH="1">
            <a:off x="1642417" y="692696"/>
            <a:ext cx="0" cy="4392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Straight Connector 271"/>
          <p:cNvCxnSpPr/>
          <p:nvPr/>
        </p:nvCxnSpPr>
        <p:spPr>
          <a:xfrm flipH="1">
            <a:off x="1650801" y="5013176"/>
            <a:ext cx="5873527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5" name="Rectangle 274"/>
          <p:cNvSpPr>
            <a:spLocks noChangeArrowheads="1"/>
          </p:cNvSpPr>
          <p:nvPr/>
        </p:nvSpPr>
        <p:spPr bwMode="auto">
          <a:xfrm>
            <a:off x="2460068" y="3696156"/>
            <a:ext cx="446757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Mean and 95% CI of weight increase between baseline and week 10, g</a:t>
            </a:r>
            <a:endParaRPr kumimoji="0" lang="en-US" alt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6" name="Rectangle 175"/>
          <p:cNvSpPr>
            <a:spLocks noChangeArrowheads="1"/>
          </p:cNvSpPr>
          <p:nvPr/>
        </p:nvSpPr>
        <p:spPr bwMode="auto">
          <a:xfrm>
            <a:off x="6444208" y="207263"/>
            <a:ext cx="240129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Online Supplemental Materials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92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896" y="3707439"/>
            <a:ext cx="927371" cy="927371"/>
          </a:xfrm>
          <a:prstGeom prst="rect">
            <a:avLst/>
          </a:prstGeom>
        </p:spPr>
      </p:pic>
      <p:sp>
        <p:nvSpPr>
          <p:cNvPr id="175" name="Rectangle 174"/>
          <p:cNvSpPr>
            <a:spLocks noChangeArrowheads="1"/>
          </p:cNvSpPr>
          <p:nvPr/>
        </p:nvSpPr>
        <p:spPr bwMode="auto">
          <a:xfrm>
            <a:off x="2771800" y="5705380"/>
            <a:ext cx="632400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3</a:t>
            </a: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Summary of the proposed effect of probiotics on host C1-metabolism.</a:t>
            </a:r>
          </a:p>
          <a:p>
            <a:pPr lvl="0"/>
            <a:r>
              <a:rPr lang="en-US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liver is the main SAM-synthesizing organ. Probiotics that are able to use and/or synthesize methyl donors might be a source of SAM that could support the host’s needs. 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5-MTHF, </a:t>
            </a:r>
            <a:r>
              <a:rPr lang="en-US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5-methyltetrahydrofolate; BHMT, betaine-homocysteine methyl transferase; SAM, </a:t>
            </a:r>
            <a:r>
              <a:rPr lang="en-US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S-</a:t>
            </a:r>
            <a:r>
              <a:rPr lang="en-US" altLang="en-US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adenosylmethionine</a:t>
            </a:r>
            <a:r>
              <a:rPr lang="en-US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SAH, </a:t>
            </a:r>
            <a:r>
              <a:rPr lang="en-US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S-</a:t>
            </a:r>
            <a:r>
              <a:rPr lang="en-US" altLang="en-US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adenosylhomocysteine</a:t>
            </a:r>
            <a:r>
              <a:rPr lang="en-US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THF, tetrahydrofolate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en-US" alt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Rectangle 76"/>
          <p:cNvSpPr>
            <a:spLocks noChangeArrowheads="1"/>
          </p:cNvSpPr>
          <p:nvPr/>
        </p:nvSpPr>
        <p:spPr bwMode="auto">
          <a:xfrm>
            <a:off x="6444208" y="207263"/>
            <a:ext cx="240129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Online Supplemental Materials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uppieren 11"/>
          <p:cNvGrpSpPr/>
          <p:nvPr/>
        </p:nvGrpSpPr>
        <p:grpSpPr>
          <a:xfrm>
            <a:off x="355003" y="291262"/>
            <a:ext cx="5869337" cy="6145843"/>
            <a:chOff x="355003" y="291262"/>
            <a:chExt cx="5869337" cy="6145843"/>
          </a:xfrm>
        </p:grpSpPr>
        <p:sp>
          <p:nvSpPr>
            <p:cNvPr id="172" name="Rectangle 171"/>
            <p:cNvSpPr/>
            <p:nvPr/>
          </p:nvSpPr>
          <p:spPr>
            <a:xfrm>
              <a:off x="4982826" y="2884613"/>
              <a:ext cx="1241514" cy="5606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1983139" y="291262"/>
              <a:ext cx="2805798" cy="24047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474636" y="2920521"/>
              <a:ext cx="2310874" cy="21055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 rot="884768">
              <a:off x="1744901" y="2160774"/>
              <a:ext cx="643749" cy="830679"/>
            </a:xfrm>
            <a:custGeom>
              <a:avLst/>
              <a:gdLst>
                <a:gd name="connsiteX0" fmla="*/ 493021 w 709005"/>
                <a:gd name="connsiteY0" fmla="*/ 0 h 993228"/>
                <a:gd name="connsiteX1" fmla="*/ 524552 w 709005"/>
                <a:gd name="connsiteY1" fmla="*/ 409904 h 993228"/>
                <a:gd name="connsiteX2" fmla="*/ 587614 w 709005"/>
                <a:gd name="connsiteY2" fmla="*/ 331076 h 993228"/>
                <a:gd name="connsiteX3" fmla="*/ 697972 w 709005"/>
                <a:gd name="connsiteY3" fmla="*/ 441435 h 993228"/>
                <a:gd name="connsiteX4" fmla="*/ 697972 w 709005"/>
                <a:gd name="connsiteY4" fmla="*/ 725214 h 993228"/>
                <a:gd name="connsiteX5" fmla="*/ 634910 w 709005"/>
                <a:gd name="connsiteY5" fmla="*/ 914400 h 993228"/>
                <a:gd name="connsiteX6" fmla="*/ 461490 w 709005"/>
                <a:gd name="connsiteY6" fmla="*/ 993228 h 993228"/>
                <a:gd name="connsiteX7" fmla="*/ 288069 w 709005"/>
                <a:gd name="connsiteY7" fmla="*/ 914400 h 993228"/>
                <a:gd name="connsiteX8" fmla="*/ 303834 w 709005"/>
                <a:gd name="connsiteY8" fmla="*/ 693683 h 993228"/>
                <a:gd name="connsiteX9" fmla="*/ 445724 w 709005"/>
                <a:gd name="connsiteY9" fmla="*/ 488731 h 993228"/>
                <a:gd name="connsiteX10" fmla="*/ 461490 w 709005"/>
                <a:gd name="connsiteY10" fmla="*/ 315311 h 993228"/>
                <a:gd name="connsiteX11" fmla="*/ 429959 w 709005"/>
                <a:gd name="connsiteY11" fmla="*/ 15766 h 993228"/>
                <a:gd name="connsiteX12" fmla="*/ 461490 w 709005"/>
                <a:gd name="connsiteY12" fmla="*/ 409904 h 993228"/>
                <a:gd name="connsiteX13" fmla="*/ 161945 w 709005"/>
                <a:gd name="connsiteY13" fmla="*/ 409904 h 993228"/>
                <a:gd name="connsiteX14" fmla="*/ 20055 w 709005"/>
                <a:gd name="connsiteY14" fmla="*/ 536028 h 993228"/>
                <a:gd name="connsiteX15" fmla="*/ 4290 w 709005"/>
                <a:gd name="connsiteY15" fmla="*/ 662152 h 993228"/>
                <a:gd name="connsiteX16" fmla="*/ 51586 w 709005"/>
                <a:gd name="connsiteY16" fmla="*/ 709449 h 993228"/>
                <a:gd name="connsiteX17" fmla="*/ 83117 w 709005"/>
                <a:gd name="connsiteY17" fmla="*/ 583325 h 993228"/>
                <a:gd name="connsiteX18" fmla="*/ 193476 w 709005"/>
                <a:gd name="connsiteY18" fmla="*/ 472966 h 993228"/>
                <a:gd name="connsiteX19" fmla="*/ 461490 w 709005"/>
                <a:gd name="connsiteY19" fmla="*/ 520262 h 993228"/>
                <a:gd name="connsiteX20" fmla="*/ 461490 w 709005"/>
                <a:gd name="connsiteY20" fmla="*/ 520262 h 993228"/>
                <a:gd name="connsiteX21" fmla="*/ 477255 w 709005"/>
                <a:gd name="connsiteY21" fmla="*/ 520262 h 993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9005" h="993228">
                  <a:moveTo>
                    <a:pt x="493021" y="0"/>
                  </a:moveTo>
                  <a:cubicBezTo>
                    <a:pt x="500904" y="177362"/>
                    <a:pt x="508787" y="354725"/>
                    <a:pt x="524552" y="409904"/>
                  </a:cubicBezTo>
                  <a:cubicBezTo>
                    <a:pt x="540317" y="465083"/>
                    <a:pt x="558711" y="325821"/>
                    <a:pt x="587614" y="331076"/>
                  </a:cubicBezTo>
                  <a:cubicBezTo>
                    <a:pt x="616517" y="336331"/>
                    <a:pt x="679579" y="375745"/>
                    <a:pt x="697972" y="441435"/>
                  </a:cubicBezTo>
                  <a:cubicBezTo>
                    <a:pt x="716365" y="507125"/>
                    <a:pt x="708482" y="646387"/>
                    <a:pt x="697972" y="725214"/>
                  </a:cubicBezTo>
                  <a:cubicBezTo>
                    <a:pt x="687462" y="804041"/>
                    <a:pt x="674324" y="869731"/>
                    <a:pt x="634910" y="914400"/>
                  </a:cubicBezTo>
                  <a:cubicBezTo>
                    <a:pt x="595496" y="959069"/>
                    <a:pt x="519297" y="993228"/>
                    <a:pt x="461490" y="993228"/>
                  </a:cubicBezTo>
                  <a:cubicBezTo>
                    <a:pt x="403683" y="993228"/>
                    <a:pt x="314345" y="964324"/>
                    <a:pt x="288069" y="914400"/>
                  </a:cubicBezTo>
                  <a:cubicBezTo>
                    <a:pt x="261793" y="864476"/>
                    <a:pt x="277558" y="764628"/>
                    <a:pt x="303834" y="693683"/>
                  </a:cubicBezTo>
                  <a:cubicBezTo>
                    <a:pt x="330110" y="622738"/>
                    <a:pt x="419448" y="551793"/>
                    <a:pt x="445724" y="488731"/>
                  </a:cubicBezTo>
                  <a:cubicBezTo>
                    <a:pt x="472000" y="425669"/>
                    <a:pt x="464117" y="394138"/>
                    <a:pt x="461490" y="315311"/>
                  </a:cubicBezTo>
                  <a:cubicBezTo>
                    <a:pt x="458863" y="236484"/>
                    <a:pt x="429959" y="1"/>
                    <a:pt x="429959" y="15766"/>
                  </a:cubicBezTo>
                  <a:cubicBezTo>
                    <a:pt x="429959" y="31531"/>
                    <a:pt x="506159" y="344214"/>
                    <a:pt x="461490" y="409904"/>
                  </a:cubicBezTo>
                  <a:cubicBezTo>
                    <a:pt x="416821" y="475594"/>
                    <a:pt x="235517" y="388883"/>
                    <a:pt x="161945" y="409904"/>
                  </a:cubicBezTo>
                  <a:cubicBezTo>
                    <a:pt x="88373" y="430925"/>
                    <a:pt x="46331" y="493987"/>
                    <a:pt x="20055" y="536028"/>
                  </a:cubicBezTo>
                  <a:cubicBezTo>
                    <a:pt x="-6221" y="578069"/>
                    <a:pt x="-965" y="633248"/>
                    <a:pt x="4290" y="662152"/>
                  </a:cubicBezTo>
                  <a:cubicBezTo>
                    <a:pt x="9545" y="691056"/>
                    <a:pt x="38448" y="722587"/>
                    <a:pt x="51586" y="709449"/>
                  </a:cubicBezTo>
                  <a:cubicBezTo>
                    <a:pt x="64724" y="696311"/>
                    <a:pt x="59469" y="622739"/>
                    <a:pt x="83117" y="583325"/>
                  </a:cubicBezTo>
                  <a:cubicBezTo>
                    <a:pt x="106765" y="543911"/>
                    <a:pt x="130414" y="483476"/>
                    <a:pt x="193476" y="472966"/>
                  </a:cubicBezTo>
                  <a:lnTo>
                    <a:pt x="461490" y="520262"/>
                  </a:lnTo>
                  <a:lnTo>
                    <a:pt x="461490" y="520262"/>
                  </a:lnTo>
                  <a:lnTo>
                    <a:pt x="477255" y="520262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4307" name="Arc 154"/>
            <p:cNvSpPr>
              <a:spLocks/>
            </p:cNvSpPr>
            <p:nvPr/>
          </p:nvSpPr>
          <p:spPr bwMode="auto">
            <a:xfrm rot="16780775">
              <a:off x="561259" y="4110913"/>
              <a:ext cx="501424" cy="174987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1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482428" y="2648787"/>
              <a:ext cx="1137244" cy="220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Text Box 12"/>
            <p:cNvSpPr txBox="1">
              <a:spLocks noChangeArrowheads="1"/>
            </p:cNvSpPr>
            <p:nvPr/>
          </p:nvSpPr>
          <p:spPr bwMode="auto">
            <a:xfrm>
              <a:off x="5069771" y="4774895"/>
              <a:ext cx="739305" cy="4647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100" b="1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Urine </a:t>
              </a:r>
            </a:p>
            <a:p>
              <a:pPr algn="ctr" eaLnBrk="1" hangingPunct="1">
                <a:buFontTx/>
                <a:buNone/>
              </a:pPr>
              <a:r>
                <a:rPr lang="en-US" altLang="en-US" sz="1100" b="1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excretion</a:t>
              </a:r>
              <a:endParaRPr lang="en-US" altLang="en-US" sz="11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9" name="Line 214"/>
            <p:cNvSpPr>
              <a:spLocks noChangeShapeType="1"/>
            </p:cNvSpPr>
            <p:nvPr/>
          </p:nvSpPr>
          <p:spPr bwMode="auto">
            <a:xfrm>
              <a:off x="683566" y="3284984"/>
              <a:ext cx="0" cy="103767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100" dirty="0">
                <a:ln w="12700">
                  <a:solidFill>
                    <a:schemeClr val="tx1"/>
                  </a:solidFill>
                </a:ln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3" name="Text Box 150"/>
            <p:cNvSpPr txBox="1">
              <a:spLocks noChangeArrowheads="1"/>
            </p:cNvSpPr>
            <p:nvPr/>
          </p:nvSpPr>
          <p:spPr bwMode="auto">
            <a:xfrm>
              <a:off x="467544" y="2379332"/>
              <a:ext cx="418704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100" b="1" u="sng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Gut</a:t>
              </a:r>
              <a:endParaRPr lang="en-US" altLang="en-US" sz="1100" b="1" u="sng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Text Box 150"/>
            <p:cNvSpPr txBox="1">
              <a:spLocks noChangeArrowheads="1"/>
            </p:cNvSpPr>
            <p:nvPr/>
          </p:nvSpPr>
          <p:spPr bwMode="auto">
            <a:xfrm>
              <a:off x="683568" y="3356842"/>
              <a:ext cx="1024479" cy="9387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1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Lactic acid bacteria/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1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other SAM-producing bacteria?  </a:t>
              </a:r>
              <a:endParaRPr lang="en-US" altLang="en-US" sz="11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Arc 6"/>
            <p:cNvSpPr/>
            <p:nvPr/>
          </p:nvSpPr>
          <p:spPr>
            <a:xfrm rot="19154534">
              <a:off x="1493917" y="2492782"/>
              <a:ext cx="1098796" cy="1177389"/>
            </a:xfrm>
            <a:prstGeom prst="arc">
              <a:avLst>
                <a:gd name="adj1" fmla="val 14184081"/>
                <a:gd name="adj2" fmla="val 17209686"/>
              </a:avLst>
            </a:prstGeom>
            <a:ln w="127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Text Box 12"/>
            <p:cNvSpPr txBox="1">
              <a:spLocks noChangeArrowheads="1"/>
            </p:cNvSpPr>
            <p:nvPr/>
          </p:nvSpPr>
          <p:spPr bwMode="auto">
            <a:xfrm>
              <a:off x="539552" y="2636912"/>
              <a:ext cx="641522" cy="667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altLang="en-US" sz="11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Dietary </a:t>
              </a:r>
            </a:p>
            <a:p>
              <a:pPr eaLnBrk="1" hangingPunct="1">
                <a:buFontTx/>
                <a:buNone/>
              </a:pPr>
              <a:r>
                <a:rPr lang="en-US" altLang="en-US" sz="11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methyl </a:t>
              </a:r>
            </a:p>
            <a:p>
              <a:pPr eaLnBrk="1" hangingPunct="1">
                <a:buFontTx/>
                <a:buNone/>
              </a:pPr>
              <a:r>
                <a:rPr lang="en-US" altLang="en-US" sz="11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donors</a:t>
              </a:r>
              <a:endParaRPr lang="en-US" altLang="en-US" sz="11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Text Box 12"/>
            <p:cNvSpPr txBox="1">
              <a:spLocks noChangeArrowheads="1"/>
            </p:cNvSpPr>
            <p:nvPr/>
          </p:nvSpPr>
          <p:spPr bwMode="auto">
            <a:xfrm>
              <a:off x="4245300" y="295103"/>
              <a:ext cx="513282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100" b="1" u="sng" dirty="0" smtClean="0">
                  <a:latin typeface="Times New Roman" panose="02020603050405020304" pitchFamily="18" charset="0"/>
                  <a:ea typeface="MS PGothic" pitchFamily="34" charset="-128"/>
                  <a:cs typeface="Times New Roman" panose="02020603050405020304" pitchFamily="18" charset="0"/>
                </a:rPr>
                <a:t>Liver</a:t>
              </a:r>
              <a:endParaRPr lang="en-US" altLang="en-US" sz="1100" b="1" u="sng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endParaRPr>
            </a:p>
          </p:txBody>
        </p:sp>
        <p:sp>
          <p:nvSpPr>
            <p:cNvPr id="95" name="Text Box 12"/>
            <p:cNvSpPr txBox="1">
              <a:spLocks noChangeArrowheads="1"/>
            </p:cNvSpPr>
            <p:nvPr/>
          </p:nvSpPr>
          <p:spPr bwMode="auto">
            <a:xfrm>
              <a:off x="3914309" y="3964733"/>
              <a:ext cx="649537" cy="667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100" dirty="0" smtClean="0">
                  <a:latin typeface="Times New Roman" panose="02020603050405020304" pitchFamily="18" charset="0"/>
                  <a:ea typeface="MS PGothic" pitchFamily="34" charset="-128"/>
                  <a:cs typeface="Times New Roman" panose="02020603050405020304" pitchFamily="18" charset="0"/>
                </a:rPr>
                <a:t>SAM</a:t>
              </a:r>
            </a:p>
            <a:p>
              <a:pPr algn="ctr" eaLnBrk="1" hangingPunct="1">
                <a:buFontTx/>
                <a:buNone/>
              </a:pPr>
              <a:r>
                <a:rPr lang="en-US" altLang="en-US" sz="1100" dirty="0" smtClean="0">
                  <a:latin typeface="Times New Roman" panose="02020603050405020304" pitchFamily="18" charset="0"/>
                  <a:ea typeface="MS PGothic" pitchFamily="34" charset="-128"/>
                  <a:cs typeface="Times New Roman" panose="02020603050405020304" pitchFamily="18" charset="0"/>
                </a:rPr>
                <a:t>Choline</a:t>
              </a:r>
            </a:p>
            <a:p>
              <a:pPr algn="ctr" eaLnBrk="1" hangingPunct="1">
                <a:buFontTx/>
                <a:buNone/>
              </a:pPr>
              <a:r>
                <a:rPr lang="en-US" altLang="en-US" sz="1100" dirty="0" smtClean="0">
                  <a:latin typeface="Times New Roman" panose="02020603050405020304" pitchFamily="18" charset="0"/>
                  <a:ea typeface="MS PGothic" pitchFamily="34" charset="-128"/>
                  <a:cs typeface="Times New Roman" panose="02020603050405020304" pitchFamily="18" charset="0"/>
                </a:rPr>
                <a:t>Betaine</a:t>
              </a:r>
              <a:endParaRPr lang="en-US" altLang="en-US" sz="11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endParaRPr>
            </a:p>
          </p:txBody>
        </p:sp>
        <p:sp>
          <p:nvSpPr>
            <p:cNvPr id="97" name="Line 7"/>
            <p:cNvSpPr>
              <a:spLocks noChangeShapeType="1"/>
            </p:cNvSpPr>
            <p:nvPr/>
          </p:nvSpPr>
          <p:spPr bwMode="auto">
            <a:xfrm>
              <a:off x="4572000" y="4287978"/>
              <a:ext cx="360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Line 7"/>
            <p:cNvSpPr>
              <a:spLocks noChangeShapeType="1"/>
            </p:cNvSpPr>
            <p:nvPr/>
          </p:nvSpPr>
          <p:spPr bwMode="auto">
            <a:xfrm flipV="1">
              <a:off x="3203848" y="3676701"/>
              <a:ext cx="320023" cy="2458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4" name="Straight Connector 133"/>
            <p:cNvCxnSpPr/>
            <p:nvPr/>
          </p:nvCxnSpPr>
          <p:spPr>
            <a:xfrm>
              <a:off x="4788024" y="3609976"/>
              <a:ext cx="0" cy="140400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Text Box 12"/>
            <p:cNvSpPr txBox="1">
              <a:spLocks noChangeArrowheads="1"/>
            </p:cNvSpPr>
            <p:nvPr/>
          </p:nvSpPr>
          <p:spPr bwMode="auto">
            <a:xfrm>
              <a:off x="355003" y="5445224"/>
              <a:ext cx="1696298" cy="4647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None/>
              </a:pPr>
              <a:r>
                <a:rPr lang="en-US" altLang="en-US" sz="1100" b="1" u="sng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Fecal </a:t>
              </a:r>
              <a:r>
                <a:rPr lang="en-US" altLang="en-US" sz="1100" b="1" u="sng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excretion </a:t>
              </a:r>
            </a:p>
            <a:p>
              <a:pPr eaLnBrk="1" hangingPunct="1">
                <a:buNone/>
              </a:pPr>
              <a:r>
                <a:rPr lang="en-US" altLang="en-US" sz="1100" b="1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(mean SAM = </a:t>
              </a:r>
              <a:r>
                <a:rPr lang="en-US" altLang="en-US" sz="1100" b="1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34 </a:t>
              </a:r>
              <a:r>
                <a:rPr lang="en-US" altLang="en-US" sz="1100" b="1" dirty="0" err="1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nmol</a:t>
              </a:r>
              <a:r>
                <a:rPr lang="en-US" altLang="en-US" sz="11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/g</a:t>
              </a:r>
              <a:r>
                <a:rPr lang="en-US" altLang="en-US" sz="1100" b="1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)</a:t>
              </a:r>
              <a:endParaRPr lang="en-US" altLang="en-US" sz="11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9" name="Text Box 12"/>
            <p:cNvSpPr txBox="1">
              <a:spLocks noChangeArrowheads="1"/>
            </p:cNvSpPr>
            <p:nvPr/>
          </p:nvSpPr>
          <p:spPr bwMode="auto">
            <a:xfrm>
              <a:off x="1646552" y="3183678"/>
              <a:ext cx="853119" cy="26161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1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Absorption </a:t>
              </a:r>
              <a:endParaRPr lang="en-US" altLang="en-US" sz="11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Text Box 150"/>
            <p:cNvSpPr txBox="1">
              <a:spLocks noChangeArrowheads="1"/>
            </p:cNvSpPr>
            <p:nvPr/>
          </p:nvSpPr>
          <p:spPr bwMode="auto">
            <a:xfrm>
              <a:off x="1848433" y="4381331"/>
              <a:ext cx="526106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1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SAM </a:t>
              </a:r>
              <a:endParaRPr lang="en-US" altLang="en-US" sz="11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1" name="Line 7"/>
            <p:cNvSpPr>
              <a:spLocks noChangeShapeType="1"/>
            </p:cNvSpPr>
            <p:nvPr/>
          </p:nvSpPr>
          <p:spPr bwMode="auto">
            <a:xfrm flipV="1">
              <a:off x="2339752" y="4180757"/>
              <a:ext cx="464882" cy="29271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1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2" name="Text Box 232"/>
            <p:cNvSpPr txBox="1">
              <a:spLocks noChangeArrowheads="1"/>
            </p:cNvSpPr>
            <p:nvPr/>
          </p:nvSpPr>
          <p:spPr bwMode="auto">
            <a:xfrm>
              <a:off x="2785017" y="3919147"/>
              <a:ext cx="490839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1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SAM</a:t>
              </a:r>
              <a:endParaRPr lang="en-US" altLang="en-US" sz="11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7" name="Text Box 232"/>
            <p:cNvSpPr txBox="1">
              <a:spLocks noChangeArrowheads="1"/>
            </p:cNvSpPr>
            <p:nvPr/>
          </p:nvSpPr>
          <p:spPr bwMode="auto">
            <a:xfrm>
              <a:off x="2483768" y="4070934"/>
              <a:ext cx="255198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100" b="1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?</a:t>
              </a:r>
              <a:endParaRPr lang="en-US" altLang="en-US" sz="11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Text Box 12"/>
            <p:cNvSpPr txBox="1">
              <a:spLocks noChangeArrowheads="1"/>
            </p:cNvSpPr>
            <p:nvPr/>
          </p:nvSpPr>
          <p:spPr bwMode="auto">
            <a:xfrm>
              <a:off x="4943526" y="2858842"/>
              <a:ext cx="564578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100" b="1" u="sng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Brain </a:t>
              </a:r>
              <a:endParaRPr lang="en-US" altLang="en-US" sz="1100" b="1" u="sng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Text Box 150"/>
            <p:cNvSpPr txBox="1">
              <a:spLocks noChangeArrowheads="1"/>
            </p:cNvSpPr>
            <p:nvPr/>
          </p:nvSpPr>
          <p:spPr bwMode="auto">
            <a:xfrm>
              <a:off x="467544" y="4396781"/>
              <a:ext cx="490840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1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SAM</a:t>
              </a:r>
              <a:endParaRPr lang="en-US" altLang="en-US" sz="11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Text Box 150"/>
            <p:cNvSpPr txBox="1">
              <a:spLocks noChangeArrowheads="1"/>
            </p:cNvSpPr>
            <p:nvPr/>
          </p:nvSpPr>
          <p:spPr bwMode="auto">
            <a:xfrm>
              <a:off x="395536" y="5836941"/>
              <a:ext cx="1440160" cy="600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1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  <a:sym typeface="Symbol"/>
                </a:rPr>
                <a:t>Very </a:t>
              </a:r>
              <a:r>
                <a:rPr lang="en-US" altLang="en-US" sz="11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  <a:sym typeface="Symbol"/>
                </a:rPr>
                <a:t>low </a:t>
              </a:r>
              <a:r>
                <a:rPr lang="en-US" altLang="en-US" sz="11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choline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1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No detectable betaine or dimethylglycine</a:t>
              </a:r>
              <a:endParaRPr lang="en-US" altLang="en-US" sz="11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Text Box 232"/>
            <p:cNvSpPr txBox="1">
              <a:spLocks noChangeArrowheads="1"/>
            </p:cNvSpPr>
            <p:nvPr/>
          </p:nvSpPr>
          <p:spPr bwMode="auto">
            <a:xfrm>
              <a:off x="3203848" y="3343083"/>
              <a:ext cx="919759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1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SAM pool </a:t>
              </a:r>
              <a:endParaRPr lang="en-US" altLang="en-US" sz="11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Text Box 232"/>
            <p:cNvSpPr txBox="1">
              <a:spLocks noChangeArrowheads="1"/>
            </p:cNvSpPr>
            <p:nvPr/>
          </p:nvSpPr>
          <p:spPr bwMode="auto">
            <a:xfrm>
              <a:off x="4991533" y="3120452"/>
              <a:ext cx="1232807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altLang="en-US" sz="1100" b="1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SAM </a:t>
              </a:r>
              <a:r>
                <a:rPr lang="en-US" altLang="en-US" sz="11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(</a:t>
              </a:r>
              <a:r>
                <a:rPr lang="en-US" altLang="en-US" sz="1100" b="1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27 </a:t>
              </a:r>
              <a:r>
                <a:rPr lang="en-US" altLang="en-US" sz="1100" b="1" dirty="0" err="1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nmol</a:t>
              </a:r>
              <a:r>
                <a:rPr lang="en-US" altLang="en-US" sz="1100" b="1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/g</a:t>
              </a:r>
              <a:r>
                <a:rPr lang="en-US" altLang="en-US" sz="11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)</a:t>
              </a:r>
              <a:endParaRPr lang="en-US" altLang="en-US" sz="11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3" name="Line 7"/>
            <p:cNvSpPr>
              <a:spLocks noChangeShapeType="1"/>
            </p:cNvSpPr>
            <p:nvPr/>
          </p:nvSpPr>
          <p:spPr bwMode="auto">
            <a:xfrm>
              <a:off x="3759281" y="3707439"/>
              <a:ext cx="268250" cy="2542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611560" y="4661032"/>
              <a:ext cx="262638" cy="784192"/>
              <a:chOff x="-1385631" y="2624537"/>
              <a:chExt cx="360038" cy="1434998"/>
            </a:xfrm>
          </p:grpSpPr>
          <p:sp>
            <p:nvSpPr>
              <p:cNvPr id="4" name="Right Arrow 3"/>
              <p:cNvSpPr/>
              <p:nvPr/>
            </p:nvSpPr>
            <p:spPr>
              <a:xfrm rot="5400000">
                <a:off x="-1509662" y="3575466"/>
                <a:ext cx="608100" cy="360038"/>
              </a:xfrm>
              <a:prstGeom prst="rightArrow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ln>
                    <a:solidFill>
                      <a:schemeClr val="tx1"/>
                    </a:solidFill>
                  </a:ln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-1320082" y="2624537"/>
                <a:ext cx="108649" cy="34546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-1314971" y="3039343"/>
                <a:ext cx="144000" cy="34546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8" name="Text Box 12"/>
            <p:cNvSpPr txBox="1">
              <a:spLocks noChangeArrowheads="1"/>
            </p:cNvSpPr>
            <p:nvPr/>
          </p:nvSpPr>
          <p:spPr bwMode="auto">
            <a:xfrm>
              <a:off x="2483768" y="4783243"/>
              <a:ext cx="537327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100" b="1" u="sng" dirty="0" smtClean="0">
                  <a:latin typeface="Times New Roman" panose="02020603050405020304" pitchFamily="18" charset="0"/>
                  <a:ea typeface="MS PGothic" pitchFamily="34" charset="-128"/>
                  <a:cs typeface="Times New Roman" panose="02020603050405020304" pitchFamily="18" charset="0"/>
                </a:rPr>
                <a:t>Blood</a:t>
              </a:r>
              <a:endParaRPr lang="en-US" altLang="en-US" sz="1100" b="1" u="sng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endParaRPr>
            </a:p>
          </p:txBody>
        </p:sp>
        <p:sp>
          <p:nvSpPr>
            <p:cNvPr id="122" name="Line 7"/>
            <p:cNvSpPr>
              <a:spLocks noChangeShapeType="1"/>
            </p:cNvSpPr>
            <p:nvPr/>
          </p:nvSpPr>
          <p:spPr bwMode="auto">
            <a:xfrm>
              <a:off x="1152333" y="3191836"/>
              <a:ext cx="158663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1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6" name="Line 18332"/>
            <p:cNvSpPr>
              <a:spLocks noChangeShapeType="1"/>
            </p:cNvSpPr>
            <p:nvPr/>
          </p:nvSpPr>
          <p:spPr bwMode="auto">
            <a:xfrm flipV="1">
              <a:off x="2802635" y="517053"/>
              <a:ext cx="0" cy="2508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Text Box 18334"/>
            <p:cNvSpPr txBox="1">
              <a:spLocks noChangeArrowheads="1"/>
            </p:cNvSpPr>
            <p:nvPr/>
          </p:nvSpPr>
          <p:spPr bwMode="auto">
            <a:xfrm>
              <a:off x="3298623" y="994813"/>
              <a:ext cx="625305" cy="236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lnSpc>
                  <a:spcPct val="85000"/>
                </a:lnSpc>
              </a:pPr>
              <a:r>
                <a:rPr lang="en-US" alt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Choline</a:t>
              </a:r>
              <a:endPara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" name="Text Box 18339"/>
            <p:cNvSpPr txBox="1">
              <a:spLocks noChangeAspect="1" noChangeArrowheads="1"/>
            </p:cNvSpPr>
            <p:nvPr/>
          </p:nvSpPr>
          <p:spPr bwMode="auto">
            <a:xfrm rot="7778">
              <a:off x="4229583" y="1551376"/>
              <a:ext cx="652986" cy="2277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R-CH3</a:t>
              </a:r>
              <a:endPara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" name="Arc 18340"/>
            <p:cNvSpPr>
              <a:spLocks noChangeAspect="1"/>
            </p:cNvSpPr>
            <p:nvPr/>
          </p:nvSpPr>
          <p:spPr bwMode="auto">
            <a:xfrm rot="15149539" flipV="1">
              <a:off x="4107123" y="1484825"/>
              <a:ext cx="204884" cy="182882"/>
            </a:xfrm>
            <a:custGeom>
              <a:avLst/>
              <a:gdLst>
                <a:gd name="T0" fmla="*/ 144514513 w 43200"/>
                <a:gd name="T1" fmla="*/ 0 h 26799"/>
                <a:gd name="T2" fmla="*/ 607654 w 43200"/>
                <a:gd name="T3" fmla="*/ 18257388 h 26799"/>
                <a:gd name="T4" fmla="*/ 73335343 w 43200"/>
                <a:gd name="T5" fmla="*/ 39191340 h 2679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26799" fill="none" extrusionOk="0">
                  <a:moveTo>
                    <a:pt x="42564" y="0"/>
                  </a:moveTo>
                  <a:cubicBezTo>
                    <a:pt x="42986" y="1700"/>
                    <a:pt x="43200" y="3446"/>
                    <a:pt x="43200" y="5199"/>
                  </a:cubicBezTo>
                  <a:cubicBezTo>
                    <a:pt x="43200" y="17128"/>
                    <a:pt x="33529" y="26799"/>
                    <a:pt x="21600" y="26799"/>
                  </a:cubicBezTo>
                  <a:cubicBezTo>
                    <a:pt x="9670" y="26799"/>
                    <a:pt x="0" y="17128"/>
                    <a:pt x="0" y="5199"/>
                  </a:cubicBezTo>
                  <a:cubicBezTo>
                    <a:pt x="-1" y="4270"/>
                    <a:pt x="59" y="3342"/>
                    <a:pt x="179" y="2422"/>
                  </a:cubicBezTo>
                </a:path>
                <a:path w="43200" h="26799" stroke="0" extrusionOk="0">
                  <a:moveTo>
                    <a:pt x="42564" y="0"/>
                  </a:moveTo>
                  <a:cubicBezTo>
                    <a:pt x="42986" y="1700"/>
                    <a:pt x="43200" y="3446"/>
                    <a:pt x="43200" y="5199"/>
                  </a:cubicBezTo>
                  <a:cubicBezTo>
                    <a:pt x="43200" y="17128"/>
                    <a:pt x="33529" y="26799"/>
                    <a:pt x="21600" y="26799"/>
                  </a:cubicBezTo>
                  <a:cubicBezTo>
                    <a:pt x="9670" y="26799"/>
                    <a:pt x="0" y="17128"/>
                    <a:pt x="0" y="5199"/>
                  </a:cubicBezTo>
                  <a:cubicBezTo>
                    <a:pt x="-1" y="4270"/>
                    <a:pt x="59" y="3342"/>
                    <a:pt x="179" y="2422"/>
                  </a:cubicBezTo>
                  <a:lnTo>
                    <a:pt x="21600" y="5199"/>
                  </a:lnTo>
                  <a:lnTo>
                    <a:pt x="42564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" name="Text Box 18342"/>
            <p:cNvSpPr txBox="1">
              <a:spLocks noChangeAspect="1" noChangeArrowheads="1"/>
            </p:cNvSpPr>
            <p:nvPr/>
          </p:nvSpPr>
          <p:spPr bwMode="auto">
            <a:xfrm rot="5888">
              <a:off x="2381624" y="2112728"/>
              <a:ext cx="832279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Methionine</a:t>
              </a:r>
              <a:endPara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" name="Text Box 18346"/>
            <p:cNvSpPr txBox="1">
              <a:spLocks noChangeArrowheads="1"/>
            </p:cNvSpPr>
            <p:nvPr/>
          </p:nvSpPr>
          <p:spPr bwMode="auto">
            <a:xfrm>
              <a:off x="1907704" y="1268760"/>
              <a:ext cx="976903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n-US" alt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Methionine synthase</a:t>
              </a:r>
              <a:endPara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" name="Arc 18347"/>
            <p:cNvSpPr>
              <a:spLocks noChangeAspect="1"/>
            </p:cNvSpPr>
            <p:nvPr/>
          </p:nvSpPr>
          <p:spPr bwMode="auto">
            <a:xfrm rot="4369090">
              <a:off x="2230363" y="1281709"/>
              <a:ext cx="646989" cy="401351"/>
            </a:xfrm>
            <a:custGeom>
              <a:avLst/>
              <a:gdLst>
                <a:gd name="T0" fmla="*/ 0 w 35418"/>
                <a:gd name="T1" fmla="*/ 477658114 h 21600"/>
                <a:gd name="T2" fmla="*/ 2147483647 w 35418"/>
                <a:gd name="T3" fmla="*/ 1141753294 h 21600"/>
                <a:gd name="T4" fmla="*/ 1137317531 w 35418"/>
                <a:gd name="T5" fmla="*/ 1699177174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5418" h="21600" fill="none" extrusionOk="0">
                  <a:moveTo>
                    <a:pt x="-1" y="6071"/>
                  </a:moveTo>
                  <a:cubicBezTo>
                    <a:pt x="4027" y="2177"/>
                    <a:pt x="9411" y="-1"/>
                    <a:pt x="15014" y="0"/>
                  </a:cubicBezTo>
                  <a:cubicBezTo>
                    <a:pt x="24211" y="0"/>
                    <a:pt x="32401" y="5824"/>
                    <a:pt x="35418" y="14513"/>
                  </a:cubicBezTo>
                </a:path>
                <a:path w="35418" h="21600" stroke="0" extrusionOk="0">
                  <a:moveTo>
                    <a:pt x="-1" y="6071"/>
                  </a:moveTo>
                  <a:cubicBezTo>
                    <a:pt x="4027" y="2177"/>
                    <a:pt x="9411" y="-1"/>
                    <a:pt x="15014" y="0"/>
                  </a:cubicBezTo>
                  <a:cubicBezTo>
                    <a:pt x="24211" y="0"/>
                    <a:pt x="32401" y="5824"/>
                    <a:pt x="35418" y="14513"/>
                  </a:cubicBezTo>
                  <a:lnTo>
                    <a:pt x="15014" y="21600"/>
                  </a:lnTo>
                  <a:lnTo>
                    <a:pt x="-1" y="607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" name="Text Box 18348"/>
            <p:cNvSpPr txBox="1">
              <a:spLocks noChangeArrowheads="1"/>
            </p:cNvSpPr>
            <p:nvPr/>
          </p:nvSpPr>
          <p:spPr bwMode="auto">
            <a:xfrm rot="21572300">
              <a:off x="1932320" y="977507"/>
              <a:ext cx="694421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5-MTHF</a:t>
              </a:r>
              <a:endPara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" name="Text Box 18349"/>
            <p:cNvSpPr txBox="1">
              <a:spLocks noChangeArrowheads="1"/>
            </p:cNvSpPr>
            <p:nvPr/>
          </p:nvSpPr>
          <p:spPr bwMode="auto">
            <a:xfrm rot="21566859">
              <a:off x="2174165" y="1751640"/>
              <a:ext cx="452368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THF</a:t>
              </a:r>
              <a:endPara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0" name="Oval 18354"/>
            <p:cNvSpPr>
              <a:spLocks noChangeAspect="1" noChangeArrowheads="1"/>
            </p:cNvSpPr>
            <p:nvPr/>
          </p:nvSpPr>
          <p:spPr bwMode="auto">
            <a:xfrm>
              <a:off x="3913427" y="730461"/>
              <a:ext cx="329549" cy="267847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n-US" alt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SAH</a:t>
              </a:r>
              <a:endPara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endParaRPr>
            </a:p>
          </p:txBody>
        </p:sp>
        <p:sp>
          <p:nvSpPr>
            <p:cNvPr id="154" name="Text Box 18357"/>
            <p:cNvSpPr txBox="1">
              <a:spLocks noChangeArrowheads="1"/>
            </p:cNvSpPr>
            <p:nvPr/>
          </p:nvSpPr>
          <p:spPr bwMode="auto">
            <a:xfrm>
              <a:off x="2339752" y="719118"/>
              <a:ext cx="997389" cy="26161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Homocysteine</a:t>
              </a:r>
              <a:endPara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5" name="Text Box 18359"/>
            <p:cNvSpPr txBox="1">
              <a:spLocks noChangeAspect="1" noChangeArrowheads="1"/>
            </p:cNvSpPr>
            <p:nvPr/>
          </p:nvSpPr>
          <p:spPr bwMode="auto">
            <a:xfrm rot="7778">
              <a:off x="4173121" y="1341021"/>
              <a:ext cx="372608" cy="2277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6" name="Text Box 18334"/>
            <p:cNvSpPr txBox="1">
              <a:spLocks noChangeArrowheads="1"/>
            </p:cNvSpPr>
            <p:nvPr/>
          </p:nvSpPr>
          <p:spPr bwMode="auto">
            <a:xfrm>
              <a:off x="2871887" y="1220898"/>
              <a:ext cx="608543" cy="236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lnSpc>
                  <a:spcPct val="85000"/>
                </a:lnSpc>
              </a:pPr>
              <a:r>
                <a:rPr lang="en-US" alt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Betaine</a:t>
              </a:r>
              <a:endPara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Text Box 18334"/>
            <p:cNvSpPr txBox="1">
              <a:spLocks noChangeArrowheads="1"/>
            </p:cNvSpPr>
            <p:nvPr/>
          </p:nvSpPr>
          <p:spPr bwMode="auto">
            <a:xfrm>
              <a:off x="3001848" y="1846558"/>
              <a:ext cx="1138328" cy="236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lnSpc>
                  <a:spcPct val="85000"/>
                </a:lnSpc>
              </a:pPr>
              <a:r>
                <a:rPr lang="en-US" alt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Dimethylglycine</a:t>
              </a:r>
              <a:endPara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8" name="Arc 157"/>
            <p:cNvSpPr/>
            <p:nvPr/>
          </p:nvSpPr>
          <p:spPr>
            <a:xfrm rot="21248398" flipV="1">
              <a:off x="2827337" y="1385592"/>
              <a:ext cx="727136" cy="437946"/>
            </a:xfrm>
            <a:prstGeom prst="arc">
              <a:avLst>
                <a:gd name="adj1" fmla="val 7711143"/>
                <a:gd name="adj2" fmla="val 14192519"/>
              </a:avLst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9" name="Line 18332"/>
            <p:cNvSpPr>
              <a:spLocks noChangeShapeType="1"/>
            </p:cNvSpPr>
            <p:nvPr/>
          </p:nvSpPr>
          <p:spPr bwMode="auto">
            <a:xfrm>
              <a:off x="3436271" y="773552"/>
              <a:ext cx="2943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Text Box 18359"/>
            <p:cNvSpPr txBox="1">
              <a:spLocks noChangeAspect="1" noChangeArrowheads="1"/>
            </p:cNvSpPr>
            <p:nvPr/>
          </p:nvSpPr>
          <p:spPr bwMode="auto">
            <a:xfrm rot="7778">
              <a:off x="3122759" y="2396260"/>
              <a:ext cx="460434" cy="2277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ATP</a:t>
              </a:r>
              <a:endPara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1" name="Arc 160"/>
            <p:cNvSpPr/>
            <p:nvPr/>
          </p:nvSpPr>
          <p:spPr>
            <a:xfrm rot="7864696">
              <a:off x="3119270" y="2098122"/>
              <a:ext cx="429066" cy="236444"/>
            </a:xfrm>
            <a:prstGeom prst="arc">
              <a:avLst>
                <a:gd name="adj1" fmla="val 16200000"/>
                <a:gd name="adj2" fmla="val 20445360"/>
              </a:avLst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2" name="Text Box 18339"/>
            <p:cNvSpPr txBox="1">
              <a:spLocks noChangeAspect="1" noChangeArrowheads="1"/>
            </p:cNvSpPr>
            <p:nvPr/>
          </p:nvSpPr>
          <p:spPr bwMode="auto">
            <a:xfrm rot="7778">
              <a:off x="3531439" y="2157596"/>
              <a:ext cx="1400345" cy="2277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en-US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SAM (54 </a:t>
              </a:r>
              <a:r>
                <a:rPr lang="en-US" altLang="en-US" sz="11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nmol</a:t>
              </a:r>
              <a:r>
                <a:rPr lang="en-US" altLang="en-US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/g)</a:t>
              </a:r>
              <a:endParaRPr lang="en-US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63" name="Straight Arrow Connector 162"/>
            <p:cNvCxnSpPr/>
            <p:nvPr/>
          </p:nvCxnSpPr>
          <p:spPr>
            <a:xfrm flipV="1">
              <a:off x="2783384" y="998288"/>
              <a:ext cx="0" cy="1098976"/>
            </a:xfrm>
            <a:prstGeom prst="straightConnector1">
              <a:avLst/>
            </a:prstGeom>
            <a:ln w="9525">
              <a:solidFill>
                <a:schemeClr val="tx1">
                  <a:lumMod val="85000"/>
                  <a:lumOff val="1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Text Box 18346"/>
            <p:cNvSpPr txBox="1">
              <a:spLocks noChangeArrowheads="1"/>
            </p:cNvSpPr>
            <p:nvPr/>
          </p:nvSpPr>
          <p:spPr bwMode="auto">
            <a:xfrm>
              <a:off x="2825776" y="1493632"/>
              <a:ext cx="976903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BHMT</a:t>
              </a:r>
              <a:endPara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65" name="Straight Arrow Connector 164"/>
            <p:cNvCxnSpPr/>
            <p:nvPr/>
          </p:nvCxnSpPr>
          <p:spPr>
            <a:xfrm flipV="1">
              <a:off x="3203848" y="2285720"/>
              <a:ext cx="468000" cy="0"/>
            </a:xfrm>
            <a:prstGeom prst="straightConnector1">
              <a:avLst/>
            </a:prstGeom>
            <a:ln w="9525">
              <a:solidFill>
                <a:schemeClr val="tx1">
                  <a:lumMod val="85000"/>
                  <a:lumOff val="1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Arrow Connector 165"/>
            <p:cNvCxnSpPr/>
            <p:nvPr/>
          </p:nvCxnSpPr>
          <p:spPr>
            <a:xfrm flipH="1">
              <a:off x="4101485" y="1061688"/>
              <a:ext cx="0" cy="1044000"/>
            </a:xfrm>
            <a:prstGeom prst="straightConnector1">
              <a:avLst/>
            </a:prstGeom>
            <a:ln w="9525">
              <a:solidFill>
                <a:schemeClr val="tx1">
                  <a:lumMod val="85000"/>
                  <a:lumOff val="1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Arrow Connector 166"/>
            <p:cNvCxnSpPr/>
            <p:nvPr/>
          </p:nvCxnSpPr>
          <p:spPr>
            <a:xfrm flipH="1">
              <a:off x="3298623" y="848676"/>
              <a:ext cx="540000" cy="20"/>
            </a:xfrm>
            <a:prstGeom prst="straightConnector1">
              <a:avLst/>
            </a:prstGeom>
            <a:ln w="9525">
              <a:solidFill>
                <a:schemeClr val="tx1">
                  <a:lumMod val="85000"/>
                  <a:lumOff val="1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Line 18332"/>
            <p:cNvSpPr>
              <a:spLocks noChangeShapeType="1"/>
            </p:cNvSpPr>
            <p:nvPr/>
          </p:nvSpPr>
          <p:spPr bwMode="auto">
            <a:xfrm flipH="1">
              <a:off x="3226615" y="1133592"/>
              <a:ext cx="143892" cy="1206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9" name="Line 7"/>
            <p:cNvSpPr>
              <a:spLocks noChangeShapeType="1"/>
            </p:cNvSpPr>
            <p:nvPr/>
          </p:nvSpPr>
          <p:spPr bwMode="auto">
            <a:xfrm flipV="1">
              <a:off x="4067944" y="2401023"/>
              <a:ext cx="0" cy="9156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71" name="Straight Connector 170"/>
            <p:cNvCxnSpPr/>
            <p:nvPr/>
          </p:nvCxnSpPr>
          <p:spPr>
            <a:xfrm>
              <a:off x="2483768" y="2956621"/>
              <a:ext cx="0" cy="201600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Right Arrow 172"/>
            <p:cNvSpPr/>
            <p:nvPr/>
          </p:nvSpPr>
          <p:spPr>
            <a:xfrm>
              <a:off x="4067944" y="3100637"/>
              <a:ext cx="985460" cy="169233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" name="Text Box 12"/>
            <p:cNvSpPr txBox="1">
              <a:spLocks noChangeArrowheads="1"/>
            </p:cNvSpPr>
            <p:nvPr/>
          </p:nvSpPr>
          <p:spPr bwMode="auto">
            <a:xfrm>
              <a:off x="860314" y="4851302"/>
              <a:ext cx="933269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buNone/>
              </a:pPr>
              <a:r>
                <a:rPr lang="en-US" altLang="en-US" sz="11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Fermentation</a:t>
              </a:r>
              <a:endParaRPr lang="en-US" altLang="en-US" sz="11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Text Box 18357"/>
            <p:cNvSpPr txBox="1">
              <a:spLocks noChangeArrowheads="1"/>
            </p:cNvSpPr>
            <p:nvPr/>
          </p:nvSpPr>
          <p:spPr bwMode="auto">
            <a:xfrm>
              <a:off x="2339752" y="291262"/>
              <a:ext cx="1000595" cy="26161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Cystathionine </a:t>
              </a:r>
              <a:endPara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Line 215"/>
            <p:cNvSpPr>
              <a:spLocks noChangeShapeType="1"/>
            </p:cNvSpPr>
            <p:nvPr/>
          </p:nvSpPr>
          <p:spPr bwMode="auto">
            <a:xfrm>
              <a:off x="5436096" y="4535032"/>
              <a:ext cx="0" cy="2520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1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Line 7"/>
            <p:cNvSpPr>
              <a:spLocks noChangeShapeType="1"/>
            </p:cNvSpPr>
            <p:nvPr/>
          </p:nvSpPr>
          <p:spPr bwMode="auto">
            <a:xfrm>
              <a:off x="1051051" y="4512135"/>
              <a:ext cx="7425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1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83959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500</Words>
  <Application>Microsoft Office PowerPoint</Application>
  <PresentationFormat>Bildschirmpräsentation (4:3)</PresentationFormat>
  <Paragraphs>87</Paragraphs>
  <Slides>3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 Theme</vt:lpstr>
      <vt:lpstr>PowerPoint-Präsentation</vt:lpstr>
      <vt:lpstr>PowerPoint-Präsentation</vt:lpstr>
      <vt:lpstr>PowerPoint-Präsentation</vt:lpstr>
    </vt:vector>
  </TitlesOfParts>
  <Company>Aarhus Universitet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Rima Obeid</dc:creator>
  <cp:lastModifiedBy>Obeid, Rima</cp:lastModifiedBy>
  <cp:revision>96</cp:revision>
  <cp:lastPrinted>2017-03-10T07:58:35Z</cp:lastPrinted>
  <dcterms:created xsi:type="dcterms:W3CDTF">2017-02-23T06:19:46Z</dcterms:created>
  <dcterms:modified xsi:type="dcterms:W3CDTF">2017-12-15T13:27:50Z</dcterms:modified>
</cp:coreProperties>
</file>