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12"/>
  </p:notesMasterIdLst>
  <p:handoutMasterIdLst>
    <p:handoutMasterId r:id="rId13"/>
  </p:handoutMasterIdLst>
  <p:sldIdLst>
    <p:sldId id="384" r:id="rId2"/>
    <p:sldId id="343" r:id="rId3"/>
    <p:sldId id="352" r:id="rId4"/>
    <p:sldId id="378" r:id="rId5"/>
    <p:sldId id="380" r:id="rId6"/>
    <p:sldId id="385" r:id="rId7"/>
    <p:sldId id="376" r:id="rId8"/>
    <p:sldId id="375" r:id="rId9"/>
    <p:sldId id="382" r:id="rId10"/>
    <p:sldId id="386" r:id="rId11"/>
  </p:sldIdLst>
  <p:sldSz cx="6858000" cy="9906000" type="A4"/>
  <p:notesSz cx="6797675" cy="9926638"/>
  <p:defaultTextStyle>
    <a:defPPr>
      <a:defRPr lang="en-GB"/>
    </a:defPPr>
    <a:lvl1pPr algn="l" rtl="0" fontAlgn="base">
      <a:spcBef>
        <a:spcPct val="0"/>
      </a:spcBef>
      <a:spcAft>
        <a:spcPct val="0"/>
      </a:spcAft>
      <a:defRPr sz="600" kern="1200">
        <a:solidFill>
          <a:schemeClr val="tx1"/>
        </a:solidFill>
        <a:latin typeface="Arial" pitchFamily="34" charset="0"/>
        <a:ea typeface="+mn-ea"/>
        <a:cs typeface="Arial" pitchFamily="34" charset="0"/>
      </a:defRPr>
    </a:lvl1pPr>
    <a:lvl2pPr marL="457200" algn="l" rtl="0" fontAlgn="base">
      <a:spcBef>
        <a:spcPct val="0"/>
      </a:spcBef>
      <a:spcAft>
        <a:spcPct val="0"/>
      </a:spcAft>
      <a:defRPr sz="600" kern="1200">
        <a:solidFill>
          <a:schemeClr val="tx1"/>
        </a:solidFill>
        <a:latin typeface="Arial" pitchFamily="34" charset="0"/>
        <a:ea typeface="+mn-ea"/>
        <a:cs typeface="Arial" pitchFamily="34" charset="0"/>
      </a:defRPr>
    </a:lvl2pPr>
    <a:lvl3pPr marL="914400" algn="l" rtl="0" fontAlgn="base">
      <a:spcBef>
        <a:spcPct val="0"/>
      </a:spcBef>
      <a:spcAft>
        <a:spcPct val="0"/>
      </a:spcAft>
      <a:defRPr sz="600"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sz="600"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sz="600" kern="1200">
        <a:solidFill>
          <a:schemeClr val="tx1"/>
        </a:solidFill>
        <a:latin typeface="Arial" pitchFamily="34" charset="0"/>
        <a:ea typeface="+mn-ea"/>
        <a:cs typeface="Arial" pitchFamily="34" charset="0"/>
      </a:defRPr>
    </a:lvl5pPr>
    <a:lvl6pPr marL="2286000" algn="l" defTabSz="914400" rtl="0" eaLnBrk="1" latinLnBrk="0" hangingPunct="1">
      <a:defRPr sz="600" kern="1200">
        <a:solidFill>
          <a:schemeClr val="tx1"/>
        </a:solidFill>
        <a:latin typeface="Arial" pitchFamily="34" charset="0"/>
        <a:ea typeface="+mn-ea"/>
        <a:cs typeface="Arial" pitchFamily="34" charset="0"/>
      </a:defRPr>
    </a:lvl6pPr>
    <a:lvl7pPr marL="2743200" algn="l" defTabSz="914400" rtl="0" eaLnBrk="1" latinLnBrk="0" hangingPunct="1">
      <a:defRPr sz="600" kern="1200">
        <a:solidFill>
          <a:schemeClr val="tx1"/>
        </a:solidFill>
        <a:latin typeface="Arial" pitchFamily="34" charset="0"/>
        <a:ea typeface="+mn-ea"/>
        <a:cs typeface="Arial" pitchFamily="34" charset="0"/>
      </a:defRPr>
    </a:lvl7pPr>
    <a:lvl8pPr marL="3200400" algn="l" defTabSz="914400" rtl="0" eaLnBrk="1" latinLnBrk="0" hangingPunct="1">
      <a:defRPr sz="600" kern="1200">
        <a:solidFill>
          <a:schemeClr val="tx1"/>
        </a:solidFill>
        <a:latin typeface="Arial" pitchFamily="34" charset="0"/>
        <a:ea typeface="+mn-ea"/>
        <a:cs typeface="Arial" pitchFamily="34" charset="0"/>
      </a:defRPr>
    </a:lvl8pPr>
    <a:lvl9pPr marL="3657600" algn="l" defTabSz="914400" rtl="0" eaLnBrk="1" latinLnBrk="0" hangingPunct="1">
      <a:defRPr sz="600" kern="1200">
        <a:solidFill>
          <a:schemeClr val="tx1"/>
        </a:solidFill>
        <a:latin typeface="Arial" pitchFamily="34" charset="0"/>
        <a:ea typeface="+mn-ea"/>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vid Bell" initials="DB" lastIdx="32" clrIdx="0"/>
  <p:cmAuthor id="7" name="Megan O'Brien" initials="MOB" lastIdx="1" clrIdx="7"/>
  <p:cmAuthor id="1" name="Windows User" initials="WU" lastIdx="3" clrIdx="1"/>
  <p:cmAuthor id="8" name="Jenna Roberts" initials="JR" lastIdx="7" clrIdx="8"/>
  <p:cmAuthor id="2" name="Anne-Marie Perry" initials="AMP" lastIdx="1" clrIdx="2"/>
  <p:cmAuthor id="9" name="Sophee Blanthorn-Hazell" initials="sbh" lastIdx="10" clrIdx="9"/>
  <p:cmAuthor id="3" name="Carolyn Slater" initials="CS" lastIdx="15" clrIdx="3"/>
  <p:cmAuthor id="10" name="Silvia Casas" initials="SC" lastIdx="17" clrIdx="10"/>
  <p:cmAuthor id="4" name="James Pike" initials="Pike" lastIdx="3" clrIdx="4"/>
  <p:cmAuthor id="11" name="Esther Lantigua" initials="EL" lastIdx="28" clrIdx="11"/>
  <p:cmAuthor id="5" name="Tom Burke" initials="TB" lastIdx="9" clrIdx="5"/>
  <p:cmAuthor id="6" name="Silvey" initials="Silvey" lastIdx="4"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FF00"/>
    <a:srgbClr val="FF66CC"/>
    <a:srgbClr val="FF9900"/>
    <a:srgbClr val="C0C0C0"/>
    <a:srgbClr val="B2B2B2"/>
    <a:srgbClr val="00CC66"/>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802" autoAdjust="0"/>
    <p:restoredTop sz="99417" autoAdjust="0"/>
  </p:normalViewPr>
  <p:slideViewPr>
    <p:cSldViewPr snapToGrid="0">
      <p:cViewPr>
        <p:scale>
          <a:sx n="75" d="100"/>
          <a:sy n="75" d="100"/>
        </p:scale>
        <p:origin x="-1722" y="534"/>
      </p:cViewPr>
      <p:guideLst>
        <p:guide orient="horz" pos="5635"/>
        <p:guide orient="horz" pos="565"/>
        <p:guide pos="4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438"/>
    </p:cViewPr>
  </p:sorterViewPr>
  <p:notesViewPr>
    <p:cSldViewPr snapToGrid="0">
      <p:cViewPr varScale="1">
        <p:scale>
          <a:sx n="62" d="100"/>
          <a:sy n="62" d="100"/>
        </p:scale>
        <p:origin x="-2616" y="-82"/>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2973388" cy="534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83" tIns="46093" rIns="92183" bIns="46093" numCol="1" anchor="t" anchorCtr="0" compatLnSpc="1">
            <a:prstTxWarp prst="textNoShape">
              <a:avLst/>
            </a:prstTxWarp>
          </a:bodyPr>
          <a:lstStyle>
            <a:lvl1pPr defTabSz="922816" eaLnBrk="0" hangingPunct="0">
              <a:lnSpc>
                <a:spcPct val="100000"/>
              </a:lnSpc>
              <a:spcBef>
                <a:spcPct val="0"/>
              </a:spcBef>
              <a:defRPr sz="1200">
                <a:latin typeface="Times New Roman" pitchFamily="18" charset="0"/>
                <a:cs typeface="+mn-cs"/>
              </a:defRPr>
            </a:lvl1pPr>
          </a:lstStyle>
          <a:p>
            <a:pPr>
              <a:defRPr/>
            </a:pPr>
            <a:endParaRPr lang="en-GB"/>
          </a:p>
        </p:txBody>
      </p:sp>
      <p:sp>
        <p:nvSpPr>
          <p:cNvPr id="58371" name="Rectangle 3"/>
          <p:cNvSpPr>
            <a:spLocks noGrp="1" noChangeArrowheads="1"/>
          </p:cNvSpPr>
          <p:nvPr>
            <p:ph type="dt" sz="quarter" idx="1"/>
          </p:nvPr>
        </p:nvSpPr>
        <p:spPr bwMode="auto">
          <a:xfrm>
            <a:off x="3886200" y="0"/>
            <a:ext cx="2895600" cy="534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83" tIns="46093" rIns="92183" bIns="46093" numCol="1" anchor="t" anchorCtr="0" compatLnSpc="1">
            <a:prstTxWarp prst="textNoShape">
              <a:avLst/>
            </a:prstTxWarp>
          </a:bodyPr>
          <a:lstStyle>
            <a:lvl1pPr algn="r" defTabSz="922816" eaLnBrk="0" hangingPunct="0">
              <a:lnSpc>
                <a:spcPct val="100000"/>
              </a:lnSpc>
              <a:spcBef>
                <a:spcPct val="0"/>
              </a:spcBef>
              <a:defRPr sz="1200">
                <a:latin typeface="Times New Roman" pitchFamily="18" charset="0"/>
                <a:cs typeface="+mn-cs"/>
              </a:defRPr>
            </a:lvl1pPr>
          </a:lstStyle>
          <a:p>
            <a:pPr>
              <a:defRPr/>
            </a:pPr>
            <a:endParaRPr lang="en-GB"/>
          </a:p>
        </p:txBody>
      </p:sp>
      <p:sp>
        <p:nvSpPr>
          <p:cNvPr id="58372" name="Rectangle 4"/>
          <p:cNvSpPr>
            <a:spLocks noGrp="1" noChangeArrowheads="1"/>
          </p:cNvSpPr>
          <p:nvPr>
            <p:ph type="ftr" sz="quarter" idx="2"/>
          </p:nvPr>
        </p:nvSpPr>
        <p:spPr bwMode="auto">
          <a:xfrm>
            <a:off x="0" y="9447289"/>
            <a:ext cx="2973388" cy="458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83" tIns="46093" rIns="92183" bIns="46093" numCol="1" anchor="b" anchorCtr="0" compatLnSpc="1">
            <a:prstTxWarp prst="textNoShape">
              <a:avLst/>
            </a:prstTxWarp>
          </a:bodyPr>
          <a:lstStyle>
            <a:lvl1pPr defTabSz="922816" eaLnBrk="0" hangingPunct="0">
              <a:lnSpc>
                <a:spcPct val="100000"/>
              </a:lnSpc>
              <a:spcBef>
                <a:spcPct val="0"/>
              </a:spcBef>
              <a:defRPr sz="1200">
                <a:latin typeface="Times New Roman" pitchFamily="18" charset="0"/>
                <a:cs typeface="+mn-cs"/>
              </a:defRPr>
            </a:lvl1pPr>
          </a:lstStyle>
          <a:p>
            <a:pPr>
              <a:defRPr/>
            </a:pPr>
            <a:endParaRPr lang="en-GB"/>
          </a:p>
        </p:txBody>
      </p:sp>
      <p:sp>
        <p:nvSpPr>
          <p:cNvPr id="58373" name="Rectangle 5"/>
          <p:cNvSpPr>
            <a:spLocks noGrp="1" noChangeArrowheads="1"/>
          </p:cNvSpPr>
          <p:nvPr>
            <p:ph type="sldNum" sz="quarter" idx="3"/>
          </p:nvPr>
        </p:nvSpPr>
        <p:spPr bwMode="auto">
          <a:xfrm>
            <a:off x="3886200" y="9447289"/>
            <a:ext cx="2895600" cy="458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83" tIns="46093" rIns="92183" bIns="46093" numCol="1" anchor="b" anchorCtr="0" compatLnSpc="1">
            <a:prstTxWarp prst="textNoShape">
              <a:avLst/>
            </a:prstTxWarp>
          </a:bodyPr>
          <a:lstStyle>
            <a:lvl1pPr algn="r" defTabSz="922816" eaLnBrk="0" hangingPunct="0">
              <a:lnSpc>
                <a:spcPct val="100000"/>
              </a:lnSpc>
              <a:spcBef>
                <a:spcPct val="0"/>
              </a:spcBef>
              <a:defRPr sz="1200">
                <a:latin typeface="Times New Roman" pitchFamily="18" charset="0"/>
                <a:cs typeface="+mn-cs"/>
              </a:defRPr>
            </a:lvl1pPr>
          </a:lstStyle>
          <a:p>
            <a:pPr>
              <a:defRPr/>
            </a:pPr>
            <a:fld id="{0EC76317-5BE2-4E62-B49C-DE9FBCDEDA37}" type="slidenum">
              <a:rPr lang="en-GB"/>
              <a:pPr>
                <a:defRPr/>
              </a:pPr>
              <a:t>‹#›</a:t>
            </a:fld>
            <a:endParaRPr lang="en-GB" dirty="0"/>
          </a:p>
        </p:txBody>
      </p:sp>
    </p:spTree>
    <p:extLst>
      <p:ext uri="{BB962C8B-B14F-4D97-AF65-F5344CB8AC3E}">
        <p14:creationId xmlns:p14="http://schemas.microsoft.com/office/powerpoint/2010/main" val="21982490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1"/>
            <a:ext cx="2954338" cy="460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90" tIns="46592" rIns="93190" bIns="46592" numCol="1" anchor="t" anchorCtr="0" compatLnSpc="1">
            <a:prstTxWarp prst="textNoShape">
              <a:avLst/>
            </a:prstTxWarp>
          </a:bodyPr>
          <a:lstStyle>
            <a:lvl1pPr defTabSz="930745" eaLnBrk="0" hangingPunct="0">
              <a:lnSpc>
                <a:spcPct val="100000"/>
              </a:lnSpc>
              <a:spcBef>
                <a:spcPct val="0"/>
              </a:spcBef>
              <a:defRPr sz="1200">
                <a:latin typeface="Times New Roman" pitchFamily="18" charset="0"/>
                <a:cs typeface="+mn-cs"/>
              </a:defRPr>
            </a:lvl1pPr>
          </a:lstStyle>
          <a:p>
            <a:pPr>
              <a:defRPr/>
            </a:pPr>
            <a:endParaRPr lang="en-GB"/>
          </a:p>
        </p:txBody>
      </p:sp>
      <p:sp>
        <p:nvSpPr>
          <p:cNvPr id="17411" name="Rectangle 3"/>
          <p:cNvSpPr>
            <a:spLocks noGrp="1" noChangeArrowheads="1"/>
          </p:cNvSpPr>
          <p:nvPr>
            <p:ph type="dt" idx="1"/>
          </p:nvPr>
        </p:nvSpPr>
        <p:spPr bwMode="auto">
          <a:xfrm>
            <a:off x="3889375" y="1"/>
            <a:ext cx="2876550" cy="460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90" tIns="46592" rIns="93190" bIns="46592" numCol="1" anchor="t" anchorCtr="0" compatLnSpc="1">
            <a:prstTxWarp prst="textNoShape">
              <a:avLst/>
            </a:prstTxWarp>
          </a:bodyPr>
          <a:lstStyle>
            <a:lvl1pPr algn="r" defTabSz="930745" eaLnBrk="0" hangingPunct="0">
              <a:lnSpc>
                <a:spcPct val="100000"/>
              </a:lnSpc>
              <a:spcBef>
                <a:spcPct val="0"/>
              </a:spcBef>
              <a:defRPr sz="1200">
                <a:latin typeface="Times New Roman" pitchFamily="18" charset="0"/>
                <a:cs typeface="+mn-cs"/>
              </a:defRPr>
            </a:lvl1pPr>
          </a:lstStyle>
          <a:p>
            <a:pPr>
              <a:defRPr/>
            </a:pPr>
            <a:endParaRPr lang="en-GB"/>
          </a:p>
        </p:txBody>
      </p:sp>
      <p:sp>
        <p:nvSpPr>
          <p:cNvPr id="16388" name="Rectangle 4"/>
          <p:cNvSpPr>
            <a:spLocks noGrp="1" noRot="1" noChangeAspect="1" noChangeArrowheads="1" noTextEdit="1"/>
          </p:cNvSpPr>
          <p:nvPr>
            <p:ph type="sldImg" idx="2"/>
          </p:nvPr>
        </p:nvSpPr>
        <p:spPr bwMode="auto">
          <a:xfrm>
            <a:off x="2154238" y="768350"/>
            <a:ext cx="2555875" cy="369411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7413" name="Rectangle 5"/>
          <p:cNvSpPr>
            <a:spLocks noGrp="1" noChangeArrowheads="1"/>
          </p:cNvSpPr>
          <p:nvPr>
            <p:ph type="body" sz="quarter" idx="3"/>
          </p:nvPr>
        </p:nvSpPr>
        <p:spPr bwMode="auto">
          <a:xfrm>
            <a:off x="931863" y="4693488"/>
            <a:ext cx="4973637" cy="4464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90" tIns="46592" rIns="93190" bIns="46592"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7414" name="Rectangle 6"/>
          <p:cNvSpPr>
            <a:spLocks noGrp="1" noChangeArrowheads="1"/>
          </p:cNvSpPr>
          <p:nvPr>
            <p:ph type="ftr" sz="quarter" idx="4"/>
          </p:nvPr>
        </p:nvSpPr>
        <p:spPr bwMode="auto">
          <a:xfrm>
            <a:off x="0" y="9463163"/>
            <a:ext cx="2954338" cy="461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90" tIns="46592" rIns="93190" bIns="46592" numCol="1" anchor="b" anchorCtr="0" compatLnSpc="1">
            <a:prstTxWarp prst="textNoShape">
              <a:avLst/>
            </a:prstTxWarp>
          </a:bodyPr>
          <a:lstStyle>
            <a:lvl1pPr defTabSz="930745" eaLnBrk="0" hangingPunct="0">
              <a:lnSpc>
                <a:spcPct val="100000"/>
              </a:lnSpc>
              <a:spcBef>
                <a:spcPct val="0"/>
              </a:spcBef>
              <a:defRPr sz="1200">
                <a:latin typeface="Times New Roman" pitchFamily="18" charset="0"/>
                <a:cs typeface="+mn-cs"/>
              </a:defRPr>
            </a:lvl1pPr>
          </a:lstStyle>
          <a:p>
            <a:pPr>
              <a:defRPr/>
            </a:pPr>
            <a:endParaRPr lang="en-GB"/>
          </a:p>
        </p:txBody>
      </p:sp>
      <p:sp>
        <p:nvSpPr>
          <p:cNvPr id="17415" name="Rectangle 7"/>
          <p:cNvSpPr>
            <a:spLocks noGrp="1" noChangeArrowheads="1"/>
          </p:cNvSpPr>
          <p:nvPr>
            <p:ph type="sldNum" sz="quarter" idx="5"/>
          </p:nvPr>
        </p:nvSpPr>
        <p:spPr bwMode="auto">
          <a:xfrm>
            <a:off x="3889375" y="9463163"/>
            <a:ext cx="2876550" cy="461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90" tIns="46592" rIns="93190" bIns="46592" numCol="1" anchor="b" anchorCtr="0" compatLnSpc="1">
            <a:prstTxWarp prst="textNoShape">
              <a:avLst/>
            </a:prstTxWarp>
          </a:bodyPr>
          <a:lstStyle>
            <a:lvl1pPr algn="r" defTabSz="930745" eaLnBrk="0" hangingPunct="0">
              <a:lnSpc>
                <a:spcPct val="100000"/>
              </a:lnSpc>
              <a:spcBef>
                <a:spcPct val="0"/>
              </a:spcBef>
              <a:defRPr sz="1200">
                <a:latin typeface="Times New Roman" pitchFamily="18" charset="0"/>
                <a:cs typeface="+mn-cs"/>
              </a:defRPr>
            </a:lvl1pPr>
          </a:lstStyle>
          <a:p>
            <a:pPr>
              <a:defRPr/>
            </a:pPr>
            <a:fld id="{28C08844-05D5-4D63-8117-64FF856B360B}" type="slidenum">
              <a:rPr lang="en-GB"/>
              <a:pPr>
                <a:defRPr/>
              </a:pPr>
              <a:t>‹#›</a:t>
            </a:fld>
            <a:endParaRPr lang="en-GB" dirty="0"/>
          </a:p>
        </p:txBody>
      </p:sp>
    </p:spTree>
    <p:extLst>
      <p:ext uri="{BB962C8B-B14F-4D97-AF65-F5344CB8AC3E}">
        <p14:creationId xmlns:p14="http://schemas.microsoft.com/office/powerpoint/2010/main" val="36907533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pPr>
              <a:defRPr/>
            </a:pPr>
            <a:r>
              <a:rPr lang="en-GB" dirty="0" smtClean="0">
                <a:solidFill>
                  <a:prstClr val="black"/>
                </a:solidFill>
              </a:rPr>
              <a:t>6928 - Arthritis VII Multisponsor\Fieldwork materials\First Draft\PSC</a:t>
            </a:r>
            <a:endParaRPr lang="en-GB" dirty="0">
              <a:solidFill>
                <a:prstClr val="black"/>
              </a:solidFill>
            </a:endParaRPr>
          </a:p>
        </p:txBody>
      </p:sp>
      <p:sp>
        <p:nvSpPr>
          <p:cNvPr id="5" name="Slide Number Placeholder 4"/>
          <p:cNvSpPr>
            <a:spLocks noGrp="1"/>
          </p:cNvSpPr>
          <p:nvPr>
            <p:ph type="sldNum" sz="quarter" idx="11"/>
          </p:nvPr>
        </p:nvSpPr>
        <p:spPr/>
        <p:txBody>
          <a:bodyPr/>
          <a:lstStyle/>
          <a:p>
            <a:pPr>
              <a:defRPr/>
            </a:pPr>
            <a:fld id="{4606EBC2-A44F-4C2C-BCB7-907CDEE8338E}" type="slidenum">
              <a:rPr lang="en-GB" smtClean="0">
                <a:solidFill>
                  <a:prstClr val="black"/>
                </a:solidFill>
              </a:rPr>
              <a:pPr>
                <a:defRPr/>
              </a:pPr>
              <a:t>1</a:t>
            </a:fld>
            <a:endParaRPr lang="en-GB" dirty="0">
              <a:solidFill>
                <a:prstClr val="black"/>
              </a:solidFill>
            </a:endParaRPr>
          </a:p>
        </p:txBody>
      </p:sp>
    </p:spTree>
    <p:extLst>
      <p:ext uri="{BB962C8B-B14F-4D97-AF65-F5344CB8AC3E}">
        <p14:creationId xmlns:p14="http://schemas.microsoft.com/office/powerpoint/2010/main" val="35391224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8C08844-05D5-4D63-8117-64FF856B360B}" type="slidenum">
              <a:rPr lang="en-GB" smtClean="0"/>
              <a:pPr>
                <a:defRPr/>
              </a:pPr>
              <a:t>2</a:t>
            </a:fld>
            <a:endParaRPr lang="en-GB" dirty="0"/>
          </a:p>
        </p:txBody>
      </p:sp>
    </p:spTree>
    <p:extLst>
      <p:ext uri="{BB962C8B-B14F-4D97-AF65-F5344CB8AC3E}">
        <p14:creationId xmlns:p14="http://schemas.microsoft.com/office/powerpoint/2010/main" val="2157358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8C08844-05D5-4D63-8117-64FF856B360B}" type="slidenum">
              <a:rPr lang="en-GB" smtClean="0"/>
              <a:pPr>
                <a:defRPr/>
              </a:pPr>
              <a:t>3</a:t>
            </a:fld>
            <a:endParaRPr lang="en-GB" dirty="0"/>
          </a:p>
        </p:txBody>
      </p:sp>
    </p:spTree>
    <p:extLst>
      <p:ext uri="{BB962C8B-B14F-4D97-AF65-F5344CB8AC3E}">
        <p14:creationId xmlns:p14="http://schemas.microsoft.com/office/powerpoint/2010/main" val="16101346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8C08844-05D5-4D63-8117-64FF856B360B}" type="slidenum">
              <a:rPr lang="en-GB" smtClean="0"/>
              <a:pPr>
                <a:defRPr/>
              </a:pPr>
              <a:t>4</a:t>
            </a:fld>
            <a:endParaRPr lang="en-GB" dirty="0"/>
          </a:p>
        </p:txBody>
      </p:sp>
    </p:spTree>
    <p:extLst>
      <p:ext uri="{BB962C8B-B14F-4D97-AF65-F5344CB8AC3E}">
        <p14:creationId xmlns:p14="http://schemas.microsoft.com/office/powerpoint/2010/main" val="1610134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8C08844-05D5-4D63-8117-64FF856B360B}" type="slidenum">
              <a:rPr lang="en-GB" smtClean="0"/>
              <a:pPr>
                <a:defRPr/>
              </a:pPr>
              <a:t>5</a:t>
            </a:fld>
            <a:endParaRPr lang="en-GB" dirty="0"/>
          </a:p>
        </p:txBody>
      </p:sp>
    </p:spTree>
    <p:extLst>
      <p:ext uri="{BB962C8B-B14F-4D97-AF65-F5344CB8AC3E}">
        <p14:creationId xmlns:p14="http://schemas.microsoft.com/office/powerpoint/2010/main" val="16101346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8C08844-05D5-4D63-8117-64FF856B360B}" type="slidenum">
              <a:rPr lang="en-GB" smtClean="0"/>
              <a:pPr>
                <a:defRPr/>
              </a:pPr>
              <a:t>6</a:t>
            </a:fld>
            <a:endParaRPr lang="en-GB" dirty="0"/>
          </a:p>
        </p:txBody>
      </p:sp>
    </p:spTree>
    <p:extLst>
      <p:ext uri="{BB962C8B-B14F-4D97-AF65-F5344CB8AC3E}">
        <p14:creationId xmlns:p14="http://schemas.microsoft.com/office/powerpoint/2010/main" val="16101346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996943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445525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14350" y="881063"/>
            <a:ext cx="5829300" cy="165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514350" y="2862263"/>
            <a:ext cx="5829300" cy="594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a:spLocks noChangeArrowheads="1"/>
          </p:cNvSpPr>
          <p:nvPr/>
        </p:nvSpPr>
        <p:spPr bwMode="auto">
          <a:xfrm>
            <a:off x="4326185" y="0"/>
            <a:ext cx="2392363"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defTabSz="762000" eaLnBrk="0" hangingPunct="0"/>
            <a:endParaRPr lang="en-US" sz="1200" b="1" dirty="0">
              <a:solidFill>
                <a:srgbClr val="000000"/>
              </a:solidFill>
              <a:cs typeface="Arial" charset="0"/>
            </a:endParaRPr>
          </a:p>
        </p:txBody>
      </p:sp>
      <p:sp>
        <p:nvSpPr>
          <p:cNvPr id="7" name="Rectangle 285"/>
          <p:cNvSpPr>
            <a:spLocks noChangeArrowheads="1"/>
          </p:cNvSpPr>
          <p:nvPr/>
        </p:nvSpPr>
        <p:spPr bwMode="auto">
          <a:xfrm>
            <a:off x="4238873" y="0"/>
            <a:ext cx="2392362"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defTabSz="762000" eaLnBrk="0" hangingPunct="0"/>
            <a:endParaRPr lang="en-US" sz="1200" b="1" dirty="0">
              <a:solidFill>
                <a:srgbClr val="000000"/>
              </a:solidFill>
              <a:cs typeface="Arial" charset="0"/>
            </a:endParaRPr>
          </a:p>
        </p:txBody>
      </p:sp>
      <p:sp>
        <p:nvSpPr>
          <p:cNvPr id="12" name="TextBox 11"/>
          <p:cNvSpPr txBox="1"/>
          <p:nvPr/>
        </p:nvSpPr>
        <p:spPr>
          <a:xfrm>
            <a:off x="6080375" y="9664488"/>
            <a:ext cx="769938" cy="230832"/>
          </a:xfrm>
          <a:prstGeom prst="rect">
            <a:avLst/>
          </a:prstGeom>
          <a:noFill/>
        </p:spPr>
        <p:txBody>
          <a:bodyPr wrap="square" rtlCol="0">
            <a:spAutoFit/>
          </a:bodyPr>
          <a:lstStyle/>
          <a:p>
            <a:pPr algn="r"/>
            <a:fld id="{78B1FF5A-5F05-4D65-B49F-14368C19B136}" type="slidenum">
              <a:rPr lang="en-US" sz="900" smtClean="0"/>
              <a:t>1</a:t>
            </a:fld>
            <a:endParaRPr lang="en-US" sz="900" dirty="0"/>
          </a:p>
        </p:txBody>
      </p:sp>
      <p:sp>
        <p:nvSpPr>
          <p:cNvPr id="2" name="Rectangle 1"/>
          <p:cNvSpPr/>
          <p:nvPr/>
        </p:nvSpPr>
        <p:spPr>
          <a:xfrm>
            <a:off x="4499015" y="9529862"/>
            <a:ext cx="1107996" cy="307777"/>
          </a:xfrm>
          <a:prstGeom prst="rect">
            <a:avLst/>
          </a:prstGeom>
        </p:spPr>
        <p:txBody>
          <a:bodyPr wrap="none">
            <a:spAutoFit/>
          </a:bodyPr>
          <a:lstStyle/>
          <a:p>
            <a:pPr lvl="0"/>
            <a:r>
              <a:rPr lang="en-GB" sz="1400" b="1" dirty="0">
                <a:solidFill>
                  <a:srgbClr val="000000"/>
                </a:solidFill>
                <a:latin typeface="Arial" charset="0"/>
              </a:rPr>
              <a:t>	</a:t>
            </a:r>
            <a:endParaRPr lang="en-GB" sz="1700" dirty="0">
              <a:solidFill>
                <a:srgbClr val="000000"/>
              </a:solidFill>
              <a:latin typeface="Arial" charset="0"/>
            </a:endParaRPr>
          </a:p>
        </p:txBody>
      </p:sp>
      <p:graphicFrame>
        <p:nvGraphicFramePr>
          <p:cNvPr id="13" name="Group 622"/>
          <p:cNvGraphicFramePr>
            <a:graphicFrameLocks noGrp="1"/>
          </p:cNvGraphicFramePr>
          <p:nvPr>
            <p:extLst>
              <p:ext uri="{D42A27DB-BD31-4B8C-83A1-F6EECF244321}">
                <p14:modId xmlns:p14="http://schemas.microsoft.com/office/powerpoint/2010/main" val="2545931950"/>
              </p:ext>
            </p:extLst>
          </p:nvPr>
        </p:nvGraphicFramePr>
        <p:xfrm>
          <a:off x="3850641" y="25400"/>
          <a:ext cx="2988310" cy="1055372"/>
        </p:xfrm>
        <a:graphic>
          <a:graphicData uri="http://schemas.openxmlformats.org/drawingml/2006/table">
            <a:tbl>
              <a:tblPr/>
              <a:tblGrid>
                <a:gridCol w="640079"/>
                <a:gridCol w="840493"/>
                <a:gridCol w="719911"/>
                <a:gridCol w="787827"/>
              </a:tblGrid>
              <a:tr h="323848">
                <a:tc>
                  <a:txBody>
                    <a:bodyPr/>
                    <a:lstStyle/>
                    <a:p>
                      <a:pPr marL="0" marR="0" lvl="0" indent="0" algn="ctr" defTabSz="762000" rtl="0" eaLnBrk="0" fontAlgn="base" latinLnBrk="0" hangingPunct="0">
                        <a:lnSpc>
                          <a:spcPct val="100000"/>
                        </a:lnSpc>
                        <a:spcBef>
                          <a:spcPct val="0"/>
                        </a:spcBef>
                        <a:spcAft>
                          <a:spcPct val="0"/>
                        </a:spcAft>
                        <a:buClrTx/>
                        <a:buSzTx/>
                        <a:buFontTx/>
                        <a:buNone/>
                        <a:tabLst/>
                      </a:pPr>
                      <a:r>
                        <a:rPr kumimoji="0" lang="en-GB" sz="700" b="0" i="0" u="none" strike="noStrike" cap="none" normalizeH="0" baseline="0" dirty="0" smtClean="0">
                          <a:ln>
                            <a:noFill/>
                          </a:ln>
                          <a:solidFill>
                            <a:schemeClr val="tx1"/>
                          </a:solidFill>
                          <a:effectLst/>
                          <a:latin typeface="Arial" charset="0"/>
                          <a:ea typeface="Times New Roman" pitchFamily="18" charset="0"/>
                          <a:cs typeface="Arial" charset="0"/>
                        </a:rPr>
                        <a:t>Country</a:t>
                      </a:r>
                    </a:p>
                  </a:txBody>
                  <a:tcPr marT="45721" marB="45721" horzOverflow="overflow">
                    <a:lnL w="190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762000" rtl="0" eaLnBrk="0" fontAlgn="base" latinLnBrk="0" hangingPunct="0">
                        <a:lnSpc>
                          <a:spcPct val="100000"/>
                        </a:lnSpc>
                        <a:spcBef>
                          <a:spcPct val="0"/>
                        </a:spcBef>
                        <a:spcAft>
                          <a:spcPct val="0"/>
                        </a:spcAft>
                        <a:buClrTx/>
                        <a:buSzTx/>
                        <a:buFontTx/>
                        <a:buNone/>
                        <a:tabLst/>
                      </a:pPr>
                      <a:r>
                        <a:rPr kumimoji="0" lang="en-GB" sz="700" b="0" i="0" u="none" strike="noStrike" cap="none" normalizeH="0" baseline="0" dirty="0" smtClean="0">
                          <a:ln>
                            <a:noFill/>
                          </a:ln>
                          <a:solidFill>
                            <a:schemeClr val="tx1"/>
                          </a:solidFill>
                          <a:effectLst/>
                          <a:latin typeface="Arial" charset="0"/>
                          <a:ea typeface="Times New Roman" pitchFamily="18" charset="0"/>
                          <a:cs typeface="Arial" charset="0"/>
                        </a:rPr>
                        <a:t>Respondent ID</a:t>
                      </a:r>
                    </a:p>
                    <a:p>
                      <a:pPr marL="0" marR="0" lvl="0" indent="0" algn="ctr" defTabSz="762000" rtl="0" eaLnBrk="0" fontAlgn="base" latinLnBrk="0" hangingPunct="0">
                        <a:lnSpc>
                          <a:spcPct val="100000"/>
                        </a:lnSpc>
                        <a:spcBef>
                          <a:spcPct val="0"/>
                        </a:spcBef>
                        <a:spcAft>
                          <a:spcPct val="0"/>
                        </a:spcAft>
                        <a:buClrTx/>
                        <a:buSzTx/>
                        <a:buFontTx/>
                        <a:buNone/>
                        <a:tabLst/>
                      </a:pPr>
                      <a:r>
                        <a:rPr kumimoji="0" lang="en-GB" sz="700" b="0" i="0" u="none" strike="noStrike" cap="none" normalizeH="0" baseline="0" dirty="0" smtClean="0">
                          <a:ln>
                            <a:noFill/>
                          </a:ln>
                          <a:solidFill>
                            <a:schemeClr val="tx1"/>
                          </a:solidFill>
                          <a:effectLst/>
                          <a:latin typeface="Arial" charset="0"/>
                          <a:ea typeface="Times New Roman" pitchFamily="18" charset="0"/>
                          <a:cs typeface="Arial" charset="0"/>
                        </a:rPr>
                        <a:t>(Internet only)</a:t>
                      </a:r>
                    </a:p>
                  </a:txBody>
                  <a:tcPr marT="45721" marB="4572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762000" rtl="0" eaLnBrk="0" fontAlgn="base" latinLnBrk="0" hangingPunct="0">
                        <a:lnSpc>
                          <a:spcPct val="100000"/>
                        </a:lnSpc>
                        <a:spcBef>
                          <a:spcPct val="0"/>
                        </a:spcBef>
                        <a:spcAft>
                          <a:spcPct val="0"/>
                        </a:spcAft>
                        <a:buClrTx/>
                        <a:buSzTx/>
                        <a:buFontTx/>
                        <a:buNone/>
                        <a:tabLst/>
                      </a:pPr>
                      <a:r>
                        <a:rPr kumimoji="0" lang="en-GB" sz="700" b="0" i="0" u="none" strike="noStrike" cap="none" normalizeH="0" baseline="0" dirty="0" smtClean="0">
                          <a:ln>
                            <a:noFill/>
                          </a:ln>
                          <a:solidFill>
                            <a:schemeClr val="tx1"/>
                          </a:solidFill>
                          <a:effectLst/>
                          <a:latin typeface="Arial" charset="0"/>
                          <a:ea typeface="Times New Roman" pitchFamily="18" charset="0"/>
                          <a:cs typeface="Arial" charset="0"/>
                        </a:rPr>
                        <a:t>Doctor number</a:t>
                      </a:r>
                    </a:p>
                  </a:txBody>
                  <a:tcPr marT="45721" marB="45721"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762000" rtl="0" eaLnBrk="0" fontAlgn="base" latinLnBrk="0" hangingPunct="0">
                        <a:lnSpc>
                          <a:spcPct val="100000"/>
                        </a:lnSpc>
                        <a:spcBef>
                          <a:spcPct val="0"/>
                        </a:spcBef>
                        <a:spcAft>
                          <a:spcPct val="0"/>
                        </a:spcAft>
                        <a:buClrTx/>
                        <a:buSzTx/>
                        <a:buFontTx/>
                        <a:buNone/>
                        <a:tabLst/>
                      </a:pPr>
                      <a:r>
                        <a:rPr kumimoji="0" lang="en-GB" sz="700" b="0" i="0" u="none" strike="noStrike" cap="none" normalizeH="0" baseline="0" dirty="0" smtClean="0">
                          <a:ln>
                            <a:noFill/>
                          </a:ln>
                          <a:solidFill>
                            <a:schemeClr val="tx1"/>
                          </a:solidFill>
                          <a:effectLst/>
                          <a:latin typeface="Arial" charset="0"/>
                          <a:ea typeface="Times New Roman" pitchFamily="18" charset="0"/>
                          <a:cs typeface="Arial" charset="0"/>
                        </a:rPr>
                        <a:t>Patient number</a:t>
                      </a:r>
                    </a:p>
                  </a:txBody>
                  <a:tcPr marT="45721" marB="45721"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2">
                <a:tc>
                  <a:txBody>
                    <a:bodyPr/>
                    <a:lstStyle/>
                    <a:p>
                      <a:pPr marL="0" marR="0" lvl="0" indent="0" algn="ctr" defTabSz="762000" rtl="0" eaLnBrk="0" fontAlgn="base" latinLnBrk="0" hangingPunct="0">
                        <a:lnSpc>
                          <a:spcPct val="100000"/>
                        </a:lnSpc>
                        <a:spcBef>
                          <a:spcPct val="0"/>
                        </a:spcBef>
                        <a:spcAft>
                          <a:spcPct val="0"/>
                        </a:spcAft>
                        <a:buClrTx/>
                        <a:buSzTx/>
                        <a:buFontTx/>
                        <a:buNone/>
                        <a:tabLst/>
                      </a:pPr>
                      <a:endParaRPr kumimoji="0" lang="en-GB" sz="900" b="1" i="0" u="none" strike="noStrike" cap="none" normalizeH="0" baseline="0" dirty="0" smtClean="0">
                        <a:ln>
                          <a:noFill/>
                        </a:ln>
                        <a:solidFill>
                          <a:schemeClr val="tx1"/>
                        </a:solidFill>
                        <a:effectLst/>
                        <a:latin typeface="Arial" charset="0"/>
                      </a:endParaRPr>
                    </a:p>
                  </a:txBody>
                  <a:tcPr marT="45721" marB="45721" horzOverflow="overflow">
                    <a:lnL w="190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762000" rtl="0" eaLnBrk="0" fontAlgn="base" latinLnBrk="0" hangingPunct="0">
                        <a:lnSpc>
                          <a:spcPct val="100000"/>
                        </a:lnSpc>
                        <a:spcBef>
                          <a:spcPct val="20000"/>
                        </a:spcBef>
                        <a:spcAft>
                          <a:spcPct val="0"/>
                        </a:spcAft>
                        <a:buClrTx/>
                        <a:buSzTx/>
                        <a:buFontTx/>
                        <a:buNone/>
                        <a:tabLst/>
                      </a:pPr>
                      <a:endParaRPr kumimoji="0" lang="en-US" sz="700" b="0" i="0" u="none" strike="noStrike" cap="none" normalizeH="0" baseline="0" dirty="0" smtClean="0">
                        <a:ln>
                          <a:noFill/>
                        </a:ln>
                        <a:solidFill>
                          <a:schemeClr val="tx1"/>
                        </a:solidFill>
                        <a:effectLst/>
                        <a:latin typeface="Arial" charset="0"/>
                      </a:endParaRPr>
                    </a:p>
                  </a:txBody>
                  <a:tcPr marT="45721" marB="4572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762000" rtl="0" eaLnBrk="0" fontAlgn="base" latinLnBrk="0" hangingPunct="0">
                        <a:lnSpc>
                          <a:spcPct val="100000"/>
                        </a:lnSpc>
                        <a:spcBef>
                          <a:spcPct val="20000"/>
                        </a:spcBef>
                        <a:spcAft>
                          <a:spcPct val="0"/>
                        </a:spcAft>
                        <a:buClrTx/>
                        <a:buSzTx/>
                        <a:buFontTx/>
                        <a:buNone/>
                        <a:tabLst/>
                      </a:pPr>
                      <a:endParaRPr kumimoji="0" lang="en-US" sz="700" b="0" i="0" u="none" strike="noStrike" cap="none" normalizeH="0" baseline="0" dirty="0" smtClean="0">
                        <a:ln>
                          <a:noFill/>
                        </a:ln>
                        <a:solidFill>
                          <a:schemeClr val="tx1"/>
                        </a:solidFill>
                        <a:effectLst/>
                        <a:latin typeface="Arial" charset="0"/>
                      </a:endParaRPr>
                    </a:p>
                  </a:txBody>
                  <a:tcPr marT="45721" marB="45721"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762000" rtl="0" eaLnBrk="0" fontAlgn="base" latinLnBrk="0" hangingPunct="0">
                        <a:lnSpc>
                          <a:spcPct val="100000"/>
                        </a:lnSpc>
                        <a:spcBef>
                          <a:spcPct val="20000"/>
                        </a:spcBef>
                        <a:spcAft>
                          <a:spcPct val="0"/>
                        </a:spcAft>
                        <a:buClrTx/>
                        <a:buSzTx/>
                        <a:buFontTx/>
                        <a:buNone/>
                        <a:tabLst/>
                      </a:pPr>
                      <a:endParaRPr kumimoji="0" lang="en-US" sz="700" b="0" i="0" u="none" strike="noStrike" cap="none" normalizeH="0" baseline="0" dirty="0" smtClean="0">
                        <a:ln>
                          <a:noFill/>
                        </a:ln>
                        <a:solidFill>
                          <a:schemeClr val="tx1"/>
                        </a:solidFill>
                        <a:effectLst/>
                        <a:latin typeface="Arial" charset="0"/>
                      </a:endParaRPr>
                    </a:p>
                  </a:txBody>
                  <a:tcPr marT="45721" marB="45721"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2">
                <a:tc gridSpan="4">
                  <a:txBody>
                    <a:bodyPr/>
                    <a:lstStyle/>
                    <a:p>
                      <a:pPr marL="0" marR="0" lvl="0" indent="0" algn="just" defTabSz="762000" rtl="0" eaLnBrk="0" fontAlgn="base" latinLnBrk="0" hangingPunct="0">
                        <a:lnSpc>
                          <a:spcPct val="100000"/>
                        </a:lnSpc>
                        <a:spcBef>
                          <a:spcPct val="0"/>
                        </a:spcBef>
                        <a:spcAft>
                          <a:spcPct val="0"/>
                        </a:spcAft>
                        <a:buClrTx/>
                        <a:buSzTx/>
                        <a:buFontTx/>
                        <a:buNone/>
                        <a:tabLst/>
                      </a:pPr>
                      <a:r>
                        <a:rPr lang="en-US" sz="900" b="1" kern="1200" dirty="0" smtClean="0">
                          <a:solidFill>
                            <a:schemeClr val="tx1"/>
                          </a:solidFill>
                          <a:effectLst/>
                          <a:latin typeface="Arial" panose="020B0604020202020204" pitchFamily="34" charset="0"/>
                          <a:ea typeface="+mn-ea"/>
                          <a:cs typeface="Arial" panose="020B0604020202020204" pitchFamily="34" charset="0"/>
                        </a:rPr>
                        <a:t>Please do</a:t>
                      </a:r>
                      <a:r>
                        <a:rPr lang="en-US" sz="900" b="1" kern="1200" baseline="0" dirty="0" smtClean="0">
                          <a:solidFill>
                            <a:schemeClr val="tx1"/>
                          </a:solidFill>
                          <a:effectLst/>
                          <a:latin typeface="Arial" panose="020B0604020202020204" pitchFamily="34" charset="0"/>
                          <a:ea typeface="+mn-ea"/>
                          <a:cs typeface="Arial" panose="020B0604020202020204" pitchFamily="34" charset="0"/>
                        </a:rPr>
                        <a:t> not write</a:t>
                      </a:r>
                      <a:r>
                        <a:rPr lang="en-US" sz="900" b="1" kern="1200" dirty="0" smtClean="0">
                          <a:solidFill>
                            <a:schemeClr val="tx1"/>
                          </a:solidFill>
                          <a:effectLst/>
                          <a:latin typeface="Arial" panose="020B0604020202020204" pitchFamily="34" charset="0"/>
                          <a:ea typeface="+mn-ea"/>
                          <a:cs typeface="Arial" panose="020B0604020202020204" pitchFamily="34" charset="0"/>
                        </a:rPr>
                        <a:t> initials, names or any other types</a:t>
                      </a:r>
                      <a:r>
                        <a:rPr lang="en-US" sz="900" b="1" kern="1200" baseline="0" dirty="0" smtClean="0">
                          <a:solidFill>
                            <a:schemeClr val="tx1"/>
                          </a:solidFill>
                          <a:effectLst/>
                          <a:latin typeface="Arial" panose="020B0604020202020204" pitchFamily="34" charset="0"/>
                          <a:ea typeface="+mn-ea"/>
                          <a:cs typeface="Arial" panose="020B0604020202020204" pitchFamily="34" charset="0"/>
                        </a:rPr>
                        <a:t> </a:t>
                      </a:r>
                      <a:r>
                        <a:rPr lang="en-US" sz="900" b="1" kern="1200" dirty="0" smtClean="0">
                          <a:solidFill>
                            <a:schemeClr val="tx1"/>
                          </a:solidFill>
                          <a:effectLst/>
                          <a:latin typeface="Arial" panose="020B0604020202020204" pitchFamily="34" charset="0"/>
                          <a:ea typeface="+mn-ea"/>
                          <a:cs typeface="Arial" panose="020B0604020202020204" pitchFamily="34" charset="0"/>
                        </a:rPr>
                        <a:t>of personal identification anywhere</a:t>
                      </a:r>
                      <a:r>
                        <a:rPr lang="en-US" sz="900" b="1" kern="1200" baseline="0" dirty="0" smtClean="0">
                          <a:solidFill>
                            <a:schemeClr val="tx1"/>
                          </a:solidFill>
                          <a:effectLst/>
                          <a:latin typeface="Arial" panose="020B0604020202020204" pitchFamily="34" charset="0"/>
                          <a:ea typeface="+mn-ea"/>
                          <a:cs typeface="Arial" panose="020B0604020202020204" pitchFamily="34" charset="0"/>
                        </a:rPr>
                        <a:t> on this </a:t>
                      </a:r>
                      <a:r>
                        <a:rPr lang="en-US" sz="900" b="1" kern="1200" dirty="0" smtClean="0">
                          <a:solidFill>
                            <a:schemeClr val="tx1"/>
                          </a:solidFill>
                          <a:effectLst/>
                          <a:latin typeface="Arial" panose="020B0604020202020204" pitchFamily="34" charset="0"/>
                          <a:ea typeface="+mn-ea"/>
                          <a:cs typeface="Arial" panose="020B0604020202020204" pitchFamily="34" charset="0"/>
                        </a:rPr>
                        <a:t> form</a:t>
                      </a:r>
                      <a:endParaRPr kumimoji="0" lang="en-GB" sz="3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txBody>
                  <a:tcPr marT="45721" marB="45721"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762000" rtl="0" eaLnBrk="0" fontAlgn="base" latinLnBrk="0" hangingPunct="0">
                        <a:lnSpc>
                          <a:spcPct val="100000"/>
                        </a:lnSpc>
                        <a:spcBef>
                          <a:spcPct val="20000"/>
                        </a:spcBef>
                        <a:spcAft>
                          <a:spcPct val="0"/>
                        </a:spcAft>
                        <a:buClrTx/>
                        <a:buSzTx/>
                        <a:buFontTx/>
                        <a:buNone/>
                        <a:tabLst/>
                      </a:pPr>
                      <a:endParaRPr kumimoji="0" lang="en-US" sz="700" b="0" i="0" u="none" strike="noStrike" cap="none" normalizeH="0" baseline="0" dirty="0" smtClean="0">
                        <a:ln>
                          <a:noFill/>
                        </a:ln>
                        <a:solidFill>
                          <a:schemeClr val="tx1"/>
                        </a:solidFill>
                        <a:effectLst/>
                        <a:latin typeface="Arial" charset="0"/>
                      </a:endParaRPr>
                    </a:p>
                  </a:txBody>
                  <a:tcPr marT="45721" marB="4572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762000" rtl="0" eaLnBrk="0" fontAlgn="base" latinLnBrk="0" hangingPunct="0">
                        <a:lnSpc>
                          <a:spcPct val="100000"/>
                        </a:lnSpc>
                        <a:spcBef>
                          <a:spcPct val="20000"/>
                        </a:spcBef>
                        <a:spcAft>
                          <a:spcPct val="0"/>
                        </a:spcAft>
                        <a:buClrTx/>
                        <a:buSzTx/>
                        <a:buFontTx/>
                        <a:buNone/>
                        <a:tabLst/>
                      </a:pPr>
                      <a:endParaRPr kumimoji="0" lang="en-US" sz="700" b="0" i="0" u="none" strike="noStrike" cap="none" normalizeH="0" baseline="0" dirty="0" smtClean="0">
                        <a:ln>
                          <a:noFill/>
                        </a:ln>
                        <a:solidFill>
                          <a:schemeClr val="tx1"/>
                        </a:solidFill>
                        <a:effectLst/>
                        <a:latin typeface="Arial" charset="0"/>
                      </a:endParaRPr>
                    </a:p>
                  </a:txBody>
                  <a:tcPr marT="45721" marB="45721"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762000" rtl="0" eaLnBrk="0" fontAlgn="base" latinLnBrk="0" hangingPunct="0">
                        <a:lnSpc>
                          <a:spcPct val="100000"/>
                        </a:lnSpc>
                        <a:spcBef>
                          <a:spcPct val="20000"/>
                        </a:spcBef>
                        <a:spcAft>
                          <a:spcPct val="0"/>
                        </a:spcAft>
                        <a:buClrTx/>
                        <a:buSzTx/>
                        <a:buFontTx/>
                        <a:buNone/>
                        <a:tabLst/>
                      </a:pPr>
                      <a:endParaRPr kumimoji="0" lang="en-US" sz="700" b="0" i="0" u="none" strike="noStrike" cap="none" normalizeH="0" baseline="0" dirty="0" smtClean="0">
                        <a:ln>
                          <a:noFill/>
                        </a:ln>
                        <a:solidFill>
                          <a:schemeClr val="tx1"/>
                        </a:solidFill>
                        <a:effectLst/>
                        <a:latin typeface="Arial" charset="0"/>
                      </a:endParaRPr>
                    </a:p>
                  </a:txBody>
                  <a:tcPr marT="45721" marB="45721"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942206744"/>
              </p:ext>
            </p:extLst>
          </p:nvPr>
        </p:nvGraphicFramePr>
        <p:xfrm>
          <a:off x="0" y="976812"/>
          <a:ext cx="6829840" cy="9281586"/>
        </p:xfrm>
        <a:graphic>
          <a:graphicData uri="http://schemas.openxmlformats.org/drawingml/2006/table">
            <a:tbl>
              <a:tblPr bandRow="1">
                <a:tableStyleId>{5C22544A-7EE6-4342-B048-85BDC9FD1C3A}</a:tableStyleId>
              </a:tblPr>
              <a:tblGrid>
                <a:gridCol w="2680760"/>
                <a:gridCol w="2160240"/>
                <a:gridCol w="1988840"/>
              </a:tblGrid>
              <a:tr h="406273">
                <a:tc gridSpan="3">
                  <a:txBody>
                    <a:bodyPr/>
                    <a:lstStyle/>
                    <a:p>
                      <a:r>
                        <a:rPr lang="en-US" sz="1400" b="1" kern="1200" dirty="0" smtClean="0">
                          <a:solidFill>
                            <a:schemeClr val="dk1"/>
                          </a:solidFill>
                          <a:effectLst/>
                          <a:latin typeface="Arial" panose="020B0604020202020204" pitchFamily="34" charset="0"/>
                          <a:ea typeface="+mn-ea"/>
                          <a:cs typeface="Arial" panose="020B0604020202020204" pitchFamily="34" charset="0"/>
                        </a:rPr>
                        <a:t>Dear Sir / Madam,</a:t>
                      </a:r>
                    </a:p>
                    <a:p>
                      <a:endParaRPr lang="en-US" sz="1400" kern="1200" dirty="0" smtClean="0">
                        <a:solidFill>
                          <a:schemeClr val="dk1"/>
                        </a:solidFill>
                        <a:effectLst/>
                        <a:latin typeface="Arial" panose="020B0604020202020204" pitchFamily="34" charset="0"/>
                        <a:ea typeface="+mn-ea"/>
                        <a:cs typeface="Arial" panose="020B0604020202020204" pitchFamily="34" charset="0"/>
                      </a:endParaRPr>
                    </a:p>
                    <a:p>
                      <a:r>
                        <a:rPr lang="en-US" sz="1400" kern="1200" dirty="0" smtClean="0">
                          <a:solidFill>
                            <a:schemeClr val="dk1"/>
                          </a:solidFill>
                          <a:effectLst/>
                          <a:latin typeface="Arial" panose="020B0604020202020204" pitchFamily="34" charset="0"/>
                          <a:ea typeface="+mn-ea"/>
                          <a:cs typeface="Arial" panose="020B0604020202020204" pitchFamily="34" charset="0"/>
                        </a:rPr>
                        <a:t>You</a:t>
                      </a:r>
                      <a:r>
                        <a:rPr lang="en-US" sz="1400" kern="1200" baseline="0" dirty="0" smtClean="0">
                          <a:solidFill>
                            <a:schemeClr val="dk1"/>
                          </a:solidFill>
                          <a:effectLst/>
                          <a:latin typeface="Arial" panose="020B0604020202020204" pitchFamily="34" charset="0"/>
                          <a:ea typeface="+mn-ea"/>
                          <a:cs typeface="Arial" panose="020B0604020202020204" pitchFamily="34" charset="0"/>
                        </a:rPr>
                        <a:t> have been invited </a:t>
                      </a:r>
                      <a:r>
                        <a:rPr lang="en-US" sz="1400" kern="1200" dirty="0" smtClean="0">
                          <a:solidFill>
                            <a:schemeClr val="dk1"/>
                          </a:solidFill>
                          <a:effectLst/>
                          <a:latin typeface="Arial" panose="020B0604020202020204" pitchFamily="34" charset="0"/>
                          <a:ea typeface="+mn-ea"/>
                          <a:cs typeface="Arial" panose="020B0604020202020204" pitchFamily="34" charset="0"/>
                        </a:rPr>
                        <a:t>take part in a research project.</a:t>
                      </a:r>
                    </a:p>
                    <a:p>
                      <a:endParaRPr lang="en-US" sz="1400" kern="1200" dirty="0" smtClean="0">
                        <a:solidFill>
                          <a:schemeClr val="dk1"/>
                        </a:solidFill>
                        <a:effectLst/>
                        <a:latin typeface="Arial" panose="020B0604020202020204" pitchFamily="34" charset="0"/>
                        <a:ea typeface="+mn-ea"/>
                        <a:cs typeface="Arial" panose="020B0604020202020204" pitchFamily="34" charset="0"/>
                      </a:endParaRPr>
                    </a:p>
                    <a:p>
                      <a:r>
                        <a:rPr lang="en-US" sz="1400" b="1" kern="1200" dirty="0" smtClean="0">
                          <a:solidFill>
                            <a:schemeClr val="dk1"/>
                          </a:solidFill>
                          <a:effectLst/>
                          <a:latin typeface="Arial" panose="020B0604020202020204" pitchFamily="34" charset="0"/>
                          <a:ea typeface="+mn-ea"/>
                          <a:cs typeface="Arial" panose="020B0604020202020204" pitchFamily="34" charset="0"/>
                        </a:rPr>
                        <a:t>Why are we asking you to do this research project?</a:t>
                      </a:r>
                    </a:p>
                    <a:p>
                      <a:endParaRPr lang="en-US" sz="1400" kern="1200" dirty="0" smtClean="0">
                        <a:solidFill>
                          <a:schemeClr val="dk1"/>
                        </a:solidFill>
                        <a:effectLst/>
                        <a:latin typeface="Arial" panose="020B0604020202020204" pitchFamily="34" charset="0"/>
                        <a:ea typeface="+mn-ea"/>
                        <a:cs typeface="Arial" panose="020B0604020202020204" pitchFamily="34" charset="0"/>
                      </a:endParaRPr>
                    </a:p>
                    <a:p>
                      <a:r>
                        <a:rPr lang="en-US" sz="1400" kern="1200" dirty="0" smtClean="0">
                          <a:solidFill>
                            <a:schemeClr val="dk1"/>
                          </a:solidFill>
                          <a:effectLst/>
                          <a:latin typeface="Arial" panose="020B0604020202020204" pitchFamily="34" charset="0"/>
                          <a:ea typeface="+mn-ea"/>
                          <a:cs typeface="Arial" panose="020B0604020202020204" pitchFamily="34" charset="0"/>
                        </a:rPr>
                        <a:t>We want to learn more about how to help people who have bipolar disorder or</a:t>
                      </a:r>
                      <a:r>
                        <a:rPr lang="en-US" sz="1400" kern="1200" baseline="0" dirty="0" smtClean="0">
                          <a:solidFill>
                            <a:schemeClr val="dk1"/>
                          </a:solidFill>
                          <a:effectLst/>
                          <a:latin typeface="Arial" panose="020B0604020202020204" pitchFamily="34" charset="0"/>
                          <a:ea typeface="+mn-ea"/>
                          <a:cs typeface="Arial" panose="020B0604020202020204" pitchFamily="34" charset="0"/>
                        </a:rPr>
                        <a:t> schizophrenia who experience episodes of agitation</a:t>
                      </a:r>
                      <a:r>
                        <a:rPr lang="en-US" sz="1400" kern="1200" dirty="0" smtClean="0">
                          <a:solidFill>
                            <a:schemeClr val="dk1"/>
                          </a:solidFill>
                          <a:effectLst/>
                          <a:latin typeface="Arial" panose="020B0604020202020204" pitchFamily="34" charset="0"/>
                          <a:ea typeface="+mn-ea"/>
                          <a:cs typeface="Arial" panose="020B0604020202020204" pitchFamily="34" charset="0"/>
                        </a:rPr>
                        <a:t>.  We are asking people like you who have bipolar disorder or</a:t>
                      </a:r>
                      <a:r>
                        <a:rPr lang="en-US" sz="1400" kern="1200" baseline="0" dirty="0" smtClean="0">
                          <a:solidFill>
                            <a:schemeClr val="dk1"/>
                          </a:solidFill>
                          <a:effectLst/>
                          <a:latin typeface="Arial" panose="020B0604020202020204" pitchFamily="34" charset="0"/>
                          <a:ea typeface="+mn-ea"/>
                          <a:cs typeface="Arial" panose="020B0604020202020204" pitchFamily="34" charset="0"/>
                        </a:rPr>
                        <a:t> schizophrenia</a:t>
                      </a:r>
                      <a:r>
                        <a:rPr lang="en-US" sz="1400" kern="1200" dirty="0" smtClean="0">
                          <a:solidFill>
                            <a:schemeClr val="dk1"/>
                          </a:solidFill>
                          <a:effectLst/>
                          <a:latin typeface="Arial" panose="020B0604020202020204" pitchFamily="34" charset="0"/>
                          <a:ea typeface="+mn-ea"/>
                          <a:cs typeface="Arial" panose="020B0604020202020204" pitchFamily="34" charset="0"/>
                        </a:rPr>
                        <a:t>, to help us understand how they feel about their</a:t>
                      </a:r>
                      <a:r>
                        <a:rPr lang="en-US" sz="1400" kern="1200" baseline="0" dirty="0" smtClean="0">
                          <a:solidFill>
                            <a:schemeClr val="dk1"/>
                          </a:solidFill>
                          <a:effectLst/>
                          <a:latin typeface="Arial" panose="020B0604020202020204" pitchFamily="34" charset="0"/>
                          <a:ea typeface="+mn-ea"/>
                          <a:cs typeface="Arial" panose="020B0604020202020204" pitchFamily="34" charset="0"/>
                        </a:rPr>
                        <a:t> episodes of agitation and how they cope with their agitation</a:t>
                      </a:r>
                      <a:r>
                        <a:rPr lang="en-US" sz="1400" kern="1200" dirty="0" smtClean="0">
                          <a:solidFill>
                            <a:schemeClr val="dk1"/>
                          </a:solidFill>
                          <a:effectLst/>
                          <a:latin typeface="Arial" panose="020B0604020202020204" pitchFamily="34" charset="0"/>
                          <a:ea typeface="+mn-ea"/>
                          <a:cs typeface="Arial" panose="020B0604020202020204" pitchFamily="34" charset="0"/>
                        </a:rPr>
                        <a:t>.  The results of this research may be </a:t>
                      </a:r>
                      <a:r>
                        <a:rPr lang="en-US" sz="1400" kern="1200" dirty="0" err="1" smtClean="0">
                          <a:solidFill>
                            <a:schemeClr val="dk1"/>
                          </a:solidFill>
                          <a:effectLst/>
                          <a:latin typeface="Arial" panose="020B0604020202020204" pitchFamily="34" charset="0"/>
                          <a:ea typeface="+mn-ea"/>
                          <a:cs typeface="Arial" panose="020B0604020202020204" pitchFamily="34" charset="0"/>
                        </a:rPr>
                        <a:t>analysed</a:t>
                      </a:r>
                      <a:r>
                        <a:rPr lang="en-US" sz="1400" kern="1200" dirty="0" smtClean="0">
                          <a:solidFill>
                            <a:schemeClr val="dk1"/>
                          </a:solidFill>
                          <a:effectLst/>
                          <a:latin typeface="Arial" panose="020B0604020202020204" pitchFamily="34" charset="0"/>
                          <a:ea typeface="+mn-ea"/>
                          <a:cs typeface="Arial" panose="020B0604020202020204" pitchFamily="34" charset="0"/>
                        </a:rPr>
                        <a:t> by academic researchers and analysts within pharmaceutical companies, and the results may be used for publication in scientific journals.</a:t>
                      </a:r>
                    </a:p>
                    <a:p>
                      <a:endParaRPr lang="en-US" sz="1400" kern="1200" dirty="0" smtClean="0">
                        <a:solidFill>
                          <a:schemeClr val="dk1"/>
                        </a:solidFill>
                        <a:effectLst/>
                        <a:latin typeface="Arial" panose="020B0604020202020204" pitchFamily="34" charset="0"/>
                        <a:ea typeface="+mn-ea"/>
                        <a:cs typeface="Arial" panose="020B0604020202020204" pitchFamily="34" charset="0"/>
                      </a:endParaRPr>
                    </a:p>
                    <a:p>
                      <a:r>
                        <a:rPr lang="en-US" sz="1400" b="1" kern="1200" dirty="0" smtClean="0">
                          <a:solidFill>
                            <a:schemeClr val="dk1"/>
                          </a:solidFill>
                          <a:effectLst/>
                          <a:latin typeface="Arial" panose="020B0604020202020204" pitchFamily="34" charset="0"/>
                          <a:ea typeface="+mn-ea"/>
                          <a:cs typeface="Arial" panose="020B0604020202020204" pitchFamily="34" charset="0"/>
                        </a:rPr>
                        <a:t>How long will it take to answer the questions?</a:t>
                      </a:r>
                    </a:p>
                    <a:p>
                      <a:endParaRPr lang="en-US" sz="1400" kern="1200" dirty="0" smtClean="0">
                        <a:solidFill>
                          <a:schemeClr val="dk1"/>
                        </a:solidFill>
                        <a:effectLst/>
                        <a:latin typeface="Arial" panose="020B0604020202020204" pitchFamily="34" charset="0"/>
                        <a:ea typeface="+mn-ea"/>
                        <a:cs typeface="Arial" panose="020B0604020202020204" pitchFamily="34" charset="0"/>
                      </a:endParaRPr>
                    </a:p>
                    <a:p>
                      <a:r>
                        <a:rPr lang="en-US" sz="1400" kern="1200" dirty="0" smtClean="0">
                          <a:solidFill>
                            <a:schemeClr val="dk1"/>
                          </a:solidFill>
                          <a:effectLst/>
                          <a:latin typeface="Arial" panose="020B0604020202020204" pitchFamily="34" charset="0"/>
                          <a:ea typeface="+mn-ea"/>
                          <a:cs typeface="Arial" panose="020B0604020202020204" pitchFamily="34" charset="0"/>
                        </a:rPr>
                        <a:t>The questions will take about </a:t>
                      </a:r>
                      <a:r>
                        <a:rPr lang="en-US" sz="1400" kern="1200" dirty="0" smtClean="0">
                          <a:solidFill>
                            <a:schemeClr val="tx1"/>
                          </a:solidFill>
                          <a:effectLst/>
                          <a:latin typeface="Arial" panose="020B0604020202020204" pitchFamily="34" charset="0"/>
                          <a:ea typeface="+mn-ea"/>
                          <a:cs typeface="Arial" panose="020B0604020202020204" pitchFamily="34" charset="0"/>
                        </a:rPr>
                        <a:t>15 minutes</a:t>
                      </a:r>
                      <a:r>
                        <a:rPr lang="en-US" sz="1400" kern="1200" dirty="0" smtClean="0">
                          <a:solidFill>
                            <a:srgbClr val="FF0000"/>
                          </a:solidFill>
                          <a:effectLst/>
                          <a:latin typeface="Arial" panose="020B0604020202020204" pitchFamily="34" charset="0"/>
                          <a:ea typeface="+mn-ea"/>
                          <a:cs typeface="Arial" panose="020B0604020202020204" pitchFamily="34" charset="0"/>
                        </a:rPr>
                        <a:t> </a:t>
                      </a:r>
                      <a:r>
                        <a:rPr lang="en-US" sz="1400" kern="1200" dirty="0" smtClean="0">
                          <a:solidFill>
                            <a:schemeClr val="dk1"/>
                          </a:solidFill>
                          <a:effectLst/>
                          <a:latin typeface="Arial" panose="020B0604020202020204" pitchFamily="34" charset="0"/>
                          <a:ea typeface="+mn-ea"/>
                          <a:cs typeface="Arial" panose="020B0604020202020204" pitchFamily="34" charset="0"/>
                        </a:rPr>
                        <a:t>of your time.</a:t>
                      </a:r>
                    </a:p>
                    <a:p>
                      <a:endParaRPr lang="en-US" sz="1400" kern="1200" dirty="0" smtClean="0">
                        <a:solidFill>
                          <a:schemeClr val="dk1"/>
                        </a:solidFill>
                        <a:effectLst/>
                        <a:latin typeface="Arial" panose="020B0604020202020204" pitchFamily="34" charset="0"/>
                        <a:ea typeface="+mn-ea"/>
                        <a:cs typeface="Arial" panose="020B0604020202020204" pitchFamily="34" charset="0"/>
                      </a:endParaRPr>
                    </a:p>
                    <a:p>
                      <a:r>
                        <a:rPr lang="en-US" sz="1400" b="1" kern="1200" dirty="0" smtClean="0">
                          <a:solidFill>
                            <a:schemeClr val="dk1"/>
                          </a:solidFill>
                          <a:effectLst/>
                          <a:latin typeface="Arial" panose="020B0604020202020204" pitchFamily="34" charset="0"/>
                          <a:ea typeface="+mn-ea"/>
                          <a:cs typeface="Arial" panose="020B0604020202020204" pitchFamily="34" charset="0"/>
                        </a:rPr>
                        <a:t>What happens if I say no, I don’t want to be in the project?</a:t>
                      </a:r>
                    </a:p>
                    <a:p>
                      <a:endParaRPr lang="en-US" sz="1400" kern="1200" dirty="0" smtClean="0">
                        <a:solidFill>
                          <a:schemeClr val="dk1"/>
                        </a:solidFill>
                        <a:effectLst/>
                        <a:latin typeface="Arial" panose="020B0604020202020204" pitchFamily="34" charset="0"/>
                        <a:ea typeface="+mn-ea"/>
                        <a:cs typeface="Arial" panose="020B0604020202020204" pitchFamily="34" charset="0"/>
                      </a:endParaRPr>
                    </a:p>
                    <a:p>
                      <a:r>
                        <a:rPr lang="en-US" sz="1400" kern="1200" dirty="0" smtClean="0">
                          <a:solidFill>
                            <a:schemeClr val="dk1"/>
                          </a:solidFill>
                          <a:effectLst/>
                          <a:latin typeface="Arial" panose="020B0604020202020204" pitchFamily="34" charset="0"/>
                          <a:ea typeface="+mn-ea"/>
                          <a:cs typeface="Arial" panose="020B0604020202020204" pitchFamily="34" charset="0"/>
                        </a:rPr>
                        <a:t>No one will treat you differently.  The care you get from you doctor will not change.</a:t>
                      </a:r>
                    </a:p>
                    <a:p>
                      <a:endParaRPr lang="en-US" sz="1400" kern="1200" dirty="0" smtClean="0">
                        <a:solidFill>
                          <a:schemeClr val="dk1"/>
                        </a:solidFill>
                        <a:effectLst/>
                        <a:latin typeface="Arial" panose="020B0604020202020204" pitchFamily="34" charset="0"/>
                        <a:ea typeface="+mn-ea"/>
                        <a:cs typeface="Arial" panose="020B0604020202020204" pitchFamily="34" charset="0"/>
                      </a:endParaRPr>
                    </a:p>
                    <a:p>
                      <a:r>
                        <a:rPr lang="en-US" sz="1400" b="1" kern="1200" dirty="0" smtClean="0">
                          <a:solidFill>
                            <a:schemeClr val="dk1"/>
                          </a:solidFill>
                          <a:effectLst/>
                          <a:latin typeface="Arial" panose="020B0604020202020204" pitchFamily="34" charset="0"/>
                          <a:ea typeface="+mn-ea"/>
                          <a:cs typeface="Arial" panose="020B0604020202020204" pitchFamily="34" charset="0"/>
                        </a:rPr>
                        <a:t>What happens if I say yes, but change my mind later?</a:t>
                      </a:r>
                    </a:p>
                    <a:p>
                      <a:endParaRPr lang="en-US" sz="1400" kern="1200" dirty="0" smtClean="0">
                        <a:solidFill>
                          <a:schemeClr val="dk1"/>
                        </a:solidFill>
                        <a:effectLst/>
                        <a:latin typeface="Arial" panose="020B0604020202020204" pitchFamily="34" charset="0"/>
                        <a:ea typeface="+mn-ea"/>
                        <a:cs typeface="Arial" panose="020B0604020202020204" pitchFamily="34" charset="0"/>
                      </a:endParaRPr>
                    </a:p>
                    <a:p>
                      <a:r>
                        <a:rPr lang="en-US" sz="1400" kern="1200" dirty="0" smtClean="0">
                          <a:solidFill>
                            <a:schemeClr val="dk1"/>
                          </a:solidFill>
                          <a:effectLst/>
                          <a:latin typeface="Arial" panose="020B0604020202020204" pitchFamily="34" charset="0"/>
                          <a:ea typeface="+mn-ea"/>
                          <a:cs typeface="Arial" panose="020B0604020202020204" pitchFamily="34" charset="0"/>
                        </a:rPr>
                        <a:t>You can stop taking part at any time without giving a reason.</a:t>
                      </a:r>
                    </a:p>
                    <a:p>
                      <a:endParaRPr lang="en-US" sz="1400" kern="1200" dirty="0" smtClean="0">
                        <a:solidFill>
                          <a:schemeClr val="dk1"/>
                        </a:solidFill>
                        <a:effectLst/>
                        <a:latin typeface="Arial" panose="020B0604020202020204" pitchFamily="34" charset="0"/>
                        <a:ea typeface="+mn-ea"/>
                        <a:cs typeface="Arial" panose="020B0604020202020204" pitchFamily="34" charset="0"/>
                      </a:endParaRPr>
                    </a:p>
                    <a:p>
                      <a:r>
                        <a:rPr lang="en-US" sz="1400" b="1" kern="1200" dirty="0" smtClean="0">
                          <a:solidFill>
                            <a:schemeClr val="dk1"/>
                          </a:solidFill>
                          <a:effectLst/>
                          <a:latin typeface="Arial" panose="020B0604020202020204" pitchFamily="34" charset="0"/>
                          <a:ea typeface="+mn-ea"/>
                          <a:cs typeface="Arial" panose="020B0604020202020204" pitchFamily="34" charset="0"/>
                        </a:rPr>
                        <a:t>Who will see my answers?</a:t>
                      </a:r>
                    </a:p>
                    <a:p>
                      <a:endParaRPr lang="en-US" sz="1400" kern="1200" dirty="0" smtClean="0">
                        <a:solidFill>
                          <a:schemeClr val="dk1"/>
                        </a:solidFill>
                        <a:effectLst/>
                        <a:latin typeface="Arial" panose="020B0604020202020204" pitchFamily="34" charset="0"/>
                        <a:ea typeface="+mn-ea"/>
                        <a:cs typeface="Arial" panose="020B0604020202020204" pitchFamily="34" charset="0"/>
                      </a:endParaRPr>
                    </a:p>
                    <a:p>
                      <a:r>
                        <a:rPr lang="en-US" sz="1400" kern="1200" dirty="0" smtClean="0">
                          <a:solidFill>
                            <a:schemeClr val="dk1"/>
                          </a:solidFill>
                          <a:effectLst/>
                          <a:latin typeface="Arial" panose="020B0604020202020204" pitchFamily="34" charset="0"/>
                          <a:ea typeface="+mn-ea"/>
                          <a:cs typeface="Arial" panose="020B0604020202020204" pitchFamily="34" charset="0"/>
                        </a:rPr>
                        <a:t>Your doctor will not see your answers.  The only people allowed to see your answers will be the people who work on the project and people who make sure we run our project the right way.</a:t>
                      </a:r>
                    </a:p>
                    <a:p>
                      <a:endParaRPr lang="en-US" sz="1400" kern="1200" dirty="0" smtClean="0">
                        <a:solidFill>
                          <a:schemeClr val="dk1"/>
                        </a:solidFill>
                        <a:effectLst/>
                        <a:latin typeface="Arial" panose="020B0604020202020204" pitchFamily="34" charset="0"/>
                        <a:ea typeface="+mn-ea"/>
                        <a:cs typeface="Arial" panose="020B0604020202020204" pitchFamily="34" charset="0"/>
                      </a:endParaRPr>
                    </a:p>
                    <a:p>
                      <a:r>
                        <a:rPr lang="en-US" sz="1400" b="1" kern="1200" dirty="0" smtClean="0">
                          <a:solidFill>
                            <a:schemeClr val="dk1"/>
                          </a:solidFill>
                          <a:effectLst/>
                          <a:latin typeface="Arial" panose="020B0604020202020204" pitchFamily="34" charset="0"/>
                          <a:ea typeface="+mn-ea"/>
                          <a:cs typeface="Arial" panose="020B0604020202020204" pitchFamily="34" charset="0"/>
                        </a:rPr>
                        <a:t>What should I do if I want to be in the project?</a:t>
                      </a:r>
                    </a:p>
                    <a:p>
                      <a:endParaRPr lang="en-US" sz="1400" kern="1200" dirty="0" smtClean="0">
                        <a:solidFill>
                          <a:schemeClr val="dk1"/>
                        </a:solidFill>
                        <a:effectLst/>
                        <a:latin typeface="Arial" panose="020B0604020202020204" pitchFamily="34" charset="0"/>
                        <a:ea typeface="+mn-ea"/>
                        <a:cs typeface="Arial" panose="020B0604020202020204" pitchFamily="34" charset="0"/>
                      </a:endParaRPr>
                    </a:p>
                    <a:p>
                      <a:r>
                        <a:rPr lang="en-US" sz="1400" kern="1200" dirty="0" smtClean="0">
                          <a:solidFill>
                            <a:schemeClr val="dk1"/>
                          </a:solidFill>
                          <a:effectLst/>
                          <a:latin typeface="Arial" panose="020B0604020202020204" pitchFamily="34" charset="0"/>
                          <a:ea typeface="+mn-ea"/>
                          <a:cs typeface="Arial" panose="020B0604020202020204" pitchFamily="34" charset="0"/>
                        </a:rPr>
                        <a:t>You </a:t>
                      </a:r>
                      <a:r>
                        <a:rPr lang="en-US" sz="1400" kern="1200" dirty="0" smtClean="0">
                          <a:solidFill>
                            <a:schemeClr val="dk1"/>
                          </a:solidFill>
                          <a:effectLst/>
                          <a:latin typeface="Arial" panose="020B0604020202020204" pitchFamily="34" charset="0"/>
                          <a:ea typeface="+mn-ea"/>
                          <a:cs typeface="Arial" panose="020B0604020202020204" pitchFamily="34" charset="0"/>
                          <a:sym typeface="Wingdings"/>
                        </a:rPr>
                        <a:t></a:t>
                      </a:r>
                      <a:r>
                        <a:rPr lang="en-US" sz="1400" kern="1200" dirty="0" smtClean="0">
                          <a:solidFill>
                            <a:schemeClr val="dk1"/>
                          </a:solidFill>
                          <a:effectLst/>
                          <a:latin typeface="Arial" panose="020B0604020202020204" pitchFamily="34" charset="0"/>
                          <a:ea typeface="+mn-ea"/>
                          <a:cs typeface="Arial" panose="020B0604020202020204" pitchFamily="34" charset="0"/>
                        </a:rPr>
                        <a:t> the box at the bottom of this document.  By inserting a </a:t>
                      </a:r>
                      <a:r>
                        <a:rPr lang="en-US" sz="1400" kern="1200" dirty="0" smtClean="0">
                          <a:solidFill>
                            <a:schemeClr val="dk1"/>
                          </a:solidFill>
                          <a:effectLst/>
                          <a:latin typeface="Arial" panose="020B0604020202020204" pitchFamily="34" charset="0"/>
                          <a:ea typeface="+mn-ea"/>
                          <a:cs typeface="Arial" panose="020B0604020202020204" pitchFamily="34" charset="0"/>
                          <a:sym typeface="Wingdings"/>
                        </a:rPr>
                        <a:t></a:t>
                      </a:r>
                      <a:r>
                        <a:rPr lang="en-US" sz="1400" kern="1200" dirty="0" smtClean="0">
                          <a:solidFill>
                            <a:schemeClr val="dk1"/>
                          </a:solidFill>
                          <a:effectLst/>
                          <a:latin typeface="Arial" panose="020B0604020202020204" pitchFamily="34" charset="0"/>
                          <a:ea typeface="+mn-ea"/>
                          <a:cs typeface="Arial" panose="020B0604020202020204" pitchFamily="34" charset="0"/>
                        </a:rPr>
                        <a:t> in the box you are saying you agree to take part in the project.</a:t>
                      </a:r>
                    </a:p>
                    <a:p>
                      <a:endParaRPr lang="en-US" sz="1400" kern="1200" dirty="0" smtClean="0">
                        <a:solidFill>
                          <a:schemeClr val="dk1"/>
                        </a:solidFill>
                        <a:effectLst/>
                        <a:latin typeface="Arial" panose="020B0604020202020204" pitchFamily="34" charset="0"/>
                        <a:ea typeface="+mn-ea"/>
                        <a:cs typeface="Arial" panose="020B0604020202020204" pitchFamily="34" charset="0"/>
                      </a:endParaRPr>
                    </a:p>
                    <a:p>
                      <a:pPr marL="285750" indent="-285750">
                        <a:buFont typeface="Wingdings"/>
                        <a:buChar char="ü"/>
                      </a:pPr>
                      <a:r>
                        <a:rPr lang="en-US" sz="1400" b="1" kern="1200" dirty="0" smtClean="0">
                          <a:solidFill>
                            <a:schemeClr val="dk1"/>
                          </a:solidFill>
                          <a:effectLst/>
                          <a:latin typeface="Arial" panose="020B0604020202020204" pitchFamily="34" charset="0"/>
                          <a:ea typeface="+mn-ea"/>
                          <a:cs typeface="Arial" panose="020B0604020202020204" pitchFamily="34" charset="0"/>
                        </a:rPr>
                        <a:t>the YES box below if you have read the information above and agree to take part in the project </a:t>
                      </a:r>
                    </a:p>
                    <a:p>
                      <a:pPr marL="0" indent="0">
                        <a:buFont typeface="Wingdings"/>
                        <a:buNone/>
                      </a:pPr>
                      <a:endParaRPr lang="en-US" sz="1400" kern="1200" dirty="0" smtClean="0">
                        <a:solidFill>
                          <a:schemeClr val="dk1"/>
                        </a:solidFill>
                        <a:effectLst/>
                        <a:latin typeface="Arial" panose="020B0604020202020204" pitchFamily="34" charset="0"/>
                        <a:ea typeface="+mn-ea"/>
                        <a:cs typeface="Arial" panose="020B0604020202020204" pitchFamily="34" charset="0"/>
                      </a:endParaRPr>
                    </a:p>
                    <a:p>
                      <a:r>
                        <a:rPr lang="en-GB" sz="1400" b="1" kern="1200" dirty="0" smtClean="0">
                          <a:solidFill>
                            <a:schemeClr val="dk1"/>
                          </a:solidFill>
                          <a:effectLst/>
                          <a:latin typeface="Arial" panose="020B0604020202020204" pitchFamily="34" charset="0"/>
                          <a:ea typeface="+mn-ea"/>
                          <a:cs typeface="Arial" panose="020B0604020202020204" pitchFamily="34" charset="0"/>
                        </a:rPr>
                        <a:t>                                                            YES      </a:t>
                      </a:r>
                      <a:r>
                        <a:rPr lang="en-GB" sz="1400" kern="1200" dirty="0" smtClean="0">
                          <a:solidFill>
                            <a:schemeClr val="dk1"/>
                          </a:solidFill>
                          <a:effectLst/>
                          <a:latin typeface="Arial" panose="020B0604020202020204" pitchFamily="34" charset="0"/>
                          <a:ea typeface="+mn-ea"/>
                          <a:cs typeface="Arial" panose="020B0604020202020204" pitchFamily="34" charset="0"/>
                          <a:sym typeface="Wingdings"/>
                        </a:rPr>
                        <a:t></a:t>
                      </a:r>
                      <a:endParaRPr lang="en-GB" sz="1400" b="0" dirty="0" smtClean="0">
                        <a:solidFill>
                          <a:srgbClr val="FF0000"/>
                        </a:solidFill>
                        <a:latin typeface="Arial" pitchFamily="34" charset="0"/>
                        <a:cs typeface="Arial" pitchFamily="34" charset="0"/>
                      </a:endParaRPr>
                    </a:p>
                  </a:txBody>
                  <a:tcPr marL="36000" marR="90013" marT="17993" marB="17993">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r>
              <a:tr h="497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b="0" i="1" dirty="0" smtClean="0">
                        <a:solidFill>
                          <a:schemeClr val="tx1"/>
                        </a:solidFill>
                        <a:latin typeface="Arial" pitchFamily="34" charset="0"/>
                        <a:cs typeface="Arial" pitchFamily="34" charset="0"/>
                      </a:endParaRPr>
                    </a:p>
                  </a:txBody>
                  <a:tcPr marL="90013" marR="90013" marT="17993" marB="17993">
                    <a:lnL w="12700" cap="flat" cmpd="sng" algn="ctr">
                      <a:no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b="0" i="1" dirty="0" smtClean="0">
                        <a:solidFill>
                          <a:schemeClr val="tx1"/>
                        </a:solidFill>
                        <a:latin typeface="Arial" pitchFamily="34" charset="0"/>
                        <a:cs typeface="Arial" pitchFamily="34" charset="0"/>
                      </a:endParaRPr>
                    </a:p>
                  </a:txBody>
                  <a:tcPr marL="0" marR="90013" marT="17993" marB="17993">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b="0" i="1" dirty="0" smtClean="0">
                        <a:solidFill>
                          <a:schemeClr val="tx1"/>
                        </a:solidFill>
                        <a:latin typeface="Arial" pitchFamily="34" charset="0"/>
                        <a:cs typeface="Arial" pitchFamily="34" charset="0"/>
                      </a:endParaRPr>
                    </a:p>
                  </a:txBody>
                  <a:tcPr marL="0" marR="90013" marT="17993" marB="17993">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0626656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11"/>
          <p:cNvGraphicFramePr>
            <a:graphicFrameLocks noGrp="1"/>
          </p:cNvGraphicFramePr>
          <p:nvPr>
            <p:extLst>
              <p:ext uri="{D42A27DB-BD31-4B8C-83A1-F6EECF244321}">
                <p14:modId xmlns:p14="http://schemas.microsoft.com/office/powerpoint/2010/main" val="370803359"/>
              </p:ext>
            </p:extLst>
          </p:nvPr>
        </p:nvGraphicFramePr>
        <p:xfrm>
          <a:off x="0" y="116424"/>
          <a:ext cx="6858000" cy="2351424"/>
        </p:xfrm>
        <a:graphic>
          <a:graphicData uri="http://schemas.openxmlformats.org/drawingml/2006/table">
            <a:tbl>
              <a:tblPr firstRow="1" bandRow="1">
                <a:tableStyleId>{5C22544A-7EE6-4342-B048-85BDC9FD1C3A}</a:tableStyleId>
              </a:tblPr>
              <a:tblGrid>
                <a:gridCol w="1371600"/>
                <a:gridCol w="1371600"/>
                <a:gridCol w="1371600"/>
                <a:gridCol w="1209512"/>
                <a:gridCol w="1533688"/>
              </a:tblGrid>
              <a:tr h="321744">
                <a:tc grid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i="0" u="none" strike="noStrike" baseline="0" dirty="0" smtClean="0">
                          <a:solidFill>
                            <a:schemeClr val="tx1"/>
                          </a:solidFill>
                          <a:effectLst/>
                          <a:latin typeface="Arial"/>
                        </a:rPr>
                        <a:t>Q13c. Do you experience side effects from the rescue medication that you take to help with your feelings of agitation? </a:t>
                      </a:r>
                      <a:r>
                        <a:rPr lang="en-GB" sz="1200" b="0" i="1" u="none" strike="noStrike" dirty="0" smtClean="0">
                          <a:solidFill>
                            <a:schemeClr val="tx1"/>
                          </a:solidFill>
                          <a:effectLst/>
                          <a:latin typeface="Arial"/>
                        </a:rPr>
                        <a:t>(</a:t>
                      </a:r>
                      <a:r>
                        <a:rPr lang="en-US" sz="1200" b="0" i="1" dirty="0" smtClean="0">
                          <a:solidFill>
                            <a:schemeClr val="tx1"/>
                          </a:solidFill>
                          <a:latin typeface="Arial" pitchFamily="34" charset="0"/>
                          <a:cs typeface="Arial" pitchFamily="34" charset="0"/>
                          <a:sym typeface="Wingdings 2" pitchFamily="18" charset="2"/>
                        </a:rPr>
                        <a:t></a:t>
                      </a:r>
                      <a:r>
                        <a:rPr lang="en-US" sz="1200" b="0" i="1" u="none" strike="noStrike" baseline="0" dirty="0" smtClean="0">
                          <a:solidFill>
                            <a:schemeClr val="tx1"/>
                          </a:solidFill>
                          <a:effectLst/>
                          <a:latin typeface="Arial"/>
                          <a:cs typeface="+mn-cs"/>
                          <a:sym typeface="Wingdings 2" pitchFamily="18" charset="2"/>
                        </a:rPr>
                        <a:t> </a:t>
                      </a:r>
                      <a:r>
                        <a:rPr lang="en-US" sz="1200" b="0" i="1" u="none" strike="noStrike" baseline="0" dirty="0" smtClean="0">
                          <a:solidFill>
                            <a:schemeClr val="tx1"/>
                          </a:solidFill>
                          <a:effectLst/>
                          <a:latin typeface="Arial"/>
                        </a:rPr>
                        <a:t> one box only</a:t>
                      </a:r>
                      <a:r>
                        <a:rPr lang="en-GB" sz="1200" b="0" i="1" u="none" strike="noStrike" dirty="0" smtClean="0">
                          <a:solidFill>
                            <a:schemeClr val="tx1"/>
                          </a:solidFill>
                          <a:effectLst/>
                          <a:latin typeface="Arial"/>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22624">
                <a:tc grid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a:rPr>
                        <a:t>     c </a:t>
                      </a:r>
                      <a:r>
                        <a:rPr lang="en-GB" sz="1200" b="0" i="0" u="none" strike="noStrike" dirty="0" smtClean="0">
                          <a:solidFill>
                            <a:schemeClr val="tx1"/>
                          </a:solidFill>
                          <a:effectLst/>
                          <a:latin typeface="Arial" panose="020B0604020202020204" pitchFamily="34" charset="0"/>
                          <a:cs typeface="Arial" panose="020B0604020202020204" pitchFamily="34" charset="0"/>
                        </a:rPr>
                        <a:t>Yes     </a:t>
                      </a:r>
                      <a:r>
                        <a:rPr lang="en-GB" sz="1400" b="0" i="0" u="none" strike="noStrike" baseline="0" dirty="0" smtClean="0">
                          <a:solidFill>
                            <a:schemeClr val="tx1"/>
                          </a:solidFill>
                          <a:effectLst/>
                          <a:latin typeface="Arial" panose="020B0604020202020204" pitchFamily="34" charset="0"/>
                          <a:cs typeface="Arial" panose="020B0604020202020204" pitchFamily="34" charset="0"/>
                        </a:rPr>
                        <a:t> </a:t>
                      </a:r>
                      <a:r>
                        <a:rPr lang="en-GB" sz="1400" b="0" i="0" u="none" strike="noStrike" dirty="0" smtClean="0">
                          <a:solidFill>
                            <a:schemeClr val="tx1"/>
                          </a:solidFill>
                          <a:effectLst/>
                          <a:latin typeface="Webdings"/>
                        </a:rPr>
                        <a:t>c </a:t>
                      </a:r>
                      <a:r>
                        <a:rPr lang="en-GB" sz="1200" b="0" i="0" u="none" strike="noStrike" dirty="0" smtClean="0">
                          <a:solidFill>
                            <a:schemeClr val="tx1"/>
                          </a:solidFill>
                          <a:effectLst/>
                          <a:latin typeface="Arial" panose="020B0604020202020204" pitchFamily="34" charset="0"/>
                          <a:cs typeface="Arial" panose="020B0604020202020204" pitchFamily="34" charset="0"/>
                        </a:rPr>
                        <a:t>No</a:t>
                      </a:r>
                      <a:endParaRPr lang="en-GB" sz="1200" b="0" i="0" u="none" strike="noStrike"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419420">
                <a:tc grid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i="0" u="none" strike="noStrike" dirty="0" smtClean="0">
                          <a:solidFill>
                            <a:schemeClr val="tx1"/>
                          </a:solidFill>
                          <a:effectLst/>
                          <a:latin typeface="Arial"/>
                        </a:rPr>
                        <a:t>Q13d. If yes, how</a:t>
                      </a:r>
                      <a:r>
                        <a:rPr lang="en-GB" sz="1200" b="1" i="0" u="none" strike="noStrike" baseline="0" dirty="0" smtClean="0">
                          <a:solidFill>
                            <a:schemeClr val="tx1"/>
                          </a:solidFill>
                          <a:effectLst/>
                          <a:latin typeface="Arial"/>
                        </a:rPr>
                        <a:t> satisfied are you with the rescue medication  given the side effects that you experience? </a:t>
                      </a:r>
                      <a:r>
                        <a:rPr lang="en-GB" sz="1200" b="0" i="1" u="none" strike="noStrike" dirty="0" smtClean="0">
                          <a:solidFill>
                            <a:schemeClr val="tx1"/>
                          </a:solidFill>
                          <a:effectLst/>
                          <a:latin typeface="Arial"/>
                        </a:rPr>
                        <a:t>(</a:t>
                      </a:r>
                      <a:r>
                        <a:rPr lang="en-US" sz="1200" b="0" i="1" dirty="0" smtClean="0">
                          <a:solidFill>
                            <a:schemeClr val="tx1"/>
                          </a:solidFill>
                          <a:latin typeface="Arial" pitchFamily="34" charset="0"/>
                          <a:cs typeface="Arial" pitchFamily="34" charset="0"/>
                          <a:sym typeface="Wingdings 2" pitchFamily="18" charset="2"/>
                        </a:rPr>
                        <a:t></a:t>
                      </a:r>
                      <a:r>
                        <a:rPr lang="en-US" sz="1200" b="0" i="1" u="none" strike="noStrike" baseline="0" dirty="0" smtClean="0">
                          <a:solidFill>
                            <a:schemeClr val="tx1"/>
                          </a:solidFill>
                          <a:effectLst/>
                          <a:latin typeface="Arial"/>
                          <a:cs typeface="+mn-cs"/>
                          <a:sym typeface="Wingdings 2" pitchFamily="18" charset="2"/>
                        </a:rPr>
                        <a:t> </a:t>
                      </a:r>
                      <a:r>
                        <a:rPr lang="en-US" sz="1200" b="0" i="1" u="none" strike="noStrike" baseline="0" dirty="0" smtClean="0">
                          <a:solidFill>
                            <a:schemeClr val="tx1"/>
                          </a:solidFill>
                          <a:effectLst/>
                          <a:latin typeface="Arial"/>
                        </a:rPr>
                        <a:t> one box only</a:t>
                      </a:r>
                      <a:r>
                        <a:rPr lang="en-GB" sz="1200" b="0" i="1" u="none" strike="noStrike" dirty="0" smtClean="0">
                          <a:solidFill>
                            <a:schemeClr val="tx1"/>
                          </a:solidFill>
                          <a:effectLst/>
                          <a:latin typeface="Arial"/>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1200" b="0" i="0" u="none" strike="noStrike" baseline="0" dirty="0" smtClean="0">
                        <a:solidFill>
                          <a:schemeClr val="tx1"/>
                        </a:solidFill>
                        <a:effectLst/>
                        <a:latin typeface="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1200" b="0" i="0" u="none" strike="noStrike" baseline="0" dirty="0" smtClean="0">
                        <a:solidFill>
                          <a:schemeClr val="tx1"/>
                        </a:solidFill>
                        <a:effectLst/>
                        <a:latin typeface="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1200" b="0" i="0" u="none" strike="noStrike" baseline="0" dirty="0" smtClean="0">
                        <a:solidFill>
                          <a:schemeClr val="tx1"/>
                        </a:solidFill>
                        <a:effectLst/>
                        <a:latin typeface="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r>
              <a:tr h="4194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baseline="0" dirty="0" smtClean="0">
                          <a:solidFill>
                            <a:schemeClr val="tx1"/>
                          </a:solidFill>
                          <a:effectLst/>
                          <a:latin typeface="Arial"/>
                        </a:rPr>
                        <a:t>Very satisfied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baseline="0" dirty="0" smtClean="0">
                          <a:solidFill>
                            <a:schemeClr val="tx1"/>
                          </a:solidFill>
                          <a:effectLst/>
                          <a:latin typeface="Arial"/>
                        </a:rPr>
                        <a:t>Somewhat satisfied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baseline="0" dirty="0" smtClean="0">
                          <a:solidFill>
                            <a:schemeClr val="tx1"/>
                          </a:solidFill>
                          <a:effectLst/>
                          <a:latin typeface="Arial"/>
                        </a:rPr>
                        <a:t>Neither satisfied nor dissatisfied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baseline="0" dirty="0" smtClean="0">
                          <a:solidFill>
                            <a:schemeClr val="tx1"/>
                          </a:solidFill>
                          <a:effectLst/>
                          <a:latin typeface="Arial"/>
                        </a:rPr>
                        <a:t>Somewhat dissatisfied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baseline="0" dirty="0" smtClean="0">
                          <a:solidFill>
                            <a:schemeClr val="tx1"/>
                          </a:solidFill>
                          <a:effectLst/>
                          <a:latin typeface="Arial"/>
                        </a:rPr>
                        <a:t>Very dissatisfied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4194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p>
                    <a:p>
                      <a:pPr marL="0" marR="0" indent="0" algn="ctr" defTabSz="914400" rtl="0" eaLnBrk="1" fontAlgn="auto" latinLnBrk="0" hangingPunct="1">
                        <a:lnSpc>
                          <a:spcPct val="100000"/>
                        </a:lnSpc>
                        <a:spcBef>
                          <a:spcPts val="0"/>
                        </a:spcBef>
                        <a:spcAft>
                          <a:spcPts val="0"/>
                        </a:spcAft>
                        <a:buClrTx/>
                        <a:buSzTx/>
                        <a:buFontTx/>
                        <a:buNone/>
                        <a:tabLst/>
                        <a:defRPr/>
                      </a:pP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643840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19"/>
          <p:cNvSpPr>
            <a:spLocks noChangeArrowheads="1"/>
          </p:cNvSpPr>
          <p:nvPr/>
        </p:nvSpPr>
        <p:spPr bwMode="auto">
          <a:xfrm>
            <a:off x="4552950" y="-63500"/>
            <a:ext cx="2392363" cy="277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defTabSz="762000">
              <a:defRPr sz="1200">
                <a:solidFill>
                  <a:schemeClr val="tx1"/>
                </a:solidFill>
                <a:latin typeface="Arial" pitchFamily="34" charset="0"/>
              </a:defRPr>
            </a:lvl1pPr>
            <a:lvl2pPr marL="742950" indent="-285750" defTabSz="762000">
              <a:defRPr sz="1200">
                <a:solidFill>
                  <a:schemeClr val="tx1"/>
                </a:solidFill>
                <a:latin typeface="Arial" pitchFamily="34" charset="0"/>
              </a:defRPr>
            </a:lvl2pPr>
            <a:lvl3pPr marL="1143000" indent="-228600" defTabSz="762000">
              <a:defRPr sz="1200">
                <a:solidFill>
                  <a:schemeClr val="tx1"/>
                </a:solidFill>
                <a:latin typeface="Arial" pitchFamily="34" charset="0"/>
              </a:defRPr>
            </a:lvl3pPr>
            <a:lvl4pPr marL="1600200" indent="-228600" defTabSz="762000">
              <a:defRPr sz="1200">
                <a:solidFill>
                  <a:schemeClr val="tx1"/>
                </a:solidFill>
                <a:latin typeface="Arial" pitchFamily="34" charset="0"/>
              </a:defRPr>
            </a:lvl4pPr>
            <a:lvl5pPr marL="2057400" indent="-228600" defTabSz="762000">
              <a:defRPr sz="1200">
                <a:solidFill>
                  <a:schemeClr val="tx1"/>
                </a:solidFill>
                <a:latin typeface="Arial" pitchFamily="34" charset="0"/>
              </a:defRPr>
            </a:lvl5pPr>
            <a:lvl6pPr marL="2514600" indent="-228600" defTabSz="762000" eaLnBrk="0" fontAlgn="base" hangingPunct="0">
              <a:spcBef>
                <a:spcPct val="0"/>
              </a:spcBef>
              <a:spcAft>
                <a:spcPct val="0"/>
              </a:spcAft>
              <a:defRPr sz="1200">
                <a:solidFill>
                  <a:schemeClr val="tx1"/>
                </a:solidFill>
                <a:latin typeface="Arial" pitchFamily="34" charset="0"/>
              </a:defRPr>
            </a:lvl6pPr>
            <a:lvl7pPr marL="2971800" indent="-228600" defTabSz="762000" eaLnBrk="0" fontAlgn="base" hangingPunct="0">
              <a:spcBef>
                <a:spcPct val="0"/>
              </a:spcBef>
              <a:spcAft>
                <a:spcPct val="0"/>
              </a:spcAft>
              <a:defRPr sz="1200">
                <a:solidFill>
                  <a:schemeClr val="tx1"/>
                </a:solidFill>
                <a:latin typeface="Arial" pitchFamily="34" charset="0"/>
              </a:defRPr>
            </a:lvl7pPr>
            <a:lvl8pPr marL="3429000" indent="-228600" defTabSz="762000" eaLnBrk="0" fontAlgn="base" hangingPunct="0">
              <a:spcBef>
                <a:spcPct val="0"/>
              </a:spcBef>
              <a:spcAft>
                <a:spcPct val="0"/>
              </a:spcAft>
              <a:defRPr sz="1200">
                <a:solidFill>
                  <a:schemeClr val="tx1"/>
                </a:solidFill>
                <a:latin typeface="Arial" pitchFamily="34" charset="0"/>
              </a:defRPr>
            </a:lvl8pPr>
            <a:lvl9pPr marL="3886200" indent="-228600" defTabSz="762000" eaLnBrk="0" fontAlgn="base" hangingPunct="0">
              <a:spcBef>
                <a:spcPct val="0"/>
              </a:spcBef>
              <a:spcAft>
                <a:spcPct val="0"/>
              </a:spcAft>
              <a:defRPr sz="1200">
                <a:solidFill>
                  <a:schemeClr val="tx1"/>
                </a:solidFill>
                <a:latin typeface="Arial" pitchFamily="34" charset="0"/>
              </a:defRPr>
            </a:lvl9pPr>
          </a:lstStyle>
          <a:p>
            <a:endParaRPr lang="en-US" altLang="en-US"/>
          </a:p>
        </p:txBody>
      </p:sp>
      <p:sp>
        <p:nvSpPr>
          <p:cNvPr id="46" name="TextBox 45"/>
          <p:cNvSpPr txBox="1"/>
          <p:nvPr/>
        </p:nvSpPr>
        <p:spPr>
          <a:xfrm>
            <a:off x="0" y="484917"/>
            <a:ext cx="6840000" cy="307777"/>
          </a:xfrm>
          <a:prstGeom prst="rect">
            <a:avLst/>
          </a:prstGeom>
          <a:noFill/>
          <a:ln>
            <a:solidFill>
              <a:schemeClr val="tx1"/>
            </a:solidFill>
          </a:ln>
        </p:spPr>
        <p:txBody>
          <a:bodyPr wrap="square" rtlCol="0">
            <a:spAutoFit/>
          </a:bodyPr>
          <a:lstStyle/>
          <a:p>
            <a:pPr algn="l"/>
            <a:r>
              <a:rPr lang="en-GB" sz="1400" b="1" dirty="0" smtClean="0"/>
              <a:t>SECTION A: ABOUT YOU</a:t>
            </a:r>
            <a:endParaRPr lang="en-GB" sz="1400" b="1" dirty="0"/>
          </a:p>
        </p:txBody>
      </p:sp>
      <p:graphicFrame>
        <p:nvGraphicFramePr>
          <p:cNvPr id="47" name="Table 46"/>
          <p:cNvGraphicFramePr>
            <a:graphicFrameLocks noGrp="1"/>
          </p:cNvGraphicFramePr>
          <p:nvPr>
            <p:extLst>
              <p:ext uri="{D42A27DB-BD31-4B8C-83A1-F6EECF244321}">
                <p14:modId xmlns:p14="http://schemas.microsoft.com/office/powerpoint/2010/main" val="2469179875"/>
              </p:ext>
            </p:extLst>
          </p:nvPr>
        </p:nvGraphicFramePr>
        <p:xfrm>
          <a:off x="28050" y="1065567"/>
          <a:ext cx="6840000" cy="288000"/>
        </p:xfrm>
        <a:graphic>
          <a:graphicData uri="http://schemas.openxmlformats.org/drawingml/2006/table">
            <a:tbl>
              <a:tblPr/>
              <a:tblGrid>
                <a:gridCol w="1260242"/>
                <a:gridCol w="859809"/>
                <a:gridCol w="4719949"/>
              </a:tblGrid>
              <a:tr h="288000">
                <a:tc>
                  <a:txBody>
                    <a:bodyPr/>
                    <a:lstStyle/>
                    <a:p>
                      <a:pPr algn="l" fontAlgn="b"/>
                      <a:r>
                        <a:rPr lang="en-GB" sz="1200" b="1" i="0" u="none" strike="noStrike" dirty="0" smtClean="0">
                          <a:solidFill>
                            <a:srgbClr val="000000"/>
                          </a:solidFill>
                          <a:effectLst/>
                          <a:latin typeface="Arial"/>
                        </a:rPr>
                        <a:t>Q1.</a:t>
                      </a:r>
                      <a:r>
                        <a:rPr lang="en-GB" sz="1200" b="1" i="0" u="none" strike="noStrike" baseline="0" dirty="0" smtClean="0">
                          <a:solidFill>
                            <a:srgbClr val="000000"/>
                          </a:solidFill>
                          <a:effectLst/>
                          <a:latin typeface="Arial"/>
                        </a:rPr>
                        <a:t> Are you?</a:t>
                      </a:r>
                      <a:endParaRPr lang="en-US" sz="1200" b="1" i="0" u="none" strike="noStrike" dirty="0">
                        <a:solidFill>
                          <a:srgbClr val="000000"/>
                        </a:solidFill>
                        <a:effectLst/>
                        <a:latin typeface="Arial"/>
                      </a:endParaRPr>
                    </a:p>
                  </a:txBody>
                  <a:tcPr marL="36000" marR="36000" marT="0" marB="36000">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Webdings"/>
                        </a:rPr>
                        <a:t>c </a:t>
                      </a:r>
                      <a:r>
                        <a:rPr kumimoji="0" lang="en-GB" sz="1200" b="0" i="0" u="none" strike="noStrike" kern="1200" cap="none" spc="0" normalizeH="0" baseline="0" noProof="0" dirty="0" smtClean="0">
                          <a:ln>
                            <a:noFill/>
                          </a:ln>
                          <a:solidFill>
                            <a:srgbClr val="000000"/>
                          </a:solidFill>
                          <a:effectLst/>
                          <a:uLnTx/>
                          <a:uFillTx/>
                          <a:latin typeface="Arial"/>
                        </a:rPr>
                        <a:t>Male</a:t>
                      </a:r>
                    </a:p>
                  </a:txBody>
                  <a:tcPr marL="36000" marR="36000" marT="0" marB="36000">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Webdings"/>
                          <a:ea typeface="+mn-ea"/>
                          <a:cs typeface="+mn-cs"/>
                        </a:rPr>
                        <a:t>c </a:t>
                      </a:r>
                      <a:r>
                        <a:rPr kumimoji="0" lang="en-GB" sz="1100" b="0" i="0" u="none" strike="noStrike" kern="1200" cap="none" spc="0" normalizeH="0" baseline="0" noProof="0" dirty="0" smtClean="0">
                          <a:ln>
                            <a:noFill/>
                          </a:ln>
                          <a:solidFill>
                            <a:srgbClr val="000000"/>
                          </a:solidFill>
                          <a:effectLst/>
                          <a:uLnTx/>
                          <a:uFillTx/>
                          <a:latin typeface="Arial"/>
                          <a:ea typeface="+mn-ea"/>
                          <a:cs typeface="+mn-cs"/>
                        </a:rPr>
                        <a:t>Female</a:t>
                      </a:r>
                      <a:endParaRPr kumimoji="0" lang="en-GB" sz="1000" b="0" i="0" u="none" strike="noStrike" kern="1200" cap="none" spc="0" normalizeH="0" baseline="0" noProof="0" dirty="0" smtClean="0">
                        <a:ln>
                          <a:noFill/>
                        </a:ln>
                        <a:solidFill>
                          <a:srgbClr val="000000"/>
                        </a:solidFill>
                        <a:effectLst/>
                        <a:uLnTx/>
                        <a:uFillTx/>
                        <a:latin typeface="Arial"/>
                        <a:ea typeface="+mn-ea"/>
                        <a:cs typeface="+mn-cs"/>
                      </a:endParaRPr>
                    </a:p>
                  </a:txBody>
                  <a:tcPr marL="36000" marR="36000" marT="0" marB="36000">
                    <a:lnL w="190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48" name="Table 47"/>
          <p:cNvGraphicFramePr>
            <a:graphicFrameLocks noGrp="1"/>
          </p:cNvGraphicFramePr>
          <p:nvPr>
            <p:extLst>
              <p:ext uri="{D42A27DB-BD31-4B8C-83A1-F6EECF244321}">
                <p14:modId xmlns:p14="http://schemas.microsoft.com/office/powerpoint/2010/main" val="144194180"/>
              </p:ext>
            </p:extLst>
          </p:nvPr>
        </p:nvGraphicFramePr>
        <p:xfrm>
          <a:off x="28051" y="1496273"/>
          <a:ext cx="6839999" cy="288000"/>
        </p:xfrm>
        <a:graphic>
          <a:graphicData uri="http://schemas.openxmlformats.org/drawingml/2006/table">
            <a:tbl>
              <a:tblPr/>
              <a:tblGrid>
                <a:gridCol w="6839999"/>
              </a:tblGrid>
              <a:tr h="288000">
                <a:tc>
                  <a:txBody>
                    <a:bodyPr/>
                    <a:lstStyle/>
                    <a:p>
                      <a:pPr algn="l" fontAlgn="b"/>
                      <a:r>
                        <a:rPr lang="en-GB" sz="1200" b="1" i="0" u="none" strike="noStrike" dirty="0" smtClean="0">
                          <a:solidFill>
                            <a:schemeClr val="tx1"/>
                          </a:solidFill>
                          <a:effectLst/>
                          <a:latin typeface="Arial" pitchFamily="34" charset="0"/>
                          <a:cs typeface="Arial" pitchFamily="34" charset="0"/>
                        </a:rPr>
                        <a:t>Q2. What</a:t>
                      </a:r>
                      <a:r>
                        <a:rPr lang="en-GB" sz="1200" b="1" i="0" u="none" strike="noStrike" baseline="0" dirty="0" smtClean="0">
                          <a:solidFill>
                            <a:schemeClr val="tx1"/>
                          </a:solidFill>
                          <a:effectLst/>
                          <a:latin typeface="Arial" pitchFamily="34" charset="0"/>
                          <a:cs typeface="Arial" pitchFamily="34" charset="0"/>
                        </a:rPr>
                        <a:t> is your age</a:t>
                      </a:r>
                      <a:r>
                        <a:rPr kumimoji="0" lang="en-US" sz="1200" b="1"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   </a:t>
                      </a:r>
                      <a:r>
                        <a:rPr kumimoji="0" lang="en-US" sz="12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 ________ years</a:t>
                      </a: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452503857"/>
              </p:ext>
            </p:extLst>
          </p:nvPr>
        </p:nvGraphicFramePr>
        <p:xfrm>
          <a:off x="26988" y="2067612"/>
          <a:ext cx="6840000" cy="1179886"/>
        </p:xfrm>
        <a:graphic>
          <a:graphicData uri="http://schemas.openxmlformats.org/drawingml/2006/table">
            <a:tbl>
              <a:tblPr/>
              <a:tblGrid>
                <a:gridCol w="269895"/>
                <a:gridCol w="2790701"/>
                <a:gridCol w="3779404"/>
              </a:tblGrid>
              <a:tr h="286799">
                <a:tc gridSpan="3">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1" i="0" u="none" strike="noStrike" dirty="0" smtClean="0">
                          <a:solidFill>
                            <a:schemeClr val="tx1"/>
                          </a:solidFill>
                          <a:effectLst/>
                          <a:latin typeface="Arial"/>
                        </a:rPr>
                        <a:t>Q3. Current </a:t>
                      </a:r>
                      <a:r>
                        <a:rPr lang="en-US" sz="1200" b="1" i="0" u="none" strike="noStrike" baseline="0" dirty="0" smtClean="0">
                          <a:solidFill>
                            <a:schemeClr val="tx1"/>
                          </a:solidFill>
                          <a:effectLst/>
                          <a:latin typeface="Arial"/>
                        </a:rPr>
                        <a:t>employment status</a:t>
                      </a:r>
                      <a:r>
                        <a:rPr lang="en-US" sz="1200" b="1" i="0" u="none" strike="noStrike" dirty="0" smtClean="0">
                          <a:solidFill>
                            <a:schemeClr val="tx1"/>
                          </a:solidFill>
                          <a:effectLst/>
                          <a:latin typeface="Arial"/>
                        </a:rPr>
                        <a:t>?</a:t>
                      </a:r>
                      <a:r>
                        <a:rPr lang="en-US" sz="1200" b="0" i="0" u="none" strike="noStrike" baseline="0" dirty="0" smtClean="0">
                          <a:solidFill>
                            <a:schemeClr val="tx1"/>
                          </a:solidFill>
                          <a:effectLst/>
                          <a:latin typeface="Arial"/>
                        </a:rPr>
                        <a:t> </a:t>
                      </a:r>
                      <a:r>
                        <a:rPr lang="en-US" sz="1200" b="0" i="1" u="none" strike="noStrike" baseline="0" dirty="0" smtClean="0">
                          <a:solidFill>
                            <a:schemeClr val="tx1"/>
                          </a:solidFill>
                          <a:effectLst/>
                          <a:latin typeface="Arial"/>
                        </a:rPr>
                        <a:t>(</a:t>
                      </a:r>
                      <a:r>
                        <a:rPr lang="en-US" sz="1200" b="0" i="1" dirty="0" smtClean="0">
                          <a:solidFill>
                            <a:schemeClr val="tx1"/>
                          </a:solidFill>
                          <a:latin typeface="Arial" pitchFamily="34" charset="0"/>
                          <a:cs typeface="Arial" pitchFamily="34" charset="0"/>
                          <a:sym typeface="Wingdings 2" pitchFamily="18" charset="2"/>
                        </a:rPr>
                        <a:t></a:t>
                      </a:r>
                      <a:r>
                        <a:rPr lang="en-US" sz="1200" b="0" i="1" u="none" strike="noStrike" baseline="0" dirty="0" smtClean="0">
                          <a:solidFill>
                            <a:schemeClr val="tx1"/>
                          </a:solidFill>
                          <a:effectLst/>
                          <a:latin typeface="Arial"/>
                          <a:cs typeface="+mn-cs"/>
                          <a:sym typeface="Wingdings 2" pitchFamily="18" charset="2"/>
                        </a:rPr>
                        <a:t> </a:t>
                      </a:r>
                      <a:r>
                        <a:rPr lang="en-US" sz="1200" b="0" i="1" u="none" strike="noStrike" baseline="0" dirty="0" smtClean="0">
                          <a:solidFill>
                            <a:schemeClr val="tx1"/>
                          </a:solidFill>
                          <a:effectLst/>
                          <a:latin typeface="Arial"/>
                        </a:rPr>
                        <a:t> all that apply</a:t>
                      </a:r>
                      <a:r>
                        <a:rPr lang="en-GB" sz="1200" b="0" i="1" u="none" strike="noStrike" dirty="0" smtClean="0">
                          <a:solidFill>
                            <a:srgbClr val="000000"/>
                          </a:solidFill>
                          <a:effectLst/>
                          <a:latin typeface="Arial"/>
                        </a:rPr>
                        <a:t>)</a:t>
                      </a:r>
                      <a:endParaRPr lang="en-US" sz="1200" b="0" i="1"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US" sz="1200" b="0" i="1"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lang="en-GB"/>
                    </a:p>
                  </a:txBody>
                  <a:tcPr/>
                </a:tc>
              </a:tr>
              <a:tr h="321575">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Webdings"/>
                        </a:rPr>
                        <a:t> </a:t>
                      </a:r>
                      <a:r>
                        <a:rPr lang="en-GB" sz="1200" b="0" i="0" u="none" strike="noStrike" dirty="0" smtClean="0">
                          <a:solidFill>
                            <a:schemeClr val="tx1"/>
                          </a:solidFill>
                          <a:effectLst/>
                          <a:latin typeface="Arial"/>
                        </a:rPr>
                        <a:t>Working full time</a:t>
                      </a: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Webdings"/>
                        </a:rPr>
                        <a:t> </a:t>
                      </a:r>
                      <a:r>
                        <a:rPr lang="en-GB" sz="1200" b="0" i="0" u="none" strike="noStrike" dirty="0" smtClean="0">
                          <a:solidFill>
                            <a:schemeClr val="tx1"/>
                          </a:solidFill>
                          <a:effectLst/>
                          <a:latin typeface="Arial"/>
                        </a:rPr>
                        <a:t>Student</a:t>
                      </a: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ysDot"/>
                      <a:round/>
                      <a:headEnd type="none" w="med" len="med"/>
                      <a:tailEnd type="none" w="med" len="med"/>
                    </a:lnB>
                    <a:lnTlToBr w="12700" cmpd="sng">
                      <a:noFill/>
                      <a:prstDash val="solid"/>
                    </a:lnTlToBr>
                    <a:lnBlToTr w="12700" cmpd="sng">
                      <a:noFill/>
                      <a:prstDash val="solid"/>
                    </a:lnBlToTr>
                  </a:tcPr>
                </a:tc>
              </a:tr>
              <a:tr h="285756">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Webdings"/>
                        </a:rPr>
                        <a:t> </a:t>
                      </a:r>
                      <a:r>
                        <a:rPr lang="en-GB" sz="1200" b="0" i="0" u="none" strike="noStrike" dirty="0" smtClean="0">
                          <a:solidFill>
                            <a:schemeClr val="tx1"/>
                          </a:solidFill>
                          <a:effectLst/>
                          <a:latin typeface="Arial"/>
                        </a:rPr>
                        <a:t>Working part time</a:t>
                      </a: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Webdings"/>
                        </a:rPr>
                        <a:t> </a:t>
                      </a:r>
                      <a:r>
                        <a:rPr lang="en-GB" sz="1200" b="0" i="0" u="none" strike="noStrike" dirty="0" smtClean="0">
                          <a:solidFill>
                            <a:schemeClr val="tx1"/>
                          </a:solidFill>
                          <a:effectLst/>
                          <a:latin typeface="Arial"/>
                        </a:rPr>
                        <a:t>Retired</a:t>
                      </a: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r>
              <a:tr h="285756">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Webdings"/>
                        </a:rPr>
                        <a:t> </a:t>
                      </a:r>
                      <a:r>
                        <a:rPr lang="en-GB" sz="1200" b="0" i="0" u="none" strike="noStrike" dirty="0" smtClean="0">
                          <a:solidFill>
                            <a:schemeClr val="tx1"/>
                          </a:solidFill>
                          <a:effectLst/>
                          <a:latin typeface="Arial"/>
                        </a:rPr>
                        <a:t>Homemaker</a:t>
                      </a: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Webdings"/>
                        </a:rPr>
                        <a:t> </a:t>
                      </a:r>
                      <a:r>
                        <a:rPr lang="en-GB" sz="1200" b="0" i="0" u="none" strike="noStrike" dirty="0" smtClean="0">
                          <a:solidFill>
                            <a:schemeClr val="tx1"/>
                          </a:solidFill>
                          <a:effectLst/>
                          <a:latin typeface="Arial"/>
                        </a:rPr>
                        <a:t>Unemployed</a:t>
                      </a: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590816731"/>
              </p:ext>
            </p:extLst>
          </p:nvPr>
        </p:nvGraphicFramePr>
        <p:xfrm>
          <a:off x="18000" y="6016070"/>
          <a:ext cx="6840000" cy="611304"/>
        </p:xfrm>
        <a:graphic>
          <a:graphicData uri="http://schemas.openxmlformats.org/drawingml/2006/table">
            <a:tbl>
              <a:tblPr/>
              <a:tblGrid>
                <a:gridCol w="278883"/>
                <a:gridCol w="2397591"/>
                <a:gridCol w="4163526"/>
              </a:tblGrid>
              <a:tr h="325548">
                <a:tc gridSpan="3">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1" i="0" u="none" strike="noStrike" dirty="0" smtClean="0">
                          <a:solidFill>
                            <a:schemeClr val="tx1"/>
                          </a:solidFill>
                          <a:effectLst/>
                          <a:latin typeface="Arial"/>
                        </a:rPr>
                        <a:t>Q6. Which</a:t>
                      </a:r>
                      <a:r>
                        <a:rPr lang="en-GB" sz="1200" b="1" i="0" u="none" strike="noStrike" baseline="0" dirty="0" smtClean="0">
                          <a:solidFill>
                            <a:schemeClr val="tx1"/>
                          </a:solidFill>
                          <a:effectLst/>
                          <a:latin typeface="Arial"/>
                        </a:rPr>
                        <a:t> of the following have you been diagnosed with</a:t>
                      </a:r>
                      <a:r>
                        <a:rPr lang="en-GB" sz="1200" b="1" i="0" u="none" strike="noStrike" dirty="0" smtClean="0">
                          <a:solidFill>
                            <a:schemeClr val="tx1"/>
                          </a:solidFill>
                          <a:effectLst/>
                          <a:latin typeface="Arial"/>
                        </a:rPr>
                        <a:t>? </a:t>
                      </a:r>
                      <a:r>
                        <a:rPr lang="en-GB" sz="1200" b="0" i="1" u="none" strike="noStrike" dirty="0" smtClean="0">
                          <a:solidFill>
                            <a:schemeClr val="tx1"/>
                          </a:solidFill>
                          <a:effectLst/>
                          <a:latin typeface="Arial"/>
                        </a:rPr>
                        <a:t>(</a:t>
                      </a:r>
                      <a:r>
                        <a:rPr lang="en-US" sz="1200" b="0" i="1" dirty="0" smtClean="0">
                          <a:solidFill>
                            <a:schemeClr val="tx1"/>
                          </a:solidFill>
                          <a:latin typeface="Arial" pitchFamily="34" charset="0"/>
                          <a:cs typeface="Arial" pitchFamily="34" charset="0"/>
                          <a:sym typeface="Wingdings 2" pitchFamily="18" charset="2"/>
                        </a:rPr>
                        <a:t></a:t>
                      </a:r>
                      <a:r>
                        <a:rPr lang="en-US" sz="1200" b="0" i="1" u="none" strike="noStrike" baseline="0" dirty="0" smtClean="0">
                          <a:solidFill>
                            <a:schemeClr val="tx1"/>
                          </a:solidFill>
                          <a:effectLst/>
                          <a:latin typeface="Arial"/>
                          <a:cs typeface="+mn-cs"/>
                          <a:sym typeface="Wingdings 2" pitchFamily="18" charset="2"/>
                        </a:rPr>
                        <a:t> </a:t>
                      </a:r>
                      <a:r>
                        <a:rPr lang="en-US" sz="1200" b="0" i="1" u="none" strike="noStrike" baseline="0" dirty="0" smtClean="0">
                          <a:solidFill>
                            <a:schemeClr val="tx1"/>
                          </a:solidFill>
                          <a:effectLst/>
                          <a:latin typeface="Arial"/>
                        </a:rPr>
                        <a:t> one box only</a:t>
                      </a:r>
                      <a:r>
                        <a:rPr lang="en-GB" sz="1200" b="0" i="1" u="none" strike="noStrike" dirty="0" smtClean="0">
                          <a:solidFill>
                            <a:schemeClr val="tx1"/>
                          </a:solidFill>
                          <a:effectLst/>
                          <a:latin typeface="Arial"/>
                        </a:rPr>
                        <a:t>)</a:t>
                      </a: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1" u="none" strike="noStrike" dirty="0" smtClean="0">
                        <a:solidFill>
                          <a:srgbClr val="000000"/>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lang="en-GB"/>
                    </a:p>
                  </a:txBody>
                  <a:tcPr/>
                </a:tc>
              </a:tr>
              <a:tr h="285756">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r>
                        <a:rPr lang="en-GB" sz="1200" b="0" i="0" u="none" strike="noStrike" dirty="0" smtClean="0">
                          <a:solidFill>
                            <a:schemeClr val="tx1"/>
                          </a:solidFill>
                          <a:effectLst/>
                          <a:latin typeface="Arial"/>
                        </a:rPr>
                        <a:t>Schizophrenia</a:t>
                      </a: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Webdings"/>
                        </a:rPr>
                        <a:t> </a:t>
                      </a:r>
                      <a:r>
                        <a:rPr lang="en-GB" sz="1200" b="0" i="0" u="none" strike="noStrike" dirty="0" smtClean="0">
                          <a:solidFill>
                            <a:schemeClr val="tx1"/>
                          </a:solidFill>
                          <a:effectLst/>
                          <a:latin typeface="Arial"/>
                        </a:rPr>
                        <a:t>Bipolar</a:t>
                      </a:r>
                      <a:r>
                        <a:rPr lang="en-GB" sz="1200" b="0" i="0" u="none" strike="noStrike" baseline="0" dirty="0" smtClean="0">
                          <a:solidFill>
                            <a:schemeClr val="tx1"/>
                          </a:solidFill>
                          <a:effectLst/>
                          <a:latin typeface="Arial"/>
                        </a:rPr>
                        <a:t> disorder</a:t>
                      </a: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ysDot"/>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961364400"/>
              </p:ext>
            </p:extLst>
          </p:nvPr>
        </p:nvGraphicFramePr>
        <p:xfrm>
          <a:off x="38785" y="6806422"/>
          <a:ext cx="6839999" cy="1726080"/>
        </p:xfrm>
        <a:graphic>
          <a:graphicData uri="http://schemas.openxmlformats.org/drawingml/2006/table">
            <a:tbl>
              <a:tblPr/>
              <a:tblGrid>
                <a:gridCol w="6839999"/>
              </a:tblGrid>
              <a:tr h="288000">
                <a:tc>
                  <a:txBody>
                    <a:bodyPr/>
                    <a:lstStyle/>
                    <a:p>
                      <a:pPr algn="l" fontAlgn="b"/>
                      <a:r>
                        <a:rPr lang="en-GB" sz="1200" b="1" i="0" u="none" strike="noStrike" dirty="0" smtClean="0">
                          <a:solidFill>
                            <a:schemeClr val="tx1"/>
                          </a:solidFill>
                          <a:effectLst/>
                          <a:latin typeface="Arial" pitchFamily="34" charset="0"/>
                          <a:cs typeface="Arial" pitchFamily="34" charset="0"/>
                        </a:rPr>
                        <a:t>Q7. Roughly</a:t>
                      </a:r>
                      <a:r>
                        <a:rPr lang="en-GB" sz="1200" b="1" i="0" u="none" strike="noStrike" baseline="0" dirty="0" smtClean="0">
                          <a:solidFill>
                            <a:schemeClr val="tx1"/>
                          </a:solidFill>
                          <a:effectLst/>
                          <a:latin typeface="Arial" pitchFamily="34" charset="0"/>
                          <a:cs typeface="Arial" pitchFamily="34" charset="0"/>
                        </a:rPr>
                        <a:t> how old were you when you found out  that you had schizophrenia or bipolar disorder?</a:t>
                      </a:r>
                    </a:p>
                    <a:p>
                      <a:pPr algn="l" fontAlgn="b"/>
                      <a:r>
                        <a:rPr lang="en-GB" sz="1400" b="1" i="0" u="none" strike="noStrike" baseline="0" dirty="0" smtClean="0">
                          <a:solidFill>
                            <a:schemeClr val="tx1"/>
                          </a:solidFill>
                          <a:effectLst/>
                          <a:latin typeface="Arial" pitchFamily="34" charset="0"/>
                          <a:cs typeface="Arial" pitchFamily="34" charset="0"/>
                        </a:rPr>
                        <a:t> </a:t>
                      </a:r>
                      <a:endParaRPr lang="en-GB" sz="1400" b="0" i="0" u="none" strike="noStrike" baseline="0" dirty="0" smtClean="0">
                        <a:solidFill>
                          <a:schemeClr val="tx1"/>
                        </a:solidFill>
                        <a:effectLst/>
                        <a:latin typeface="Arial" pitchFamily="34" charset="0"/>
                        <a:cs typeface="Arial" pitchFamily="34" charset="0"/>
                      </a:endParaRPr>
                    </a:p>
                    <a:p>
                      <a:pPr marL="0" marR="0" indent="0" algn="l" defTabSz="914400" rtl="0" eaLnBrk="1" fontAlgn="b"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    </a:t>
                      </a:r>
                      <a:r>
                        <a:rPr kumimoji="0" lang="en-US" sz="12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________ years    OR    </a:t>
                      </a: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Webdings"/>
                        </a:rPr>
                        <a:t> </a:t>
                      </a:r>
                      <a:r>
                        <a:rPr lang="en-GB" sz="1200" b="0" i="0" u="none" strike="noStrike" baseline="0" dirty="0" smtClean="0">
                          <a:solidFill>
                            <a:schemeClr val="tx1"/>
                          </a:solidFill>
                          <a:effectLst/>
                          <a:latin typeface="Arial"/>
                        </a:rPr>
                        <a:t>Not sure</a:t>
                      </a:r>
                      <a:endParaRPr lang="en-GB" sz="1200" b="0" i="0" u="none" strike="noStrike" dirty="0" smtClean="0">
                        <a:solidFill>
                          <a:schemeClr val="tx1"/>
                        </a:solidFill>
                        <a:effectLst/>
                        <a:latin typeface="Arial"/>
                      </a:endParaRPr>
                    </a:p>
                    <a:p>
                      <a:pPr marL="0" marR="0" indent="0" algn="l" defTabSz="914400" rtl="0" eaLnBrk="1" fontAlgn="b"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algn="l" fontAlgn="b"/>
                      <a:endParaRPr kumimoji="0" lang="en-GB" sz="1400" b="1"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algn="l" fontAlgn="b"/>
                      <a:endParaRPr kumimoji="0" lang="en-US" sz="12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88000">
                <a:tc>
                  <a:txBody>
                    <a:bodyPr/>
                    <a:lstStyle/>
                    <a:p>
                      <a:pPr algn="l" fontAlgn="b"/>
                      <a:endParaRPr kumimoji="0" lang="en-US" sz="12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2888732401"/>
              </p:ext>
            </p:extLst>
          </p:nvPr>
        </p:nvGraphicFramePr>
        <p:xfrm>
          <a:off x="26988" y="4384218"/>
          <a:ext cx="6840000" cy="1467829"/>
        </p:xfrm>
        <a:graphic>
          <a:graphicData uri="http://schemas.openxmlformats.org/drawingml/2006/table">
            <a:tbl>
              <a:tblPr/>
              <a:tblGrid>
                <a:gridCol w="234269"/>
                <a:gridCol w="3503221"/>
                <a:gridCol w="3102510"/>
              </a:tblGrid>
              <a:tr h="325548">
                <a:tc gridSpan="3">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1" i="0" u="none" strike="noStrike" dirty="0" smtClean="0">
                          <a:solidFill>
                            <a:schemeClr val="tx1"/>
                          </a:solidFill>
                          <a:effectLst/>
                          <a:latin typeface="Arial"/>
                        </a:rPr>
                        <a:t>Q5. What are</a:t>
                      </a:r>
                      <a:r>
                        <a:rPr lang="en-GB" sz="1200" b="1" i="0" u="none" strike="noStrike" baseline="0" dirty="0" smtClean="0">
                          <a:solidFill>
                            <a:schemeClr val="tx1"/>
                          </a:solidFill>
                          <a:effectLst/>
                          <a:latin typeface="Arial"/>
                        </a:rPr>
                        <a:t> your current living circumstances</a:t>
                      </a:r>
                      <a:r>
                        <a:rPr lang="en-US" sz="1200" b="1" i="0" u="none" strike="noStrike" dirty="0" smtClean="0">
                          <a:solidFill>
                            <a:schemeClr val="tx1"/>
                          </a:solidFill>
                          <a:effectLst/>
                          <a:latin typeface="Arial"/>
                        </a:rPr>
                        <a:t>?</a:t>
                      </a:r>
                      <a:r>
                        <a:rPr lang="en-US" sz="1200" b="1" i="0" u="none" strike="noStrike" baseline="0" dirty="0" smtClean="0">
                          <a:solidFill>
                            <a:schemeClr val="tx1"/>
                          </a:solidFill>
                          <a:effectLst/>
                          <a:latin typeface="Arial"/>
                        </a:rPr>
                        <a:t> </a:t>
                      </a:r>
                      <a:r>
                        <a:rPr lang="en-GB" sz="1200" b="0" i="1" u="none" strike="noStrike" dirty="0" smtClean="0">
                          <a:solidFill>
                            <a:srgbClr val="000000"/>
                          </a:solidFill>
                          <a:effectLst/>
                          <a:latin typeface="Arial"/>
                        </a:rPr>
                        <a:t>(</a:t>
                      </a:r>
                      <a:r>
                        <a:rPr lang="en-US" sz="1200" b="0" i="1" dirty="0" smtClean="0">
                          <a:solidFill>
                            <a:schemeClr val="tx1"/>
                          </a:solidFill>
                          <a:latin typeface="Arial" pitchFamily="34" charset="0"/>
                          <a:cs typeface="Arial" pitchFamily="34" charset="0"/>
                          <a:sym typeface="Wingdings 2" pitchFamily="18" charset="2"/>
                        </a:rPr>
                        <a:t></a:t>
                      </a:r>
                      <a:r>
                        <a:rPr lang="en-US" sz="1200" b="0" i="1" u="none" strike="noStrike" baseline="0" dirty="0" smtClean="0">
                          <a:solidFill>
                            <a:schemeClr val="tx1"/>
                          </a:solidFill>
                          <a:effectLst/>
                          <a:latin typeface="Arial"/>
                          <a:cs typeface="+mn-cs"/>
                          <a:sym typeface="Wingdings 2" pitchFamily="18" charset="2"/>
                        </a:rPr>
                        <a:t> </a:t>
                      </a:r>
                      <a:r>
                        <a:rPr lang="en-US" sz="1200" b="0" i="1" u="none" strike="noStrike" baseline="0" dirty="0" smtClean="0">
                          <a:solidFill>
                            <a:schemeClr val="tx1"/>
                          </a:solidFill>
                          <a:effectLst/>
                          <a:latin typeface="Arial"/>
                        </a:rPr>
                        <a:t> one box only</a:t>
                      </a:r>
                      <a:r>
                        <a:rPr lang="en-GB" sz="1200" b="0" i="1" u="none" strike="noStrike" dirty="0" smtClean="0">
                          <a:solidFill>
                            <a:srgbClr val="000000"/>
                          </a:solidFill>
                          <a:effectLst/>
                          <a:latin typeface="Arial"/>
                        </a:rPr>
                        <a:t>)</a:t>
                      </a: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1" u="none" strike="noStrike" dirty="0" smtClean="0">
                        <a:solidFill>
                          <a:srgbClr val="000000"/>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lang="en-GB"/>
                    </a:p>
                  </a:txBody>
                  <a:tcPr/>
                </a:tc>
              </a:tr>
              <a:tr h="285756">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Arial"/>
                        </a:rPr>
                        <a:t>      </a:t>
                      </a: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Webdings"/>
                        </a:rPr>
                        <a:t> </a:t>
                      </a:r>
                      <a:r>
                        <a:rPr lang="en-GB" sz="1200" b="0" i="0" u="none" strike="noStrike" dirty="0" smtClean="0">
                          <a:solidFill>
                            <a:schemeClr val="tx1"/>
                          </a:solidFill>
                          <a:effectLst/>
                          <a:latin typeface="Arial"/>
                        </a:rPr>
                        <a:t>I live alone</a:t>
                      </a: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Webdings"/>
                        </a:rPr>
                        <a:t> </a:t>
                      </a:r>
                      <a:r>
                        <a:rPr lang="en-GB" sz="1200" b="0" i="0" u="none" strike="noStrike" baseline="0" dirty="0" smtClean="0">
                          <a:solidFill>
                            <a:schemeClr val="tx1"/>
                          </a:solidFill>
                          <a:effectLst/>
                          <a:latin typeface="Arial"/>
                        </a:rPr>
                        <a:t>I live in sheltered/ supportive housing</a:t>
                      </a: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ysDot"/>
                      <a:round/>
                      <a:headEnd type="none" w="med" len="med"/>
                      <a:tailEnd type="none" w="med" len="med"/>
                    </a:lnB>
                    <a:lnTlToBr w="12700" cmpd="sng">
                      <a:noFill/>
                      <a:prstDash val="solid"/>
                    </a:lnTlToBr>
                    <a:lnBlToTr w="12700" cmpd="sng">
                      <a:noFill/>
                      <a:prstDash val="solid"/>
                    </a:lnBlToTr>
                  </a:tcPr>
                </a:tc>
              </a:tr>
              <a:tr h="285013">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Webdings"/>
                        </a:rPr>
                        <a:t> </a:t>
                      </a:r>
                      <a:r>
                        <a:rPr lang="en-GB" sz="1200" b="0" i="0" u="none" strike="noStrike" dirty="0" smtClean="0">
                          <a:solidFill>
                            <a:schemeClr val="tx1"/>
                          </a:solidFill>
                          <a:effectLst/>
                          <a:latin typeface="Arial"/>
                        </a:rPr>
                        <a:t>I live with my</a:t>
                      </a:r>
                      <a:r>
                        <a:rPr lang="en-GB" sz="1200" b="0" i="0" u="none" strike="noStrike" baseline="0" dirty="0" smtClean="0">
                          <a:solidFill>
                            <a:schemeClr val="tx1"/>
                          </a:solidFill>
                          <a:effectLst/>
                          <a:latin typeface="Arial"/>
                        </a:rPr>
                        <a:t> partner/spouse</a:t>
                      </a: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Webdings"/>
                        </a:rPr>
                        <a:t> </a:t>
                      </a:r>
                      <a:r>
                        <a:rPr lang="en-GB" sz="1200" b="0" i="0" u="none" strike="noStrike" baseline="0" dirty="0" smtClean="0">
                          <a:solidFill>
                            <a:schemeClr val="tx1"/>
                          </a:solidFill>
                          <a:effectLst/>
                          <a:latin typeface="Arial"/>
                        </a:rPr>
                        <a:t>I like with friends</a:t>
                      </a: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r>
              <a:tr h="285756">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 </a:t>
                      </a:r>
                      <a:r>
                        <a:rPr lang="en-GB" sz="1200" b="0" i="0" u="none" strike="noStrike" dirty="0" smtClean="0">
                          <a:solidFill>
                            <a:schemeClr val="tx1"/>
                          </a:solidFill>
                          <a:effectLst/>
                          <a:latin typeface="Arial" panose="020B0604020202020204" pitchFamily="34" charset="0"/>
                          <a:cs typeface="Arial" panose="020B0604020202020204" pitchFamily="34" charset="0"/>
                        </a:rPr>
                        <a:t>I live in another</a:t>
                      </a:r>
                      <a:r>
                        <a:rPr lang="en-GB" sz="1200" b="0" i="0" u="none" strike="noStrike" baseline="0" dirty="0" smtClean="0">
                          <a:solidFill>
                            <a:schemeClr val="tx1"/>
                          </a:solidFill>
                          <a:effectLst/>
                          <a:latin typeface="Arial" panose="020B0604020202020204" pitchFamily="34" charset="0"/>
                          <a:cs typeface="Arial" panose="020B0604020202020204" pitchFamily="34" charset="0"/>
                        </a:rPr>
                        <a:t> family member (not partner)</a:t>
                      </a: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r>
                        <a:rPr lang="en-GB" sz="1200" b="0" i="0" u="none" strike="noStrike" baseline="0" dirty="0" smtClean="0">
                          <a:solidFill>
                            <a:schemeClr val="tx1"/>
                          </a:solidFill>
                          <a:effectLst/>
                          <a:latin typeface="Arial"/>
                        </a:rPr>
                        <a:t> I live in a nursing home</a:t>
                      </a: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r>
              <a:tr h="285756">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r>
                        <a:rPr lang="en-GB" sz="1200" b="0" i="0" u="none" strike="noStrike" baseline="0" dirty="0" smtClean="0">
                          <a:solidFill>
                            <a:schemeClr val="tx1"/>
                          </a:solidFill>
                          <a:effectLst/>
                          <a:latin typeface="Arial"/>
                        </a:rPr>
                        <a:t> Other</a:t>
                      </a: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288672013"/>
              </p:ext>
            </p:extLst>
          </p:nvPr>
        </p:nvGraphicFramePr>
        <p:xfrm>
          <a:off x="18000" y="8007145"/>
          <a:ext cx="6840000" cy="1259028"/>
        </p:xfrm>
        <a:graphic>
          <a:graphicData uri="http://schemas.openxmlformats.org/drawingml/2006/table">
            <a:tbl>
              <a:tblPr/>
              <a:tblGrid>
                <a:gridCol w="302634"/>
                <a:gridCol w="2303813"/>
                <a:gridCol w="4233553"/>
              </a:tblGrid>
              <a:tr h="325548">
                <a:tc gridSpan="3">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1" i="0" u="none" strike="noStrike" dirty="0" smtClean="0">
                          <a:solidFill>
                            <a:schemeClr val="tx1"/>
                          </a:solidFill>
                          <a:effectLst/>
                          <a:latin typeface="Arial"/>
                        </a:rPr>
                        <a:t>Q8. Aside</a:t>
                      </a:r>
                      <a:r>
                        <a:rPr lang="en-GB" sz="1200" b="1" i="0" u="none" strike="noStrike" baseline="0" dirty="0" smtClean="0">
                          <a:solidFill>
                            <a:schemeClr val="tx1"/>
                          </a:solidFill>
                          <a:effectLst/>
                          <a:latin typeface="Arial"/>
                        </a:rPr>
                        <a:t> from your doctor, i</a:t>
                      </a:r>
                      <a:r>
                        <a:rPr lang="en-GB" sz="1200" b="1" i="0" u="none" strike="noStrike" dirty="0" smtClean="0">
                          <a:solidFill>
                            <a:schemeClr val="tx1"/>
                          </a:solidFill>
                          <a:effectLst/>
                          <a:latin typeface="Arial"/>
                        </a:rPr>
                        <a:t>f your bipolar disorder or schizophrenia gets worse, is there</a:t>
                      </a:r>
                      <a:r>
                        <a:rPr lang="en-GB" sz="1200" b="1" i="0" u="none" strike="noStrike" baseline="0" dirty="0" smtClean="0">
                          <a:solidFill>
                            <a:schemeClr val="tx1"/>
                          </a:solidFill>
                          <a:effectLst/>
                          <a:latin typeface="Arial"/>
                        </a:rPr>
                        <a:t> someone you can currently turn to for help? </a:t>
                      </a:r>
                      <a:r>
                        <a:rPr lang="en-US" sz="1200" b="0" i="1" u="none" strike="noStrike" baseline="0" dirty="0" smtClean="0">
                          <a:solidFill>
                            <a:schemeClr val="tx1"/>
                          </a:solidFill>
                          <a:effectLst/>
                          <a:latin typeface="Arial"/>
                        </a:rPr>
                        <a:t>(</a:t>
                      </a:r>
                      <a:r>
                        <a:rPr lang="en-US" sz="1200" b="0" i="1" dirty="0" smtClean="0">
                          <a:solidFill>
                            <a:schemeClr val="tx1"/>
                          </a:solidFill>
                          <a:latin typeface="Arial" pitchFamily="34" charset="0"/>
                          <a:cs typeface="Arial" pitchFamily="34" charset="0"/>
                          <a:sym typeface="Wingdings 2" pitchFamily="18" charset="2"/>
                        </a:rPr>
                        <a:t></a:t>
                      </a:r>
                      <a:r>
                        <a:rPr lang="en-US" sz="1200" b="0" i="1" u="none" strike="noStrike" baseline="0" dirty="0" smtClean="0">
                          <a:solidFill>
                            <a:schemeClr val="tx1"/>
                          </a:solidFill>
                          <a:effectLst/>
                          <a:latin typeface="Arial"/>
                          <a:cs typeface="+mn-cs"/>
                          <a:sym typeface="Wingdings 2" pitchFamily="18" charset="2"/>
                        </a:rPr>
                        <a:t> </a:t>
                      </a:r>
                      <a:r>
                        <a:rPr lang="en-US" sz="1200" b="0" i="1" u="none" strike="noStrike" baseline="0" dirty="0" smtClean="0">
                          <a:solidFill>
                            <a:schemeClr val="tx1"/>
                          </a:solidFill>
                          <a:effectLst/>
                          <a:latin typeface="Arial"/>
                        </a:rPr>
                        <a:t> all that apply</a:t>
                      </a:r>
                      <a:r>
                        <a:rPr lang="en-GB" sz="1200" b="0" i="1" u="none" strike="noStrike" dirty="0" smtClean="0">
                          <a:solidFill>
                            <a:srgbClr val="000000"/>
                          </a:solidFill>
                          <a:effectLst/>
                          <a:latin typeface="Arial"/>
                        </a:rPr>
                        <a:t>)</a:t>
                      </a:r>
                      <a:endParaRPr lang="en-US" sz="1200" b="0" i="1"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US" sz="1200" b="0" i="1"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lang="en-GB"/>
                    </a:p>
                  </a:txBody>
                  <a:tcPr/>
                </a:tc>
              </a:tr>
              <a:tr h="285756">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Webdings"/>
                        </a:rPr>
                        <a:t> </a:t>
                      </a:r>
                      <a:r>
                        <a:rPr lang="en-GB" sz="1200" b="0" i="0" u="none" strike="noStrike" baseline="0" dirty="0" smtClean="0">
                          <a:solidFill>
                            <a:schemeClr val="tx1"/>
                          </a:solidFill>
                          <a:effectLst/>
                          <a:latin typeface="Arial"/>
                        </a:rPr>
                        <a:t>No one</a:t>
                      </a: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Webdings"/>
                        </a:rPr>
                        <a:t> </a:t>
                      </a:r>
                      <a:r>
                        <a:rPr lang="en-GB" sz="1200" b="0" i="0" u="none" strike="noStrike" dirty="0" smtClean="0">
                          <a:solidFill>
                            <a:schemeClr val="tx1"/>
                          </a:solidFill>
                          <a:effectLst/>
                          <a:latin typeface="Arial"/>
                        </a:rPr>
                        <a:t>Family</a:t>
                      </a: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ysDot"/>
                      <a:round/>
                      <a:headEnd type="none" w="med" len="med"/>
                      <a:tailEnd type="none" w="med" len="med"/>
                    </a:lnB>
                    <a:lnTlToBr w="12700" cmpd="sng">
                      <a:noFill/>
                      <a:prstDash val="solid"/>
                    </a:lnTlToBr>
                    <a:lnBlToTr w="12700" cmpd="sng">
                      <a:noFill/>
                      <a:prstDash val="solid"/>
                    </a:lnBlToTr>
                  </a:tcPr>
                </a:tc>
              </a:tr>
              <a:tr h="285756">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 </a:t>
                      </a:r>
                      <a:r>
                        <a:rPr lang="en-GB" sz="1200" b="0" i="0" u="none" strike="noStrike" dirty="0" smtClean="0">
                          <a:solidFill>
                            <a:schemeClr val="tx1"/>
                          </a:solidFill>
                          <a:effectLst/>
                          <a:latin typeface="Arial" panose="020B0604020202020204" pitchFamily="34" charset="0"/>
                          <a:cs typeface="Arial" panose="020B0604020202020204" pitchFamily="34" charset="0"/>
                        </a:rPr>
                        <a:t>Friends</a:t>
                      </a: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Webdings"/>
                        </a:rPr>
                        <a:t> </a:t>
                      </a:r>
                      <a:r>
                        <a:rPr lang="en-GB" sz="1200" b="0" i="0" u="none" strike="noStrike" baseline="0" dirty="0" smtClean="0">
                          <a:solidFill>
                            <a:schemeClr val="tx1"/>
                          </a:solidFill>
                          <a:effectLst/>
                          <a:latin typeface="Arial"/>
                        </a:rPr>
                        <a:t>Psychologist/ counsellor/ therapist or other professional</a:t>
                      </a: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r>
              <a:tr h="285756">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Webdings"/>
                        </a:rPr>
                        <a:t> </a:t>
                      </a:r>
                      <a:r>
                        <a:rPr lang="en-GB" sz="1200" b="0" i="0" u="none" strike="noStrike" baseline="0" dirty="0" smtClean="0">
                          <a:solidFill>
                            <a:schemeClr val="tx1"/>
                          </a:solidFill>
                          <a:effectLst/>
                          <a:latin typeface="Arial" panose="020B0604020202020204" pitchFamily="34" charset="0"/>
                          <a:cs typeface="Arial" panose="020B0604020202020204" pitchFamily="34" charset="0"/>
                        </a:rPr>
                        <a:t>Nurse/ support worker/ carer</a:t>
                      </a: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Webdings"/>
                        </a:rPr>
                        <a:t> </a:t>
                      </a:r>
                      <a:r>
                        <a:rPr lang="en-GB" sz="1200" b="0" i="0" u="none" strike="noStrike" baseline="0" dirty="0" smtClean="0">
                          <a:solidFill>
                            <a:schemeClr val="tx1"/>
                          </a:solidFill>
                          <a:effectLst/>
                          <a:latin typeface="Arial"/>
                        </a:rPr>
                        <a:t>Other</a:t>
                      </a: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4005862024"/>
              </p:ext>
            </p:extLst>
          </p:nvPr>
        </p:nvGraphicFramePr>
        <p:xfrm>
          <a:off x="42925" y="3476624"/>
          <a:ext cx="6840001" cy="727607"/>
        </p:xfrm>
        <a:graphic>
          <a:graphicData uri="http://schemas.openxmlformats.org/drawingml/2006/table">
            <a:tbl>
              <a:tblPr/>
              <a:tblGrid>
                <a:gridCol w="301459"/>
                <a:gridCol w="712520"/>
                <a:gridCol w="5826022"/>
              </a:tblGrid>
              <a:tr h="300686">
                <a:tc gridSpan="3">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1" i="0" u="none" strike="noStrike" dirty="0" smtClean="0">
                          <a:solidFill>
                            <a:schemeClr val="tx1"/>
                          </a:solidFill>
                          <a:effectLst/>
                          <a:latin typeface="Arial"/>
                        </a:rPr>
                        <a:t>Q4. Are you unemployed/</a:t>
                      </a:r>
                      <a:r>
                        <a:rPr lang="en-GB" sz="1200" b="1" i="0" u="none" strike="noStrike" baseline="0" dirty="0" smtClean="0">
                          <a:solidFill>
                            <a:schemeClr val="tx1"/>
                          </a:solidFill>
                          <a:effectLst/>
                          <a:latin typeface="Arial"/>
                        </a:rPr>
                        <a:t> retired because of your bipolar disorder or schizophrenia? </a:t>
                      </a:r>
                    </a:p>
                    <a:p>
                      <a:pPr marL="0" marR="0" indent="0" algn="l" defTabSz="914400" rtl="0" eaLnBrk="1" fontAlgn="b" latinLnBrk="0" hangingPunct="1">
                        <a:lnSpc>
                          <a:spcPct val="100000"/>
                        </a:lnSpc>
                        <a:spcBef>
                          <a:spcPts val="0"/>
                        </a:spcBef>
                        <a:spcAft>
                          <a:spcPts val="0"/>
                        </a:spcAft>
                        <a:buClrTx/>
                        <a:buSzTx/>
                        <a:buFontTx/>
                        <a:buNone/>
                        <a:tabLst/>
                        <a:defRPr/>
                      </a:pPr>
                      <a:r>
                        <a:rPr lang="en-GB" sz="1200" b="0" i="1" u="none" strike="noStrike" dirty="0" smtClean="0">
                          <a:solidFill>
                            <a:srgbClr val="000000"/>
                          </a:solidFill>
                          <a:effectLst/>
                          <a:latin typeface="Arial"/>
                        </a:rPr>
                        <a:t>(</a:t>
                      </a:r>
                      <a:r>
                        <a:rPr lang="en-US" sz="1200" b="0" i="1" dirty="0" smtClean="0">
                          <a:solidFill>
                            <a:schemeClr val="tx1"/>
                          </a:solidFill>
                          <a:latin typeface="Arial" pitchFamily="34" charset="0"/>
                          <a:cs typeface="Arial" pitchFamily="34" charset="0"/>
                          <a:sym typeface="Wingdings 2" pitchFamily="18" charset="2"/>
                        </a:rPr>
                        <a:t></a:t>
                      </a:r>
                      <a:r>
                        <a:rPr lang="en-US" sz="1200" b="0" i="1" u="none" strike="noStrike" baseline="0" dirty="0" smtClean="0">
                          <a:solidFill>
                            <a:schemeClr val="tx1"/>
                          </a:solidFill>
                          <a:effectLst/>
                          <a:latin typeface="Arial"/>
                          <a:cs typeface="+mn-cs"/>
                          <a:sym typeface="Wingdings 2" pitchFamily="18" charset="2"/>
                        </a:rPr>
                        <a:t> </a:t>
                      </a:r>
                      <a:r>
                        <a:rPr lang="en-US" sz="1200" b="0" i="1" u="none" strike="noStrike" baseline="0" dirty="0" smtClean="0">
                          <a:solidFill>
                            <a:schemeClr val="tx1"/>
                          </a:solidFill>
                          <a:effectLst/>
                          <a:latin typeface="Arial"/>
                        </a:rPr>
                        <a:t> one box only</a:t>
                      </a:r>
                      <a:r>
                        <a:rPr lang="en-GB" sz="1200" b="0" i="1" u="none" strike="noStrike" dirty="0" smtClean="0">
                          <a:solidFill>
                            <a:srgbClr val="000000"/>
                          </a:solidFill>
                          <a:effectLst/>
                          <a:latin typeface="Arial"/>
                        </a:rPr>
                        <a:t>)</a:t>
                      </a: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1" u="none" strike="noStrike" dirty="0" smtClean="0">
                        <a:solidFill>
                          <a:srgbClr val="000000"/>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lang="en-GB"/>
                    </a:p>
                  </a:txBody>
                  <a:tcPr/>
                </a:tc>
              </a:tr>
              <a:tr h="325847">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Webdings"/>
                        </a:rPr>
                        <a:t> </a:t>
                      </a:r>
                      <a:r>
                        <a:rPr lang="en-GB" sz="1200" b="0" i="0" u="none" strike="noStrike" baseline="0" dirty="0" smtClean="0">
                          <a:solidFill>
                            <a:schemeClr val="tx1"/>
                          </a:solidFill>
                          <a:effectLst/>
                          <a:latin typeface="Arial"/>
                        </a:rPr>
                        <a:t>Yes</a:t>
                      </a: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   c</a:t>
                      </a:r>
                      <a:r>
                        <a:rPr lang="en-GB" sz="1200" b="0" i="0" u="none" strike="noStrike" baseline="0" dirty="0" smtClean="0">
                          <a:solidFill>
                            <a:schemeClr val="tx1"/>
                          </a:solidFill>
                          <a:effectLst/>
                          <a:latin typeface="Webdings"/>
                        </a:rPr>
                        <a:t> </a:t>
                      </a:r>
                      <a:r>
                        <a:rPr lang="en-GB" sz="1200" b="0" i="0" u="none" strike="noStrike" baseline="0" dirty="0" smtClean="0">
                          <a:solidFill>
                            <a:schemeClr val="tx1"/>
                          </a:solidFill>
                          <a:effectLst/>
                          <a:latin typeface="Arial"/>
                        </a:rPr>
                        <a:t>No         </a:t>
                      </a: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Webdings"/>
                        </a:rPr>
                        <a:t> </a:t>
                      </a:r>
                      <a:r>
                        <a:rPr lang="en-GB" sz="1200" b="0" i="0" u="none" strike="noStrike" baseline="0" dirty="0" smtClean="0">
                          <a:solidFill>
                            <a:schemeClr val="tx1"/>
                          </a:solidFill>
                          <a:effectLst/>
                          <a:latin typeface="Arial"/>
                        </a:rPr>
                        <a:t>Don’t know/ not applicable</a:t>
                      </a: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ysDot"/>
                      <a:round/>
                      <a:headEnd type="none" w="med" len="med"/>
                      <a:tailEnd type="none" w="med" len="med"/>
                    </a:lnB>
                    <a:lnTlToBr w="12700" cmpd="sng">
                      <a:noFill/>
                      <a:prstDash val="solid"/>
                    </a:lnTlToBr>
                    <a:lnBlToTr w="12700" cmpd="sng">
                      <a:noFill/>
                      <a:prstDash val="solid"/>
                    </a:lnBlToTr>
                  </a:tcPr>
                </a:tc>
              </a:tr>
            </a:tbl>
          </a:graphicData>
        </a:graphic>
      </p:graphicFrame>
      <p:sp>
        <p:nvSpPr>
          <p:cNvPr id="12" name="Rectangle 127"/>
          <p:cNvSpPr>
            <a:spLocks noChangeArrowheads="1"/>
          </p:cNvSpPr>
          <p:nvPr/>
        </p:nvSpPr>
        <p:spPr bwMode="auto">
          <a:xfrm>
            <a:off x="10446" y="58928"/>
            <a:ext cx="4126125" cy="339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algn="l" defTabSz="762000"/>
            <a:r>
              <a:rPr lang="en-GB" sz="1600" b="1" dirty="0" smtClean="0"/>
              <a:t>Self </a:t>
            </a:r>
            <a:r>
              <a:rPr lang="en-GB" sz="1600" b="1" dirty="0"/>
              <a:t>Completion </a:t>
            </a:r>
            <a:r>
              <a:rPr lang="en-GB" sz="1600" b="1" dirty="0" smtClean="0"/>
              <a:t>Form for Patient</a:t>
            </a:r>
            <a:endParaRPr lang="en-GB" sz="1600" b="1" dirty="0"/>
          </a:p>
        </p:txBody>
      </p:sp>
    </p:spTree>
    <p:extLst>
      <p:ext uri="{BB962C8B-B14F-4D97-AF65-F5344CB8AC3E}">
        <p14:creationId xmlns:p14="http://schemas.microsoft.com/office/powerpoint/2010/main" val="36509396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2980472015"/>
              </p:ext>
            </p:extLst>
          </p:nvPr>
        </p:nvGraphicFramePr>
        <p:xfrm>
          <a:off x="0" y="720772"/>
          <a:ext cx="6788504" cy="2323321"/>
        </p:xfrm>
        <a:graphic>
          <a:graphicData uri="http://schemas.openxmlformats.org/drawingml/2006/table">
            <a:tbl>
              <a:tblPr/>
              <a:tblGrid>
                <a:gridCol w="253128"/>
                <a:gridCol w="253128"/>
                <a:gridCol w="6184848"/>
                <a:gridCol w="97400"/>
              </a:tblGrid>
              <a:tr h="325548">
                <a:tc gridSpan="4">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1" i="0" u="none" strike="noStrike" dirty="0" smtClean="0">
                          <a:solidFill>
                            <a:schemeClr val="tx1"/>
                          </a:solidFill>
                          <a:effectLst/>
                          <a:latin typeface="Arial"/>
                        </a:rPr>
                        <a:t>Q9. How would you</a:t>
                      </a:r>
                      <a:r>
                        <a:rPr lang="en-GB" sz="1200" b="1" i="0" u="none" strike="noStrike" baseline="0" dirty="0" smtClean="0">
                          <a:solidFill>
                            <a:schemeClr val="tx1"/>
                          </a:solidFill>
                          <a:effectLst/>
                          <a:latin typeface="Arial"/>
                        </a:rPr>
                        <a:t> describe the severity of your bipolar/ schizophrenia? </a:t>
                      </a:r>
                      <a:r>
                        <a:rPr lang="en-GB" sz="1200" b="0" i="1" u="none" strike="noStrike" dirty="0" smtClean="0">
                          <a:solidFill>
                            <a:srgbClr val="000000"/>
                          </a:solidFill>
                          <a:effectLst/>
                          <a:latin typeface="Arial"/>
                        </a:rPr>
                        <a:t>(</a:t>
                      </a:r>
                      <a:r>
                        <a:rPr lang="en-US" sz="1200" b="0" i="1" dirty="0" smtClean="0">
                          <a:solidFill>
                            <a:schemeClr val="tx1"/>
                          </a:solidFill>
                          <a:latin typeface="Arial" pitchFamily="34" charset="0"/>
                          <a:cs typeface="Arial" pitchFamily="34" charset="0"/>
                          <a:sym typeface="Wingdings 2" pitchFamily="18" charset="2"/>
                        </a:rPr>
                        <a:t></a:t>
                      </a:r>
                      <a:r>
                        <a:rPr lang="en-US" sz="1200" b="0" i="1" u="none" strike="noStrike" baseline="0" dirty="0" smtClean="0">
                          <a:solidFill>
                            <a:schemeClr val="tx1"/>
                          </a:solidFill>
                          <a:effectLst/>
                          <a:latin typeface="Arial"/>
                          <a:cs typeface="+mn-cs"/>
                          <a:sym typeface="Wingdings 2" pitchFamily="18" charset="2"/>
                        </a:rPr>
                        <a:t> </a:t>
                      </a:r>
                      <a:r>
                        <a:rPr lang="en-US" sz="1200" b="0" i="1" u="none" strike="noStrike" baseline="0" dirty="0" smtClean="0">
                          <a:solidFill>
                            <a:schemeClr val="tx1"/>
                          </a:solidFill>
                          <a:effectLst/>
                          <a:latin typeface="Arial"/>
                        </a:rPr>
                        <a:t> one box only</a:t>
                      </a:r>
                      <a:r>
                        <a:rPr lang="en-GB" sz="1200" b="0" i="1" u="none" strike="noStrike" dirty="0" smtClean="0">
                          <a:solidFill>
                            <a:srgbClr val="000000"/>
                          </a:solidFill>
                          <a:effectLst/>
                          <a:latin typeface="Arial"/>
                        </a:rPr>
                        <a:t>)</a:t>
                      </a: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1" u="none" strike="noStrike" dirty="0" smtClean="0">
                        <a:solidFill>
                          <a:srgbClr val="000000"/>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US" sz="1200" b="0" i="1" u="none" strike="noStrike" dirty="0" smtClean="0">
                        <a:solidFill>
                          <a:schemeClr val="tx1"/>
                        </a:solidFill>
                        <a:effectLst/>
                        <a:latin typeface="Arial"/>
                      </a:endParaRPr>
                    </a:p>
                  </a:txBody>
                  <a:tcPr marL="36000" marR="36000" marT="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r>
              <a:tr h="514485">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baseline="0" dirty="0" smtClean="0">
                          <a:solidFill>
                            <a:schemeClr val="tx1"/>
                          </a:solidFill>
                          <a:effectLst/>
                          <a:latin typeface="Arial"/>
                        </a:rPr>
                        <a:t>Very mild: overall, my mental health disorder is manageable and does not have a major impact on my quality of life</a:t>
                      </a: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r>
              <a:tr h="496888">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baseline="0" dirty="0" smtClean="0">
                          <a:solidFill>
                            <a:schemeClr val="tx1"/>
                          </a:solidFill>
                          <a:effectLst/>
                          <a:latin typeface="Arial"/>
                        </a:rPr>
                        <a:t>Mild: my mental health disorder is manageable most of the time but has had an  impact on my quality of life</a:t>
                      </a: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r>
              <a:tr h="285756">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Arial" panose="020B0604020202020204" pitchFamily="34" charset="0"/>
                          <a:cs typeface="Arial" panose="020B0604020202020204" pitchFamily="34" charset="0"/>
                        </a:rPr>
                        <a:t>Moderate:</a:t>
                      </a:r>
                      <a:r>
                        <a:rPr lang="en-GB" sz="1200" b="0" i="0" u="none" strike="noStrike" baseline="0" dirty="0" smtClean="0">
                          <a:solidFill>
                            <a:schemeClr val="tx1"/>
                          </a:solidFill>
                          <a:effectLst/>
                          <a:latin typeface="Arial" panose="020B0604020202020204" pitchFamily="34" charset="0"/>
                          <a:cs typeface="Arial" panose="020B0604020202020204" pitchFamily="34" charset="0"/>
                        </a:rPr>
                        <a:t> my mental health disorder is sometimes manageable but I also have periods where things are very difficult</a:t>
                      </a: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endParaRPr lang="en-GB" sz="1200" b="0" i="0" u="none" strike="noStrike" baseline="0"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r>
              <a:tr h="0">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Arial" panose="020B0604020202020204" pitchFamily="34" charset="0"/>
                          <a:cs typeface="Arial" panose="020B0604020202020204" pitchFamily="34" charset="0"/>
                        </a:rPr>
                        <a:t>Severe: my mental health disorder is</a:t>
                      </a:r>
                      <a:r>
                        <a:rPr lang="en-GB" sz="1200" b="0" i="0" u="none" strike="noStrike" baseline="0" dirty="0" smtClean="0">
                          <a:solidFill>
                            <a:schemeClr val="tx1"/>
                          </a:solidFill>
                          <a:effectLst/>
                          <a:latin typeface="Arial" panose="020B0604020202020204" pitchFamily="34" charset="0"/>
                          <a:cs typeface="Arial" panose="020B0604020202020204" pitchFamily="34" charset="0"/>
                        </a:rPr>
                        <a:t> difficult to manage and has had a significant impact on my quality of life.  </a:t>
                      </a:r>
                      <a:endParaRPr lang="en-GB" sz="1200" b="0" i="0" u="none" strike="noStrike" dirty="0" smtClean="0">
                        <a:solidFill>
                          <a:schemeClr val="tx1"/>
                        </a:solidFill>
                        <a:effectLst/>
                        <a:latin typeface="Arial"/>
                      </a:endParaRPr>
                    </a:p>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endParaRPr lang="en-GB" sz="1200" b="0" i="0" u="none" strike="noStrike" baseline="0"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121613192"/>
              </p:ext>
            </p:extLst>
          </p:nvPr>
        </p:nvGraphicFramePr>
        <p:xfrm>
          <a:off x="53626" y="4461284"/>
          <a:ext cx="6839999" cy="1800720"/>
        </p:xfrm>
        <a:graphic>
          <a:graphicData uri="http://schemas.openxmlformats.org/drawingml/2006/table">
            <a:tbl>
              <a:tblPr/>
              <a:tblGrid>
                <a:gridCol w="6839999"/>
              </a:tblGrid>
              <a:tr h="288000">
                <a:tc>
                  <a:txBody>
                    <a:bodyPr/>
                    <a:lstStyle/>
                    <a:p>
                      <a:pPr algn="l" fontAlgn="b"/>
                      <a:r>
                        <a:rPr lang="en-GB" sz="1200" b="1" i="0" u="none" strike="noStrike" dirty="0" smtClean="0">
                          <a:solidFill>
                            <a:schemeClr val="tx1"/>
                          </a:solidFill>
                          <a:effectLst/>
                          <a:latin typeface="Arial" pitchFamily="34" charset="0"/>
                          <a:cs typeface="Arial" pitchFamily="34" charset="0"/>
                        </a:rPr>
                        <a:t>Q10a. </a:t>
                      </a:r>
                      <a:r>
                        <a:rPr lang="en-GB" sz="1200" b="1" i="0" u="none" strike="noStrike" baseline="0" dirty="0" smtClean="0">
                          <a:solidFill>
                            <a:schemeClr val="tx1"/>
                          </a:solidFill>
                          <a:effectLst/>
                          <a:latin typeface="Arial" pitchFamily="34" charset="0"/>
                          <a:cs typeface="Arial" pitchFamily="34" charset="0"/>
                        </a:rPr>
                        <a:t>Thinking of the last six months, approximately what  proportion of time would you have considered yourself ‘well ‘and ‘unwell’ in terms of your schizophrenia or bipolar disorder</a:t>
                      </a:r>
                    </a:p>
                    <a:p>
                      <a:pPr algn="l" fontAlgn="b"/>
                      <a:r>
                        <a:rPr lang="en-GB" sz="1400" b="1" i="0" u="none" strike="noStrike" baseline="0" dirty="0" smtClean="0">
                          <a:solidFill>
                            <a:schemeClr val="tx1"/>
                          </a:solidFill>
                          <a:effectLst/>
                          <a:latin typeface="Arial" pitchFamily="34" charset="0"/>
                          <a:cs typeface="Arial" pitchFamily="34" charset="0"/>
                        </a:rPr>
                        <a:t> </a:t>
                      </a:r>
                      <a:endParaRPr lang="en-GB" sz="1400" b="0" i="0" u="none" strike="noStrike" baseline="0" dirty="0" smtClean="0">
                        <a:solidFill>
                          <a:schemeClr val="tx1"/>
                        </a:solidFill>
                        <a:effectLst/>
                        <a:latin typeface="Arial" pitchFamily="34" charset="0"/>
                        <a:cs typeface="Arial" pitchFamily="34" charset="0"/>
                      </a:endParaRPr>
                    </a:p>
                    <a:p>
                      <a:pPr marL="0" marR="0" indent="0" algn="l" defTabSz="914400" rtl="0" eaLnBrk="1" fontAlgn="b"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    </a:t>
                      </a:r>
                      <a:r>
                        <a:rPr kumimoji="0" lang="en-US" sz="12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________ % well                       OR    </a:t>
                      </a: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Webdings"/>
                        </a:rPr>
                        <a:t> </a:t>
                      </a:r>
                      <a:r>
                        <a:rPr lang="en-GB" sz="1200" b="0" i="0" u="none" strike="noStrike" baseline="0" dirty="0" smtClean="0">
                          <a:solidFill>
                            <a:schemeClr val="tx1"/>
                          </a:solidFill>
                          <a:effectLst/>
                          <a:latin typeface="Arial"/>
                        </a:rPr>
                        <a:t>Not sure/ I’d rather not say</a:t>
                      </a:r>
                      <a:endParaRPr lang="en-GB" sz="1200" b="0" i="0" u="none" strike="noStrike" dirty="0" smtClean="0">
                        <a:solidFill>
                          <a:schemeClr val="tx1"/>
                        </a:solidFill>
                        <a:effectLst/>
                        <a:latin typeface="Arial"/>
                      </a:endParaRPr>
                    </a:p>
                    <a:p>
                      <a:pPr marL="0" marR="0" indent="0" algn="l" defTabSz="914400" rtl="0" eaLnBrk="1" fontAlgn="b"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8800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    ________ % unwell </a:t>
                      </a: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8800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             =100%</a:t>
                      </a: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039001860"/>
              </p:ext>
            </p:extLst>
          </p:nvPr>
        </p:nvGraphicFramePr>
        <p:xfrm>
          <a:off x="34504" y="6330802"/>
          <a:ext cx="6744465" cy="687516"/>
        </p:xfrm>
        <a:graphic>
          <a:graphicData uri="http://schemas.openxmlformats.org/drawingml/2006/table">
            <a:tbl>
              <a:tblPr/>
              <a:tblGrid>
                <a:gridCol w="394494"/>
                <a:gridCol w="1496291"/>
                <a:gridCol w="1615044"/>
                <a:gridCol w="3238636"/>
              </a:tblGrid>
              <a:tr h="325548">
                <a:tc gridSpan="4">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1" i="0" u="none" strike="noStrike" dirty="0" smtClean="0">
                          <a:solidFill>
                            <a:schemeClr val="tx1"/>
                          </a:solidFill>
                          <a:effectLst/>
                          <a:latin typeface="Arial"/>
                        </a:rPr>
                        <a:t>Q10b. Would you currently</a:t>
                      </a:r>
                      <a:r>
                        <a:rPr lang="en-GB" sz="1200" b="1" i="0" u="none" strike="noStrike" baseline="0" dirty="0" smtClean="0">
                          <a:solidFill>
                            <a:schemeClr val="tx1"/>
                          </a:solidFill>
                          <a:effectLst/>
                          <a:latin typeface="Arial"/>
                        </a:rPr>
                        <a:t> describe yourself as being in a ‘well’ or ‘unwell’ phase</a:t>
                      </a:r>
                      <a:r>
                        <a:rPr lang="en-GB" sz="1200" b="1" i="0" u="none" strike="noStrike" dirty="0" smtClean="0">
                          <a:solidFill>
                            <a:schemeClr val="tx1"/>
                          </a:solidFill>
                          <a:effectLst/>
                          <a:latin typeface="Arial"/>
                        </a:rPr>
                        <a:t>? </a:t>
                      </a:r>
                      <a:r>
                        <a:rPr lang="en-GB" sz="1200" b="0" i="1" u="none" strike="noStrike" dirty="0" smtClean="0">
                          <a:solidFill>
                            <a:schemeClr val="tx1"/>
                          </a:solidFill>
                          <a:effectLst/>
                          <a:latin typeface="Arial"/>
                        </a:rPr>
                        <a:t>(</a:t>
                      </a:r>
                      <a:r>
                        <a:rPr lang="en-US" sz="1200" b="0" i="1" strike="noStrike" dirty="0" smtClean="0">
                          <a:solidFill>
                            <a:schemeClr val="tx1"/>
                          </a:solidFill>
                          <a:latin typeface="Arial" pitchFamily="34" charset="0"/>
                          <a:cs typeface="Arial" pitchFamily="34" charset="0"/>
                          <a:sym typeface="Wingdings 2" pitchFamily="18" charset="2"/>
                        </a:rPr>
                        <a:t></a:t>
                      </a:r>
                      <a:r>
                        <a:rPr lang="en-US" sz="1200" b="0" i="1" u="none" strike="noStrike" baseline="0" dirty="0" smtClean="0">
                          <a:solidFill>
                            <a:schemeClr val="tx1"/>
                          </a:solidFill>
                          <a:effectLst/>
                          <a:latin typeface="Arial"/>
                          <a:cs typeface="+mn-cs"/>
                          <a:sym typeface="Wingdings 2" pitchFamily="18" charset="2"/>
                        </a:rPr>
                        <a:t> </a:t>
                      </a:r>
                      <a:r>
                        <a:rPr lang="en-US" sz="1200" b="0" i="1" u="none" strike="noStrike" baseline="0" dirty="0" smtClean="0">
                          <a:solidFill>
                            <a:schemeClr val="tx1"/>
                          </a:solidFill>
                          <a:effectLst/>
                          <a:latin typeface="Arial"/>
                        </a:rPr>
                        <a:t> one box only</a:t>
                      </a:r>
                      <a:r>
                        <a:rPr lang="en-GB" sz="1200" b="0" i="1" u="none" strike="noStrike" dirty="0" smtClean="0">
                          <a:solidFill>
                            <a:schemeClr val="tx1"/>
                          </a:solidFill>
                          <a:effectLst/>
                          <a:latin typeface="Arial"/>
                        </a:rPr>
                        <a:t>)</a:t>
                      </a: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1" u="none" strike="noStrike" dirty="0" smtClean="0">
                        <a:solidFill>
                          <a:srgbClr val="000000"/>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1" u="none" strike="noStrike" dirty="0" smtClean="0">
                        <a:solidFill>
                          <a:srgbClr val="000000"/>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r>
              <a:tr h="285756">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r>
                        <a:rPr lang="en-GB" sz="1200" b="0" i="0" u="none" strike="noStrike" dirty="0" smtClean="0">
                          <a:solidFill>
                            <a:schemeClr val="tx1"/>
                          </a:solidFill>
                          <a:effectLst/>
                          <a:latin typeface="Arial"/>
                        </a:rPr>
                        <a:t>  Well</a:t>
                      </a: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auto" latinLnBrk="0" hangingPunct="1">
                        <a:lnSpc>
                          <a:spcPct val="100000"/>
                        </a:lnSpc>
                        <a:spcBef>
                          <a:spcPts val="0"/>
                        </a:spcBef>
                        <a:spcAft>
                          <a:spcPts val="0"/>
                        </a:spcAft>
                        <a:buClrTx/>
                        <a:buSzTx/>
                        <a:buFont typeface="Webdings"/>
                        <a:buChar char="c"/>
                        <a:tabLst/>
                        <a:defRPr/>
                      </a:pPr>
                      <a:r>
                        <a:rPr lang="en-GB" sz="1200" b="0" i="0" u="none" strike="noStrike" dirty="0" smtClean="0">
                          <a:solidFill>
                            <a:schemeClr val="tx1"/>
                          </a:solidFill>
                          <a:effectLst/>
                          <a:latin typeface="Arial"/>
                        </a:rPr>
                        <a:t>  Unwell</a:t>
                      </a: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Webdings"/>
                        </a:rPr>
                        <a:t>   </a:t>
                      </a:r>
                      <a:r>
                        <a:rPr lang="en-GB" sz="1200" b="0" i="0" u="none" strike="noStrike" baseline="0" dirty="0" smtClean="0">
                          <a:solidFill>
                            <a:schemeClr val="tx1"/>
                          </a:solidFill>
                          <a:effectLst/>
                          <a:latin typeface="Arial"/>
                        </a:rPr>
                        <a:t>Not sure/ I’d rather not say</a:t>
                      </a: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ysDot"/>
                      <a:round/>
                      <a:headEnd type="none" w="med" len="med"/>
                      <a:tailEnd type="none" w="med" len="med"/>
                    </a:lnB>
                    <a:lnTlToBr w="12700" cmpd="sng">
                      <a:noFill/>
                      <a:prstDash val="solid"/>
                    </a:lnTlToBr>
                    <a:lnBlToTr w="12700" cmpd="sng">
                      <a:noFill/>
                      <a:prstDash val="solid"/>
                    </a:lnBlToTr>
                  </a:tcPr>
                </a:tc>
              </a:tr>
            </a:tbl>
          </a:graphicData>
        </a:graphic>
      </p:graphicFrame>
      <p:sp>
        <p:nvSpPr>
          <p:cNvPr id="2" name="Rectangle 1"/>
          <p:cNvSpPr/>
          <p:nvPr/>
        </p:nvSpPr>
        <p:spPr>
          <a:xfrm>
            <a:off x="0" y="3664857"/>
            <a:ext cx="6858000" cy="646331"/>
          </a:xfrm>
          <a:prstGeom prst="rect">
            <a:avLst/>
          </a:prstGeom>
        </p:spPr>
        <p:txBody>
          <a:bodyPr wrap="square">
            <a:spAutoFit/>
          </a:bodyPr>
          <a:lstStyle/>
          <a:p>
            <a:r>
              <a:rPr lang="en-GB" sz="1200" b="1" dirty="0"/>
              <a:t>Many patients describe their mental health disorder in terms of ‘well’ or ‘unwell’ phases.  During an ‘unwell phase’ your symptoms may be worse or you may need more support from family, friends or medical professionals to manage during day-to-day life. </a:t>
            </a:r>
            <a:endParaRPr lang="en-GB" sz="1050" dirty="0"/>
          </a:p>
        </p:txBody>
      </p:sp>
    </p:spTree>
    <p:extLst>
      <p:ext uri="{BB962C8B-B14F-4D97-AF65-F5344CB8AC3E}">
        <p14:creationId xmlns:p14="http://schemas.microsoft.com/office/powerpoint/2010/main" val="23188571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018" y="220962"/>
            <a:ext cx="6840000" cy="338554"/>
          </a:xfrm>
          <a:prstGeom prst="rect">
            <a:avLst/>
          </a:prstGeom>
          <a:noFill/>
          <a:ln>
            <a:solidFill>
              <a:schemeClr val="tx1"/>
            </a:solidFill>
          </a:ln>
        </p:spPr>
        <p:txBody>
          <a:bodyPr wrap="square" rtlCol="0">
            <a:spAutoFit/>
          </a:bodyPr>
          <a:lstStyle/>
          <a:p>
            <a:pPr algn="l"/>
            <a:r>
              <a:rPr lang="en-GB" sz="1600" b="1" dirty="0" smtClean="0"/>
              <a:t>SECTION B: AGITATION</a:t>
            </a:r>
            <a:endParaRPr lang="en-GB" sz="1600" b="1" dirty="0"/>
          </a:p>
        </p:txBody>
      </p:sp>
      <p:sp>
        <p:nvSpPr>
          <p:cNvPr id="5" name="TextBox 4"/>
          <p:cNvSpPr txBox="1"/>
          <p:nvPr/>
        </p:nvSpPr>
        <p:spPr>
          <a:xfrm>
            <a:off x="-12850" y="613151"/>
            <a:ext cx="6863867" cy="1015663"/>
          </a:xfrm>
          <a:prstGeom prst="rect">
            <a:avLst/>
          </a:prstGeom>
          <a:noFill/>
        </p:spPr>
        <p:txBody>
          <a:bodyPr wrap="square" rtlCol="0">
            <a:spAutoFit/>
          </a:bodyPr>
          <a:lstStyle/>
          <a:p>
            <a:r>
              <a:rPr lang="en-US" sz="1200" b="1" dirty="0" smtClean="0"/>
              <a:t>This section asks about your experience of episodes of</a:t>
            </a:r>
            <a:r>
              <a:rPr lang="en-US" sz="1200" b="1" dirty="0" smtClean="0">
                <a:solidFill>
                  <a:srgbClr val="FF0000"/>
                </a:solidFill>
              </a:rPr>
              <a:t> </a:t>
            </a:r>
            <a:r>
              <a:rPr lang="en-US" sz="1200" b="1" dirty="0" smtClean="0"/>
              <a:t>agitation. When people experience an episode of agitation they may feel noticeably more tense, restless, wound up, uneasy or short-tempered than usual. </a:t>
            </a:r>
            <a:r>
              <a:rPr lang="en-GB" sz="1200" b="1" dirty="0" smtClean="0"/>
              <a:t>Some people talk a lot more than they would usually or find it difficult to keep still. </a:t>
            </a:r>
            <a:r>
              <a:rPr lang="en-US" sz="1200" b="1" dirty="0" smtClean="0"/>
              <a:t>Sometimes agitation leads to violent or aggressive behavior but this isn’t always the case. An episode of agitation will subside after a while. </a:t>
            </a:r>
          </a:p>
        </p:txBody>
      </p:sp>
      <p:graphicFrame>
        <p:nvGraphicFramePr>
          <p:cNvPr id="6" name="Table 5"/>
          <p:cNvGraphicFramePr>
            <a:graphicFrameLocks noGrp="1"/>
          </p:cNvGraphicFramePr>
          <p:nvPr>
            <p:extLst>
              <p:ext uri="{D42A27DB-BD31-4B8C-83A1-F6EECF244321}">
                <p14:modId xmlns:p14="http://schemas.microsoft.com/office/powerpoint/2010/main" val="1519379219"/>
              </p:ext>
            </p:extLst>
          </p:nvPr>
        </p:nvGraphicFramePr>
        <p:xfrm>
          <a:off x="74615" y="2788827"/>
          <a:ext cx="6732671" cy="6175028"/>
        </p:xfrm>
        <a:graphic>
          <a:graphicData uri="http://schemas.openxmlformats.org/drawingml/2006/table">
            <a:tbl>
              <a:tblPr firstRow="1" bandRow="1">
                <a:tableStyleId>{9D7B26C5-4107-4FEC-AEDC-1716B250A1EF}</a:tableStyleId>
              </a:tblPr>
              <a:tblGrid>
                <a:gridCol w="333126"/>
                <a:gridCol w="1308795"/>
                <a:gridCol w="1018150"/>
                <a:gridCol w="1018150"/>
                <a:gridCol w="1103414"/>
                <a:gridCol w="932886"/>
                <a:gridCol w="1018150"/>
              </a:tblGrid>
              <a:tr h="417504">
                <a:tc>
                  <a:txBody>
                    <a:bodyPr/>
                    <a:lstStyle/>
                    <a:p>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pPr algn="ctr"/>
                      <a:r>
                        <a:rPr lang="en-GB" sz="1200" dirty="0" smtClean="0">
                          <a:latin typeface="Arial" panose="020B0604020202020204" pitchFamily="34" charset="0"/>
                          <a:cs typeface="Arial" panose="020B0604020202020204" pitchFamily="34" charset="0"/>
                        </a:rPr>
                        <a:t>Never</a:t>
                      </a:r>
                      <a:endParaRPr lang="en-US" sz="1200" dirty="0">
                        <a:solidFill>
                          <a:schemeClr val="tx1"/>
                        </a:solidFill>
                        <a:latin typeface="Arial" panose="020B0604020202020204" pitchFamily="34" charset="0"/>
                        <a:cs typeface="Arial" panose="020B0604020202020204" pitchFamily="34" charset="0"/>
                      </a:endParaRPr>
                    </a:p>
                  </a:txBody>
                  <a:tcPr marL="18000" marR="18000" marT="46800" marB="46800" anchor="ctr"/>
                </a:tc>
                <a:tc>
                  <a:txBody>
                    <a:bodyPr/>
                    <a:lstStyle/>
                    <a:p>
                      <a:pPr algn="ctr"/>
                      <a:r>
                        <a:rPr lang="en-GB" sz="1200" dirty="0" smtClean="0">
                          <a:latin typeface="Arial" panose="020B0604020202020204" pitchFamily="34" charset="0"/>
                          <a:cs typeface="Arial" panose="020B0604020202020204" pitchFamily="34" charset="0"/>
                        </a:rPr>
                        <a:t>Sometimes</a:t>
                      </a:r>
                      <a:endParaRPr lang="en-US" sz="1200" dirty="0">
                        <a:solidFill>
                          <a:schemeClr val="tx1"/>
                        </a:solidFill>
                        <a:latin typeface="Arial" panose="020B0604020202020204" pitchFamily="34" charset="0"/>
                        <a:cs typeface="Arial" panose="020B0604020202020204" pitchFamily="34" charset="0"/>
                      </a:endParaRPr>
                    </a:p>
                  </a:txBody>
                  <a:tcPr marL="18000" marR="18000" marT="46800" marB="46800" anchor="ctr"/>
                </a:tc>
                <a:tc>
                  <a:txBody>
                    <a:bodyPr/>
                    <a:lstStyle/>
                    <a:p>
                      <a:pPr algn="ctr"/>
                      <a:r>
                        <a:rPr lang="en-GB" sz="1200" dirty="0" smtClean="0">
                          <a:latin typeface="Arial" panose="020B0604020202020204" pitchFamily="34" charset="0"/>
                          <a:cs typeface="Arial" panose="020B0604020202020204" pitchFamily="34" charset="0"/>
                        </a:rPr>
                        <a:t>Occasionally</a:t>
                      </a:r>
                      <a:endParaRPr lang="en-US" sz="1200" dirty="0">
                        <a:solidFill>
                          <a:schemeClr val="tx1"/>
                        </a:solidFill>
                        <a:latin typeface="Arial" panose="020B0604020202020204" pitchFamily="34" charset="0"/>
                        <a:cs typeface="Arial" panose="020B0604020202020204" pitchFamily="34" charset="0"/>
                      </a:endParaRPr>
                    </a:p>
                  </a:txBody>
                  <a:tcPr marL="18000" marR="18000" marT="46800" marB="46800" anchor="ctr"/>
                </a:tc>
                <a:tc>
                  <a:txBody>
                    <a:bodyPr/>
                    <a:lstStyle/>
                    <a:p>
                      <a:pPr algn="ctr"/>
                      <a:r>
                        <a:rPr lang="en-GB" sz="1200" dirty="0" smtClean="0">
                          <a:latin typeface="Arial" panose="020B0604020202020204" pitchFamily="34" charset="0"/>
                          <a:cs typeface="Arial" panose="020B0604020202020204" pitchFamily="34" charset="0"/>
                        </a:rPr>
                        <a:t>Often</a:t>
                      </a:r>
                      <a:endParaRPr lang="en-US" sz="1200" dirty="0">
                        <a:solidFill>
                          <a:schemeClr val="tx1"/>
                        </a:solidFill>
                        <a:latin typeface="Arial" panose="020B0604020202020204" pitchFamily="34" charset="0"/>
                        <a:cs typeface="Arial" panose="020B0604020202020204" pitchFamily="34" charset="0"/>
                      </a:endParaRPr>
                    </a:p>
                  </a:txBody>
                  <a:tcPr marL="18000" marR="18000" marT="46800" marB="46800" anchor="ctr"/>
                </a:tc>
                <a:tc>
                  <a:txBody>
                    <a:bodyPr/>
                    <a:lstStyle/>
                    <a:p>
                      <a:pPr algn="ctr"/>
                      <a:r>
                        <a:rPr lang="en-GB" sz="1200" dirty="0" smtClean="0">
                          <a:latin typeface="Arial" panose="020B0604020202020204" pitchFamily="34" charset="0"/>
                          <a:cs typeface="Arial" panose="020B0604020202020204" pitchFamily="34" charset="0"/>
                        </a:rPr>
                        <a:t>Always</a:t>
                      </a:r>
                      <a:endParaRPr lang="en-US" sz="1200" dirty="0">
                        <a:solidFill>
                          <a:schemeClr val="tx1"/>
                        </a:solidFill>
                        <a:latin typeface="Arial" panose="020B0604020202020204" pitchFamily="34" charset="0"/>
                        <a:cs typeface="Arial" panose="020B0604020202020204" pitchFamily="34" charset="0"/>
                      </a:endParaRPr>
                    </a:p>
                  </a:txBody>
                  <a:tcPr marL="18000" marR="18000" marT="46800" marB="46800" anchor="ctr"/>
                </a:tc>
              </a:tr>
              <a:tr h="370840">
                <a:tc>
                  <a:txBody>
                    <a:bodyPr/>
                    <a:lstStyle/>
                    <a:p>
                      <a:r>
                        <a:rPr lang="en-GB" sz="1300" dirty="0" smtClean="0">
                          <a:latin typeface="Arial" panose="020B0604020202020204" pitchFamily="34" charset="0"/>
                          <a:cs typeface="Arial" panose="020B0604020202020204" pitchFamily="34" charset="0"/>
                        </a:rPr>
                        <a:t>1</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r>
                        <a:rPr lang="en-GB" sz="1300" dirty="0" smtClean="0">
                          <a:latin typeface="Arial" panose="020B0604020202020204" pitchFamily="34" charset="0"/>
                          <a:cs typeface="Arial" panose="020B0604020202020204" pitchFamily="34" charset="0"/>
                        </a:rPr>
                        <a:t>Over</a:t>
                      </a:r>
                      <a:r>
                        <a:rPr lang="en-GB" sz="1300" baseline="0" dirty="0" smtClean="0">
                          <a:latin typeface="Arial" panose="020B0604020202020204" pitchFamily="34" charset="0"/>
                          <a:cs typeface="Arial" panose="020B0604020202020204" pitchFamily="34" charset="0"/>
                        </a:rPr>
                        <a:t> excited</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u="none" strike="noStrike" dirty="0" smtClean="0">
                          <a:effectLst/>
                          <a:latin typeface="Webdings" panose="05030102010509060703" pitchFamily="18" charset="2"/>
                        </a:rPr>
                        <a:t>c</a:t>
                      </a:r>
                      <a:endParaRPr lang="en-GB" sz="1300" b="0" i="0" u="none" strike="noStrike" baseline="0" dirty="0" smtClean="0">
                        <a:solidFill>
                          <a:schemeClr val="tx1"/>
                        </a:solidFill>
                        <a:effectLst/>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r>
              <a:tr h="370840">
                <a:tc>
                  <a:txBody>
                    <a:bodyPr/>
                    <a:lstStyle/>
                    <a:p>
                      <a:r>
                        <a:rPr lang="en-GB" sz="1300" dirty="0" smtClean="0">
                          <a:latin typeface="Arial" panose="020B0604020202020204" pitchFamily="34" charset="0"/>
                          <a:cs typeface="Arial" panose="020B0604020202020204" pitchFamily="34" charset="0"/>
                        </a:rPr>
                        <a:t>2</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r>
                        <a:rPr lang="en-GB" sz="1300" dirty="0" smtClean="0">
                          <a:latin typeface="Arial" panose="020B0604020202020204" pitchFamily="34" charset="0"/>
                          <a:cs typeface="Arial" panose="020B0604020202020204" pitchFamily="34" charset="0"/>
                        </a:rPr>
                        <a:t>Tense</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u="none" strike="noStrike" dirty="0" smtClean="0">
                          <a:effectLst/>
                          <a:latin typeface="Webdings" panose="05030102010509060703" pitchFamily="18" charset="2"/>
                        </a:rPr>
                        <a:t>c</a:t>
                      </a:r>
                      <a:endParaRPr lang="en-GB" sz="1300" b="0" i="0" u="none" strike="noStrike" baseline="0" dirty="0" smtClean="0">
                        <a:solidFill>
                          <a:schemeClr val="tx1"/>
                        </a:solidFill>
                        <a:effectLst/>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r>
              <a:tr h="370840">
                <a:tc>
                  <a:txBody>
                    <a:bodyPr/>
                    <a:lstStyle/>
                    <a:p>
                      <a:r>
                        <a:rPr lang="en-GB" sz="1300" dirty="0" smtClean="0">
                          <a:latin typeface="Arial" panose="020B0604020202020204" pitchFamily="34" charset="0"/>
                          <a:cs typeface="Arial" panose="020B0604020202020204" pitchFamily="34" charset="0"/>
                        </a:rPr>
                        <a:t>3</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r>
                        <a:rPr lang="en-GB" sz="1300" dirty="0" smtClean="0">
                          <a:latin typeface="Arial" panose="020B0604020202020204" pitchFamily="34" charset="0"/>
                          <a:cs typeface="Arial" panose="020B0604020202020204" pitchFamily="34" charset="0"/>
                        </a:rPr>
                        <a:t>Hostile</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u="none" strike="noStrike" dirty="0" smtClean="0">
                          <a:effectLst/>
                          <a:latin typeface="Webdings" panose="05030102010509060703" pitchFamily="18" charset="2"/>
                        </a:rPr>
                        <a:t>c</a:t>
                      </a:r>
                      <a:endParaRPr lang="en-GB" sz="1300" b="0" i="0" u="none" strike="noStrike" baseline="0" dirty="0" smtClean="0">
                        <a:solidFill>
                          <a:schemeClr val="tx1"/>
                        </a:solidFill>
                        <a:effectLst/>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r>
              <a:tr h="370840">
                <a:tc>
                  <a:txBody>
                    <a:bodyPr/>
                    <a:lstStyle/>
                    <a:p>
                      <a:r>
                        <a:rPr lang="en-GB" sz="1300" dirty="0" smtClean="0">
                          <a:latin typeface="Arial" panose="020B0604020202020204" pitchFamily="34" charset="0"/>
                          <a:cs typeface="Arial" panose="020B0604020202020204" pitchFamily="34" charset="0"/>
                        </a:rPr>
                        <a:t>4</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r>
                        <a:rPr lang="en-GB" sz="1300" dirty="0" smtClean="0">
                          <a:latin typeface="Arial" panose="020B0604020202020204" pitchFamily="34" charset="0"/>
                          <a:cs typeface="Arial" panose="020B0604020202020204" pitchFamily="34" charset="0"/>
                        </a:rPr>
                        <a:t>Un-cooperative</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u="none" strike="noStrike" dirty="0" smtClean="0">
                          <a:effectLst/>
                          <a:latin typeface="Webdings" panose="05030102010509060703" pitchFamily="18" charset="2"/>
                        </a:rPr>
                        <a:t>c</a:t>
                      </a:r>
                      <a:endParaRPr lang="en-GB" sz="1300" b="0" i="0" u="none" strike="noStrike" baseline="0" dirty="0" smtClean="0">
                        <a:solidFill>
                          <a:schemeClr val="tx1"/>
                        </a:solidFill>
                        <a:effectLst/>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r>
              <a:tr h="370840">
                <a:tc>
                  <a:txBody>
                    <a:bodyPr/>
                    <a:lstStyle/>
                    <a:p>
                      <a:r>
                        <a:rPr lang="en-GB" sz="1300" dirty="0" smtClean="0">
                          <a:latin typeface="Arial" panose="020B0604020202020204" pitchFamily="34" charset="0"/>
                          <a:cs typeface="Arial" panose="020B0604020202020204" pitchFamily="34" charset="0"/>
                        </a:rPr>
                        <a:t>5</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r>
                        <a:rPr lang="en-GB" sz="1300" dirty="0" smtClean="0">
                          <a:latin typeface="Arial" panose="020B0604020202020204" pitchFamily="34" charset="0"/>
                          <a:cs typeface="Arial" panose="020B0604020202020204" pitchFamily="34" charset="0"/>
                        </a:rPr>
                        <a:t>A</a:t>
                      </a:r>
                      <a:r>
                        <a:rPr lang="en-GB" sz="1300" baseline="0" dirty="0" smtClean="0">
                          <a:latin typeface="Arial" panose="020B0604020202020204" pitchFamily="34" charset="0"/>
                          <a:cs typeface="Arial" panose="020B0604020202020204" pitchFamily="34" charset="0"/>
                        </a:rPr>
                        <a:t> lack of control</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u="none" strike="noStrike" dirty="0" smtClean="0">
                          <a:effectLst/>
                          <a:latin typeface="Webdings" panose="05030102010509060703" pitchFamily="18" charset="2"/>
                        </a:rPr>
                        <a:t>c</a:t>
                      </a:r>
                      <a:endParaRPr lang="en-GB" sz="1300" b="0" i="0" u="none" strike="noStrike" baseline="0" dirty="0" smtClean="0">
                        <a:solidFill>
                          <a:schemeClr val="tx1"/>
                        </a:solidFill>
                        <a:effectLst/>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r>
              <a:tr h="370840">
                <a:tc>
                  <a:txBody>
                    <a:bodyPr/>
                    <a:lstStyle/>
                    <a:p>
                      <a:r>
                        <a:rPr lang="en-GB" sz="1300" dirty="0" smtClean="0">
                          <a:latin typeface="Arial" panose="020B0604020202020204" pitchFamily="34" charset="0"/>
                          <a:cs typeface="Arial" panose="020B0604020202020204" pitchFamily="34" charset="0"/>
                        </a:rPr>
                        <a:t>6</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r>
                        <a:rPr lang="en-GB" sz="1300" dirty="0" smtClean="0">
                          <a:latin typeface="Arial" panose="020B0604020202020204" pitchFamily="34" charset="0"/>
                          <a:cs typeface="Arial" panose="020B0604020202020204" pitchFamily="34" charset="0"/>
                        </a:rPr>
                        <a:t>Wound up</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u="none" strike="noStrike" dirty="0" smtClean="0">
                          <a:effectLst/>
                          <a:latin typeface="Webdings" panose="05030102010509060703" pitchFamily="18" charset="2"/>
                        </a:rPr>
                        <a:t>c</a:t>
                      </a:r>
                      <a:endParaRPr lang="en-GB" sz="1300" b="0" i="0" u="none" strike="noStrike" baseline="0" dirty="0" smtClean="0">
                        <a:solidFill>
                          <a:schemeClr val="tx1"/>
                        </a:solidFill>
                        <a:effectLst/>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r>
              <a:tr h="370840">
                <a:tc>
                  <a:txBody>
                    <a:bodyPr/>
                    <a:lstStyle/>
                    <a:p>
                      <a:r>
                        <a:rPr lang="en-GB" sz="1300" dirty="0" smtClean="0">
                          <a:latin typeface="Arial" panose="020B0604020202020204" pitchFamily="34" charset="0"/>
                          <a:cs typeface="Arial" panose="020B0604020202020204" pitchFamily="34" charset="0"/>
                        </a:rPr>
                        <a:t>7</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r>
                        <a:rPr lang="en-GB" sz="1300" dirty="0" smtClean="0">
                          <a:latin typeface="Arial" panose="020B0604020202020204" pitchFamily="34" charset="0"/>
                          <a:cs typeface="Arial" panose="020B0604020202020204" pitchFamily="34" charset="0"/>
                        </a:rPr>
                        <a:t>Fidgety</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u="none" strike="noStrike" dirty="0" smtClean="0">
                          <a:effectLst/>
                          <a:latin typeface="Webdings" panose="05030102010509060703" pitchFamily="18" charset="2"/>
                        </a:rPr>
                        <a:t>c</a:t>
                      </a:r>
                      <a:endParaRPr lang="en-GB" sz="1300" b="0" i="0" u="none" strike="noStrike" baseline="0" dirty="0" smtClean="0">
                        <a:solidFill>
                          <a:schemeClr val="tx1"/>
                        </a:solidFill>
                        <a:effectLst/>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r>
              <a:tr h="370840">
                <a:tc>
                  <a:txBody>
                    <a:bodyPr/>
                    <a:lstStyle/>
                    <a:p>
                      <a:r>
                        <a:rPr lang="en-GB" sz="1300" dirty="0" smtClean="0">
                          <a:latin typeface="Arial" panose="020B0604020202020204" pitchFamily="34" charset="0"/>
                          <a:cs typeface="Arial" panose="020B0604020202020204" pitchFamily="34" charset="0"/>
                        </a:rPr>
                        <a:t>8</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r>
                        <a:rPr lang="en-GB" sz="1300" dirty="0" smtClean="0">
                          <a:latin typeface="Arial" panose="020B0604020202020204" pitchFamily="34" charset="0"/>
                          <a:cs typeface="Arial" panose="020B0604020202020204" pitchFamily="34" charset="0"/>
                        </a:rPr>
                        <a:t>Violent</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u="none" strike="noStrike" dirty="0" smtClean="0">
                          <a:effectLst/>
                          <a:latin typeface="Webdings" panose="05030102010509060703" pitchFamily="18" charset="2"/>
                        </a:rPr>
                        <a:t>c</a:t>
                      </a:r>
                      <a:endParaRPr lang="en-GB" sz="1300" b="0" i="0" u="none" strike="noStrike" baseline="0" dirty="0" smtClean="0">
                        <a:solidFill>
                          <a:schemeClr val="tx1"/>
                        </a:solidFill>
                        <a:effectLst/>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r>
              <a:tr h="370840">
                <a:tc>
                  <a:txBody>
                    <a:bodyPr/>
                    <a:lstStyle/>
                    <a:p>
                      <a:r>
                        <a:rPr lang="en-GB" sz="1300" dirty="0" smtClean="0">
                          <a:latin typeface="Arial" panose="020B0604020202020204" pitchFamily="34" charset="0"/>
                          <a:cs typeface="Arial" panose="020B0604020202020204" pitchFamily="34" charset="0"/>
                        </a:rPr>
                        <a:t>9</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r>
                        <a:rPr lang="en-GB" sz="1300" dirty="0" smtClean="0">
                          <a:latin typeface="Arial" panose="020B0604020202020204" pitchFamily="34" charset="0"/>
                          <a:cs typeface="Arial" panose="020B0604020202020204" pitchFamily="34" charset="0"/>
                        </a:rPr>
                        <a:t>Aggressive</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u="none" strike="noStrike" dirty="0" smtClean="0">
                          <a:effectLst/>
                          <a:latin typeface="Webdings" panose="05030102010509060703" pitchFamily="18" charset="2"/>
                        </a:rPr>
                        <a:t>c</a:t>
                      </a:r>
                      <a:endParaRPr lang="en-GB" sz="1300" b="0" i="0" u="none" strike="noStrike" baseline="0" dirty="0" smtClean="0">
                        <a:solidFill>
                          <a:schemeClr val="tx1"/>
                        </a:solidFill>
                        <a:effectLst/>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r>
              <a:tr h="370840">
                <a:tc>
                  <a:txBody>
                    <a:bodyPr/>
                    <a:lstStyle/>
                    <a:p>
                      <a:r>
                        <a:rPr lang="en-GB" sz="1300" dirty="0" smtClean="0">
                          <a:latin typeface="Arial" panose="020B0604020202020204" pitchFamily="34" charset="0"/>
                          <a:cs typeface="Arial" panose="020B0604020202020204" pitchFamily="34" charset="0"/>
                        </a:rPr>
                        <a:t>10</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r>
                        <a:rPr lang="en-GB" sz="1300" dirty="0" smtClean="0">
                          <a:latin typeface="Arial" panose="020B0604020202020204" pitchFamily="34" charset="0"/>
                          <a:cs typeface="Arial" panose="020B0604020202020204" pitchFamily="34" charset="0"/>
                        </a:rPr>
                        <a:t>Irritable</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u="none" strike="noStrike" dirty="0" smtClean="0">
                          <a:effectLst/>
                          <a:latin typeface="Webdings" panose="05030102010509060703" pitchFamily="18" charset="2"/>
                        </a:rPr>
                        <a:t>c</a:t>
                      </a:r>
                      <a:endParaRPr lang="en-GB" sz="1300" b="0" i="0" u="none" strike="noStrike" baseline="0" dirty="0" smtClean="0">
                        <a:solidFill>
                          <a:schemeClr val="tx1"/>
                        </a:solidFill>
                        <a:effectLst/>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r>
              <a:tr h="370840">
                <a:tc>
                  <a:txBody>
                    <a:bodyPr/>
                    <a:lstStyle/>
                    <a:p>
                      <a:r>
                        <a:rPr lang="en-GB" sz="1300" dirty="0" smtClean="0">
                          <a:latin typeface="Arial" panose="020B0604020202020204" pitchFamily="34" charset="0"/>
                          <a:cs typeface="Arial" panose="020B0604020202020204" pitchFamily="34" charset="0"/>
                        </a:rPr>
                        <a:t>11</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r>
                        <a:rPr lang="en-GB" sz="1300" dirty="0" smtClean="0">
                          <a:latin typeface="Arial" panose="020B0604020202020204" pitchFamily="34" charset="0"/>
                          <a:cs typeface="Arial" panose="020B0604020202020204" pitchFamily="34" charset="0"/>
                        </a:rPr>
                        <a:t>Short tempered</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u="none" strike="noStrike" dirty="0" smtClean="0">
                          <a:effectLst/>
                          <a:latin typeface="Webdings" panose="05030102010509060703" pitchFamily="18" charset="2"/>
                        </a:rPr>
                        <a:t>c</a:t>
                      </a:r>
                      <a:endParaRPr lang="en-GB" sz="1300" b="0" i="0" u="none" strike="noStrike" baseline="0" dirty="0" smtClean="0">
                        <a:solidFill>
                          <a:schemeClr val="tx1"/>
                        </a:solidFill>
                        <a:effectLst/>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r>
              <a:tr h="370840">
                <a:tc>
                  <a:txBody>
                    <a:bodyPr/>
                    <a:lstStyle/>
                    <a:p>
                      <a:r>
                        <a:rPr lang="en-GB" sz="1300" dirty="0" smtClean="0">
                          <a:latin typeface="Arial" panose="020B0604020202020204" pitchFamily="34" charset="0"/>
                          <a:cs typeface="Arial" panose="020B0604020202020204" pitchFamily="34" charset="0"/>
                        </a:rPr>
                        <a:t>12</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r>
                        <a:rPr lang="en-GB" sz="1300" dirty="0" smtClean="0">
                          <a:latin typeface="Arial" panose="020B0604020202020204" pitchFamily="34" charset="0"/>
                          <a:cs typeface="Arial" panose="020B0604020202020204" pitchFamily="34" charset="0"/>
                        </a:rPr>
                        <a:t>Restless</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u="none" strike="noStrike" dirty="0" smtClean="0">
                          <a:effectLst/>
                          <a:latin typeface="Webdings" panose="05030102010509060703" pitchFamily="18" charset="2"/>
                        </a:rPr>
                        <a:t>c</a:t>
                      </a:r>
                      <a:endParaRPr lang="en-GB" sz="1300" b="0" i="0" u="none" strike="noStrike" baseline="0" dirty="0" smtClean="0">
                        <a:solidFill>
                          <a:schemeClr val="tx1"/>
                        </a:solidFill>
                        <a:effectLst/>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r>
              <a:tr h="370840">
                <a:tc>
                  <a:txBody>
                    <a:bodyPr/>
                    <a:lstStyle/>
                    <a:p>
                      <a:r>
                        <a:rPr lang="en-GB" sz="1300" dirty="0" smtClean="0">
                          <a:latin typeface="Arial" panose="020B0604020202020204" pitchFamily="34" charset="0"/>
                          <a:cs typeface="Arial" panose="020B0604020202020204" pitchFamily="34" charset="0"/>
                        </a:rPr>
                        <a:t>13</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r>
                        <a:rPr lang="en-GB" sz="1300" dirty="0" smtClean="0">
                          <a:latin typeface="Arial" panose="020B0604020202020204" pitchFamily="34" charset="0"/>
                          <a:cs typeface="Arial" panose="020B0604020202020204" pitchFamily="34" charset="0"/>
                        </a:rPr>
                        <a:t>Uneasy</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u="none" strike="noStrike" dirty="0" smtClean="0">
                          <a:effectLst/>
                          <a:latin typeface="Webdings" panose="05030102010509060703" pitchFamily="18" charset="2"/>
                        </a:rPr>
                        <a:t>c</a:t>
                      </a:r>
                      <a:endParaRPr lang="en-GB" sz="1300" b="0" i="0" u="none" strike="noStrike" baseline="0" dirty="0" smtClean="0">
                        <a:solidFill>
                          <a:schemeClr val="tx1"/>
                        </a:solidFill>
                        <a:effectLst/>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r>
              <a:tr h="370840">
                <a:tc>
                  <a:txBody>
                    <a:bodyPr/>
                    <a:lstStyle/>
                    <a:p>
                      <a:r>
                        <a:rPr lang="en-GB" sz="1300" dirty="0" smtClean="0">
                          <a:latin typeface="Arial" panose="020B0604020202020204" pitchFamily="34" charset="0"/>
                          <a:cs typeface="Arial" panose="020B0604020202020204" pitchFamily="34" charset="0"/>
                        </a:rPr>
                        <a:t>14</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r>
                        <a:rPr lang="en-GB" sz="1300" dirty="0" smtClean="0">
                          <a:latin typeface="Arial" panose="020B0604020202020204" pitchFamily="34" charset="0"/>
                          <a:cs typeface="Arial" panose="020B0604020202020204" pitchFamily="34" charset="0"/>
                        </a:rPr>
                        <a:t>Nervous</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u="none" strike="noStrike" dirty="0" smtClean="0">
                          <a:effectLst/>
                          <a:latin typeface="Webdings" panose="05030102010509060703" pitchFamily="18" charset="2"/>
                        </a:rPr>
                        <a:t>c</a:t>
                      </a:r>
                      <a:endParaRPr lang="en-GB" sz="1300" b="0" i="0" u="none" strike="noStrike" baseline="0" dirty="0" smtClean="0">
                        <a:solidFill>
                          <a:schemeClr val="tx1"/>
                        </a:solidFill>
                        <a:effectLst/>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r>
              <a:tr h="565764">
                <a:tc>
                  <a:txBody>
                    <a:bodyPr/>
                    <a:lstStyle/>
                    <a:p>
                      <a:r>
                        <a:rPr lang="en-GB" sz="1300" dirty="0" smtClean="0">
                          <a:latin typeface="Arial" panose="020B0604020202020204" pitchFamily="34" charset="0"/>
                          <a:cs typeface="Arial" panose="020B0604020202020204" pitchFamily="34" charset="0"/>
                        </a:rPr>
                        <a:t>15</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r>
                        <a:rPr lang="en-GB" sz="1300" dirty="0" smtClean="0">
                          <a:latin typeface="Arial" panose="020B0604020202020204" pitchFamily="34" charset="0"/>
                          <a:cs typeface="Arial" panose="020B0604020202020204" pitchFamily="34" charset="0"/>
                        </a:rPr>
                        <a:t>Feeling like you can’t sit still</a:t>
                      </a:r>
                      <a:endParaRPr lang="en-US" sz="1300" dirty="0">
                        <a:solidFill>
                          <a:schemeClr val="tx1"/>
                        </a:solidFill>
                        <a:latin typeface="Arial" panose="020B0604020202020204" pitchFamily="34" charset="0"/>
                        <a:cs typeface="Arial" panose="020B0604020202020204" pitchFamily="34" charset="0"/>
                      </a:endParaRPr>
                    </a:p>
                  </a:txBody>
                  <a:tcPr marL="54000" marR="5400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u="none" strike="noStrike" dirty="0" smtClean="0">
                          <a:effectLst/>
                          <a:latin typeface="Webdings" panose="05030102010509060703" pitchFamily="18" charset="2"/>
                        </a:rPr>
                        <a:t>c</a:t>
                      </a:r>
                      <a:endParaRPr lang="en-GB" sz="1300" b="0" i="0" u="none" strike="noStrike" baseline="0" dirty="0" smtClean="0">
                        <a:solidFill>
                          <a:schemeClr val="tx1"/>
                        </a:solidFill>
                        <a:effectLst/>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c>
                  <a:txBody>
                    <a:bodyPr/>
                    <a:lstStyle/>
                    <a:p>
                      <a:pPr algn="ctr"/>
                      <a:r>
                        <a:rPr lang="en-GB" sz="1400" u="none" strike="noStrike" dirty="0" smtClean="0">
                          <a:effectLst/>
                          <a:latin typeface="Webdings" panose="05030102010509060703" pitchFamily="18" charset="2"/>
                        </a:rPr>
                        <a:t>c</a:t>
                      </a:r>
                      <a:endParaRPr lang="en-US" sz="1300" dirty="0">
                        <a:solidFill>
                          <a:schemeClr val="tx1"/>
                        </a:solidFill>
                        <a:latin typeface="Webdings" panose="05030102010509060703" pitchFamily="18" charset="2"/>
                        <a:cs typeface="Arial" panose="020B0604020202020204" pitchFamily="34" charset="0"/>
                      </a:endParaRPr>
                    </a:p>
                  </a:txBody>
                  <a:tcPr marL="18000" marR="18000" marT="46800" marB="46800"/>
                </a:tc>
              </a:tr>
            </a:tbl>
          </a:graphicData>
        </a:graphic>
      </p:graphicFrame>
      <p:sp>
        <p:nvSpPr>
          <p:cNvPr id="7" name="TextBox 6"/>
          <p:cNvSpPr txBox="1"/>
          <p:nvPr/>
        </p:nvSpPr>
        <p:spPr>
          <a:xfrm>
            <a:off x="-20389" y="2149404"/>
            <a:ext cx="6871405" cy="661720"/>
          </a:xfrm>
          <a:prstGeom prst="rect">
            <a:avLst/>
          </a:prstGeom>
          <a:noFill/>
        </p:spPr>
        <p:txBody>
          <a:bodyPr wrap="square" rtlCol="0">
            <a:spAutoFit/>
          </a:bodyPr>
          <a:lstStyle/>
          <a:p>
            <a:r>
              <a:rPr lang="en-GB" sz="1200" b="1" dirty="0" smtClean="0"/>
              <a:t>1. In the last year, how often have you felt the following feelings that are associated with an episode of agitation? </a:t>
            </a:r>
            <a:r>
              <a:rPr lang="en-GB" sz="1200" i="1" dirty="0" smtClean="0">
                <a:solidFill>
                  <a:srgbClr val="000000"/>
                </a:solidFill>
                <a:latin typeface="Arial"/>
              </a:rPr>
              <a:t>(</a:t>
            </a:r>
            <a:r>
              <a:rPr lang="en-US" sz="1200" i="1" dirty="0" smtClean="0">
                <a:sym typeface="Wingdings 2" pitchFamily="18" charset="2"/>
              </a:rPr>
              <a:t></a:t>
            </a:r>
            <a:r>
              <a:rPr lang="en-US" sz="1200" i="1" dirty="0" smtClean="0">
                <a:latin typeface="Arial"/>
                <a:sym typeface="Wingdings 2" pitchFamily="18" charset="2"/>
              </a:rPr>
              <a:t> </a:t>
            </a:r>
            <a:r>
              <a:rPr lang="en-US" sz="1200" i="1" dirty="0" smtClean="0">
                <a:latin typeface="Arial"/>
              </a:rPr>
              <a:t> only one box per row</a:t>
            </a:r>
            <a:r>
              <a:rPr lang="en-GB" sz="1200" i="1" dirty="0" smtClean="0">
                <a:solidFill>
                  <a:srgbClr val="000000"/>
                </a:solidFill>
                <a:latin typeface="Arial"/>
              </a:rPr>
              <a:t>)</a:t>
            </a:r>
            <a:endParaRPr lang="en-GB" sz="1200" i="1" dirty="0">
              <a:solidFill>
                <a:srgbClr val="000000"/>
              </a:solidFill>
              <a:latin typeface="Arial"/>
            </a:endParaRPr>
          </a:p>
          <a:p>
            <a:endParaRPr lang="en-US" sz="1300" dirty="0"/>
          </a:p>
        </p:txBody>
      </p:sp>
    </p:spTree>
    <p:extLst>
      <p:ext uri="{BB962C8B-B14F-4D97-AF65-F5344CB8AC3E}">
        <p14:creationId xmlns:p14="http://schemas.microsoft.com/office/powerpoint/2010/main" val="22125467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0" y="121585"/>
            <a:ext cx="6776404" cy="1015663"/>
          </a:xfrm>
          <a:prstGeom prst="rect">
            <a:avLst/>
          </a:prstGeom>
          <a:noFill/>
        </p:spPr>
        <p:txBody>
          <a:bodyPr wrap="square" rtlCol="0">
            <a:spAutoFit/>
          </a:bodyPr>
          <a:lstStyle/>
          <a:p>
            <a:r>
              <a:rPr lang="en-GB" sz="1200" b="1" dirty="0" smtClean="0"/>
              <a:t>The experience of agitation may range from mild to moderate to severe. Mild feelings are easier to control or ignore. Moderate feelings are often harder to control and may get in the way of day-to-day life. Moderate-intense feelings seriously disrupt and interfere with your day-to-day-life. Severe feelings are almost impossible to control and may lead to more serious outcomes like violent behaviour or having to go to hospital. </a:t>
            </a:r>
            <a:endParaRPr lang="en-US" sz="1200" b="1" dirty="0"/>
          </a:p>
        </p:txBody>
      </p:sp>
      <p:graphicFrame>
        <p:nvGraphicFramePr>
          <p:cNvPr id="2" name="Table 1"/>
          <p:cNvGraphicFramePr>
            <a:graphicFrameLocks noGrp="1"/>
          </p:cNvGraphicFramePr>
          <p:nvPr>
            <p:extLst>
              <p:ext uri="{D42A27DB-BD31-4B8C-83A1-F6EECF244321}">
                <p14:modId xmlns:p14="http://schemas.microsoft.com/office/powerpoint/2010/main" val="2878677059"/>
              </p:ext>
            </p:extLst>
          </p:nvPr>
        </p:nvGraphicFramePr>
        <p:xfrm>
          <a:off x="74613" y="3291199"/>
          <a:ext cx="6528069" cy="2016760"/>
        </p:xfrm>
        <a:graphic>
          <a:graphicData uri="http://schemas.openxmlformats.org/drawingml/2006/table">
            <a:tbl>
              <a:tblPr firstRow="1" bandRow="1">
                <a:tableStyleId>{5940675A-B579-460E-94D1-54222C63F5DA}</a:tableStyleId>
              </a:tblPr>
              <a:tblGrid>
                <a:gridCol w="1087952"/>
                <a:gridCol w="1209160"/>
                <a:gridCol w="1428750"/>
                <a:gridCol w="1323975"/>
                <a:gridCol w="1478232"/>
              </a:tblGrid>
              <a:tr h="370840">
                <a:tc>
                  <a:txBody>
                    <a:bodyPr/>
                    <a:lstStyle/>
                    <a:p>
                      <a:endParaRPr lang="en-GB" sz="1050" dirty="0">
                        <a:solidFill>
                          <a:schemeClr val="tx1"/>
                        </a:solidFill>
                      </a:endParaRP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tcPr>
                </a:tc>
                <a:tc>
                  <a:txBody>
                    <a:bodyPr/>
                    <a:lstStyle/>
                    <a:p>
                      <a:r>
                        <a:rPr lang="en-GB" sz="1200" dirty="0" smtClean="0">
                          <a:solidFill>
                            <a:schemeClr val="tx1"/>
                          </a:solidFill>
                          <a:latin typeface="Arial" panose="020B0604020202020204" pitchFamily="34" charset="0"/>
                          <a:cs typeface="Arial" panose="020B0604020202020204" pitchFamily="34" charset="0"/>
                        </a:rPr>
                        <a:t>Q2a.</a:t>
                      </a:r>
                      <a:r>
                        <a:rPr lang="en-GB" sz="1200" baseline="0" dirty="0" smtClean="0">
                          <a:solidFill>
                            <a:schemeClr val="tx1"/>
                          </a:solidFill>
                          <a:latin typeface="Arial" panose="020B0604020202020204" pitchFamily="34" charset="0"/>
                          <a:cs typeface="Arial" panose="020B0604020202020204" pitchFamily="34" charset="0"/>
                        </a:rPr>
                        <a:t> </a:t>
                      </a:r>
                      <a:r>
                        <a:rPr lang="en-GB" sz="1200" dirty="0" smtClean="0">
                          <a:solidFill>
                            <a:schemeClr val="tx1"/>
                          </a:solidFill>
                          <a:latin typeface="Arial" panose="020B0604020202020204" pitchFamily="34" charset="0"/>
                          <a:cs typeface="Arial" panose="020B0604020202020204" pitchFamily="34" charset="0"/>
                        </a:rPr>
                        <a:t>Number of episodes</a:t>
                      </a:r>
                      <a:r>
                        <a:rPr lang="en-GB" sz="1200" baseline="0" dirty="0" smtClean="0">
                          <a:solidFill>
                            <a:schemeClr val="tx1"/>
                          </a:solidFill>
                          <a:latin typeface="Arial" panose="020B0604020202020204" pitchFamily="34" charset="0"/>
                          <a:cs typeface="Arial" panose="020B0604020202020204" pitchFamily="34" charset="0"/>
                        </a:rPr>
                        <a:t> </a:t>
                      </a:r>
                    </a:p>
                    <a:p>
                      <a:r>
                        <a:rPr lang="en-GB" sz="1200" baseline="0" dirty="0" smtClean="0">
                          <a:solidFill>
                            <a:schemeClr val="tx1"/>
                          </a:solidFill>
                          <a:latin typeface="Arial" panose="020B0604020202020204" pitchFamily="34" charset="0"/>
                          <a:cs typeface="Arial" panose="020B0604020202020204" pitchFamily="34" charset="0"/>
                        </a:rPr>
                        <a:t>in last year</a:t>
                      </a:r>
                      <a:endParaRPr lang="en-GB" sz="1200" dirty="0">
                        <a:solidFill>
                          <a:schemeClr val="tx1"/>
                        </a:solidFill>
                        <a:latin typeface="Arial" panose="020B0604020202020204" pitchFamily="34" charset="0"/>
                        <a:cs typeface="Arial" panose="020B0604020202020204" pitchFamily="34" charset="0"/>
                      </a:endParaRPr>
                    </a:p>
                  </a:txBody>
                  <a:tcPr/>
                </a:tc>
                <a:tc>
                  <a:txBody>
                    <a:bodyPr/>
                    <a:lstStyle/>
                    <a:p>
                      <a:r>
                        <a:rPr lang="en-GB" sz="1200" dirty="0" smtClean="0">
                          <a:solidFill>
                            <a:schemeClr val="tx1"/>
                          </a:solidFill>
                          <a:latin typeface="Arial" panose="020B0604020202020204" pitchFamily="34" charset="0"/>
                          <a:cs typeface="Arial" panose="020B0604020202020204" pitchFamily="34" charset="0"/>
                        </a:rPr>
                        <a:t>Q2b.</a:t>
                      </a:r>
                      <a:r>
                        <a:rPr lang="en-GB" sz="1200" baseline="0" dirty="0" smtClean="0">
                          <a:solidFill>
                            <a:schemeClr val="tx1"/>
                          </a:solidFill>
                          <a:latin typeface="Arial" panose="020B0604020202020204" pitchFamily="34" charset="0"/>
                          <a:cs typeface="Arial" panose="020B0604020202020204" pitchFamily="34" charset="0"/>
                        </a:rPr>
                        <a:t> Number of episodes from Q2a </a:t>
                      </a:r>
                      <a:r>
                        <a:rPr lang="en-GB" sz="1200" dirty="0" smtClean="0">
                          <a:solidFill>
                            <a:schemeClr val="tx1"/>
                          </a:solidFill>
                          <a:latin typeface="Arial" panose="020B0604020202020204" pitchFamily="34" charset="0"/>
                          <a:cs typeface="Arial" panose="020B0604020202020204" pitchFamily="34" charset="0"/>
                        </a:rPr>
                        <a:t>that</a:t>
                      </a:r>
                      <a:r>
                        <a:rPr lang="en-GB" sz="1200" baseline="0" dirty="0" smtClean="0">
                          <a:solidFill>
                            <a:schemeClr val="tx1"/>
                          </a:solidFill>
                          <a:latin typeface="Arial" panose="020B0604020202020204" pitchFamily="34" charset="0"/>
                          <a:cs typeface="Arial" panose="020B0604020202020204" pitchFamily="34" charset="0"/>
                        </a:rPr>
                        <a:t> you have needed help from a doctor or nurse to resolve</a:t>
                      </a:r>
                      <a:endParaRPr lang="en-GB" sz="1200" dirty="0">
                        <a:solidFill>
                          <a:schemeClr val="tx1"/>
                        </a:solidFill>
                        <a:latin typeface="Arial" panose="020B0604020202020204" pitchFamily="34" charset="0"/>
                        <a:cs typeface="Arial" panose="020B0604020202020204" pitchFamily="34" charset="0"/>
                      </a:endParaRPr>
                    </a:p>
                  </a:txBody>
                  <a:tcPr/>
                </a:tc>
                <a:tc>
                  <a:txBody>
                    <a:bodyPr/>
                    <a:lstStyle/>
                    <a:p>
                      <a:r>
                        <a:rPr lang="en-GB" sz="1200" dirty="0" smtClean="0">
                          <a:solidFill>
                            <a:schemeClr val="tx1"/>
                          </a:solidFill>
                          <a:latin typeface="Arial" panose="020B0604020202020204" pitchFamily="34" charset="0"/>
                          <a:cs typeface="Arial" panose="020B0604020202020204" pitchFamily="34" charset="0"/>
                        </a:rPr>
                        <a:t>Q2c.</a:t>
                      </a:r>
                      <a:r>
                        <a:rPr lang="en-GB" sz="1200" baseline="0" dirty="0" smtClean="0">
                          <a:solidFill>
                            <a:schemeClr val="tx1"/>
                          </a:solidFill>
                          <a:latin typeface="Arial" panose="020B0604020202020204" pitchFamily="34" charset="0"/>
                          <a:cs typeface="Arial" panose="020B0604020202020204" pitchFamily="34" charset="0"/>
                        </a:rPr>
                        <a:t> Number of episodes from Q2a that you  have attended hospital for</a:t>
                      </a:r>
                      <a:endParaRPr lang="en-GB" sz="1200" dirty="0">
                        <a:solidFill>
                          <a:schemeClr val="tx1"/>
                        </a:solidFill>
                        <a:latin typeface="Arial" panose="020B0604020202020204" pitchFamily="34" charset="0"/>
                        <a:cs typeface="Arial" panose="020B0604020202020204" pitchFamily="34" charset="0"/>
                      </a:endParaRPr>
                    </a:p>
                  </a:txBody>
                  <a:tcPr/>
                </a:tc>
                <a:tc>
                  <a:txBody>
                    <a:bodyPr/>
                    <a:lstStyle/>
                    <a:p>
                      <a:r>
                        <a:rPr lang="en-GB" sz="1200" dirty="0" smtClean="0">
                          <a:solidFill>
                            <a:schemeClr val="tx1"/>
                          </a:solidFill>
                          <a:latin typeface="Arial" panose="020B0604020202020204" pitchFamily="34" charset="0"/>
                          <a:cs typeface="Arial" panose="020B0604020202020204" pitchFamily="34" charset="0"/>
                        </a:rPr>
                        <a:t>Q2d.</a:t>
                      </a:r>
                      <a:r>
                        <a:rPr lang="en-GB" sz="1200" baseline="0" dirty="0" smtClean="0">
                          <a:solidFill>
                            <a:schemeClr val="tx1"/>
                          </a:solidFill>
                          <a:latin typeface="Arial" panose="020B0604020202020204" pitchFamily="34" charset="0"/>
                          <a:cs typeface="Arial" panose="020B0604020202020204" pitchFamily="34" charset="0"/>
                        </a:rPr>
                        <a:t> Number of episodes from Q2c that you  have stayed in hospital one night or more</a:t>
                      </a:r>
                      <a:endParaRPr lang="en-GB" sz="1200" dirty="0">
                        <a:solidFill>
                          <a:schemeClr val="tx1"/>
                        </a:solidFill>
                        <a:latin typeface="Arial" panose="020B0604020202020204" pitchFamily="34" charset="0"/>
                        <a:cs typeface="Arial" panose="020B0604020202020204" pitchFamily="34" charset="0"/>
                      </a:endParaRPr>
                    </a:p>
                  </a:txBody>
                  <a:tcPr/>
                </a:tc>
              </a:tr>
              <a:tr h="370840">
                <a:tc>
                  <a:txBody>
                    <a:bodyPr/>
                    <a:lstStyle/>
                    <a:p>
                      <a:r>
                        <a:rPr lang="en-GB" sz="1200" dirty="0" smtClean="0">
                          <a:latin typeface="Arial" panose="020B0604020202020204" pitchFamily="34" charset="0"/>
                          <a:cs typeface="Arial" panose="020B0604020202020204" pitchFamily="34" charset="0"/>
                        </a:rPr>
                        <a:t>Mild agitation</a:t>
                      </a:r>
                      <a:endParaRPr lang="en-GB" sz="1200" b="1" dirty="0">
                        <a:latin typeface="Arial" panose="020B0604020202020204" pitchFamily="34" charset="0"/>
                        <a:cs typeface="Arial" panose="020B0604020202020204" pitchFamily="34" charset="0"/>
                      </a:endParaRPr>
                    </a:p>
                  </a:txBody>
                  <a:tcPr anchor="b"/>
                </a:tc>
                <a:tc>
                  <a:txBody>
                    <a:bodyPr/>
                    <a:lstStyle/>
                    <a:p>
                      <a:pPr algn="l"/>
                      <a:r>
                        <a:rPr lang="en-GB" u="none" dirty="0" smtClean="0">
                          <a:latin typeface="Arial" panose="020B0604020202020204" pitchFamily="34" charset="0"/>
                          <a:cs typeface="Arial" panose="020B0604020202020204" pitchFamily="34" charset="0"/>
                        </a:rPr>
                        <a:t>___ </a:t>
                      </a:r>
                      <a:r>
                        <a:rPr lang="en-GB" sz="1100" u="none" dirty="0" smtClean="0">
                          <a:latin typeface="Arial" panose="020B0604020202020204" pitchFamily="34" charset="0"/>
                          <a:cs typeface="Arial" panose="020B0604020202020204" pitchFamily="34" charset="0"/>
                        </a:rPr>
                        <a:t>episodes</a:t>
                      </a:r>
                      <a:r>
                        <a:rPr lang="en-GB" sz="1100" u="none" baseline="0" dirty="0" smtClean="0">
                          <a:latin typeface="Arial" panose="020B0604020202020204" pitchFamily="34" charset="0"/>
                          <a:cs typeface="Arial" panose="020B0604020202020204" pitchFamily="34" charset="0"/>
                        </a:rPr>
                        <a:t> </a:t>
                      </a:r>
                      <a:endParaRPr lang="en-GB" sz="1100" u="none" dirty="0">
                        <a:latin typeface="Arial" panose="020B0604020202020204" pitchFamily="34" charset="0"/>
                        <a:cs typeface="Arial" panose="020B0604020202020204" pitchFamily="34" charset="0"/>
                      </a:endParaRPr>
                    </a:p>
                  </a:txBody>
                  <a:tcPr anchor="ctr"/>
                </a:tc>
                <a:tc>
                  <a:txBody>
                    <a:bodyPr/>
                    <a:lstStyle/>
                    <a:p>
                      <a:pPr algn="l"/>
                      <a:r>
                        <a:rPr lang="en-GB" u="none" dirty="0" smtClean="0">
                          <a:solidFill>
                            <a:schemeClr val="tx1"/>
                          </a:solidFill>
                          <a:latin typeface="Arial" panose="020B0604020202020204" pitchFamily="34" charset="0"/>
                          <a:cs typeface="Arial" panose="020B0604020202020204" pitchFamily="34" charset="0"/>
                        </a:rPr>
                        <a:t>____ </a:t>
                      </a:r>
                      <a:r>
                        <a:rPr lang="en-GB" sz="1100" u="none" dirty="0" smtClean="0">
                          <a:latin typeface="Arial" panose="020B0604020202020204" pitchFamily="34" charset="0"/>
                          <a:cs typeface="Arial" panose="020B0604020202020204" pitchFamily="34" charset="0"/>
                        </a:rPr>
                        <a:t>episodes</a:t>
                      </a:r>
                      <a:endParaRPr lang="en-GB" sz="1100" u="none" dirty="0">
                        <a:solidFill>
                          <a:schemeClr val="tx1"/>
                        </a:solidFill>
                        <a:latin typeface="Arial" panose="020B0604020202020204" pitchFamily="34" charset="0"/>
                        <a:cs typeface="Arial" panose="020B0604020202020204" pitchFamily="34" charset="0"/>
                      </a:endParaRPr>
                    </a:p>
                  </a:txBody>
                  <a:tcPr anchor="ctr"/>
                </a:tc>
                <a:tc>
                  <a:txBody>
                    <a:bodyPr/>
                    <a:lstStyle/>
                    <a:p>
                      <a:pPr algn="l"/>
                      <a:r>
                        <a:rPr lang="en-GB" u="none" dirty="0" smtClean="0">
                          <a:latin typeface="Arial" panose="020B0604020202020204" pitchFamily="34" charset="0"/>
                          <a:cs typeface="Arial" panose="020B0604020202020204" pitchFamily="34" charset="0"/>
                        </a:rPr>
                        <a:t>____ </a:t>
                      </a:r>
                      <a:r>
                        <a:rPr lang="en-GB" sz="1100" u="none" dirty="0" smtClean="0">
                          <a:latin typeface="Arial" panose="020B0604020202020204" pitchFamily="34" charset="0"/>
                          <a:cs typeface="Arial" panose="020B0604020202020204" pitchFamily="34" charset="0"/>
                        </a:rPr>
                        <a:t>episodes</a:t>
                      </a:r>
                      <a:r>
                        <a:rPr lang="en-GB" sz="1100" u="none" baseline="0" dirty="0" smtClean="0">
                          <a:latin typeface="Arial" panose="020B0604020202020204" pitchFamily="34" charset="0"/>
                          <a:cs typeface="Arial" panose="020B0604020202020204" pitchFamily="34" charset="0"/>
                        </a:rPr>
                        <a:t> </a:t>
                      </a:r>
                      <a:endParaRPr lang="en-GB" sz="1100" u="none" dirty="0">
                        <a:latin typeface="Arial" panose="020B0604020202020204" pitchFamily="34" charset="0"/>
                        <a:cs typeface="Arial" panose="020B0604020202020204" pitchFamily="34" charset="0"/>
                      </a:endParaRPr>
                    </a:p>
                  </a:txBody>
                  <a:tcPr anchor="ctr"/>
                </a:tc>
                <a:tc>
                  <a:txBody>
                    <a:bodyPr/>
                    <a:lstStyle/>
                    <a:p>
                      <a:pPr algn="l"/>
                      <a:r>
                        <a:rPr lang="en-GB" u="none" dirty="0" smtClean="0">
                          <a:solidFill>
                            <a:schemeClr val="tx1"/>
                          </a:solidFill>
                          <a:latin typeface="Arial" panose="020B0604020202020204" pitchFamily="34" charset="0"/>
                          <a:cs typeface="Arial" panose="020B0604020202020204" pitchFamily="34" charset="0"/>
                        </a:rPr>
                        <a:t>____ </a:t>
                      </a:r>
                      <a:r>
                        <a:rPr lang="en-GB" sz="1100" u="none" dirty="0" smtClean="0">
                          <a:solidFill>
                            <a:schemeClr val="tx1"/>
                          </a:solidFill>
                          <a:latin typeface="Arial" panose="020B0604020202020204" pitchFamily="34" charset="0"/>
                          <a:cs typeface="Arial" panose="020B0604020202020204" pitchFamily="34" charset="0"/>
                        </a:rPr>
                        <a:t>episodes</a:t>
                      </a:r>
                      <a:r>
                        <a:rPr lang="en-GB" sz="1100" u="none" baseline="0" dirty="0" smtClean="0">
                          <a:solidFill>
                            <a:schemeClr val="tx1"/>
                          </a:solidFill>
                          <a:latin typeface="Arial" panose="020B0604020202020204" pitchFamily="34" charset="0"/>
                          <a:cs typeface="Arial" panose="020B0604020202020204" pitchFamily="34" charset="0"/>
                        </a:rPr>
                        <a:t> </a:t>
                      </a:r>
                      <a:endParaRPr lang="en-GB" sz="1100" u="none" dirty="0">
                        <a:solidFill>
                          <a:schemeClr val="tx1"/>
                        </a:solidFill>
                        <a:latin typeface="Arial" panose="020B0604020202020204" pitchFamily="34" charset="0"/>
                        <a:cs typeface="Arial" panose="020B0604020202020204" pitchFamily="34" charset="0"/>
                      </a:endParaRPr>
                    </a:p>
                  </a:txBody>
                  <a:tcPr anchor="ctr"/>
                </a:tc>
              </a:tr>
              <a:tr h="370840">
                <a:tc>
                  <a:txBody>
                    <a:bodyPr/>
                    <a:lstStyle/>
                    <a:p>
                      <a:r>
                        <a:rPr lang="en-GB" sz="1200" dirty="0" smtClean="0">
                          <a:latin typeface="Arial" panose="020B0604020202020204" pitchFamily="34" charset="0"/>
                          <a:cs typeface="Arial" panose="020B0604020202020204" pitchFamily="34" charset="0"/>
                        </a:rPr>
                        <a:t>Moderate </a:t>
                      </a:r>
                      <a:r>
                        <a:rPr lang="en-GB" sz="1200" baseline="0" dirty="0" smtClean="0">
                          <a:latin typeface="Arial" panose="020B0604020202020204" pitchFamily="34" charset="0"/>
                          <a:cs typeface="Arial" panose="020B0604020202020204" pitchFamily="34" charset="0"/>
                        </a:rPr>
                        <a:t>agitation</a:t>
                      </a:r>
                      <a:endParaRPr lang="en-GB" sz="1200" b="1" dirty="0">
                        <a:latin typeface="Arial" panose="020B0604020202020204" pitchFamily="34" charset="0"/>
                        <a:cs typeface="Arial" panose="020B0604020202020204" pitchFamily="34" charset="0"/>
                      </a:endParaRPr>
                    </a:p>
                  </a:txBody>
                  <a:tcPr anchor="b">
                    <a:lnB w="12700" cap="flat" cmpd="sng" algn="ctr">
                      <a:solidFill>
                        <a:schemeClr val="tx1"/>
                      </a:solidFill>
                      <a:prstDash val="solid"/>
                      <a:round/>
                      <a:headEnd type="none" w="med" len="med"/>
                      <a:tailEnd type="none" w="med" len="med"/>
                    </a:lnB>
                  </a:tcPr>
                </a:tc>
                <a:tc>
                  <a:txBody>
                    <a:bodyPr/>
                    <a:lstStyle/>
                    <a:p>
                      <a:pPr algn="l"/>
                      <a:r>
                        <a:rPr lang="en-GB" u="none" dirty="0" smtClean="0">
                          <a:latin typeface="Arial" panose="020B0604020202020204" pitchFamily="34" charset="0"/>
                          <a:cs typeface="Arial" panose="020B0604020202020204" pitchFamily="34" charset="0"/>
                        </a:rPr>
                        <a:t>___ </a:t>
                      </a:r>
                      <a:r>
                        <a:rPr lang="en-GB" sz="1100" u="none" dirty="0" smtClean="0">
                          <a:latin typeface="Arial" panose="020B0604020202020204" pitchFamily="34" charset="0"/>
                          <a:cs typeface="Arial" panose="020B0604020202020204" pitchFamily="34" charset="0"/>
                        </a:rPr>
                        <a:t>episodes</a:t>
                      </a:r>
                      <a:r>
                        <a:rPr lang="en-GB" sz="1100" u="none" baseline="0" dirty="0" smtClean="0">
                          <a:latin typeface="Arial" panose="020B0604020202020204" pitchFamily="34" charset="0"/>
                          <a:cs typeface="Arial" panose="020B0604020202020204" pitchFamily="34" charset="0"/>
                        </a:rPr>
                        <a:t> </a:t>
                      </a:r>
                      <a:endParaRPr lang="en-GB" sz="1100" u="none" dirty="0">
                        <a:latin typeface="Arial" panose="020B0604020202020204" pitchFamily="34" charset="0"/>
                        <a:cs typeface="Arial" panose="020B0604020202020204" pitchFamily="34" charset="0"/>
                      </a:endParaRPr>
                    </a:p>
                  </a:txBody>
                  <a:tcPr anchor="ctr">
                    <a:lnB w="12700" cap="flat" cmpd="sng" algn="ctr">
                      <a:solidFill>
                        <a:schemeClr val="tx1"/>
                      </a:solidFill>
                      <a:prstDash val="solid"/>
                      <a:round/>
                      <a:headEnd type="none" w="med" len="med"/>
                      <a:tailEnd type="none" w="med" len="med"/>
                    </a:lnB>
                  </a:tcPr>
                </a:tc>
                <a:tc>
                  <a:txBody>
                    <a:bodyPr/>
                    <a:lstStyle/>
                    <a:p>
                      <a:pPr algn="l"/>
                      <a:r>
                        <a:rPr lang="en-GB" u="none" dirty="0" smtClean="0">
                          <a:solidFill>
                            <a:schemeClr val="tx1"/>
                          </a:solidFill>
                          <a:latin typeface="Arial" panose="020B0604020202020204" pitchFamily="34" charset="0"/>
                          <a:cs typeface="Arial" panose="020B0604020202020204" pitchFamily="34" charset="0"/>
                        </a:rPr>
                        <a:t>____ </a:t>
                      </a:r>
                      <a:r>
                        <a:rPr lang="en-GB" sz="1100" u="none" dirty="0" smtClean="0">
                          <a:latin typeface="Arial" panose="020B0604020202020204" pitchFamily="34" charset="0"/>
                          <a:cs typeface="Arial" panose="020B0604020202020204" pitchFamily="34" charset="0"/>
                        </a:rPr>
                        <a:t>episodes</a:t>
                      </a:r>
                      <a:endParaRPr lang="en-GB" sz="1100" u="none" dirty="0">
                        <a:solidFill>
                          <a:schemeClr val="tx1"/>
                        </a:solidFill>
                        <a:latin typeface="Arial" panose="020B0604020202020204" pitchFamily="34" charset="0"/>
                        <a:cs typeface="Arial" panose="020B0604020202020204" pitchFamily="34" charset="0"/>
                      </a:endParaRPr>
                    </a:p>
                  </a:txBody>
                  <a:tcPr anchor="ctr">
                    <a:lnB w="12700" cap="flat" cmpd="sng" algn="ctr">
                      <a:solidFill>
                        <a:schemeClr val="tx1"/>
                      </a:solidFill>
                      <a:prstDash val="solid"/>
                      <a:round/>
                      <a:headEnd type="none" w="med" len="med"/>
                      <a:tailEnd type="none" w="med" len="med"/>
                    </a:lnB>
                  </a:tcPr>
                </a:tc>
                <a:tc>
                  <a:txBody>
                    <a:bodyPr/>
                    <a:lstStyle/>
                    <a:p>
                      <a:pPr algn="l"/>
                      <a:r>
                        <a:rPr lang="en-GB" u="none" dirty="0" smtClean="0">
                          <a:latin typeface="Arial" panose="020B0604020202020204" pitchFamily="34" charset="0"/>
                          <a:cs typeface="Arial" panose="020B0604020202020204" pitchFamily="34" charset="0"/>
                        </a:rPr>
                        <a:t>____ </a:t>
                      </a:r>
                      <a:r>
                        <a:rPr lang="en-GB" sz="1100" u="none" dirty="0" smtClean="0">
                          <a:latin typeface="Arial" panose="020B0604020202020204" pitchFamily="34" charset="0"/>
                          <a:cs typeface="Arial" panose="020B0604020202020204" pitchFamily="34" charset="0"/>
                        </a:rPr>
                        <a:t>episodes</a:t>
                      </a:r>
                      <a:r>
                        <a:rPr lang="en-GB" sz="1100" u="none" baseline="0" dirty="0" smtClean="0">
                          <a:latin typeface="Arial" panose="020B0604020202020204" pitchFamily="34" charset="0"/>
                          <a:cs typeface="Arial" panose="020B0604020202020204" pitchFamily="34" charset="0"/>
                        </a:rPr>
                        <a:t> </a:t>
                      </a:r>
                      <a:endParaRPr lang="en-GB" sz="1100" u="none" dirty="0">
                        <a:latin typeface="Arial" panose="020B0604020202020204" pitchFamily="34" charset="0"/>
                        <a:cs typeface="Arial" panose="020B0604020202020204" pitchFamily="34" charset="0"/>
                      </a:endParaRPr>
                    </a:p>
                  </a:txBody>
                  <a:tcPr anchor="ctr">
                    <a:lnB w="12700" cap="flat" cmpd="sng" algn="ctr">
                      <a:solidFill>
                        <a:schemeClr val="tx1"/>
                      </a:solidFill>
                      <a:prstDash val="solid"/>
                      <a:round/>
                      <a:headEnd type="none" w="med" len="med"/>
                      <a:tailEnd type="none" w="med" len="med"/>
                    </a:lnB>
                  </a:tcPr>
                </a:tc>
                <a:tc>
                  <a:txBody>
                    <a:bodyPr/>
                    <a:lstStyle/>
                    <a:p>
                      <a:pPr algn="l"/>
                      <a:r>
                        <a:rPr lang="en-GB" u="none" dirty="0" smtClean="0">
                          <a:solidFill>
                            <a:schemeClr val="tx1"/>
                          </a:solidFill>
                          <a:latin typeface="Arial" panose="020B0604020202020204" pitchFamily="34" charset="0"/>
                          <a:cs typeface="Arial" panose="020B0604020202020204" pitchFamily="34" charset="0"/>
                        </a:rPr>
                        <a:t>____ </a:t>
                      </a:r>
                      <a:r>
                        <a:rPr lang="en-GB" sz="1100" u="none" dirty="0" smtClean="0">
                          <a:solidFill>
                            <a:schemeClr val="tx1"/>
                          </a:solidFill>
                          <a:latin typeface="Arial" panose="020B0604020202020204" pitchFamily="34" charset="0"/>
                          <a:cs typeface="Arial" panose="020B0604020202020204" pitchFamily="34" charset="0"/>
                        </a:rPr>
                        <a:t>episodes</a:t>
                      </a:r>
                      <a:r>
                        <a:rPr lang="en-GB" sz="1100" u="none" baseline="0" dirty="0" smtClean="0">
                          <a:solidFill>
                            <a:schemeClr val="tx1"/>
                          </a:solidFill>
                          <a:latin typeface="Arial" panose="020B0604020202020204" pitchFamily="34" charset="0"/>
                          <a:cs typeface="Arial" panose="020B0604020202020204" pitchFamily="34" charset="0"/>
                        </a:rPr>
                        <a:t> </a:t>
                      </a:r>
                      <a:endParaRPr lang="en-GB" sz="1100" u="none" dirty="0">
                        <a:solidFill>
                          <a:schemeClr val="tx1"/>
                        </a:solidFill>
                        <a:latin typeface="Arial" panose="020B0604020202020204" pitchFamily="34" charset="0"/>
                        <a:cs typeface="Arial" panose="020B0604020202020204" pitchFamily="34" charset="0"/>
                      </a:endParaRPr>
                    </a:p>
                  </a:txBody>
                  <a:tcPr anchor="ctr">
                    <a:lnB w="12700" cap="flat" cmpd="sng" algn="ctr">
                      <a:solidFill>
                        <a:schemeClr val="tx1"/>
                      </a:solidFill>
                      <a:prstDash val="solid"/>
                      <a:round/>
                      <a:headEnd type="none" w="med" len="med"/>
                      <a:tailEnd type="none" w="med" len="med"/>
                    </a:lnB>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383219679"/>
              </p:ext>
            </p:extLst>
          </p:nvPr>
        </p:nvGraphicFramePr>
        <p:xfrm>
          <a:off x="0" y="1233811"/>
          <a:ext cx="6681030" cy="1962779"/>
        </p:xfrm>
        <a:graphic>
          <a:graphicData uri="http://schemas.openxmlformats.org/drawingml/2006/table">
            <a:tbl>
              <a:tblPr firstRow="1" bandRow="1">
                <a:tableStyleId>{5C22544A-7EE6-4342-B048-85BDC9FD1C3A}</a:tableStyleId>
              </a:tblPr>
              <a:tblGrid>
                <a:gridCol w="6681030"/>
              </a:tblGrid>
              <a:tr h="499739">
                <a:tc>
                  <a:txBody>
                    <a:bodyPr/>
                    <a:lstStyle/>
                    <a:p>
                      <a:r>
                        <a:rPr lang="en-GB" sz="1200" dirty="0" smtClean="0">
                          <a:solidFill>
                            <a:schemeClr val="tx1"/>
                          </a:solidFill>
                          <a:latin typeface="Arial" panose="020B0604020202020204" pitchFamily="34" charset="0"/>
                          <a:cs typeface="Arial" panose="020B0604020202020204" pitchFamily="34" charset="0"/>
                        </a:rPr>
                        <a:t>Q2a.</a:t>
                      </a:r>
                      <a:r>
                        <a:rPr lang="en-GB" sz="1200" baseline="0" dirty="0" smtClean="0">
                          <a:solidFill>
                            <a:schemeClr val="tx1"/>
                          </a:solidFill>
                          <a:latin typeface="Arial" panose="020B0604020202020204" pitchFamily="34" charset="0"/>
                          <a:cs typeface="Arial" panose="020B0604020202020204" pitchFamily="34" charset="0"/>
                        </a:rPr>
                        <a:t> Thinking of </a:t>
                      </a:r>
                      <a:r>
                        <a:rPr lang="en-GB" sz="1200" u="sng" baseline="0" dirty="0" smtClean="0">
                          <a:solidFill>
                            <a:schemeClr val="tx1"/>
                          </a:solidFill>
                          <a:latin typeface="Arial" panose="020B0604020202020204" pitchFamily="34" charset="0"/>
                          <a:cs typeface="Arial" panose="020B0604020202020204" pitchFamily="34" charset="0"/>
                        </a:rPr>
                        <a:t>the last year</a:t>
                      </a:r>
                      <a:r>
                        <a:rPr lang="en-GB" sz="1200" baseline="0" dirty="0" smtClean="0">
                          <a:solidFill>
                            <a:schemeClr val="tx1"/>
                          </a:solidFill>
                          <a:latin typeface="Arial" panose="020B0604020202020204" pitchFamily="34" charset="0"/>
                          <a:cs typeface="Arial" panose="020B0604020202020204" pitchFamily="34" charset="0"/>
                        </a:rPr>
                        <a:t>, roughly how many mild or moderate episodes of agitation have you had?  </a:t>
                      </a:r>
                      <a:r>
                        <a:rPr lang="en-GB" sz="1200" b="0" i="1" baseline="0" dirty="0" smtClean="0">
                          <a:solidFill>
                            <a:schemeClr val="tx1"/>
                          </a:solidFill>
                          <a:latin typeface="Arial" panose="020B0604020202020204" pitchFamily="34" charset="0"/>
                          <a:cs typeface="Arial" panose="020B0604020202020204" pitchFamily="34" charset="0"/>
                        </a:rPr>
                        <a:t>Provide approximate numbers in grid below</a:t>
                      </a:r>
                      <a:endParaRPr lang="en-US" sz="120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i="0" u="none" strike="noStrike" dirty="0" smtClean="0">
                          <a:solidFill>
                            <a:schemeClr val="tx1"/>
                          </a:solidFill>
                          <a:effectLst/>
                          <a:latin typeface="Arial"/>
                        </a:rPr>
                        <a:t>Q2b.</a:t>
                      </a:r>
                      <a:r>
                        <a:rPr lang="en-GB" sz="1200" b="1" i="0" u="none" strike="noStrike" baseline="0" dirty="0" smtClean="0">
                          <a:solidFill>
                            <a:schemeClr val="tx1"/>
                          </a:solidFill>
                          <a:effectLst/>
                          <a:latin typeface="Arial"/>
                        </a:rPr>
                        <a:t> How many of these episodes have required support from a doctor or nurse to resolve? </a:t>
                      </a:r>
                      <a:r>
                        <a:rPr lang="en-GB" sz="1200" b="0" i="1" baseline="0" dirty="0" smtClean="0">
                          <a:solidFill>
                            <a:schemeClr val="tx1"/>
                          </a:solidFill>
                          <a:latin typeface="Arial" panose="020B0604020202020204" pitchFamily="34" charset="0"/>
                          <a:cs typeface="Arial" panose="020B0604020202020204" pitchFamily="34" charset="0"/>
                        </a:rPr>
                        <a:t>Provide approximate numbers in grid below</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smtClean="0">
                        <a:solidFill>
                          <a:schemeClr val="tx1"/>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1" i="0" baseline="0" dirty="0" smtClean="0">
                          <a:solidFill>
                            <a:schemeClr val="tx1"/>
                          </a:solidFill>
                          <a:latin typeface="Arial" panose="020B0604020202020204" pitchFamily="34" charset="0"/>
                          <a:cs typeface="Arial" panose="020B0604020202020204" pitchFamily="34" charset="0"/>
                        </a:rPr>
                        <a:t>Q2c. How many of these episodes have you attended hospital or an emergency department for? </a:t>
                      </a:r>
                      <a:r>
                        <a:rPr lang="en-GB" sz="1200" b="0" i="1" baseline="0" dirty="0" smtClean="0">
                          <a:solidFill>
                            <a:schemeClr val="tx1"/>
                          </a:solidFill>
                          <a:latin typeface="Arial" panose="020B0604020202020204" pitchFamily="34" charset="0"/>
                          <a:cs typeface="Arial" panose="020B0604020202020204" pitchFamily="34" charset="0"/>
                        </a:rPr>
                        <a:t>Provide approximate numbers in grid below</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i="0" baseline="0" dirty="0" smtClean="0">
                          <a:solidFill>
                            <a:schemeClr val="tx1"/>
                          </a:solidFill>
                          <a:latin typeface="Arial" panose="020B0604020202020204" pitchFamily="34" charset="0"/>
                          <a:cs typeface="Arial" panose="020B0604020202020204" pitchFamily="34" charset="0"/>
                        </a:rPr>
                        <a:t>Q2d. How many of these episodes have resulted in you staying in hospital for one night or more? </a:t>
                      </a:r>
                      <a:r>
                        <a:rPr lang="en-GB" sz="1200" b="0" i="1" baseline="0" dirty="0" smtClean="0">
                          <a:solidFill>
                            <a:schemeClr val="tx1"/>
                          </a:solidFill>
                          <a:latin typeface="Arial" panose="020B0604020202020204" pitchFamily="34" charset="0"/>
                          <a:cs typeface="Arial" panose="020B0604020202020204" pitchFamily="34" charset="0"/>
                        </a:rPr>
                        <a:t>Provide approximate numbers in grid below</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7" name="Table 1"/>
          <p:cNvGraphicFramePr>
            <a:graphicFrameLocks noGrp="1"/>
          </p:cNvGraphicFramePr>
          <p:nvPr>
            <p:extLst>
              <p:ext uri="{D42A27DB-BD31-4B8C-83A1-F6EECF244321}">
                <p14:modId xmlns:p14="http://schemas.microsoft.com/office/powerpoint/2010/main" val="848790920"/>
              </p:ext>
            </p:extLst>
          </p:nvPr>
        </p:nvGraphicFramePr>
        <p:xfrm>
          <a:off x="74613" y="7485523"/>
          <a:ext cx="6528069" cy="2286000"/>
        </p:xfrm>
        <a:graphic>
          <a:graphicData uri="http://schemas.openxmlformats.org/drawingml/2006/table">
            <a:tbl>
              <a:tblPr firstRow="1" bandRow="1">
                <a:tableStyleId>{5940675A-B579-460E-94D1-54222C63F5DA}</a:tableStyleId>
              </a:tblPr>
              <a:tblGrid>
                <a:gridCol w="1087952"/>
                <a:gridCol w="1209160"/>
                <a:gridCol w="1428750"/>
                <a:gridCol w="1323975"/>
                <a:gridCol w="1478232"/>
              </a:tblGrid>
              <a:tr h="370840">
                <a:tc>
                  <a:txBody>
                    <a:bodyPr/>
                    <a:lstStyle/>
                    <a:p>
                      <a:endParaRPr lang="en-GB" sz="1050" dirty="0"/>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tcPr>
                </a:tc>
                <a:tc>
                  <a:txBody>
                    <a:bodyPr/>
                    <a:lstStyle/>
                    <a:p>
                      <a:r>
                        <a:rPr lang="en-GB" sz="1200" dirty="0" smtClean="0">
                          <a:latin typeface="Arial" panose="020B0604020202020204" pitchFamily="34" charset="0"/>
                          <a:cs typeface="Arial" panose="020B0604020202020204" pitchFamily="34" charset="0"/>
                        </a:rPr>
                        <a:t>Q2e.</a:t>
                      </a:r>
                      <a:r>
                        <a:rPr lang="en-GB" sz="1200" baseline="0" dirty="0" smtClean="0">
                          <a:latin typeface="Arial" panose="020B0604020202020204" pitchFamily="34" charset="0"/>
                          <a:cs typeface="Arial" panose="020B0604020202020204" pitchFamily="34" charset="0"/>
                        </a:rPr>
                        <a:t> </a:t>
                      </a:r>
                      <a:r>
                        <a:rPr lang="en-GB" sz="1200" dirty="0" smtClean="0">
                          <a:latin typeface="Arial" panose="020B0604020202020204" pitchFamily="34" charset="0"/>
                          <a:cs typeface="Arial" panose="020B0604020202020204" pitchFamily="34" charset="0"/>
                        </a:rPr>
                        <a:t>Number of episodes</a:t>
                      </a:r>
                      <a:r>
                        <a:rPr lang="en-GB" sz="1200" baseline="0" dirty="0" smtClean="0">
                          <a:latin typeface="Arial" panose="020B0604020202020204" pitchFamily="34" charset="0"/>
                          <a:cs typeface="Arial" panose="020B0604020202020204" pitchFamily="34" charset="0"/>
                        </a:rPr>
                        <a:t> </a:t>
                      </a:r>
                    </a:p>
                    <a:p>
                      <a:r>
                        <a:rPr lang="en-GB" sz="1200" baseline="0" dirty="0" smtClean="0">
                          <a:latin typeface="Arial" panose="020B0604020202020204" pitchFamily="34" charset="0"/>
                          <a:cs typeface="Arial" panose="020B0604020202020204" pitchFamily="34" charset="0"/>
                        </a:rPr>
                        <a:t>in last </a:t>
                      </a:r>
                      <a:r>
                        <a:rPr lang="en-GB" sz="1200" baseline="0" dirty="0" smtClean="0">
                          <a:solidFill>
                            <a:schemeClr val="tx1"/>
                          </a:solidFill>
                          <a:latin typeface="Arial" panose="020B0604020202020204" pitchFamily="34" charset="0"/>
                          <a:cs typeface="Arial" panose="020B0604020202020204" pitchFamily="34" charset="0"/>
                        </a:rPr>
                        <a:t>year</a:t>
                      </a:r>
                      <a:endParaRPr lang="en-GB" sz="1200" dirty="0">
                        <a:solidFill>
                          <a:schemeClr val="tx1"/>
                        </a:solidFill>
                        <a:latin typeface="Arial" panose="020B0604020202020204" pitchFamily="34" charset="0"/>
                        <a:cs typeface="Arial" panose="020B0604020202020204" pitchFamily="34" charset="0"/>
                      </a:endParaRPr>
                    </a:p>
                  </a:txBody>
                  <a:tcPr/>
                </a:tc>
                <a:tc>
                  <a:txBody>
                    <a:bodyPr/>
                    <a:lstStyle/>
                    <a:p>
                      <a:r>
                        <a:rPr lang="en-GB" sz="1200" dirty="0" smtClean="0">
                          <a:solidFill>
                            <a:schemeClr val="tx1"/>
                          </a:solidFill>
                          <a:latin typeface="Arial" panose="020B0604020202020204" pitchFamily="34" charset="0"/>
                          <a:cs typeface="Arial" panose="020B0604020202020204" pitchFamily="34" charset="0"/>
                        </a:rPr>
                        <a:t>Q2f.</a:t>
                      </a:r>
                      <a:r>
                        <a:rPr lang="en-GB" sz="1200" baseline="0" dirty="0" smtClean="0">
                          <a:solidFill>
                            <a:schemeClr val="tx1"/>
                          </a:solidFill>
                          <a:latin typeface="Arial" panose="020B0604020202020204" pitchFamily="34" charset="0"/>
                          <a:cs typeface="Arial" panose="020B0604020202020204" pitchFamily="34" charset="0"/>
                        </a:rPr>
                        <a:t> Number of </a:t>
                      </a:r>
                      <a:r>
                        <a:rPr lang="en-GB" sz="1200" dirty="0" smtClean="0">
                          <a:latin typeface="Arial" panose="020B0604020202020204" pitchFamily="34" charset="0"/>
                          <a:cs typeface="Arial" panose="020B0604020202020204" pitchFamily="34" charset="0"/>
                        </a:rPr>
                        <a:t>episodes</a:t>
                      </a:r>
                      <a:r>
                        <a:rPr lang="en-GB" sz="1200" baseline="0" dirty="0" smtClean="0">
                          <a:latin typeface="Arial" panose="020B0604020202020204" pitchFamily="34" charset="0"/>
                          <a:cs typeface="Arial" panose="020B0604020202020204" pitchFamily="34" charset="0"/>
                        </a:rPr>
                        <a:t> from Q2e </a:t>
                      </a:r>
                      <a:r>
                        <a:rPr lang="en-GB" sz="1200" dirty="0" smtClean="0">
                          <a:latin typeface="Arial" panose="020B0604020202020204" pitchFamily="34" charset="0"/>
                          <a:cs typeface="Arial" panose="020B0604020202020204" pitchFamily="34" charset="0"/>
                        </a:rPr>
                        <a:t>that</a:t>
                      </a:r>
                      <a:r>
                        <a:rPr lang="en-GB" sz="1200" baseline="0" dirty="0" smtClean="0">
                          <a:latin typeface="Arial" panose="020B0604020202020204" pitchFamily="34" charset="0"/>
                          <a:cs typeface="Arial" panose="020B0604020202020204" pitchFamily="34" charset="0"/>
                        </a:rPr>
                        <a:t> you have needed help from a doctor or nurse to resolve</a:t>
                      </a:r>
                      <a:endParaRPr lang="en-GB" sz="1200" dirty="0">
                        <a:solidFill>
                          <a:schemeClr val="tx1"/>
                        </a:solidFill>
                        <a:latin typeface="Arial" panose="020B0604020202020204" pitchFamily="34" charset="0"/>
                        <a:cs typeface="Arial" panose="020B0604020202020204" pitchFamily="34" charset="0"/>
                      </a:endParaRPr>
                    </a:p>
                  </a:txBody>
                  <a:tcPr/>
                </a:tc>
                <a:tc>
                  <a:txBody>
                    <a:bodyPr/>
                    <a:lstStyle/>
                    <a:p>
                      <a:r>
                        <a:rPr lang="en-GB" sz="1200" dirty="0" smtClean="0">
                          <a:solidFill>
                            <a:schemeClr val="tx1"/>
                          </a:solidFill>
                          <a:latin typeface="Arial" panose="020B0604020202020204" pitchFamily="34" charset="0"/>
                          <a:cs typeface="Arial" panose="020B0604020202020204" pitchFamily="34" charset="0"/>
                        </a:rPr>
                        <a:t>Q2g.</a:t>
                      </a:r>
                      <a:r>
                        <a:rPr lang="en-GB" sz="1200" baseline="0" dirty="0" smtClean="0">
                          <a:solidFill>
                            <a:schemeClr val="tx1"/>
                          </a:solidFill>
                          <a:latin typeface="Arial" panose="020B0604020202020204" pitchFamily="34" charset="0"/>
                          <a:cs typeface="Arial" panose="020B0604020202020204" pitchFamily="34" charset="0"/>
                        </a:rPr>
                        <a:t> Number of episodes from Q2e that you  have attended hospital for</a:t>
                      </a:r>
                      <a:endParaRPr lang="en-GB" sz="1200" dirty="0">
                        <a:solidFill>
                          <a:schemeClr val="tx1"/>
                        </a:solidFill>
                        <a:latin typeface="Arial" panose="020B0604020202020204" pitchFamily="34" charset="0"/>
                        <a:cs typeface="Arial" panose="020B0604020202020204" pitchFamily="34" charset="0"/>
                      </a:endParaRPr>
                    </a:p>
                  </a:txBody>
                  <a:tcPr/>
                </a:tc>
                <a:tc>
                  <a:txBody>
                    <a:bodyPr/>
                    <a:lstStyle/>
                    <a:p>
                      <a:r>
                        <a:rPr lang="en-GB" sz="1200" dirty="0" smtClean="0">
                          <a:solidFill>
                            <a:schemeClr val="tx1"/>
                          </a:solidFill>
                          <a:latin typeface="Arial" panose="020B0604020202020204" pitchFamily="34" charset="0"/>
                          <a:cs typeface="Arial" panose="020B0604020202020204" pitchFamily="34" charset="0"/>
                        </a:rPr>
                        <a:t>Q2h.</a:t>
                      </a:r>
                      <a:r>
                        <a:rPr lang="en-GB" sz="1200" baseline="0" dirty="0" smtClean="0">
                          <a:solidFill>
                            <a:schemeClr val="tx1"/>
                          </a:solidFill>
                          <a:latin typeface="Arial" panose="020B0604020202020204" pitchFamily="34" charset="0"/>
                          <a:cs typeface="Arial" panose="020B0604020202020204" pitchFamily="34" charset="0"/>
                        </a:rPr>
                        <a:t> Number of episodes from Q2g that you  have stayed in hospital one night or more</a:t>
                      </a:r>
                      <a:endParaRPr lang="en-GB" sz="1200" dirty="0">
                        <a:solidFill>
                          <a:schemeClr val="tx1"/>
                        </a:solidFill>
                        <a:latin typeface="Arial" panose="020B0604020202020204" pitchFamily="34" charset="0"/>
                        <a:cs typeface="Arial" panose="020B0604020202020204" pitchFamily="34" charset="0"/>
                      </a:endParaRPr>
                    </a:p>
                  </a:txBody>
                  <a:tcPr/>
                </a:tc>
              </a:tr>
              <a:tr h="370840">
                <a:tc>
                  <a:txBody>
                    <a:bodyPr/>
                    <a:lstStyle/>
                    <a:p>
                      <a:r>
                        <a:rPr lang="en-GB" sz="1200" dirty="0" smtClean="0">
                          <a:solidFill>
                            <a:schemeClr val="tx1"/>
                          </a:solidFill>
                          <a:latin typeface="Arial" panose="020B0604020202020204" pitchFamily="34" charset="0"/>
                          <a:cs typeface="Arial" panose="020B0604020202020204" pitchFamily="34" charset="0"/>
                        </a:rPr>
                        <a:t>Moderate-intense</a:t>
                      </a:r>
                      <a:r>
                        <a:rPr lang="en-GB" sz="1200" baseline="0" dirty="0" smtClean="0">
                          <a:solidFill>
                            <a:schemeClr val="tx1"/>
                          </a:solidFill>
                          <a:latin typeface="Arial" panose="020B0604020202020204" pitchFamily="34" charset="0"/>
                          <a:cs typeface="Arial" panose="020B0604020202020204" pitchFamily="34" charset="0"/>
                        </a:rPr>
                        <a:t> agitation</a:t>
                      </a:r>
                      <a:endParaRPr lang="en-GB" sz="1200" b="1" dirty="0">
                        <a:solidFill>
                          <a:schemeClr val="tx1"/>
                        </a:solidFill>
                        <a:latin typeface="Arial" panose="020B0604020202020204" pitchFamily="34" charset="0"/>
                        <a:cs typeface="Arial" panose="020B0604020202020204" pitchFamily="34" charset="0"/>
                      </a:endParaRPr>
                    </a:p>
                  </a:txBody>
                  <a:tcPr anchor="b"/>
                </a:tc>
                <a:tc>
                  <a:txBody>
                    <a:bodyPr/>
                    <a:lstStyle/>
                    <a:p>
                      <a:pPr algn="l"/>
                      <a:r>
                        <a:rPr lang="en-GB" u="none" dirty="0" smtClean="0">
                          <a:solidFill>
                            <a:schemeClr val="tx1"/>
                          </a:solidFill>
                          <a:latin typeface="Arial" panose="020B0604020202020204" pitchFamily="34" charset="0"/>
                          <a:cs typeface="Arial" panose="020B0604020202020204" pitchFamily="34" charset="0"/>
                        </a:rPr>
                        <a:t>___ </a:t>
                      </a:r>
                      <a:r>
                        <a:rPr lang="en-GB" sz="1100" u="none" dirty="0" smtClean="0">
                          <a:solidFill>
                            <a:schemeClr val="tx1"/>
                          </a:solidFill>
                          <a:latin typeface="Arial" panose="020B0604020202020204" pitchFamily="34" charset="0"/>
                          <a:cs typeface="Arial" panose="020B0604020202020204" pitchFamily="34" charset="0"/>
                        </a:rPr>
                        <a:t>episodes</a:t>
                      </a:r>
                      <a:r>
                        <a:rPr lang="en-GB" sz="1100" u="none" baseline="0" dirty="0" smtClean="0">
                          <a:solidFill>
                            <a:schemeClr val="tx1"/>
                          </a:solidFill>
                          <a:latin typeface="Arial" panose="020B0604020202020204" pitchFamily="34" charset="0"/>
                          <a:cs typeface="Arial" panose="020B0604020202020204" pitchFamily="34" charset="0"/>
                        </a:rPr>
                        <a:t> </a:t>
                      </a:r>
                      <a:endParaRPr lang="en-GB" sz="1100" u="none" dirty="0">
                        <a:solidFill>
                          <a:schemeClr val="tx1"/>
                        </a:solidFill>
                        <a:latin typeface="Arial" panose="020B0604020202020204" pitchFamily="34" charset="0"/>
                        <a:cs typeface="Arial" panose="020B0604020202020204" pitchFamily="34" charset="0"/>
                      </a:endParaRPr>
                    </a:p>
                  </a:txBody>
                  <a:tcPr anchor="ctr"/>
                </a:tc>
                <a:tc>
                  <a:txBody>
                    <a:bodyPr/>
                    <a:lstStyle/>
                    <a:p>
                      <a:pPr algn="l"/>
                      <a:r>
                        <a:rPr lang="en-GB" u="none" dirty="0" smtClean="0">
                          <a:solidFill>
                            <a:schemeClr val="tx1"/>
                          </a:solidFill>
                          <a:latin typeface="Arial" panose="020B0604020202020204" pitchFamily="34" charset="0"/>
                          <a:cs typeface="Arial" panose="020B0604020202020204" pitchFamily="34" charset="0"/>
                        </a:rPr>
                        <a:t>____ </a:t>
                      </a:r>
                      <a:r>
                        <a:rPr lang="en-GB" sz="1100" u="none" dirty="0" smtClean="0">
                          <a:solidFill>
                            <a:schemeClr val="tx1"/>
                          </a:solidFill>
                          <a:latin typeface="Arial" panose="020B0604020202020204" pitchFamily="34" charset="0"/>
                          <a:cs typeface="Arial" panose="020B0604020202020204" pitchFamily="34" charset="0"/>
                        </a:rPr>
                        <a:t>episodes</a:t>
                      </a:r>
                      <a:endParaRPr lang="en-GB" sz="1100" u="none" dirty="0">
                        <a:solidFill>
                          <a:schemeClr val="tx1"/>
                        </a:solidFill>
                        <a:latin typeface="Arial" panose="020B0604020202020204" pitchFamily="34" charset="0"/>
                        <a:cs typeface="Arial" panose="020B0604020202020204" pitchFamily="34" charset="0"/>
                      </a:endParaRPr>
                    </a:p>
                  </a:txBody>
                  <a:tcPr anchor="ctr"/>
                </a:tc>
                <a:tc>
                  <a:txBody>
                    <a:bodyPr/>
                    <a:lstStyle/>
                    <a:p>
                      <a:pPr algn="l"/>
                      <a:r>
                        <a:rPr lang="en-GB" u="none" dirty="0" smtClean="0">
                          <a:solidFill>
                            <a:schemeClr val="tx1"/>
                          </a:solidFill>
                          <a:latin typeface="Arial" panose="020B0604020202020204" pitchFamily="34" charset="0"/>
                          <a:cs typeface="Arial" panose="020B0604020202020204" pitchFamily="34" charset="0"/>
                        </a:rPr>
                        <a:t>____ </a:t>
                      </a:r>
                      <a:r>
                        <a:rPr lang="en-GB" sz="1100" u="none" dirty="0" smtClean="0">
                          <a:solidFill>
                            <a:schemeClr val="tx1"/>
                          </a:solidFill>
                          <a:latin typeface="Arial" panose="020B0604020202020204" pitchFamily="34" charset="0"/>
                          <a:cs typeface="Arial" panose="020B0604020202020204" pitchFamily="34" charset="0"/>
                        </a:rPr>
                        <a:t>episodes</a:t>
                      </a:r>
                      <a:r>
                        <a:rPr lang="en-GB" sz="1100" u="none" baseline="0" dirty="0" smtClean="0">
                          <a:solidFill>
                            <a:schemeClr val="tx1"/>
                          </a:solidFill>
                          <a:latin typeface="Arial" panose="020B0604020202020204" pitchFamily="34" charset="0"/>
                          <a:cs typeface="Arial" panose="020B0604020202020204" pitchFamily="34" charset="0"/>
                        </a:rPr>
                        <a:t> </a:t>
                      </a:r>
                      <a:endParaRPr lang="en-GB" sz="1100" u="none" dirty="0">
                        <a:solidFill>
                          <a:schemeClr val="tx1"/>
                        </a:solidFill>
                        <a:latin typeface="Arial" panose="020B0604020202020204" pitchFamily="34" charset="0"/>
                        <a:cs typeface="Arial" panose="020B0604020202020204" pitchFamily="34" charset="0"/>
                      </a:endParaRPr>
                    </a:p>
                  </a:txBody>
                  <a:tcPr anchor="ctr"/>
                </a:tc>
                <a:tc>
                  <a:txBody>
                    <a:bodyPr/>
                    <a:lstStyle/>
                    <a:p>
                      <a:pPr algn="l"/>
                      <a:r>
                        <a:rPr lang="en-GB" u="none" dirty="0" smtClean="0">
                          <a:solidFill>
                            <a:schemeClr val="tx1"/>
                          </a:solidFill>
                          <a:latin typeface="Arial" panose="020B0604020202020204" pitchFamily="34" charset="0"/>
                          <a:cs typeface="Arial" panose="020B0604020202020204" pitchFamily="34" charset="0"/>
                        </a:rPr>
                        <a:t>____ </a:t>
                      </a:r>
                      <a:r>
                        <a:rPr lang="en-GB" sz="1100" u="none" dirty="0" smtClean="0">
                          <a:solidFill>
                            <a:schemeClr val="tx1"/>
                          </a:solidFill>
                          <a:latin typeface="Arial" panose="020B0604020202020204" pitchFamily="34" charset="0"/>
                          <a:cs typeface="Arial" panose="020B0604020202020204" pitchFamily="34" charset="0"/>
                        </a:rPr>
                        <a:t>episodes</a:t>
                      </a:r>
                      <a:r>
                        <a:rPr lang="en-GB" sz="1100" u="none" baseline="0" dirty="0" smtClean="0">
                          <a:solidFill>
                            <a:schemeClr val="tx1"/>
                          </a:solidFill>
                          <a:latin typeface="Arial" panose="020B0604020202020204" pitchFamily="34" charset="0"/>
                          <a:cs typeface="Arial" panose="020B0604020202020204" pitchFamily="34" charset="0"/>
                        </a:rPr>
                        <a:t> </a:t>
                      </a:r>
                      <a:endParaRPr lang="en-GB" sz="1100" u="none" dirty="0">
                        <a:solidFill>
                          <a:schemeClr val="tx1"/>
                        </a:solidFill>
                        <a:latin typeface="Arial" panose="020B0604020202020204" pitchFamily="34" charset="0"/>
                        <a:cs typeface="Arial" panose="020B0604020202020204" pitchFamily="34" charset="0"/>
                      </a:endParaRPr>
                    </a:p>
                  </a:txBody>
                  <a:tcPr anchor="ctr"/>
                </a:tc>
              </a:tr>
              <a:tr h="370840">
                <a:tc>
                  <a:txBody>
                    <a:bodyPr/>
                    <a:lstStyle/>
                    <a:p>
                      <a:r>
                        <a:rPr lang="en-GB" sz="1200" dirty="0" smtClean="0">
                          <a:latin typeface="Arial" panose="020B0604020202020204" pitchFamily="34" charset="0"/>
                          <a:cs typeface="Arial" panose="020B0604020202020204" pitchFamily="34" charset="0"/>
                        </a:rPr>
                        <a:t>Severe </a:t>
                      </a:r>
                      <a:r>
                        <a:rPr lang="en-GB" sz="1200" baseline="0" dirty="0" smtClean="0">
                          <a:latin typeface="Arial" panose="020B0604020202020204" pitchFamily="34" charset="0"/>
                          <a:cs typeface="Arial" panose="020B0604020202020204" pitchFamily="34" charset="0"/>
                        </a:rPr>
                        <a:t>agitation</a:t>
                      </a:r>
                      <a:endParaRPr lang="en-GB" sz="1200" b="1" dirty="0">
                        <a:latin typeface="Arial" panose="020B0604020202020204" pitchFamily="34" charset="0"/>
                        <a:cs typeface="Arial" panose="020B0604020202020204" pitchFamily="34" charset="0"/>
                      </a:endParaRPr>
                    </a:p>
                  </a:txBody>
                  <a:tcPr anchor="b"/>
                </a:tc>
                <a:tc>
                  <a:txBody>
                    <a:bodyPr/>
                    <a:lstStyle/>
                    <a:p>
                      <a:pPr algn="l"/>
                      <a:r>
                        <a:rPr lang="en-GB" u="none" dirty="0" smtClean="0">
                          <a:latin typeface="Arial" panose="020B0604020202020204" pitchFamily="34" charset="0"/>
                          <a:cs typeface="Arial" panose="020B0604020202020204" pitchFamily="34" charset="0"/>
                        </a:rPr>
                        <a:t>___ </a:t>
                      </a:r>
                      <a:r>
                        <a:rPr lang="en-GB" sz="1100" u="none" dirty="0" smtClean="0">
                          <a:latin typeface="Arial" panose="020B0604020202020204" pitchFamily="34" charset="0"/>
                          <a:cs typeface="Arial" panose="020B0604020202020204" pitchFamily="34" charset="0"/>
                        </a:rPr>
                        <a:t>episodes</a:t>
                      </a:r>
                      <a:r>
                        <a:rPr lang="en-GB" sz="1100" u="none" baseline="0" dirty="0" smtClean="0">
                          <a:latin typeface="Arial" panose="020B0604020202020204" pitchFamily="34" charset="0"/>
                          <a:cs typeface="Arial" panose="020B0604020202020204" pitchFamily="34" charset="0"/>
                        </a:rPr>
                        <a:t> </a:t>
                      </a:r>
                      <a:endParaRPr lang="en-GB" sz="1100" u="none" dirty="0">
                        <a:latin typeface="Arial" panose="020B0604020202020204" pitchFamily="34" charset="0"/>
                        <a:cs typeface="Arial" panose="020B0604020202020204" pitchFamily="34" charset="0"/>
                      </a:endParaRPr>
                    </a:p>
                  </a:txBody>
                  <a:tcPr anchor="ctr"/>
                </a:tc>
                <a:tc>
                  <a:txBody>
                    <a:bodyPr/>
                    <a:lstStyle/>
                    <a:p>
                      <a:pPr algn="l"/>
                      <a:r>
                        <a:rPr lang="en-GB" u="none" dirty="0" smtClean="0">
                          <a:latin typeface="Arial" panose="020B0604020202020204" pitchFamily="34" charset="0"/>
                          <a:cs typeface="Arial" panose="020B0604020202020204" pitchFamily="34" charset="0"/>
                        </a:rPr>
                        <a:t>____ </a:t>
                      </a:r>
                      <a:r>
                        <a:rPr lang="en-GB" sz="1100" u="none" dirty="0" smtClean="0">
                          <a:solidFill>
                            <a:schemeClr val="tx1"/>
                          </a:solidFill>
                          <a:latin typeface="Arial" panose="020B0604020202020204" pitchFamily="34" charset="0"/>
                          <a:cs typeface="Arial" panose="020B0604020202020204" pitchFamily="34" charset="0"/>
                        </a:rPr>
                        <a:t>episodes</a:t>
                      </a:r>
                      <a:endParaRPr lang="en-GB" sz="1100" u="none" dirty="0">
                        <a:solidFill>
                          <a:schemeClr val="tx1"/>
                        </a:solidFill>
                        <a:latin typeface="Arial" panose="020B0604020202020204" pitchFamily="34" charset="0"/>
                        <a:cs typeface="Arial" panose="020B0604020202020204" pitchFamily="34" charset="0"/>
                      </a:endParaRPr>
                    </a:p>
                  </a:txBody>
                  <a:tcPr anchor="ctr"/>
                </a:tc>
                <a:tc>
                  <a:txBody>
                    <a:bodyPr/>
                    <a:lstStyle/>
                    <a:p>
                      <a:pPr algn="l"/>
                      <a:r>
                        <a:rPr lang="en-GB" u="none" dirty="0" smtClean="0">
                          <a:latin typeface="Arial" panose="020B0604020202020204" pitchFamily="34" charset="0"/>
                          <a:cs typeface="Arial" panose="020B0604020202020204" pitchFamily="34" charset="0"/>
                        </a:rPr>
                        <a:t>____ </a:t>
                      </a:r>
                      <a:r>
                        <a:rPr lang="en-GB" sz="1100" u="none" dirty="0" smtClean="0">
                          <a:latin typeface="Arial" panose="020B0604020202020204" pitchFamily="34" charset="0"/>
                          <a:cs typeface="Arial" panose="020B0604020202020204" pitchFamily="34" charset="0"/>
                        </a:rPr>
                        <a:t>episodes</a:t>
                      </a:r>
                      <a:r>
                        <a:rPr lang="en-GB" sz="1100" u="none" baseline="0" dirty="0" smtClean="0">
                          <a:latin typeface="Arial" panose="020B0604020202020204" pitchFamily="34" charset="0"/>
                          <a:cs typeface="Arial" panose="020B0604020202020204" pitchFamily="34" charset="0"/>
                        </a:rPr>
                        <a:t> </a:t>
                      </a:r>
                      <a:endParaRPr lang="en-GB" sz="1100" u="none" dirty="0">
                        <a:latin typeface="Arial" panose="020B0604020202020204" pitchFamily="34" charset="0"/>
                        <a:cs typeface="Arial" panose="020B0604020202020204" pitchFamily="34" charset="0"/>
                      </a:endParaRPr>
                    </a:p>
                  </a:txBody>
                  <a:tcPr anchor="ctr"/>
                </a:tc>
                <a:tc>
                  <a:txBody>
                    <a:bodyPr/>
                    <a:lstStyle/>
                    <a:p>
                      <a:pPr algn="l"/>
                      <a:r>
                        <a:rPr lang="en-GB" u="none" dirty="0" smtClean="0">
                          <a:solidFill>
                            <a:schemeClr val="tx1"/>
                          </a:solidFill>
                          <a:latin typeface="Arial" panose="020B0604020202020204" pitchFamily="34" charset="0"/>
                          <a:cs typeface="Arial" panose="020B0604020202020204" pitchFamily="34" charset="0"/>
                        </a:rPr>
                        <a:t>____ </a:t>
                      </a:r>
                      <a:r>
                        <a:rPr lang="en-GB" sz="1100" u="none" dirty="0" smtClean="0">
                          <a:solidFill>
                            <a:schemeClr val="tx1"/>
                          </a:solidFill>
                          <a:latin typeface="Arial" panose="020B0604020202020204" pitchFamily="34" charset="0"/>
                          <a:cs typeface="Arial" panose="020B0604020202020204" pitchFamily="34" charset="0"/>
                        </a:rPr>
                        <a:t>episodes</a:t>
                      </a:r>
                      <a:r>
                        <a:rPr lang="en-GB" sz="1100" u="none" baseline="0" dirty="0" smtClean="0">
                          <a:solidFill>
                            <a:schemeClr val="tx1"/>
                          </a:solidFill>
                          <a:latin typeface="Arial" panose="020B0604020202020204" pitchFamily="34" charset="0"/>
                          <a:cs typeface="Arial" panose="020B0604020202020204" pitchFamily="34" charset="0"/>
                        </a:rPr>
                        <a:t> </a:t>
                      </a:r>
                      <a:endParaRPr lang="en-GB" sz="1100" u="none" dirty="0">
                        <a:solidFill>
                          <a:schemeClr val="tx1"/>
                        </a:solidFill>
                        <a:latin typeface="Arial" panose="020B0604020202020204" pitchFamily="34" charset="0"/>
                        <a:cs typeface="Arial" panose="020B0604020202020204" pitchFamily="34" charset="0"/>
                      </a:endParaRPr>
                    </a:p>
                  </a:txBody>
                  <a:tcPr anchor="ctr"/>
                </a:tc>
              </a:tr>
            </a:tbl>
          </a:graphicData>
        </a:graphic>
      </p:graphicFrame>
      <p:graphicFrame>
        <p:nvGraphicFramePr>
          <p:cNvPr id="8" name="Table 2"/>
          <p:cNvGraphicFramePr>
            <a:graphicFrameLocks noGrp="1"/>
          </p:cNvGraphicFramePr>
          <p:nvPr>
            <p:extLst>
              <p:ext uri="{D42A27DB-BD31-4B8C-83A1-F6EECF244321}">
                <p14:modId xmlns:p14="http://schemas.microsoft.com/office/powerpoint/2010/main" val="4153070533"/>
              </p:ext>
            </p:extLst>
          </p:nvPr>
        </p:nvGraphicFramePr>
        <p:xfrm>
          <a:off x="0" y="5415286"/>
          <a:ext cx="6681030" cy="1962779"/>
        </p:xfrm>
        <a:graphic>
          <a:graphicData uri="http://schemas.openxmlformats.org/drawingml/2006/table">
            <a:tbl>
              <a:tblPr firstRow="1" bandRow="1">
                <a:tableStyleId>{5C22544A-7EE6-4342-B048-85BDC9FD1C3A}</a:tableStyleId>
              </a:tblPr>
              <a:tblGrid>
                <a:gridCol w="6681030"/>
              </a:tblGrid>
              <a:tr h="499739">
                <a:tc>
                  <a:txBody>
                    <a:bodyPr/>
                    <a:lstStyle/>
                    <a:p>
                      <a:r>
                        <a:rPr lang="en-GB" sz="1200" dirty="0" smtClean="0">
                          <a:solidFill>
                            <a:schemeClr val="tx1"/>
                          </a:solidFill>
                          <a:latin typeface="Arial" panose="020B0604020202020204" pitchFamily="34" charset="0"/>
                          <a:cs typeface="Arial" panose="020B0604020202020204" pitchFamily="34" charset="0"/>
                        </a:rPr>
                        <a:t>Q2e.</a:t>
                      </a:r>
                      <a:r>
                        <a:rPr lang="en-GB" sz="1200" baseline="0" dirty="0" smtClean="0">
                          <a:solidFill>
                            <a:schemeClr val="tx1"/>
                          </a:solidFill>
                          <a:latin typeface="Arial" panose="020B0604020202020204" pitchFamily="34" charset="0"/>
                          <a:cs typeface="Arial" panose="020B0604020202020204" pitchFamily="34" charset="0"/>
                        </a:rPr>
                        <a:t> Thinking of </a:t>
                      </a:r>
                      <a:r>
                        <a:rPr lang="en-GB" sz="1200" u="sng" baseline="0" dirty="0" smtClean="0">
                          <a:solidFill>
                            <a:schemeClr val="tx1"/>
                          </a:solidFill>
                          <a:latin typeface="Arial" panose="020B0604020202020204" pitchFamily="34" charset="0"/>
                          <a:cs typeface="Arial" panose="020B0604020202020204" pitchFamily="34" charset="0"/>
                        </a:rPr>
                        <a:t>the last year</a:t>
                      </a:r>
                      <a:r>
                        <a:rPr lang="en-GB" sz="1200" baseline="0" dirty="0" smtClean="0">
                          <a:solidFill>
                            <a:schemeClr val="tx1"/>
                          </a:solidFill>
                          <a:latin typeface="Arial" panose="020B0604020202020204" pitchFamily="34" charset="0"/>
                          <a:cs typeface="Arial" panose="020B0604020202020204" pitchFamily="34" charset="0"/>
                        </a:rPr>
                        <a:t>, roughly how many moderate-intense or severe episodes of agitation have you had?  </a:t>
                      </a:r>
                      <a:r>
                        <a:rPr lang="en-GB" sz="1200" b="0" i="1" baseline="0" dirty="0" smtClean="0">
                          <a:solidFill>
                            <a:schemeClr val="tx1"/>
                          </a:solidFill>
                          <a:latin typeface="Arial" panose="020B0604020202020204" pitchFamily="34" charset="0"/>
                          <a:cs typeface="Arial" panose="020B0604020202020204" pitchFamily="34" charset="0"/>
                        </a:rPr>
                        <a:t>Provide approximate numbers in grid below</a:t>
                      </a:r>
                      <a:endParaRPr lang="en-US" sz="120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i="0" u="none" strike="noStrike" dirty="0" smtClean="0">
                          <a:solidFill>
                            <a:schemeClr val="tx1"/>
                          </a:solidFill>
                          <a:effectLst/>
                          <a:latin typeface="Arial"/>
                        </a:rPr>
                        <a:t>Q2f.</a:t>
                      </a:r>
                      <a:r>
                        <a:rPr lang="en-GB" sz="1200" b="1" i="0" u="none" strike="noStrike" baseline="0" dirty="0" smtClean="0">
                          <a:solidFill>
                            <a:schemeClr val="tx1"/>
                          </a:solidFill>
                          <a:effectLst/>
                          <a:latin typeface="Arial"/>
                        </a:rPr>
                        <a:t> How many of these episodes have required support from a doctor or nurse to resolve? </a:t>
                      </a:r>
                      <a:r>
                        <a:rPr lang="en-GB" sz="1200" b="0" i="1" baseline="0" dirty="0" smtClean="0">
                          <a:solidFill>
                            <a:schemeClr val="tx1"/>
                          </a:solidFill>
                          <a:latin typeface="Arial" panose="020B0604020202020204" pitchFamily="34" charset="0"/>
                          <a:cs typeface="Arial" panose="020B0604020202020204" pitchFamily="34" charset="0"/>
                        </a:rPr>
                        <a:t>Provide approximate numbers in grid below</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smtClean="0">
                        <a:solidFill>
                          <a:schemeClr val="tx1"/>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1" i="0" baseline="0" dirty="0" smtClean="0">
                          <a:solidFill>
                            <a:schemeClr val="tx1"/>
                          </a:solidFill>
                          <a:latin typeface="Arial" panose="020B0604020202020204" pitchFamily="34" charset="0"/>
                          <a:cs typeface="Arial" panose="020B0604020202020204" pitchFamily="34" charset="0"/>
                        </a:rPr>
                        <a:t>Q2g. How many of these episodes have you attended hospital or an emergency department for? </a:t>
                      </a:r>
                      <a:r>
                        <a:rPr lang="en-GB" sz="1200" b="0" i="1" baseline="0" dirty="0" smtClean="0">
                          <a:solidFill>
                            <a:schemeClr val="tx1"/>
                          </a:solidFill>
                          <a:latin typeface="Arial" panose="020B0604020202020204" pitchFamily="34" charset="0"/>
                          <a:cs typeface="Arial" panose="020B0604020202020204" pitchFamily="34" charset="0"/>
                        </a:rPr>
                        <a:t>Provide approximate numbers in grid below</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i="0" baseline="0" dirty="0" smtClean="0">
                          <a:solidFill>
                            <a:schemeClr val="tx1"/>
                          </a:solidFill>
                          <a:latin typeface="Arial" panose="020B0604020202020204" pitchFamily="34" charset="0"/>
                          <a:cs typeface="Arial" panose="020B0604020202020204" pitchFamily="34" charset="0"/>
                        </a:rPr>
                        <a:t>Q2h. How many of these episodes have resulted in you staying in hospital for one night or more? </a:t>
                      </a:r>
                      <a:r>
                        <a:rPr lang="en-GB" sz="1200" b="0" i="1" baseline="0" dirty="0" smtClean="0">
                          <a:solidFill>
                            <a:schemeClr val="tx1"/>
                          </a:solidFill>
                          <a:latin typeface="Arial" panose="020B0604020202020204" pitchFamily="34" charset="0"/>
                          <a:cs typeface="Arial" panose="020B0604020202020204" pitchFamily="34" charset="0"/>
                        </a:rPr>
                        <a:t>Provide approximate numbers in grid below</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404007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1938845022"/>
              </p:ext>
            </p:extLst>
          </p:nvPr>
        </p:nvGraphicFramePr>
        <p:xfrm>
          <a:off x="127953" y="1300749"/>
          <a:ext cx="6730047" cy="1830779"/>
        </p:xfrm>
        <a:graphic>
          <a:graphicData uri="http://schemas.openxmlformats.org/drawingml/2006/table">
            <a:tbl>
              <a:tblPr/>
              <a:tblGrid>
                <a:gridCol w="157055"/>
                <a:gridCol w="358949"/>
                <a:gridCol w="6214043"/>
              </a:tblGrid>
              <a:tr h="576316">
                <a:tc gridSpan="3">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1" i="0" u="none" strike="noStrike" dirty="0" smtClean="0">
                          <a:solidFill>
                            <a:schemeClr val="tx1"/>
                          </a:solidFill>
                          <a:effectLst/>
                          <a:latin typeface="Arial"/>
                        </a:rPr>
                        <a:t>Q4. Have you ever spoken to your doctor, nurse or another health professional specifically</a:t>
                      </a:r>
                      <a:r>
                        <a:rPr lang="en-GB" sz="1200" b="1" i="0" u="none" strike="noStrike" baseline="0" dirty="0" smtClean="0">
                          <a:solidFill>
                            <a:schemeClr val="tx1"/>
                          </a:solidFill>
                          <a:effectLst/>
                          <a:latin typeface="Arial"/>
                        </a:rPr>
                        <a:t> </a:t>
                      </a:r>
                      <a:r>
                        <a:rPr lang="en-GB" sz="1200" b="1" i="0" u="none" strike="noStrike" dirty="0" smtClean="0">
                          <a:solidFill>
                            <a:schemeClr val="tx1"/>
                          </a:solidFill>
                          <a:effectLst/>
                          <a:latin typeface="Arial"/>
                        </a:rPr>
                        <a:t>about feeling agitated</a:t>
                      </a:r>
                      <a:r>
                        <a:rPr lang="en-US" sz="1200" b="1" i="0" u="none" strike="noStrike" dirty="0" smtClean="0">
                          <a:solidFill>
                            <a:schemeClr val="tx1"/>
                          </a:solidFill>
                          <a:effectLst/>
                          <a:latin typeface="Arial"/>
                        </a:rPr>
                        <a:t>?</a:t>
                      </a:r>
                      <a:r>
                        <a:rPr lang="en-US" sz="1200" b="1" i="0" u="none" strike="noStrike" baseline="0" dirty="0" smtClean="0">
                          <a:solidFill>
                            <a:schemeClr val="tx1"/>
                          </a:solidFill>
                          <a:effectLst/>
                          <a:latin typeface="Arial"/>
                        </a:rPr>
                        <a:t> </a:t>
                      </a:r>
                      <a:r>
                        <a:rPr lang="en-GB" sz="1200" b="0" i="1" u="none" strike="noStrike" dirty="0" smtClean="0">
                          <a:solidFill>
                            <a:schemeClr val="tx1"/>
                          </a:solidFill>
                          <a:effectLst/>
                          <a:latin typeface="Arial"/>
                        </a:rPr>
                        <a:t>(</a:t>
                      </a:r>
                      <a:r>
                        <a:rPr lang="en-US" sz="1200" b="0" i="1" strike="noStrike" dirty="0" smtClean="0">
                          <a:solidFill>
                            <a:schemeClr val="tx1"/>
                          </a:solidFill>
                          <a:latin typeface="Arial" pitchFamily="34" charset="0"/>
                          <a:cs typeface="Arial" pitchFamily="34" charset="0"/>
                          <a:sym typeface="Wingdings 2" pitchFamily="18" charset="2"/>
                        </a:rPr>
                        <a:t></a:t>
                      </a:r>
                      <a:r>
                        <a:rPr lang="en-US" sz="1200" b="0" i="1" u="none" strike="noStrike" baseline="0" dirty="0" smtClean="0">
                          <a:solidFill>
                            <a:schemeClr val="tx1"/>
                          </a:solidFill>
                          <a:effectLst/>
                          <a:latin typeface="Arial"/>
                          <a:cs typeface="+mn-cs"/>
                          <a:sym typeface="Wingdings 2" pitchFamily="18" charset="2"/>
                        </a:rPr>
                        <a:t> </a:t>
                      </a:r>
                      <a:r>
                        <a:rPr lang="en-US" sz="1200" b="0" i="1" u="none" strike="noStrike" baseline="0" dirty="0" smtClean="0">
                          <a:solidFill>
                            <a:schemeClr val="tx1"/>
                          </a:solidFill>
                          <a:effectLst/>
                          <a:latin typeface="Arial"/>
                        </a:rPr>
                        <a:t> one box only</a:t>
                      </a:r>
                      <a:r>
                        <a:rPr lang="en-GB" sz="1200" b="0" i="1" u="none" strike="noStrike" dirty="0" smtClean="0">
                          <a:solidFill>
                            <a:schemeClr val="tx1"/>
                          </a:solidFill>
                          <a:effectLst/>
                          <a:latin typeface="Arial"/>
                        </a:rPr>
                        <a:t>)</a:t>
                      </a: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1" u="none" strike="noStrike" dirty="0" smtClean="0">
                        <a:solidFill>
                          <a:srgbClr val="000000"/>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r>
              <a:tr h="321575">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a:rPr>
                        <a:t>c</a:t>
                      </a:r>
                      <a:r>
                        <a:rPr lang="en-GB" sz="1400" b="0" i="0" u="none" strike="noStrike" baseline="0" dirty="0" smtClean="0">
                          <a:solidFill>
                            <a:schemeClr val="tx1"/>
                          </a:solidFill>
                          <a:effectLst/>
                          <a:latin typeface="Webdings"/>
                        </a:rPr>
                        <a:t> </a:t>
                      </a:r>
                      <a:endParaRPr lang="en-GB" sz="14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1200" strike="noStrike" dirty="0" smtClean="0">
                          <a:solidFill>
                            <a:schemeClr val="tx1"/>
                          </a:solidFill>
                          <a:latin typeface="Arial" panose="020B0604020202020204" pitchFamily="34" charset="0"/>
                          <a:cs typeface="Arial" panose="020B0604020202020204" pitchFamily="34" charset="0"/>
                        </a:rPr>
                        <a:t>No, I have never spoken to anyone specifically about feeling agitated.</a:t>
                      </a:r>
                      <a:endParaRPr lang="en-US" altLang="en-US" sz="1200" b="1" strike="noStrike" dirty="0" smtClean="0">
                        <a:solidFill>
                          <a:schemeClr val="tx1"/>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531128">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a:rPr>
                        <a:t>c</a:t>
                      </a:r>
                      <a:endParaRPr lang="en-GB" sz="14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altLang="en-US" sz="1200" strike="noStrike" dirty="0" smtClean="0">
                          <a:solidFill>
                            <a:schemeClr val="tx1"/>
                          </a:solidFill>
                          <a:latin typeface="Arial" panose="020B0604020202020204" pitchFamily="34" charset="0"/>
                          <a:cs typeface="Arial" panose="020B0604020202020204" pitchFamily="34" charset="0"/>
                        </a:rPr>
                        <a:t>I decided myself to speak</a:t>
                      </a:r>
                      <a:r>
                        <a:rPr lang="en-US" altLang="en-US" sz="1200" strike="noStrike" baseline="0" dirty="0" smtClean="0">
                          <a:solidFill>
                            <a:schemeClr val="tx1"/>
                          </a:solidFill>
                          <a:latin typeface="Arial" panose="020B0604020202020204" pitchFamily="34" charset="0"/>
                          <a:cs typeface="Arial" panose="020B0604020202020204" pitchFamily="34" charset="0"/>
                        </a:rPr>
                        <a:t> to my </a:t>
                      </a:r>
                      <a:r>
                        <a:rPr lang="en-US" altLang="en-US" sz="1200" strike="noStrike" dirty="0" smtClean="0">
                          <a:solidFill>
                            <a:schemeClr val="tx1"/>
                          </a:solidFill>
                          <a:latin typeface="Arial" panose="020B0604020202020204" pitchFamily="34" charset="0"/>
                          <a:cs typeface="Arial" panose="020B0604020202020204" pitchFamily="34" charset="0"/>
                        </a:rPr>
                        <a:t>doctor, nurse or other health professional because my     agitation  symptoms were worrying me</a:t>
                      </a: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85756">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a:rPr>
                        <a:t>c</a:t>
                      </a:r>
                      <a:endParaRPr lang="en-GB" sz="14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Arial"/>
                        </a:rPr>
                        <a:t>I was encouraged</a:t>
                      </a:r>
                      <a:r>
                        <a:rPr lang="en-GB" sz="1200" b="0" i="0" u="none" strike="noStrike" baseline="0" dirty="0" smtClean="0">
                          <a:solidFill>
                            <a:schemeClr val="tx1"/>
                          </a:solidFill>
                          <a:effectLst/>
                          <a:latin typeface="Arial"/>
                        </a:rPr>
                        <a:t> to speak to my doctor, nurse or other health professional about my agitation by family or friends.</a:t>
                      </a:r>
                      <a:endParaRPr lang="en-GB" sz="1200" b="0" i="0" u="none" strike="noStrike" dirty="0" smtClean="0">
                        <a:solidFill>
                          <a:schemeClr val="tx1"/>
                        </a:solidFill>
                        <a:effectLst/>
                        <a:latin typeface="Arial"/>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0" name="Table 1"/>
          <p:cNvGraphicFramePr>
            <a:graphicFrameLocks noGrp="1"/>
          </p:cNvGraphicFramePr>
          <p:nvPr>
            <p:extLst>
              <p:ext uri="{D42A27DB-BD31-4B8C-83A1-F6EECF244321}">
                <p14:modId xmlns:p14="http://schemas.microsoft.com/office/powerpoint/2010/main" val="1022431468"/>
              </p:ext>
            </p:extLst>
          </p:nvPr>
        </p:nvGraphicFramePr>
        <p:xfrm>
          <a:off x="148922" y="224251"/>
          <a:ext cx="6709078" cy="842907"/>
        </p:xfrm>
        <a:graphic>
          <a:graphicData uri="http://schemas.openxmlformats.org/drawingml/2006/table">
            <a:tbl>
              <a:tblPr/>
              <a:tblGrid>
                <a:gridCol w="6611678"/>
                <a:gridCol w="97400"/>
              </a:tblGrid>
              <a:tr h="523172">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1" i="0" u="none" strike="noStrike" dirty="0" smtClean="0">
                          <a:solidFill>
                            <a:schemeClr val="tx1"/>
                          </a:solidFill>
                          <a:effectLst/>
                          <a:latin typeface="Arial"/>
                        </a:rPr>
                        <a:t>Q3. Thinking about the last time you were hospitalized due</a:t>
                      </a:r>
                      <a:r>
                        <a:rPr lang="en-GB" sz="1200" b="1" i="0" u="none" strike="noStrike" baseline="0" dirty="0" smtClean="0">
                          <a:solidFill>
                            <a:schemeClr val="tx1"/>
                          </a:solidFill>
                          <a:effectLst/>
                          <a:latin typeface="Arial"/>
                        </a:rPr>
                        <a:t> to agitation for one night or more, for how long did you experience feelings of agitation before going to hospital?</a:t>
                      </a: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 typeface="Webdings"/>
                        <a:buNone/>
                        <a:tabLst/>
                        <a:defRPr/>
                      </a:pPr>
                      <a:endParaRPr lang="en-GB" sz="1200" b="0" i="0" u="none" strike="sngStrike" baseline="0" dirty="0" smtClean="0">
                        <a:solidFill>
                          <a:srgbClr val="FF0000"/>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r>
              <a:tr h="319735">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1" i="0" u="none" strike="noStrike" dirty="0" smtClean="0">
                          <a:solidFill>
                            <a:schemeClr val="tx1"/>
                          </a:solidFill>
                          <a:effectLst/>
                          <a:latin typeface="Arial"/>
                        </a:rPr>
                        <a:t>_________ days      OR       </a:t>
                      </a:r>
                      <a:r>
                        <a:rPr lang="en-GB" sz="1200" b="0" i="0" u="none" strike="noStrike" dirty="0" smtClean="0">
                          <a:solidFill>
                            <a:schemeClr val="tx1"/>
                          </a:solidFill>
                          <a:effectLst/>
                          <a:latin typeface="Webdings"/>
                        </a:rPr>
                        <a:t>c </a:t>
                      </a:r>
                      <a:r>
                        <a:rPr lang="en-GB" sz="1200" b="0" i="0" u="none" strike="noStrike" dirty="0" smtClean="0">
                          <a:solidFill>
                            <a:schemeClr val="tx1"/>
                          </a:solidFill>
                          <a:effectLst/>
                          <a:latin typeface="Arial" panose="020B0604020202020204" pitchFamily="34" charset="0"/>
                          <a:cs typeface="Arial" panose="020B0604020202020204" pitchFamily="34" charset="0"/>
                        </a:rPr>
                        <a:t>Don’t know/ don’t remember/ not applicable</a:t>
                      </a: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 typeface="Webdings"/>
                        <a:buNone/>
                        <a:tabLst/>
                        <a:defRPr/>
                      </a:pPr>
                      <a:endParaRPr lang="en-GB" sz="1200" b="0" i="0" u="none" strike="sngStrike" baseline="0" dirty="0" smtClean="0">
                        <a:solidFill>
                          <a:srgbClr val="FF0000"/>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19375606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2678798773"/>
              </p:ext>
            </p:extLst>
          </p:nvPr>
        </p:nvGraphicFramePr>
        <p:xfrm>
          <a:off x="84279" y="6728344"/>
          <a:ext cx="6773720" cy="3177655"/>
        </p:xfrm>
        <a:graphic>
          <a:graphicData uri="http://schemas.openxmlformats.org/drawingml/2006/table">
            <a:tbl>
              <a:tblPr/>
              <a:tblGrid>
                <a:gridCol w="276554"/>
                <a:gridCol w="276554"/>
                <a:gridCol w="6220612"/>
              </a:tblGrid>
              <a:tr h="496078">
                <a:tc gridSpan="3">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1" i="0" u="none" strike="noStrike" dirty="0" smtClean="0">
                          <a:solidFill>
                            <a:schemeClr val="tx1"/>
                          </a:solidFill>
                          <a:effectLst/>
                          <a:latin typeface="Arial"/>
                        </a:rPr>
                        <a:t>Q6. If you have ever been to an emergency</a:t>
                      </a:r>
                      <a:r>
                        <a:rPr lang="en-GB" sz="1200" b="1" i="0" u="none" strike="noStrike" baseline="0" dirty="0" smtClean="0">
                          <a:solidFill>
                            <a:schemeClr val="tx1"/>
                          </a:solidFill>
                          <a:effectLst/>
                          <a:latin typeface="Arial"/>
                        </a:rPr>
                        <a:t> room/ hospital clinic because of your agitation, what were the reasons for doing this? </a:t>
                      </a:r>
                      <a:r>
                        <a:rPr lang="en-GB" sz="1200" b="0" i="1" u="none" strike="noStrike" dirty="0" smtClean="0">
                          <a:solidFill>
                            <a:schemeClr val="tx1"/>
                          </a:solidFill>
                          <a:effectLst/>
                          <a:latin typeface="Arial"/>
                        </a:rPr>
                        <a:t>(</a:t>
                      </a:r>
                      <a:r>
                        <a:rPr lang="en-US" sz="1200" b="0" i="1" dirty="0" smtClean="0">
                          <a:solidFill>
                            <a:schemeClr val="tx1"/>
                          </a:solidFill>
                          <a:latin typeface="Arial" pitchFamily="34" charset="0"/>
                          <a:cs typeface="Arial" pitchFamily="34" charset="0"/>
                          <a:sym typeface="Wingdings 2" pitchFamily="18" charset="2"/>
                        </a:rPr>
                        <a:t></a:t>
                      </a:r>
                      <a:r>
                        <a:rPr lang="en-US" sz="1200" b="0" i="1" u="none" strike="noStrike" baseline="0" dirty="0" smtClean="0">
                          <a:solidFill>
                            <a:schemeClr val="tx1"/>
                          </a:solidFill>
                          <a:effectLst/>
                          <a:latin typeface="Arial"/>
                          <a:cs typeface="+mn-cs"/>
                          <a:sym typeface="Wingdings 2" pitchFamily="18" charset="2"/>
                        </a:rPr>
                        <a:t> </a:t>
                      </a:r>
                      <a:r>
                        <a:rPr lang="en-US" sz="1200" b="0" i="1" u="none" strike="noStrike" baseline="0" dirty="0" smtClean="0">
                          <a:solidFill>
                            <a:schemeClr val="tx1"/>
                          </a:solidFill>
                          <a:effectLst/>
                          <a:latin typeface="Arial"/>
                        </a:rPr>
                        <a:t> </a:t>
                      </a:r>
                      <a:r>
                        <a:rPr lang="en-GB" sz="1200" b="0" i="1" u="none" strike="noStrike" baseline="0" dirty="0" smtClean="0">
                          <a:solidFill>
                            <a:schemeClr val="tx1"/>
                          </a:solidFill>
                          <a:effectLst/>
                          <a:latin typeface="Arial"/>
                        </a:rPr>
                        <a:t>all that apply)</a:t>
                      </a:r>
                      <a:endParaRPr lang="en-GB" sz="1200" b="0" i="1"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1"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r>
              <a:tr h="297953">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a:rPr>
                        <a:t>c</a:t>
                      </a:r>
                      <a:r>
                        <a:rPr lang="en-GB" sz="1400" b="0" i="0" u="none" strike="noStrike" baseline="0" dirty="0" smtClean="0">
                          <a:solidFill>
                            <a:schemeClr val="tx1"/>
                          </a:solidFill>
                          <a:effectLst/>
                          <a:latin typeface="Webdings"/>
                        </a:rPr>
                        <a:t> </a:t>
                      </a:r>
                      <a:endParaRPr lang="en-GB" sz="1400" b="0" i="0"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Arial" panose="020B0604020202020204" pitchFamily="34" charset="0"/>
                          <a:cs typeface="Arial" panose="020B0604020202020204" pitchFamily="34" charset="0"/>
                        </a:rPr>
                        <a:t>The</a:t>
                      </a:r>
                      <a:r>
                        <a:rPr lang="en-GB" sz="1200" b="0" i="0" u="none" strike="noStrike" baseline="0" dirty="0" smtClean="0">
                          <a:solidFill>
                            <a:schemeClr val="tx1"/>
                          </a:solidFill>
                          <a:effectLst/>
                          <a:latin typeface="Arial" panose="020B0604020202020204" pitchFamily="34" charset="0"/>
                          <a:cs typeface="Arial" panose="020B0604020202020204" pitchFamily="34" charset="0"/>
                        </a:rPr>
                        <a:t> severity of the episode of agitation</a:t>
                      </a:r>
                      <a:endParaRPr lang="en-GB" sz="1200" b="0" i="0"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7953">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a:rPr>
                        <a:t>c</a:t>
                      </a:r>
                      <a:endParaRPr lang="en-GB" sz="1400" b="0" i="0"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baseline="0" dirty="0" smtClean="0">
                          <a:solidFill>
                            <a:schemeClr val="tx1"/>
                          </a:solidFill>
                          <a:effectLst/>
                          <a:latin typeface="Arial"/>
                        </a:rPr>
                        <a:t>My concern/ worry about the episode of agitation</a:t>
                      </a:r>
                      <a:endParaRPr lang="en-GB" sz="1200" b="0" i="0"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7953">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a:rPr>
                        <a:t>c</a:t>
                      </a:r>
                      <a:endParaRPr lang="en-GB" sz="1400" b="0" i="0"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Arial"/>
                        </a:rPr>
                        <a:t>A caregiver/family member or friend expressed concern about the episode</a:t>
                      </a:r>
                      <a:r>
                        <a:rPr lang="en-GB" sz="1200" b="0" i="0" u="none" strike="noStrike" baseline="0" dirty="0" smtClean="0">
                          <a:solidFill>
                            <a:schemeClr val="tx1"/>
                          </a:solidFill>
                          <a:effectLst/>
                          <a:latin typeface="Arial"/>
                        </a:rPr>
                        <a:t> of agitation</a:t>
                      </a:r>
                      <a:endParaRPr lang="en-GB" sz="1200" b="0" i="0"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7953">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a:rPr>
                        <a:t>c</a:t>
                      </a:r>
                      <a:endParaRPr lang="en-GB" sz="1400" b="0" i="0"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Arial"/>
                        </a:rPr>
                        <a:t>Lack of support in the lead up or during the episode</a:t>
                      </a:r>
                      <a:r>
                        <a:rPr lang="en-GB" sz="1200" b="0" i="0" u="none" strike="noStrike" baseline="0" dirty="0" smtClean="0">
                          <a:solidFill>
                            <a:schemeClr val="tx1"/>
                          </a:solidFill>
                          <a:effectLst/>
                          <a:latin typeface="Arial"/>
                        </a:rPr>
                        <a:t> of agitation</a:t>
                      </a:r>
                      <a:endParaRPr lang="en-GB" sz="1200" b="0" i="0"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7953">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a:rPr>
                        <a:t>c</a:t>
                      </a:r>
                      <a:endParaRPr lang="en-GB" sz="1400" b="0" i="0"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Arial"/>
                        </a:rPr>
                        <a:t>Advice from a healthcare professional</a:t>
                      </a: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7953">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a:rPr>
                        <a:t>c</a:t>
                      </a:r>
                      <a:endParaRPr lang="en-GB" sz="1400" b="0" i="0"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Arial"/>
                        </a:rPr>
                        <a:t>I was taken against my will</a:t>
                      </a: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7953">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a:rPr>
                        <a:t>c</a:t>
                      </a:r>
                      <a:endParaRPr lang="en-GB" sz="1400" b="0" i="0"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Arial"/>
                        </a:rPr>
                        <a:t>I wasn’t sure what else to do</a:t>
                      </a: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7953">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a:rPr>
                        <a:t>c</a:t>
                      </a:r>
                      <a:endParaRPr lang="en-GB" sz="1400" b="0" i="0"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Arial"/>
                        </a:rPr>
                        <a:t>Other </a:t>
                      </a: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7953">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a:rPr>
                        <a:t>c</a:t>
                      </a:r>
                      <a:endParaRPr lang="en-GB" sz="1400" b="0" i="0"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Arial"/>
                        </a:rPr>
                        <a:t>Not applicable</a:t>
                      </a: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314715191"/>
              </p:ext>
            </p:extLst>
          </p:nvPr>
        </p:nvGraphicFramePr>
        <p:xfrm>
          <a:off x="157654" y="114207"/>
          <a:ext cx="6700346" cy="6473260"/>
        </p:xfrm>
        <a:graphic>
          <a:graphicData uri="http://schemas.openxmlformats.org/drawingml/2006/table">
            <a:tbl>
              <a:tblPr/>
              <a:tblGrid>
                <a:gridCol w="3731958"/>
                <a:gridCol w="1323833"/>
                <a:gridCol w="1644555"/>
              </a:tblGrid>
              <a:tr h="734522">
                <a:tc gridSpan="3">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1" i="0" u="none" strike="noStrike" dirty="0" smtClean="0">
                          <a:solidFill>
                            <a:schemeClr val="tx1"/>
                          </a:solidFill>
                          <a:effectLst/>
                          <a:latin typeface="Arial"/>
                        </a:rPr>
                        <a:t>Q5a. Thinking</a:t>
                      </a:r>
                      <a:r>
                        <a:rPr lang="en-GB" sz="1200" b="1" i="0" u="none" strike="noStrike" baseline="0" dirty="0" smtClean="0">
                          <a:solidFill>
                            <a:schemeClr val="tx1"/>
                          </a:solidFill>
                          <a:effectLst/>
                          <a:latin typeface="Arial"/>
                        </a:rPr>
                        <a:t> of the last year, have you tried any of the following to try and cope </a:t>
                      </a:r>
                    </a:p>
                    <a:p>
                      <a:pPr marL="0" marR="0" indent="0" algn="l" defTabSz="914400" rtl="0" eaLnBrk="1" fontAlgn="b" latinLnBrk="0" hangingPunct="1">
                        <a:lnSpc>
                          <a:spcPct val="100000"/>
                        </a:lnSpc>
                        <a:spcBef>
                          <a:spcPts val="0"/>
                        </a:spcBef>
                        <a:spcAft>
                          <a:spcPts val="0"/>
                        </a:spcAft>
                        <a:buClrTx/>
                        <a:buSzTx/>
                        <a:buFontTx/>
                        <a:buNone/>
                        <a:tabLst/>
                        <a:defRPr/>
                      </a:pPr>
                      <a:r>
                        <a:rPr lang="en-GB" sz="1200" b="1" i="0" u="none" strike="noStrike" baseline="0" dirty="0" smtClean="0">
                          <a:solidFill>
                            <a:schemeClr val="tx1"/>
                          </a:solidFill>
                          <a:effectLst/>
                          <a:latin typeface="Arial"/>
                        </a:rPr>
                        <a:t>with an episode of agitation? </a:t>
                      </a:r>
                      <a:r>
                        <a:rPr lang="en-GB" sz="1200" b="0" i="1" u="none" strike="noStrike" dirty="0" smtClean="0">
                          <a:solidFill>
                            <a:schemeClr val="tx1"/>
                          </a:solidFill>
                          <a:effectLst/>
                          <a:latin typeface="Arial"/>
                        </a:rPr>
                        <a:t>(</a:t>
                      </a:r>
                      <a:r>
                        <a:rPr lang="en-US" sz="1200" b="0" i="1" dirty="0" smtClean="0">
                          <a:solidFill>
                            <a:schemeClr val="tx1"/>
                          </a:solidFill>
                          <a:latin typeface="Arial" pitchFamily="34" charset="0"/>
                          <a:cs typeface="Arial" pitchFamily="34" charset="0"/>
                          <a:sym typeface="Wingdings 2" pitchFamily="18" charset="2"/>
                        </a:rPr>
                        <a:t></a:t>
                      </a:r>
                      <a:r>
                        <a:rPr lang="en-US" sz="1200" b="0" i="1" u="none" strike="noStrike" baseline="0" dirty="0" smtClean="0">
                          <a:solidFill>
                            <a:schemeClr val="tx1"/>
                          </a:solidFill>
                          <a:effectLst/>
                          <a:latin typeface="Arial"/>
                          <a:cs typeface="+mn-cs"/>
                          <a:sym typeface="Wingdings 2" pitchFamily="18" charset="2"/>
                        </a:rPr>
                        <a:t> </a:t>
                      </a:r>
                      <a:r>
                        <a:rPr lang="en-US" sz="1200" b="0" i="1" u="none" strike="noStrike" baseline="0" dirty="0" smtClean="0">
                          <a:solidFill>
                            <a:schemeClr val="tx1"/>
                          </a:solidFill>
                          <a:effectLst/>
                          <a:latin typeface="Arial"/>
                        </a:rPr>
                        <a:t> all that apply</a:t>
                      </a:r>
                      <a:r>
                        <a:rPr lang="en-GB" sz="1200" b="0" i="1" u="none" strike="noStrike" dirty="0" smtClean="0">
                          <a:solidFill>
                            <a:schemeClr val="tx1"/>
                          </a:solidFill>
                          <a:effectLst/>
                          <a:latin typeface="Arial"/>
                        </a:rPr>
                        <a:t>)</a:t>
                      </a:r>
                    </a:p>
                    <a:p>
                      <a:pPr marL="0" marR="0" indent="0" algn="l" defTabSz="914400" rtl="0" eaLnBrk="1" fontAlgn="b" latinLnBrk="0" hangingPunct="1">
                        <a:lnSpc>
                          <a:spcPct val="100000"/>
                        </a:lnSpc>
                        <a:spcBef>
                          <a:spcPts val="0"/>
                        </a:spcBef>
                        <a:spcAft>
                          <a:spcPts val="0"/>
                        </a:spcAft>
                        <a:buClrTx/>
                        <a:buSzTx/>
                        <a:buFontTx/>
                        <a:buNone/>
                        <a:tabLst/>
                        <a:defRPr/>
                      </a:pPr>
                      <a:r>
                        <a:rPr lang="en-GB" sz="1200" b="1" i="0" u="none" strike="noStrike" dirty="0" smtClean="0">
                          <a:solidFill>
                            <a:schemeClr val="tx1"/>
                          </a:solidFill>
                          <a:effectLst/>
                          <a:latin typeface="Arial"/>
                        </a:rPr>
                        <a:t>Q5b.</a:t>
                      </a:r>
                      <a:r>
                        <a:rPr lang="en-GB" sz="1200" b="1" i="0" u="none" strike="noStrike" baseline="0" dirty="0" smtClean="0">
                          <a:solidFill>
                            <a:schemeClr val="tx1"/>
                          </a:solidFill>
                          <a:effectLst/>
                          <a:latin typeface="Arial"/>
                        </a:rPr>
                        <a:t> Of the actions that you have tried in the last year which</a:t>
                      </a:r>
                      <a:r>
                        <a:rPr lang="en-GB" sz="1200" b="1" i="0" u="none" strike="noStrike" baseline="0" dirty="0" smtClean="0">
                          <a:solidFill>
                            <a:srgbClr val="000000"/>
                          </a:solidFill>
                          <a:effectLst/>
                          <a:latin typeface="Arial"/>
                        </a:rPr>
                        <a:t>, to some extent, have helped? </a:t>
                      </a:r>
                      <a:r>
                        <a:rPr lang="en-GB" sz="1200" b="0" i="1" u="none" strike="noStrike" dirty="0" smtClean="0">
                          <a:solidFill>
                            <a:srgbClr val="000000"/>
                          </a:solidFill>
                          <a:effectLst/>
                          <a:latin typeface="Arial"/>
                        </a:rPr>
                        <a:t>(</a:t>
                      </a:r>
                      <a:r>
                        <a:rPr lang="en-US" sz="1200" b="0" i="1" dirty="0" smtClean="0">
                          <a:solidFill>
                            <a:schemeClr val="tx1"/>
                          </a:solidFill>
                          <a:latin typeface="Arial" pitchFamily="34" charset="0"/>
                          <a:cs typeface="Arial" pitchFamily="34" charset="0"/>
                          <a:sym typeface="Wingdings 2" pitchFamily="18" charset="2"/>
                        </a:rPr>
                        <a:t></a:t>
                      </a:r>
                      <a:r>
                        <a:rPr lang="en-US" sz="1200" b="0" i="1" u="none" strike="noStrike" baseline="0" dirty="0" smtClean="0">
                          <a:solidFill>
                            <a:schemeClr val="tx1"/>
                          </a:solidFill>
                          <a:effectLst/>
                          <a:latin typeface="Arial"/>
                          <a:cs typeface="+mn-cs"/>
                          <a:sym typeface="Wingdings 2" pitchFamily="18" charset="2"/>
                        </a:rPr>
                        <a:t> </a:t>
                      </a:r>
                      <a:r>
                        <a:rPr lang="en-US" sz="1200" b="0" i="1" u="none" strike="noStrike" baseline="0" dirty="0" smtClean="0">
                          <a:solidFill>
                            <a:schemeClr val="tx1"/>
                          </a:solidFill>
                          <a:effectLst/>
                          <a:latin typeface="Arial"/>
                        </a:rPr>
                        <a:t> all that apply</a:t>
                      </a:r>
                      <a:r>
                        <a:rPr lang="en-GB" sz="1200" b="0" i="1" u="none" strike="noStrike" dirty="0" smtClean="0">
                          <a:solidFill>
                            <a:srgbClr val="000000"/>
                          </a:solidFill>
                          <a:effectLst/>
                          <a:latin typeface="Arial"/>
                        </a:rPr>
                        <a:t>)</a:t>
                      </a: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1" u="none" strike="noStrike" dirty="0" smtClean="0">
                        <a:solidFill>
                          <a:srgbClr val="000000"/>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909540">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GB" altLang="en-US" sz="1200" b="1" dirty="0" smtClean="0">
                        <a:solidFill>
                          <a:srgbClr val="000000"/>
                        </a:solidFill>
                        <a:latin typeface="Arial" panose="020B0604020202020204" pitchFamily="34" charset="0"/>
                        <a:cs typeface="Arial" panose="020B0604020202020204" pitchFamily="34" charset="0"/>
                      </a:endParaRPr>
                    </a:p>
                    <a:p>
                      <a:pPr marL="0" marR="0" indent="0" algn="ctr" defTabSz="914400" rtl="0" eaLnBrk="1" fontAlgn="b" latinLnBrk="0" hangingPunct="1">
                        <a:lnSpc>
                          <a:spcPct val="100000"/>
                        </a:lnSpc>
                        <a:spcBef>
                          <a:spcPts val="0"/>
                        </a:spcBef>
                        <a:spcAft>
                          <a:spcPts val="0"/>
                        </a:spcAft>
                        <a:buClrTx/>
                        <a:buSzTx/>
                        <a:buFontTx/>
                        <a:buNone/>
                        <a:tabLst/>
                        <a:defRPr/>
                      </a:pPr>
                      <a:r>
                        <a:rPr lang="en-GB" altLang="en-US" sz="1200" b="1" dirty="0" smtClean="0">
                          <a:solidFill>
                            <a:srgbClr val="000000"/>
                          </a:solidFill>
                          <a:latin typeface="Arial" panose="020B0604020202020204" pitchFamily="34" charset="0"/>
                          <a:cs typeface="Arial" panose="020B0604020202020204" pitchFamily="34" charset="0"/>
                        </a:rPr>
                        <a:t>Q5a: Coping</a:t>
                      </a:r>
                      <a:r>
                        <a:rPr lang="en-GB" altLang="en-US" sz="1200" b="1" baseline="0" dirty="0" smtClean="0">
                          <a:solidFill>
                            <a:srgbClr val="000000"/>
                          </a:solidFill>
                          <a:latin typeface="Arial" panose="020B0604020202020204" pitchFamily="34" charset="0"/>
                          <a:cs typeface="Arial" panose="020B0604020202020204" pitchFamily="34" charset="0"/>
                        </a:rPr>
                        <a:t> strategies tried</a:t>
                      </a:r>
                    </a:p>
                    <a:p>
                      <a:pPr marL="0" marR="0" indent="0" algn="ctr" defTabSz="914400" rtl="0" eaLnBrk="1" fontAlgn="b" latinLnBrk="0" hangingPunct="1">
                        <a:lnSpc>
                          <a:spcPct val="100000"/>
                        </a:lnSpc>
                        <a:spcBef>
                          <a:spcPts val="0"/>
                        </a:spcBef>
                        <a:spcAft>
                          <a:spcPts val="0"/>
                        </a:spcAft>
                        <a:buClrTx/>
                        <a:buSzTx/>
                        <a:buFontTx/>
                        <a:buNone/>
                        <a:tabLst/>
                        <a:defRPr/>
                      </a:pPr>
                      <a:endParaRPr lang="en-GB" altLang="en-US" sz="1200" b="1" baseline="0" dirty="0" smtClean="0">
                        <a:solidFill>
                          <a:srgbClr val="000000"/>
                        </a:solidFill>
                        <a:latin typeface="Arial" panose="020B0604020202020204" pitchFamily="34" charset="0"/>
                        <a:cs typeface="Arial" panose="020B0604020202020204" pitchFamily="34" charset="0"/>
                      </a:endParaRPr>
                    </a:p>
                    <a:p>
                      <a:pPr marL="0" marR="0" indent="0" algn="ctr" defTabSz="914400" rtl="0" eaLnBrk="1" fontAlgn="b" latinLnBrk="0" hangingPunct="1">
                        <a:lnSpc>
                          <a:spcPct val="100000"/>
                        </a:lnSpc>
                        <a:spcBef>
                          <a:spcPts val="0"/>
                        </a:spcBef>
                        <a:spcAft>
                          <a:spcPts val="0"/>
                        </a:spcAft>
                        <a:buClrTx/>
                        <a:buSzTx/>
                        <a:buFontTx/>
                        <a:buNone/>
                        <a:tabLst/>
                        <a:defRPr/>
                      </a:pPr>
                      <a:endParaRPr lang="en-GB" altLang="en-US" sz="1200" b="1"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altLang="en-US" sz="1200" b="1" dirty="0" smtClean="0">
                          <a:solidFill>
                            <a:srgbClr val="000000"/>
                          </a:solidFill>
                          <a:latin typeface="Arial" panose="020B0604020202020204" pitchFamily="34" charset="0"/>
                          <a:cs typeface="Arial" panose="020B0604020202020204" pitchFamily="34" charset="0"/>
                        </a:rPr>
                        <a:t>Q5b: Strategies</a:t>
                      </a:r>
                      <a:r>
                        <a:rPr lang="en-GB" altLang="en-US" sz="1200" b="1" baseline="0" dirty="0" smtClean="0">
                          <a:solidFill>
                            <a:srgbClr val="000000"/>
                          </a:solidFill>
                          <a:latin typeface="Arial" panose="020B0604020202020204" pitchFamily="34" charset="0"/>
                          <a:cs typeface="Arial" panose="020B0604020202020204" pitchFamily="34" charset="0"/>
                        </a:rPr>
                        <a:t> that have helped to some extent</a:t>
                      </a:r>
                      <a:endParaRPr lang="en-GB" altLang="en-US" sz="1200" b="1"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34571">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Arial" panose="020B0604020202020204" pitchFamily="34" charset="0"/>
                          <a:cs typeface="Arial" panose="020B0604020202020204" pitchFamily="34" charset="0"/>
                        </a:rPr>
                        <a:t>Nothing/</a:t>
                      </a:r>
                      <a:r>
                        <a:rPr lang="en-GB" sz="1200" b="0" i="0" u="none" strike="noStrike" baseline="0" dirty="0" smtClean="0">
                          <a:solidFill>
                            <a:schemeClr val="tx1"/>
                          </a:solidFill>
                          <a:effectLst/>
                          <a:latin typeface="Arial" panose="020B0604020202020204" pitchFamily="34" charset="0"/>
                          <a:cs typeface="Arial" panose="020B0604020202020204" pitchFamily="34" charset="0"/>
                        </a:rPr>
                        <a:t> wait for it to pass</a:t>
                      </a: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237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altLang="en-US" sz="1200" dirty="0" smtClean="0">
                          <a:solidFill>
                            <a:srgbClr val="000000"/>
                          </a:solidFill>
                          <a:latin typeface="Arial" panose="020B0604020202020204" pitchFamily="34" charset="0"/>
                          <a:cs typeface="Arial" panose="020B0604020202020204" pitchFamily="34" charset="0"/>
                        </a:rPr>
                        <a:t>Exercise</a:t>
                      </a:r>
                      <a:r>
                        <a:rPr lang="en-GB" altLang="en-US" sz="1200" b="0" i="0" u="none" strike="noStrike" dirty="0" smtClean="0">
                          <a:solidFill>
                            <a:schemeClr val="tx1"/>
                          </a:solidFill>
                          <a:effectLst/>
                          <a:latin typeface="Arial" panose="020B0604020202020204" pitchFamily="34" charset="0"/>
                          <a:cs typeface="Arial" panose="020B0604020202020204" pitchFamily="34" charset="0"/>
                        </a:rPr>
                        <a:t>/</a:t>
                      </a:r>
                      <a:r>
                        <a:rPr lang="en-GB" altLang="en-US" sz="1200" b="0" i="0" u="none" strike="noStrike" baseline="0" dirty="0" smtClean="0">
                          <a:solidFill>
                            <a:schemeClr val="tx1"/>
                          </a:solidFill>
                          <a:effectLst/>
                          <a:latin typeface="Arial" panose="020B0604020202020204" pitchFamily="34" charset="0"/>
                          <a:cs typeface="Arial" panose="020B0604020202020204" pitchFamily="34" charset="0"/>
                        </a:rPr>
                        <a:t> play sport</a:t>
                      </a:r>
                      <a:endParaRPr lang="en-GB" altLang="en-US" sz="1200" b="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48609">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altLang="en-US" sz="1200" dirty="0" smtClean="0">
                          <a:solidFill>
                            <a:srgbClr val="000000"/>
                          </a:solidFill>
                          <a:latin typeface="Arial" panose="020B0604020202020204" pitchFamily="34" charset="0"/>
                          <a:cs typeface="Arial" panose="020B0604020202020204" pitchFamily="34" charset="0"/>
                        </a:rPr>
                        <a:t>Do something I find relaxing like going for a </a:t>
                      </a:r>
                    </a:p>
                    <a:p>
                      <a:pPr marL="0" marR="0" indent="0" algn="l" defTabSz="914400" rtl="0" eaLnBrk="1" fontAlgn="b" latinLnBrk="0" hangingPunct="1">
                        <a:lnSpc>
                          <a:spcPct val="100000"/>
                        </a:lnSpc>
                        <a:spcBef>
                          <a:spcPts val="0"/>
                        </a:spcBef>
                        <a:spcAft>
                          <a:spcPts val="0"/>
                        </a:spcAft>
                        <a:buClrTx/>
                        <a:buSzTx/>
                        <a:buFontTx/>
                        <a:buNone/>
                        <a:tabLst/>
                        <a:defRPr/>
                      </a:pPr>
                      <a:r>
                        <a:rPr lang="en-GB" altLang="en-US" sz="1200" dirty="0" smtClean="0">
                          <a:solidFill>
                            <a:srgbClr val="000000"/>
                          </a:solidFill>
                          <a:latin typeface="Arial" panose="020B0604020202020204" pitchFamily="34" charset="0"/>
                          <a:cs typeface="Arial" panose="020B0604020202020204" pitchFamily="34" charset="0"/>
                        </a:rPr>
                        <a:t>walk or listening to music</a:t>
                      </a: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27803">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altLang="en-US" sz="1200" dirty="0" smtClean="0">
                          <a:solidFill>
                            <a:srgbClr val="000000"/>
                          </a:solidFill>
                          <a:latin typeface="Arial" panose="020B0604020202020204" pitchFamily="34" charset="0"/>
                          <a:cs typeface="Arial" panose="020B0604020202020204" pitchFamily="34" charset="0"/>
                        </a:rPr>
                        <a:t>Removed myself from the stressful situation</a:t>
                      </a: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27803">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altLang="en-US" sz="1200" dirty="0" smtClean="0">
                          <a:solidFill>
                            <a:srgbClr val="000000"/>
                          </a:solidFill>
                          <a:latin typeface="Arial" panose="020B0604020202020204" pitchFamily="34" charset="0"/>
                          <a:cs typeface="Arial" panose="020B0604020202020204" pitchFamily="34" charset="0"/>
                        </a:rPr>
                        <a:t>Speak to friends</a:t>
                      </a:r>
                      <a:r>
                        <a:rPr lang="en-GB" altLang="en-US" sz="1200" baseline="0" dirty="0" smtClean="0">
                          <a:solidFill>
                            <a:srgbClr val="000000"/>
                          </a:solidFill>
                          <a:latin typeface="Arial" panose="020B0604020202020204" pitchFamily="34" charset="0"/>
                          <a:cs typeface="Arial" panose="020B0604020202020204" pitchFamily="34" charset="0"/>
                        </a:rPr>
                        <a:t> or family</a:t>
                      </a: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27803">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altLang="en-US" sz="1200" dirty="0" smtClean="0">
                          <a:solidFill>
                            <a:srgbClr val="000000"/>
                          </a:solidFill>
                          <a:latin typeface="Arial" panose="020B0604020202020204" pitchFamily="34" charset="0"/>
                          <a:cs typeface="Arial" panose="020B0604020202020204" pitchFamily="34" charset="0"/>
                        </a:rPr>
                        <a:t>Speak to a healthcare</a:t>
                      </a:r>
                      <a:r>
                        <a:rPr lang="en-GB" altLang="en-US" sz="1200" baseline="0" dirty="0" smtClean="0">
                          <a:solidFill>
                            <a:srgbClr val="000000"/>
                          </a:solidFill>
                          <a:latin typeface="Arial" panose="020B0604020202020204" pitchFamily="34" charset="0"/>
                          <a:cs typeface="Arial" panose="020B0604020202020204" pitchFamily="34" charset="0"/>
                        </a:rPr>
                        <a:t> professional</a:t>
                      </a: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27803">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altLang="en-US" sz="1200" b="0" i="0" u="none" strike="noStrike" dirty="0" smtClean="0">
                          <a:solidFill>
                            <a:schemeClr val="tx1"/>
                          </a:solidFill>
                          <a:effectLst/>
                          <a:latin typeface="Arial" panose="020B0604020202020204" pitchFamily="34" charset="0"/>
                          <a:cs typeface="Arial" panose="020B0604020202020204" pitchFamily="34" charset="0"/>
                        </a:rPr>
                        <a:t>Contact</a:t>
                      </a:r>
                      <a:r>
                        <a:rPr lang="en-GB" altLang="en-US" sz="1200" b="0" i="0" u="none" strike="noStrike" baseline="0" dirty="0" smtClean="0">
                          <a:solidFill>
                            <a:schemeClr val="tx1"/>
                          </a:solidFill>
                          <a:effectLst/>
                          <a:latin typeface="Arial" panose="020B0604020202020204" pitchFamily="34" charset="0"/>
                          <a:cs typeface="Arial" panose="020B0604020202020204" pitchFamily="34" charset="0"/>
                        </a:rPr>
                        <a:t> my doctor for rescue medication</a:t>
                      </a: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27803">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altLang="en-US" sz="1200" dirty="0" smtClean="0">
                          <a:solidFill>
                            <a:srgbClr val="000000"/>
                          </a:solidFill>
                          <a:latin typeface="Arial" panose="020B0604020202020204" pitchFamily="34" charset="0"/>
                          <a:cs typeface="Arial" panose="020B0604020202020204" pitchFamily="34" charset="0"/>
                        </a:rPr>
                        <a:t>Take medication prescribed by my doctor</a:t>
                      </a: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84487">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altLang="en-US" sz="1200" dirty="0" smtClean="0">
                          <a:solidFill>
                            <a:srgbClr val="000000"/>
                          </a:solidFill>
                          <a:latin typeface="Arial" panose="020B0604020202020204" pitchFamily="34" charset="0"/>
                          <a:cs typeface="Arial" panose="020B0604020202020204" pitchFamily="34" charset="0"/>
                        </a:rPr>
                        <a:t>Take medication that I can get from the   </a:t>
                      </a:r>
                    </a:p>
                    <a:p>
                      <a:pPr marL="0" marR="0" indent="0" algn="l" defTabSz="914400" rtl="0" eaLnBrk="1" fontAlgn="b" latinLnBrk="0" hangingPunct="1">
                        <a:lnSpc>
                          <a:spcPct val="100000"/>
                        </a:lnSpc>
                        <a:spcBef>
                          <a:spcPts val="0"/>
                        </a:spcBef>
                        <a:spcAft>
                          <a:spcPts val="0"/>
                        </a:spcAft>
                        <a:buClrTx/>
                        <a:buSzTx/>
                        <a:buFontTx/>
                        <a:buNone/>
                        <a:tabLst/>
                        <a:defRPr/>
                      </a:pPr>
                      <a:r>
                        <a:rPr lang="en-GB" altLang="en-US" sz="1200" dirty="0" smtClean="0">
                          <a:solidFill>
                            <a:srgbClr val="000000"/>
                          </a:solidFill>
                          <a:latin typeface="Arial" panose="020B0604020202020204" pitchFamily="34" charset="0"/>
                          <a:cs typeface="Arial" panose="020B0604020202020204" pitchFamily="34" charset="0"/>
                        </a:rPr>
                        <a:t>pharmacy</a:t>
                      </a:r>
                      <a:r>
                        <a:rPr lang="en-GB" altLang="en-US" sz="1200" baseline="0" dirty="0" smtClean="0">
                          <a:solidFill>
                            <a:srgbClr val="000000"/>
                          </a:solidFill>
                          <a:latin typeface="Arial" panose="020B0604020202020204" pitchFamily="34" charset="0"/>
                          <a:cs typeface="Arial" panose="020B0604020202020204" pitchFamily="34" charset="0"/>
                        </a:rPr>
                        <a:t>/ </a:t>
                      </a:r>
                      <a:r>
                        <a:rPr lang="en-GB" altLang="en-US" sz="1200" dirty="0" smtClean="0">
                          <a:solidFill>
                            <a:srgbClr val="000000"/>
                          </a:solidFill>
                          <a:latin typeface="Arial" panose="020B0604020202020204" pitchFamily="34" charset="0"/>
                          <a:cs typeface="Arial" panose="020B0604020202020204" pitchFamily="34" charset="0"/>
                        </a:rPr>
                        <a:t>chemist without my doctor. </a:t>
                      </a: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27803">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altLang="en-US" sz="1200" dirty="0" smtClean="0">
                          <a:solidFill>
                            <a:srgbClr val="000000"/>
                          </a:solidFill>
                          <a:latin typeface="Arial" panose="020B0604020202020204" pitchFamily="34" charset="0"/>
                          <a:cs typeface="Arial" panose="020B0604020202020204" pitchFamily="34" charset="0"/>
                        </a:rPr>
                        <a:t>Go somewhere quiet/ calm</a:t>
                      </a: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27803">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baseline="0" dirty="0" smtClean="0">
                          <a:solidFill>
                            <a:schemeClr val="tx1"/>
                          </a:solidFill>
                          <a:effectLst/>
                          <a:latin typeface="Arial" panose="020B0604020202020204" pitchFamily="34" charset="0"/>
                          <a:cs typeface="Arial" panose="020B0604020202020204" pitchFamily="34" charset="0"/>
                        </a:rPr>
                        <a:t>Meditation/ breathing techniques</a:t>
                      </a: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27803">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altLang="en-US" sz="1200" dirty="0" smtClean="0">
                          <a:solidFill>
                            <a:srgbClr val="000000"/>
                          </a:solidFill>
                          <a:latin typeface="Arial" panose="020B0604020202020204" pitchFamily="34" charset="0"/>
                          <a:cs typeface="Arial" panose="020B0604020202020204" pitchFamily="34" charset="0"/>
                        </a:rPr>
                        <a:t>Drink alcohol,</a:t>
                      </a:r>
                      <a:r>
                        <a:rPr lang="en-GB" altLang="en-US" sz="1200" baseline="0" dirty="0" smtClean="0">
                          <a:solidFill>
                            <a:srgbClr val="000000"/>
                          </a:solidFill>
                          <a:latin typeface="Arial" panose="020B0604020202020204" pitchFamily="34" charset="0"/>
                          <a:cs typeface="Arial" panose="020B0604020202020204" pitchFamily="34" charset="0"/>
                        </a:rPr>
                        <a:t> smoke or </a:t>
                      </a:r>
                      <a:r>
                        <a:rPr lang="en-GB" altLang="en-US" sz="1200" dirty="0" smtClean="0">
                          <a:solidFill>
                            <a:srgbClr val="000000"/>
                          </a:solidFill>
                          <a:latin typeface="Arial" panose="020B0604020202020204" pitchFamily="34" charset="0"/>
                          <a:cs typeface="Arial" panose="020B0604020202020204" pitchFamily="34" charset="0"/>
                        </a:rPr>
                        <a:t>take illegal drugs</a:t>
                      </a: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27803">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rgbClr val="000000"/>
                          </a:solidFill>
                          <a:effectLst/>
                          <a:latin typeface="Arial" panose="020B0604020202020204" pitchFamily="34" charset="0"/>
                          <a:cs typeface="Arial" panose="020B0604020202020204" pitchFamily="34" charset="0"/>
                        </a:rPr>
                        <a:t>Act</a:t>
                      </a:r>
                      <a:r>
                        <a:rPr lang="en-GB" sz="1200" b="0" i="0" u="none" strike="noStrike" baseline="0" dirty="0" smtClean="0">
                          <a:solidFill>
                            <a:srgbClr val="000000"/>
                          </a:solidFill>
                          <a:effectLst/>
                          <a:latin typeface="Arial" panose="020B0604020202020204" pitchFamily="34" charset="0"/>
                          <a:cs typeface="Arial" panose="020B0604020202020204" pitchFamily="34" charset="0"/>
                        </a:rPr>
                        <a:t> violently, e.g. shout or hit something</a:t>
                      </a: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27803">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baseline="0" dirty="0" smtClean="0">
                          <a:solidFill>
                            <a:srgbClr val="000000"/>
                          </a:solidFill>
                          <a:effectLst/>
                          <a:latin typeface="Arial" panose="020B0604020202020204" pitchFamily="34" charset="0"/>
                          <a:cs typeface="Arial" panose="020B0604020202020204" pitchFamily="34" charset="0"/>
                        </a:rPr>
                        <a:t>Unsure/ don’t remember</a:t>
                      </a: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panose="05030102010509060703" pitchFamily="18" charset="2"/>
                          <a:cs typeface="Arial" panose="020B0604020202020204" pitchFamily="34" charset="0"/>
                        </a:rPr>
                        <a:t>c</a:t>
                      </a: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GB" altLang="en-US" sz="14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33420598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3705538121"/>
              </p:ext>
            </p:extLst>
          </p:nvPr>
        </p:nvGraphicFramePr>
        <p:xfrm>
          <a:off x="98129" y="2104239"/>
          <a:ext cx="6759870" cy="1859190"/>
        </p:xfrm>
        <a:graphic>
          <a:graphicData uri="http://schemas.openxmlformats.org/drawingml/2006/table">
            <a:tbl>
              <a:tblPr/>
              <a:tblGrid>
                <a:gridCol w="275988"/>
                <a:gridCol w="275988"/>
                <a:gridCol w="6207894"/>
              </a:tblGrid>
              <a:tr h="788462">
                <a:tc gridSpan="3">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1" i="0" u="none" strike="noStrike" dirty="0" smtClean="0">
                          <a:solidFill>
                            <a:schemeClr val="tx1"/>
                          </a:solidFill>
                          <a:effectLst/>
                          <a:latin typeface="Arial"/>
                        </a:rPr>
                        <a:t>Q8. Thinking of the last year,</a:t>
                      </a:r>
                      <a:r>
                        <a:rPr lang="en-GB" sz="1200" b="1" i="0" u="none" strike="noStrike" baseline="0" dirty="0" smtClean="0">
                          <a:solidFill>
                            <a:schemeClr val="tx1"/>
                          </a:solidFill>
                          <a:effectLst/>
                          <a:latin typeface="Arial"/>
                        </a:rPr>
                        <a:t> if</a:t>
                      </a:r>
                      <a:r>
                        <a:rPr lang="en-GB" sz="1200" b="1" i="0" u="none" strike="noStrike" dirty="0" smtClean="0">
                          <a:solidFill>
                            <a:schemeClr val="tx1"/>
                          </a:solidFill>
                          <a:effectLst/>
                          <a:latin typeface="Arial"/>
                        </a:rPr>
                        <a:t> you have a</a:t>
                      </a:r>
                      <a:r>
                        <a:rPr lang="en-GB" sz="1200" b="1" i="0" u="none" strike="noStrike" baseline="0" dirty="0" smtClean="0">
                          <a:solidFill>
                            <a:schemeClr val="tx1"/>
                          </a:solidFill>
                          <a:effectLst/>
                          <a:latin typeface="Arial"/>
                        </a:rPr>
                        <a:t> friend or family who helps to care for you (and is not paid to do so) which of the following statements do you agree with the most when describing how you have communicate with them about your agitation?</a:t>
                      </a:r>
                    </a:p>
                    <a:p>
                      <a:pPr marL="0" marR="0" indent="0" algn="l" defTabSz="914400" rtl="0" eaLnBrk="1" fontAlgn="b" latinLnBrk="0" hangingPunct="1">
                        <a:lnSpc>
                          <a:spcPct val="100000"/>
                        </a:lnSpc>
                        <a:spcBef>
                          <a:spcPts val="0"/>
                        </a:spcBef>
                        <a:spcAft>
                          <a:spcPts val="0"/>
                        </a:spcAft>
                        <a:buClrTx/>
                        <a:buSzTx/>
                        <a:buFontTx/>
                        <a:buNone/>
                        <a:tabLst/>
                        <a:defRPr/>
                      </a:pPr>
                      <a:r>
                        <a:rPr lang="en-GB" sz="1200" b="1" i="0" u="none" strike="noStrike" baseline="0" dirty="0" smtClean="0">
                          <a:solidFill>
                            <a:schemeClr val="tx1"/>
                          </a:solidFill>
                          <a:effectLst/>
                          <a:latin typeface="Arial"/>
                        </a:rPr>
                        <a:t> </a:t>
                      </a:r>
                      <a:r>
                        <a:rPr lang="en-GB" sz="1200" b="0" i="1" u="none" strike="noStrike" dirty="0" smtClean="0">
                          <a:solidFill>
                            <a:srgbClr val="000000"/>
                          </a:solidFill>
                          <a:effectLst/>
                          <a:latin typeface="Arial"/>
                        </a:rPr>
                        <a:t>(</a:t>
                      </a:r>
                      <a:r>
                        <a:rPr lang="en-US" sz="1200" b="0" i="1" dirty="0" smtClean="0">
                          <a:solidFill>
                            <a:schemeClr val="tx1"/>
                          </a:solidFill>
                          <a:latin typeface="Arial" pitchFamily="34" charset="0"/>
                          <a:cs typeface="Arial" pitchFamily="34" charset="0"/>
                          <a:sym typeface="Wingdings 2" pitchFamily="18" charset="2"/>
                        </a:rPr>
                        <a:t></a:t>
                      </a:r>
                      <a:r>
                        <a:rPr lang="en-US" sz="1200" b="0" i="1" u="none" strike="noStrike" baseline="0" dirty="0" smtClean="0">
                          <a:solidFill>
                            <a:schemeClr val="tx1"/>
                          </a:solidFill>
                          <a:effectLst/>
                          <a:latin typeface="Arial"/>
                          <a:cs typeface="+mn-cs"/>
                          <a:sym typeface="Wingdings 2" pitchFamily="18" charset="2"/>
                        </a:rPr>
                        <a:t> </a:t>
                      </a:r>
                      <a:r>
                        <a:rPr lang="en-US" sz="1200" b="0" i="1" u="none" strike="noStrike" baseline="0" dirty="0" smtClean="0">
                          <a:solidFill>
                            <a:schemeClr val="tx1"/>
                          </a:solidFill>
                          <a:effectLst/>
                          <a:latin typeface="Arial"/>
                        </a:rPr>
                        <a:t> one box only</a:t>
                      </a:r>
                      <a:r>
                        <a:rPr lang="en-GB" sz="1200" b="0" i="1" u="none" strike="noStrike" dirty="0" smtClean="0">
                          <a:solidFill>
                            <a:srgbClr val="000000"/>
                          </a:solidFill>
                          <a:effectLst/>
                          <a:latin typeface="Arial"/>
                        </a:rPr>
                        <a:t>)</a:t>
                      </a: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1" u="none" strike="noStrike" dirty="0" smtClean="0">
                        <a:solidFill>
                          <a:srgbClr val="000000"/>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r>
              <a:tr h="295069">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a:rPr>
                        <a:t>c</a:t>
                      </a:r>
                      <a:r>
                        <a:rPr lang="en-GB" sz="1400" b="0" i="0" u="none" strike="noStrike" baseline="0" dirty="0" smtClean="0">
                          <a:solidFill>
                            <a:schemeClr val="tx1"/>
                          </a:solidFill>
                          <a:effectLst/>
                          <a:latin typeface="Webdings"/>
                        </a:rPr>
                        <a:t> </a:t>
                      </a:r>
                      <a:endParaRPr lang="en-GB" sz="14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Arial" panose="020B0604020202020204" pitchFamily="34" charset="0"/>
                          <a:cs typeface="Arial" panose="020B0604020202020204" pitchFamily="34" charset="0"/>
                        </a:rPr>
                        <a:t>When</a:t>
                      </a:r>
                      <a:r>
                        <a:rPr lang="en-GB" sz="1200" b="0" i="0" u="none" strike="noStrike" baseline="0" dirty="0" smtClean="0">
                          <a:solidFill>
                            <a:schemeClr val="tx1"/>
                          </a:solidFill>
                          <a:effectLst/>
                          <a:latin typeface="Arial" panose="020B0604020202020204" pitchFamily="34" charset="0"/>
                          <a:cs typeface="Arial" panose="020B0604020202020204" pitchFamily="34" charset="0"/>
                        </a:rPr>
                        <a:t> I feel agitated, I let them know and they help me to cope with my agitation</a:t>
                      </a: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51255">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a:rPr>
                        <a:t>c</a:t>
                      </a:r>
                      <a:endParaRPr lang="en-GB" sz="14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Arial"/>
                        </a:rPr>
                        <a:t>When I feel agitated, I let them</a:t>
                      </a:r>
                      <a:r>
                        <a:rPr lang="en-GB" sz="1200" b="0" i="0" u="none" strike="noStrike" baseline="0" dirty="0" smtClean="0">
                          <a:solidFill>
                            <a:schemeClr val="tx1"/>
                          </a:solidFill>
                          <a:effectLst/>
                          <a:latin typeface="Arial"/>
                        </a:rPr>
                        <a:t> know but I cope with my agitation alone</a:t>
                      </a: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62202">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a:rPr>
                        <a:t>c</a:t>
                      </a:r>
                      <a:endParaRPr lang="en-GB" sz="14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Arial"/>
                        </a:rPr>
                        <a:t>When I feel agitated</a:t>
                      </a:r>
                      <a:r>
                        <a:rPr lang="en-GB" sz="1200" b="0" i="0" u="none" strike="noStrike" baseline="0" dirty="0" smtClean="0">
                          <a:solidFill>
                            <a:schemeClr val="tx1"/>
                          </a:solidFill>
                          <a:effectLst/>
                          <a:latin typeface="Arial"/>
                        </a:rPr>
                        <a:t>, I do not let them know</a:t>
                      </a: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62202">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a:rPr>
                        <a:t>c</a:t>
                      </a:r>
                      <a:endParaRPr lang="en-GB" sz="14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Arial"/>
                        </a:rPr>
                        <a:t>I</a:t>
                      </a:r>
                      <a:r>
                        <a:rPr lang="en-GB" sz="1200" b="0" i="0" u="none" strike="noStrike" baseline="0" dirty="0" smtClean="0">
                          <a:solidFill>
                            <a:schemeClr val="tx1"/>
                          </a:solidFill>
                          <a:effectLst/>
                          <a:latin typeface="Arial"/>
                        </a:rPr>
                        <a:t> do not have someone who provides unpaid care for me</a:t>
                      </a: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244533640"/>
              </p:ext>
            </p:extLst>
          </p:nvPr>
        </p:nvGraphicFramePr>
        <p:xfrm>
          <a:off x="101125" y="247934"/>
          <a:ext cx="6596558" cy="1666315"/>
        </p:xfrm>
        <a:graphic>
          <a:graphicData uri="http://schemas.openxmlformats.org/drawingml/2006/table">
            <a:tbl>
              <a:tblPr/>
              <a:tblGrid>
                <a:gridCol w="269321"/>
                <a:gridCol w="269321"/>
                <a:gridCol w="6057916"/>
              </a:tblGrid>
              <a:tr h="419594">
                <a:tc gridSpan="3">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1" i="0" u="none" strike="noStrike" dirty="0" smtClean="0">
                          <a:solidFill>
                            <a:schemeClr val="tx1"/>
                          </a:solidFill>
                          <a:effectLst/>
                          <a:latin typeface="Arial"/>
                        </a:rPr>
                        <a:t>Q7. Thinking of the last year</a:t>
                      </a:r>
                      <a:r>
                        <a:rPr lang="en-GB" sz="1200" b="1" i="0" u="none" strike="noStrike" baseline="0" dirty="0" smtClean="0">
                          <a:solidFill>
                            <a:schemeClr val="tx1"/>
                          </a:solidFill>
                          <a:effectLst/>
                          <a:latin typeface="Arial"/>
                        </a:rPr>
                        <a:t>, w</a:t>
                      </a:r>
                      <a:r>
                        <a:rPr lang="en-GB" sz="1200" b="1" i="0" u="none" strike="noStrike" dirty="0" smtClean="0">
                          <a:solidFill>
                            <a:schemeClr val="tx1"/>
                          </a:solidFill>
                          <a:effectLst/>
                          <a:latin typeface="Arial"/>
                        </a:rPr>
                        <a:t>hich of the following</a:t>
                      </a:r>
                      <a:r>
                        <a:rPr lang="en-GB" sz="1200" b="1" i="0" u="none" strike="noStrike" baseline="0" dirty="0" smtClean="0">
                          <a:solidFill>
                            <a:schemeClr val="tx1"/>
                          </a:solidFill>
                          <a:effectLst/>
                          <a:latin typeface="Arial"/>
                        </a:rPr>
                        <a:t> statements do you agree with the most  when describing how you cope with an episode of agitation in the short term? </a:t>
                      </a:r>
                    </a:p>
                    <a:p>
                      <a:pPr marL="0" marR="0" indent="0" algn="l" defTabSz="914400" rtl="0" eaLnBrk="1" fontAlgn="b" latinLnBrk="0" hangingPunct="1">
                        <a:lnSpc>
                          <a:spcPct val="100000"/>
                        </a:lnSpc>
                        <a:spcBef>
                          <a:spcPts val="0"/>
                        </a:spcBef>
                        <a:spcAft>
                          <a:spcPts val="0"/>
                        </a:spcAft>
                        <a:buClrTx/>
                        <a:buSzTx/>
                        <a:buFontTx/>
                        <a:buNone/>
                        <a:tabLst/>
                        <a:defRPr/>
                      </a:pPr>
                      <a:r>
                        <a:rPr lang="en-GB" sz="1200" b="0" i="1" u="none" strike="noStrike" dirty="0" smtClean="0">
                          <a:solidFill>
                            <a:schemeClr val="tx1"/>
                          </a:solidFill>
                          <a:effectLst/>
                          <a:latin typeface="Arial"/>
                        </a:rPr>
                        <a:t>(</a:t>
                      </a:r>
                      <a:r>
                        <a:rPr lang="en-US" sz="1200" b="0" i="1" strike="noStrike" dirty="0" smtClean="0">
                          <a:solidFill>
                            <a:schemeClr val="tx1"/>
                          </a:solidFill>
                          <a:latin typeface="Arial" pitchFamily="34" charset="0"/>
                          <a:cs typeface="Arial" pitchFamily="34" charset="0"/>
                          <a:sym typeface="Wingdings 2" pitchFamily="18" charset="2"/>
                        </a:rPr>
                        <a:t></a:t>
                      </a:r>
                      <a:r>
                        <a:rPr lang="en-US" sz="1200" b="0" i="1" u="none" strike="noStrike" baseline="0" dirty="0" smtClean="0">
                          <a:solidFill>
                            <a:schemeClr val="tx1"/>
                          </a:solidFill>
                          <a:effectLst/>
                          <a:latin typeface="Arial"/>
                          <a:cs typeface="+mn-cs"/>
                          <a:sym typeface="Wingdings 2" pitchFamily="18" charset="2"/>
                        </a:rPr>
                        <a:t> </a:t>
                      </a:r>
                      <a:r>
                        <a:rPr lang="en-US" sz="1200" b="0" i="1" u="none" strike="noStrike" baseline="0" dirty="0" smtClean="0">
                          <a:solidFill>
                            <a:schemeClr val="tx1"/>
                          </a:solidFill>
                          <a:effectLst/>
                          <a:latin typeface="Arial"/>
                        </a:rPr>
                        <a:t> one box only</a:t>
                      </a:r>
                      <a:r>
                        <a:rPr lang="en-GB" sz="1200" b="0" i="1" u="none" strike="noStrike" dirty="0" smtClean="0">
                          <a:solidFill>
                            <a:schemeClr val="tx1"/>
                          </a:solidFill>
                          <a:effectLst/>
                          <a:latin typeface="Arial"/>
                        </a:rPr>
                        <a:t>)</a:t>
                      </a: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200" b="0" i="1" u="none" strike="noStrike" dirty="0" smtClean="0">
                        <a:solidFill>
                          <a:srgbClr val="000000"/>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r>
              <a:tr h="295069">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4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a:rPr>
                        <a:t>c</a:t>
                      </a:r>
                      <a:r>
                        <a:rPr lang="en-GB" sz="1400" b="0" i="0" u="none" strike="noStrike" baseline="0" dirty="0" smtClean="0">
                          <a:solidFill>
                            <a:schemeClr val="tx1"/>
                          </a:solidFill>
                          <a:effectLst/>
                          <a:latin typeface="Webdings"/>
                        </a:rPr>
                        <a:t> </a:t>
                      </a:r>
                      <a:endParaRPr lang="en-GB" sz="14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Arial" panose="020B0604020202020204" pitchFamily="34" charset="0"/>
                          <a:cs typeface="Arial" panose="020B0604020202020204" pitchFamily="34" charset="0"/>
                        </a:rPr>
                        <a:t>When</a:t>
                      </a:r>
                      <a:r>
                        <a:rPr lang="en-GB" sz="1200" b="0" i="0" u="none" strike="noStrike" baseline="0" dirty="0" smtClean="0">
                          <a:solidFill>
                            <a:schemeClr val="tx1"/>
                          </a:solidFill>
                          <a:effectLst/>
                          <a:latin typeface="Arial" panose="020B0604020202020204" pitchFamily="34" charset="0"/>
                          <a:cs typeface="Arial" panose="020B0604020202020204" pitchFamily="34" charset="0"/>
                        </a:rPr>
                        <a:t> I feel agitated, there is normally nothing I can do, I just have to wait for it to pass</a:t>
                      </a: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62202">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4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a:rPr>
                        <a:t>c</a:t>
                      </a:r>
                      <a:endParaRPr lang="en-GB" sz="14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Arial"/>
                        </a:rPr>
                        <a:t>When I feel agitated, there are some</a:t>
                      </a:r>
                      <a:r>
                        <a:rPr lang="en-GB" sz="1200" b="0" i="0" u="none" strike="noStrike" baseline="0" dirty="0" smtClean="0">
                          <a:solidFill>
                            <a:schemeClr val="tx1"/>
                          </a:solidFill>
                          <a:effectLst/>
                          <a:latin typeface="Arial"/>
                        </a:rPr>
                        <a:t> techniques I can try but they are not very effective</a:t>
                      </a: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62202">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4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a:rPr>
                        <a:t>c</a:t>
                      </a:r>
                      <a:endParaRPr lang="en-GB" sz="14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Arial"/>
                        </a:rPr>
                        <a:t>When I feel agitated</a:t>
                      </a:r>
                      <a:r>
                        <a:rPr lang="en-GB" sz="1200" b="0" i="0" u="none" strike="noStrike" baseline="0" dirty="0" smtClean="0">
                          <a:solidFill>
                            <a:schemeClr val="tx1"/>
                          </a:solidFill>
                          <a:effectLst/>
                          <a:latin typeface="Arial"/>
                        </a:rPr>
                        <a:t>, I can sometimes control it but other times I cannot</a:t>
                      </a: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62202">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4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a:rPr>
                        <a:t>c</a:t>
                      </a:r>
                      <a:endParaRPr lang="en-GB" sz="14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Arial"/>
                        </a:rPr>
                        <a:t>When</a:t>
                      </a:r>
                      <a:r>
                        <a:rPr lang="en-GB" sz="1200" b="0" i="0" u="none" strike="noStrike" baseline="0" dirty="0" smtClean="0">
                          <a:solidFill>
                            <a:schemeClr val="tx1"/>
                          </a:solidFill>
                          <a:effectLst/>
                          <a:latin typeface="Arial"/>
                        </a:rPr>
                        <a:t> I feel agitated, I can usually control it quite well </a:t>
                      </a:r>
                      <a:endParaRPr lang="en-GB" sz="1200" b="0" i="0" u="none" strike="noStrike" dirty="0" smtClean="0">
                        <a:solidFill>
                          <a:schemeClr val="tx1"/>
                        </a:solidFill>
                        <a:effectLst/>
                        <a:latin typeface="Arial"/>
                      </a:endParaRPr>
                    </a:p>
                  </a:txBody>
                  <a:tcPr marL="36000" marR="3600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3762474096"/>
              </p:ext>
            </p:extLst>
          </p:nvPr>
        </p:nvGraphicFramePr>
        <p:xfrm>
          <a:off x="86488" y="4103295"/>
          <a:ext cx="6681030" cy="1655422"/>
        </p:xfrm>
        <a:graphic>
          <a:graphicData uri="http://schemas.openxmlformats.org/drawingml/2006/table">
            <a:tbl>
              <a:tblPr firstRow="1" bandRow="1">
                <a:tableStyleId>{5C22544A-7EE6-4342-B048-85BDC9FD1C3A}</a:tableStyleId>
              </a:tblPr>
              <a:tblGrid>
                <a:gridCol w="257896"/>
                <a:gridCol w="6423134"/>
              </a:tblGrid>
              <a:tr h="558142">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tx1"/>
                          </a:solidFill>
                          <a:latin typeface="Arial" panose="020B0604020202020204" pitchFamily="34" charset="0"/>
                          <a:cs typeface="Arial" panose="020B0604020202020204" pitchFamily="34" charset="0"/>
                        </a:rPr>
                        <a:t>Q9.</a:t>
                      </a:r>
                      <a:r>
                        <a:rPr lang="en-GB" sz="1200" baseline="0" dirty="0" smtClean="0">
                          <a:solidFill>
                            <a:schemeClr val="tx1"/>
                          </a:solidFill>
                          <a:latin typeface="Arial" panose="020B0604020202020204" pitchFamily="34" charset="0"/>
                          <a:cs typeface="Arial" panose="020B0604020202020204" pitchFamily="34" charset="0"/>
                        </a:rPr>
                        <a:t> Do you know in advance specific things, including situations, events or people that will usually trigger feelings of agitation in you? </a:t>
                      </a:r>
                      <a:r>
                        <a:rPr lang="en-GB" sz="1200" b="0" i="1" u="none" strike="noStrike" dirty="0" smtClean="0">
                          <a:solidFill>
                            <a:srgbClr val="000000"/>
                          </a:solidFill>
                          <a:effectLst/>
                          <a:latin typeface="Arial"/>
                        </a:rPr>
                        <a:t>(</a:t>
                      </a:r>
                      <a:r>
                        <a:rPr lang="en-US" sz="1200" b="0" i="1" dirty="0" smtClean="0">
                          <a:solidFill>
                            <a:schemeClr val="tx1"/>
                          </a:solidFill>
                          <a:latin typeface="Arial" pitchFamily="34" charset="0"/>
                          <a:cs typeface="Arial" pitchFamily="34" charset="0"/>
                          <a:sym typeface="Wingdings 2" pitchFamily="18" charset="2"/>
                        </a:rPr>
                        <a:t></a:t>
                      </a:r>
                      <a:r>
                        <a:rPr lang="en-US" sz="1200" b="0" i="1" u="none" strike="noStrike" baseline="0" dirty="0" smtClean="0">
                          <a:solidFill>
                            <a:schemeClr val="tx1"/>
                          </a:solidFill>
                          <a:effectLst/>
                          <a:latin typeface="Arial"/>
                          <a:cs typeface="+mn-cs"/>
                          <a:sym typeface="Wingdings 2" pitchFamily="18" charset="2"/>
                        </a:rPr>
                        <a:t> </a:t>
                      </a:r>
                      <a:r>
                        <a:rPr lang="en-US" sz="1200" b="0" i="1" u="none" strike="noStrike" baseline="0" dirty="0" smtClean="0">
                          <a:solidFill>
                            <a:schemeClr val="tx1"/>
                          </a:solidFill>
                          <a:effectLst/>
                          <a:latin typeface="Arial"/>
                        </a:rPr>
                        <a:t> one box only</a:t>
                      </a:r>
                      <a:r>
                        <a:rPr lang="en-GB" sz="1200" b="0" i="1" u="none" strike="noStrike" dirty="0" smtClean="0">
                          <a:solidFill>
                            <a:srgbClr val="000000"/>
                          </a:solidFill>
                          <a:effectLst/>
                          <a:latin typeface="Arial"/>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1" u="none" strike="noStrike" dirty="0" smtClean="0">
                        <a:solidFill>
                          <a:srgbClr val="000000"/>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49558">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Arial"/>
                        </a:rPr>
                        <a:t> Always/ most of the time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49558">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r>
                        <a:rPr lang="en-GB" sz="1200" b="0" i="0" u="none" strike="noStrike" dirty="0" smtClean="0">
                          <a:solidFill>
                            <a:schemeClr val="tx1"/>
                          </a:solidFill>
                          <a:effectLst/>
                          <a:latin typeface="Webdings"/>
                        </a:rPr>
                        <a:t>c </a:t>
                      </a:r>
                      <a:r>
                        <a:rPr lang="en-GB" sz="1200" b="0" i="0" u="none" strike="noStrike" dirty="0" smtClean="0">
                          <a:solidFill>
                            <a:schemeClr val="tx1"/>
                          </a:solidFill>
                          <a:effectLst/>
                          <a:latin typeface="Arial" panose="020B0604020202020204" pitchFamily="34" charset="0"/>
                          <a:cs typeface="Arial" panose="020B0604020202020204" pitchFamily="34" charset="0"/>
                        </a:rPr>
                        <a:t>Sometimes</a:t>
                      </a: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49558">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endParaRPr lang="en-GB" sz="1200" b="0" i="0" u="none" strike="noStrike" baseline="0" dirty="0" smtClean="0">
                        <a:solidFill>
                          <a:schemeClr val="tx1"/>
                        </a:solidFill>
                        <a:effectLst/>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r>
                        <a:rPr lang="en-GB" sz="1200" b="0" i="0" u="none" strike="noStrike" dirty="0" smtClean="0">
                          <a:solidFill>
                            <a:schemeClr val="tx1"/>
                          </a:solidFill>
                          <a:effectLst/>
                          <a:latin typeface="Webdings"/>
                        </a:rPr>
                        <a:t>c </a:t>
                      </a:r>
                      <a:r>
                        <a:rPr lang="en-GB" sz="1200" b="0" i="0" u="none" strike="noStrike" dirty="0" smtClean="0">
                          <a:solidFill>
                            <a:schemeClr val="tx1"/>
                          </a:solidFill>
                          <a:effectLst/>
                          <a:latin typeface="Arial" panose="020B0604020202020204" pitchFamily="34" charset="0"/>
                          <a:cs typeface="Arial" panose="020B0604020202020204" pitchFamily="34" charset="0"/>
                        </a:rPr>
                        <a:t>Rarely/ never</a:t>
                      </a:r>
                      <a:endParaRPr lang="en-GB" sz="1200" b="0" i="0" u="none" strike="noStrike" baseline="0" dirty="0" smtClean="0">
                        <a:solidFill>
                          <a:schemeClr val="tx1"/>
                        </a:solidFill>
                        <a:effectLst/>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49558">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endParaRPr lang="en-GB" sz="1200" b="0" i="0" u="none" strike="noStrike" baseline="0" dirty="0" smtClean="0">
                        <a:solidFill>
                          <a:schemeClr val="tx1"/>
                        </a:solidFill>
                        <a:effectLst/>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r>
                        <a:rPr lang="en-GB" sz="1200" b="0" i="0" u="none" strike="noStrike" dirty="0" smtClean="0">
                          <a:solidFill>
                            <a:schemeClr val="tx1"/>
                          </a:solidFill>
                          <a:effectLst/>
                          <a:latin typeface="Webdings"/>
                        </a:rPr>
                        <a:t>c </a:t>
                      </a:r>
                      <a:r>
                        <a:rPr lang="en-GB" sz="1200" b="0" i="0" u="none" strike="noStrike" dirty="0" smtClean="0">
                          <a:solidFill>
                            <a:schemeClr val="tx1"/>
                          </a:solidFill>
                          <a:effectLst/>
                          <a:latin typeface="Arial" panose="020B0604020202020204" pitchFamily="34" charset="0"/>
                          <a:cs typeface="Arial" panose="020B0604020202020204" pitchFamily="34" charset="0"/>
                        </a:rPr>
                        <a:t>Don’t know/ unsure</a:t>
                      </a:r>
                      <a:endParaRPr lang="en-GB" sz="1200" b="0" i="0" u="none" strike="noStrike" baseline="0" dirty="0" smtClean="0">
                        <a:solidFill>
                          <a:schemeClr val="tx1"/>
                        </a:solidFill>
                        <a:effectLst/>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998882774"/>
              </p:ext>
            </p:extLst>
          </p:nvPr>
        </p:nvGraphicFramePr>
        <p:xfrm>
          <a:off x="0" y="5947436"/>
          <a:ext cx="6681030" cy="1854040"/>
        </p:xfrm>
        <a:graphic>
          <a:graphicData uri="http://schemas.openxmlformats.org/drawingml/2006/table">
            <a:tbl>
              <a:tblPr firstRow="1" bandRow="1">
                <a:tableStyleId>{5C22544A-7EE6-4342-B048-85BDC9FD1C3A}</a:tableStyleId>
              </a:tblPr>
              <a:tblGrid>
                <a:gridCol w="332509"/>
                <a:gridCol w="6348521"/>
              </a:tblGrid>
              <a:tr h="558146">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tx1"/>
                          </a:solidFill>
                          <a:latin typeface="Arial" panose="020B0604020202020204" pitchFamily="34" charset="0"/>
                          <a:cs typeface="Arial" panose="020B0604020202020204" pitchFamily="34" charset="0"/>
                        </a:rPr>
                        <a:t>Q10.</a:t>
                      </a:r>
                      <a:r>
                        <a:rPr lang="en-GB" sz="1200" baseline="0" dirty="0" smtClean="0">
                          <a:solidFill>
                            <a:schemeClr val="tx1"/>
                          </a:solidFill>
                          <a:latin typeface="Arial" panose="020B0604020202020204" pitchFamily="34" charset="0"/>
                          <a:cs typeface="Arial" panose="020B0604020202020204" pitchFamily="34" charset="0"/>
                        </a:rPr>
                        <a:t> How often, if at all,  do you find that you are aware that you are becoming agitated? </a:t>
                      </a:r>
                      <a:r>
                        <a:rPr lang="en-GB" sz="1200" b="0" i="1" u="none" strike="noStrike" dirty="0" smtClean="0">
                          <a:solidFill>
                            <a:schemeClr val="tx1"/>
                          </a:solidFill>
                          <a:effectLst/>
                          <a:latin typeface="Arial"/>
                        </a:rPr>
                        <a:t>(</a:t>
                      </a:r>
                      <a:r>
                        <a:rPr lang="en-US" sz="1200" b="0" i="1" dirty="0" smtClean="0">
                          <a:solidFill>
                            <a:schemeClr val="tx1"/>
                          </a:solidFill>
                          <a:latin typeface="Arial" pitchFamily="34" charset="0"/>
                          <a:cs typeface="Arial" pitchFamily="34" charset="0"/>
                          <a:sym typeface="Wingdings 2" pitchFamily="18" charset="2"/>
                        </a:rPr>
                        <a:t></a:t>
                      </a:r>
                      <a:r>
                        <a:rPr lang="en-US" sz="1200" b="0" i="1" u="none" strike="noStrike" baseline="0" dirty="0" smtClean="0">
                          <a:solidFill>
                            <a:schemeClr val="tx1"/>
                          </a:solidFill>
                          <a:effectLst/>
                          <a:latin typeface="Arial"/>
                          <a:cs typeface="+mn-cs"/>
                          <a:sym typeface="Wingdings 2" pitchFamily="18" charset="2"/>
                        </a:rPr>
                        <a:t> </a:t>
                      </a:r>
                      <a:r>
                        <a:rPr lang="en-US" sz="1200" b="0" i="1" u="none" strike="noStrike" baseline="0" dirty="0" smtClean="0">
                          <a:solidFill>
                            <a:schemeClr val="tx1"/>
                          </a:solidFill>
                          <a:effectLst/>
                          <a:latin typeface="Arial"/>
                        </a:rPr>
                        <a:t> one box only</a:t>
                      </a:r>
                      <a:r>
                        <a:rPr lang="en-GB" sz="1200" b="0" i="1" u="none" strike="noStrike" dirty="0" smtClean="0">
                          <a:solidFill>
                            <a:schemeClr val="tx1"/>
                          </a:solidFill>
                          <a:effectLst/>
                          <a:latin typeface="Arial"/>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1" u="none" strike="noStrike"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44900">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Arial"/>
                        </a:rPr>
                        <a:t> Always/ most of the time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60073">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r>
                        <a:rPr lang="en-GB" sz="1200" b="0" i="0" u="none" strike="noStrike" dirty="0" smtClean="0">
                          <a:solidFill>
                            <a:schemeClr val="tx1"/>
                          </a:solidFill>
                          <a:effectLst/>
                          <a:latin typeface="Webdings"/>
                        </a:rPr>
                        <a:t>c </a:t>
                      </a:r>
                      <a:r>
                        <a:rPr lang="en-GB" sz="1200" b="0" i="0" u="none" strike="noStrike" dirty="0" smtClean="0">
                          <a:solidFill>
                            <a:schemeClr val="tx1"/>
                          </a:solidFill>
                          <a:effectLst/>
                          <a:latin typeface="Arial" panose="020B0604020202020204" pitchFamily="34" charset="0"/>
                          <a:cs typeface="Arial" panose="020B0604020202020204" pitchFamily="34" charset="0"/>
                        </a:rPr>
                        <a:t>Sometimes</a:t>
                      </a: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90054">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endParaRPr lang="en-GB" sz="1200" b="0" i="0" u="none" strike="noStrike" baseline="0" dirty="0" smtClean="0">
                        <a:solidFill>
                          <a:schemeClr val="tx1"/>
                        </a:solidFill>
                        <a:effectLst/>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r>
                        <a:rPr lang="en-GB" sz="1200" b="0" i="0" u="none" strike="noStrike" dirty="0" smtClean="0">
                          <a:solidFill>
                            <a:schemeClr val="tx1"/>
                          </a:solidFill>
                          <a:effectLst/>
                          <a:latin typeface="Webdings"/>
                        </a:rPr>
                        <a:t>c </a:t>
                      </a:r>
                      <a:r>
                        <a:rPr lang="en-GB" sz="1200" b="0" i="0" u="none" strike="noStrike" dirty="0" smtClean="0">
                          <a:solidFill>
                            <a:schemeClr val="tx1"/>
                          </a:solidFill>
                          <a:effectLst/>
                          <a:latin typeface="Arial" panose="020B0604020202020204" pitchFamily="34" charset="0"/>
                          <a:cs typeface="Arial" panose="020B0604020202020204" pitchFamily="34" charset="0"/>
                        </a:rPr>
                        <a:t>Rarely/ never</a:t>
                      </a:r>
                      <a:endParaRPr lang="en-GB" sz="1200" b="0" i="0" u="none" strike="noStrike" baseline="0" dirty="0" smtClean="0">
                        <a:solidFill>
                          <a:schemeClr val="tx1"/>
                        </a:solidFill>
                        <a:effectLst/>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57601">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endParaRPr lang="en-GB" sz="1200" b="0" i="0" u="none" strike="noStrike" baseline="0" dirty="0" smtClean="0">
                        <a:solidFill>
                          <a:schemeClr val="tx1"/>
                        </a:solidFill>
                        <a:effectLst/>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r>
                        <a:rPr lang="en-GB" sz="1200" b="0" i="0" u="none" strike="noStrike" dirty="0" smtClean="0">
                          <a:solidFill>
                            <a:schemeClr val="tx1"/>
                          </a:solidFill>
                          <a:effectLst/>
                          <a:latin typeface="Webdings"/>
                        </a:rPr>
                        <a:t>c </a:t>
                      </a:r>
                      <a:r>
                        <a:rPr lang="en-GB" sz="1200" b="0" i="0" u="none" strike="noStrike" dirty="0" smtClean="0">
                          <a:solidFill>
                            <a:schemeClr val="tx1"/>
                          </a:solidFill>
                          <a:effectLst/>
                          <a:latin typeface="Arial" panose="020B0604020202020204" pitchFamily="34" charset="0"/>
                          <a:cs typeface="Arial" panose="020B0604020202020204" pitchFamily="34" charset="0"/>
                        </a:rPr>
                        <a:t>Don’t know/ unsure</a:t>
                      </a:r>
                      <a:endParaRPr lang="en-GB" sz="1200" b="0" i="0" u="none" strike="noStrike" baseline="0" dirty="0" smtClean="0">
                        <a:solidFill>
                          <a:schemeClr val="tx1"/>
                        </a:solidFill>
                        <a:effectLst/>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 typeface="Webdings"/>
                        <a:buNone/>
                        <a:tabLst/>
                        <a:defRPr/>
                      </a:pPr>
                      <a:endParaRPr lang="en-GB" sz="1200" b="0" i="0" u="none" strike="noStrike" baseline="0" dirty="0" smtClean="0">
                        <a:solidFill>
                          <a:schemeClr val="tx1"/>
                        </a:solidFill>
                        <a:effectLst/>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82564238"/>
              </p:ext>
            </p:extLst>
          </p:nvPr>
        </p:nvGraphicFramePr>
        <p:xfrm>
          <a:off x="71779" y="7974805"/>
          <a:ext cx="6681030" cy="828040"/>
        </p:xfrm>
        <a:graphic>
          <a:graphicData uri="http://schemas.openxmlformats.org/drawingml/2006/table">
            <a:tbl>
              <a:tblPr firstRow="1" bandRow="1">
                <a:tableStyleId>{5C22544A-7EE6-4342-B048-85BDC9FD1C3A}</a:tableStyleId>
              </a:tblPr>
              <a:tblGrid>
                <a:gridCol w="6681030"/>
              </a:tblGrid>
              <a:tr h="370840">
                <a:tc>
                  <a:txBody>
                    <a:bodyPr/>
                    <a:lstStyle/>
                    <a:p>
                      <a:r>
                        <a:rPr lang="en-GB" sz="1200" dirty="0" smtClean="0">
                          <a:solidFill>
                            <a:schemeClr val="tx1"/>
                          </a:solidFill>
                          <a:latin typeface="Arial" panose="020B0604020202020204" pitchFamily="34" charset="0"/>
                          <a:cs typeface="Arial" panose="020B0604020202020204" pitchFamily="34" charset="0"/>
                        </a:rPr>
                        <a:t>Q11a. Do you take additional medication prescribed by you doctor </a:t>
                      </a:r>
                      <a:r>
                        <a:rPr lang="en-GB" sz="1200" baseline="0" dirty="0" smtClean="0">
                          <a:solidFill>
                            <a:schemeClr val="tx1"/>
                          </a:solidFill>
                          <a:latin typeface="Arial" panose="020B0604020202020204" pitchFamily="34" charset="0"/>
                          <a:cs typeface="Arial" panose="020B0604020202020204" pitchFamily="34" charset="0"/>
                        </a:rPr>
                        <a:t> for use “as and when needed” at home to help cope with episodes of agitation? </a:t>
                      </a:r>
                      <a:endParaRPr lang="en-US" sz="120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Webdings"/>
                        </a:rPr>
                        <a:t>   c </a:t>
                      </a:r>
                      <a:r>
                        <a:rPr lang="en-GB" sz="1200" b="0" i="0" u="none" strike="noStrike" dirty="0" smtClean="0">
                          <a:solidFill>
                            <a:schemeClr val="tx1"/>
                          </a:solidFill>
                          <a:effectLst/>
                          <a:latin typeface="Arial" panose="020B0604020202020204" pitchFamily="34" charset="0"/>
                          <a:cs typeface="Arial" panose="020B0604020202020204" pitchFamily="34" charset="0"/>
                        </a:rPr>
                        <a:t>Yes     </a:t>
                      </a:r>
                      <a:r>
                        <a:rPr lang="en-GB" sz="1400" b="0" i="0" u="none" strike="noStrike" baseline="0" dirty="0" smtClean="0">
                          <a:solidFill>
                            <a:schemeClr val="tx1"/>
                          </a:solidFill>
                          <a:effectLst/>
                          <a:latin typeface="Arial" panose="020B0604020202020204" pitchFamily="34" charset="0"/>
                          <a:cs typeface="Arial" panose="020B0604020202020204" pitchFamily="34" charset="0"/>
                        </a:rPr>
                        <a:t> </a:t>
                      </a:r>
                      <a:r>
                        <a:rPr lang="en-GB" sz="1400" b="0" i="0" u="none" strike="noStrike" dirty="0" smtClean="0">
                          <a:solidFill>
                            <a:schemeClr val="tx1"/>
                          </a:solidFill>
                          <a:effectLst/>
                          <a:latin typeface="Webdings"/>
                        </a:rPr>
                        <a:t>c </a:t>
                      </a:r>
                      <a:r>
                        <a:rPr lang="en-GB" sz="1200" b="0" i="0" u="none" strike="noStrike" dirty="0" smtClean="0">
                          <a:solidFill>
                            <a:schemeClr val="tx1"/>
                          </a:solidFill>
                          <a:effectLst/>
                          <a:latin typeface="Arial" panose="020B0604020202020204" pitchFamily="34" charset="0"/>
                          <a:cs typeface="Arial" panose="020B0604020202020204" pitchFamily="34" charset="0"/>
                        </a:rPr>
                        <a:t>No</a:t>
                      </a:r>
                      <a:endParaRPr lang="en-GB" sz="1200" b="0" i="0" u="none" strike="noStrike"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6" name="Rectangle 15"/>
          <p:cNvSpPr/>
          <p:nvPr/>
        </p:nvSpPr>
        <p:spPr>
          <a:xfrm>
            <a:off x="138782" y="9003518"/>
            <a:ext cx="6475774" cy="276999"/>
          </a:xfrm>
          <a:prstGeom prst="rect">
            <a:avLst/>
          </a:prstGeom>
        </p:spPr>
        <p:txBody>
          <a:bodyPr wrap="square">
            <a:spAutoFit/>
          </a:bodyPr>
          <a:lstStyle/>
          <a:p>
            <a:r>
              <a:rPr lang="en-GB" sz="1200" b="1" dirty="0"/>
              <a:t>If you answered yes, please answer the questions below </a:t>
            </a:r>
            <a:r>
              <a:rPr lang="en-GB" sz="1200" b="1" dirty="0" smtClean="0"/>
              <a:t>, otherwise</a:t>
            </a:r>
            <a:r>
              <a:rPr lang="en-GB" sz="1200" b="1" dirty="0"/>
              <a:t>, </a:t>
            </a:r>
            <a:r>
              <a:rPr lang="en-GB" sz="1200" b="1" dirty="0" smtClean="0"/>
              <a:t>END.</a:t>
            </a:r>
            <a:endParaRPr lang="en-US" sz="1200" b="1" dirty="0"/>
          </a:p>
        </p:txBody>
      </p:sp>
      <p:cxnSp>
        <p:nvCxnSpPr>
          <p:cNvPr id="3" name="2 Conector recto de flecha"/>
          <p:cNvCxnSpPr/>
          <p:nvPr/>
        </p:nvCxnSpPr>
        <p:spPr bwMode="auto">
          <a:xfrm>
            <a:off x="495300" y="8710259"/>
            <a:ext cx="0" cy="293259"/>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868728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p:cNvGraphicFramePr>
            <a:graphicFrameLocks noGrp="1"/>
          </p:cNvGraphicFramePr>
          <p:nvPr>
            <p:extLst>
              <p:ext uri="{D42A27DB-BD31-4B8C-83A1-F6EECF244321}">
                <p14:modId xmlns:p14="http://schemas.microsoft.com/office/powerpoint/2010/main" val="2138832469"/>
              </p:ext>
            </p:extLst>
          </p:nvPr>
        </p:nvGraphicFramePr>
        <p:xfrm>
          <a:off x="106877" y="196924"/>
          <a:ext cx="6663920" cy="3550240"/>
        </p:xfrm>
        <a:graphic>
          <a:graphicData uri="http://schemas.openxmlformats.org/drawingml/2006/table">
            <a:tbl>
              <a:tblPr/>
              <a:tblGrid>
                <a:gridCol w="132757"/>
                <a:gridCol w="3311087"/>
                <a:gridCol w="3220076"/>
              </a:tblGrid>
              <a:tr h="798601">
                <a:tc gridSpan="3">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1" i="0" u="none" strike="noStrike" dirty="0" smtClean="0">
                          <a:solidFill>
                            <a:schemeClr val="tx1"/>
                          </a:solidFill>
                          <a:effectLst/>
                          <a:latin typeface="Arial"/>
                        </a:rPr>
                        <a:t>11b. W</a:t>
                      </a:r>
                      <a:r>
                        <a:rPr lang="en-GB" sz="1200" b="1" i="0" u="none" strike="noStrike" baseline="0" dirty="0" smtClean="0">
                          <a:solidFill>
                            <a:schemeClr val="tx1"/>
                          </a:solidFill>
                          <a:effectLst/>
                          <a:latin typeface="Arial"/>
                        </a:rPr>
                        <a:t>hich, if any, of the following additional medications are you currently prescribed for use ‘as and when needed’ to help cope with agitation? This may include taking a larger dose of your regular medication or taking something other than your regular medication, and is often known as </a:t>
                      </a:r>
                      <a:r>
                        <a:rPr lang="en-GB" sz="1200" b="1" i="0" u="sng" strike="noStrike" baseline="0" dirty="0" smtClean="0">
                          <a:solidFill>
                            <a:schemeClr val="tx1"/>
                          </a:solidFill>
                          <a:effectLst/>
                          <a:latin typeface="Arial"/>
                        </a:rPr>
                        <a:t>rescue medication </a:t>
                      </a:r>
                      <a:r>
                        <a:rPr lang="en-GB" sz="1200" b="0" i="1" u="none" strike="noStrike" dirty="0" smtClean="0">
                          <a:solidFill>
                            <a:srgbClr val="000000"/>
                          </a:solidFill>
                          <a:effectLst/>
                          <a:latin typeface="Arial"/>
                        </a:rPr>
                        <a:t>(</a:t>
                      </a:r>
                      <a:r>
                        <a:rPr lang="en-US" sz="1200" b="0" i="1" dirty="0" smtClean="0">
                          <a:solidFill>
                            <a:schemeClr val="tx1"/>
                          </a:solidFill>
                          <a:latin typeface="Arial" pitchFamily="34" charset="0"/>
                          <a:cs typeface="Arial" pitchFamily="34" charset="0"/>
                          <a:sym typeface="Wingdings 2" pitchFamily="18" charset="2"/>
                        </a:rPr>
                        <a:t></a:t>
                      </a:r>
                      <a:r>
                        <a:rPr lang="en-US" sz="1200" b="0" i="1" u="none" strike="noStrike" baseline="0" dirty="0" smtClean="0">
                          <a:solidFill>
                            <a:schemeClr val="tx1"/>
                          </a:solidFill>
                          <a:effectLst/>
                          <a:latin typeface="Arial"/>
                          <a:cs typeface="+mn-cs"/>
                          <a:sym typeface="Wingdings 2" pitchFamily="18" charset="2"/>
                        </a:rPr>
                        <a:t> </a:t>
                      </a:r>
                      <a:r>
                        <a:rPr lang="en-US" sz="1200" b="0" i="1" u="none" strike="noStrike" baseline="0" dirty="0" smtClean="0">
                          <a:solidFill>
                            <a:schemeClr val="tx1"/>
                          </a:solidFill>
                          <a:effectLst/>
                          <a:latin typeface="Arial"/>
                        </a:rPr>
                        <a:t> all that apply</a:t>
                      </a:r>
                      <a:r>
                        <a:rPr lang="en-GB" sz="1200" b="0" i="1" u="none" strike="noStrike" dirty="0" smtClean="0">
                          <a:solidFill>
                            <a:srgbClr val="000000"/>
                          </a:solidFill>
                          <a:effectLst/>
                          <a:latin typeface="Arial"/>
                        </a:rPr>
                        <a:t>)</a:t>
                      </a:r>
                    </a:p>
                    <a:p>
                      <a:pPr marL="0" marR="0" indent="0" algn="l" defTabSz="914400" rtl="0" eaLnBrk="1" fontAlgn="b" latinLnBrk="0" hangingPunct="1">
                        <a:lnSpc>
                          <a:spcPct val="100000"/>
                        </a:lnSpc>
                        <a:spcBef>
                          <a:spcPts val="0"/>
                        </a:spcBef>
                        <a:spcAft>
                          <a:spcPts val="0"/>
                        </a:spcAft>
                        <a:buClrTx/>
                        <a:buSzTx/>
                        <a:buFontTx/>
                        <a:buNone/>
                        <a:tabLst/>
                        <a:defRPr/>
                      </a:pPr>
                      <a:endParaRPr lang="en-GB" sz="1200" b="0" i="1" u="none" strike="noStrike" dirty="0" smtClean="0">
                        <a:solidFill>
                          <a:srgbClr val="000000"/>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US" sz="1200" b="0" i="1" u="none" strike="noStrike" dirty="0" smtClean="0">
                        <a:solidFill>
                          <a:schemeClr val="tx1"/>
                        </a:solidFill>
                        <a:effectLst/>
                        <a:latin typeface="Arial"/>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tc>
              </a:tr>
              <a:tr h="263259">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r>
                        <a:rPr lang="en-GB" altLang="en-US" sz="1200" dirty="0" smtClean="0">
                          <a:solidFill>
                            <a:srgbClr val="000000"/>
                          </a:solidFill>
                          <a:latin typeface="Arial" panose="020B0604020202020204" pitchFamily="34" charset="0"/>
                          <a:cs typeface="Arial" panose="020B0604020202020204" pitchFamily="34" charset="0"/>
                        </a:rPr>
                        <a:t> </a:t>
                      </a:r>
                      <a:r>
                        <a:rPr lang="en-GB" altLang="en-US" sz="1200" dirty="0" err="1" smtClean="0">
                          <a:solidFill>
                            <a:srgbClr val="000000"/>
                          </a:solidFill>
                          <a:latin typeface="Arial" panose="020B0604020202020204" pitchFamily="34" charset="0"/>
                          <a:cs typeface="Arial" panose="020B0604020202020204" pitchFamily="34" charset="0"/>
                        </a:rPr>
                        <a:t>Alprazolem</a:t>
                      </a:r>
                      <a:r>
                        <a:rPr lang="en-GB" altLang="en-US" sz="1200" dirty="0" smtClean="0">
                          <a:solidFill>
                            <a:srgbClr val="000000"/>
                          </a:solidFill>
                          <a:latin typeface="Arial" panose="020B0604020202020204" pitchFamily="34" charset="0"/>
                          <a:cs typeface="Arial" panose="020B0604020202020204" pitchFamily="34" charset="0"/>
                        </a:rPr>
                        <a:t> </a:t>
                      </a:r>
                      <a:r>
                        <a:rPr lang="en-GB" altLang="en-US" sz="1200" dirty="0" smtClean="0">
                          <a:solidFill>
                            <a:srgbClr val="000000"/>
                          </a:solidFill>
                          <a:latin typeface="Arial" panose="020B0604020202020204" pitchFamily="34" charset="0"/>
                          <a:cs typeface="Arial" panose="020B0604020202020204" pitchFamily="34" charset="0"/>
                        </a:rPr>
                        <a:t>(Xanax)</a:t>
                      </a: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r>
                        <a:rPr lang="en-GB" altLang="en-US" sz="1200" dirty="0" smtClean="0">
                          <a:solidFill>
                            <a:srgbClr val="000000"/>
                          </a:solidFill>
                          <a:latin typeface="Arial" panose="020B0604020202020204" pitchFamily="34" charset="0"/>
                          <a:cs typeface="Arial" panose="020B0604020202020204" pitchFamily="34" charset="0"/>
                        </a:rPr>
                        <a:t> Lorazepam (Ativan)</a:t>
                      </a: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06342">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r>
                        <a:rPr lang="en-GB" sz="1200" b="0" i="0" u="none" strike="noStrike" baseline="0" dirty="0" smtClean="0">
                          <a:solidFill>
                            <a:srgbClr val="000000"/>
                          </a:solidFill>
                          <a:effectLst/>
                          <a:latin typeface="Arial" panose="020B0604020202020204" pitchFamily="34" charset="0"/>
                          <a:cs typeface="Arial" panose="020B0604020202020204" pitchFamily="34" charset="0"/>
                        </a:rPr>
                        <a:t> Amitriptyline/ </a:t>
                      </a:r>
                      <a:r>
                        <a:rPr lang="en-GB" sz="1200" b="0" i="0" u="none" strike="noStrike" baseline="0" dirty="0" err="1" smtClean="0">
                          <a:solidFill>
                            <a:srgbClr val="000000"/>
                          </a:solidFill>
                          <a:effectLst/>
                          <a:latin typeface="Arial" panose="020B0604020202020204" pitchFamily="34" charset="0"/>
                          <a:cs typeface="Arial" panose="020B0604020202020204" pitchFamily="34" charset="0"/>
                        </a:rPr>
                        <a:t>perphenazine</a:t>
                      </a:r>
                      <a:r>
                        <a:rPr lang="en-GB" sz="1200" b="0" i="0" u="none" strike="noStrike" baseline="0" dirty="0" smtClean="0">
                          <a:solidFill>
                            <a:srgbClr val="000000"/>
                          </a:solidFill>
                          <a:effectLst/>
                          <a:latin typeface="Arial" panose="020B0604020202020204" pitchFamily="34" charset="0"/>
                          <a:cs typeface="Arial" panose="020B0604020202020204" pitchFamily="34" charset="0"/>
                        </a:rPr>
                        <a:t>  (</a:t>
                      </a:r>
                      <a:r>
                        <a:rPr lang="en-GB" sz="1200" b="0" i="0" u="none" strike="noStrike" baseline="0" dirty="0" err="1" smtClean="0">
                          <a:solidFill>
                            <a:srgbClr val="000000"/>
                          </a:solidFill>
                          <a:effectLst/>
                          <a:latin typeface="Arial" panose="020B0604020202020204" pitchFamily="34" charset="0"/>
                          <a:cs typeface="Arial" panose="020B0604020202020204" pitchFamily="34" charset="0"/>
                        </a:rPr>
                        <a:t>Triavil</a:t>
                      </a:r>
                      <a:r>
                        <a:rPr lang="en-GB" sz="1200" b="0" i="0" u="none" strike="noStrike" baseline="0" dirty="0" smtClean="0">
                          <a:solidFill>
                            <a:srgbClr val="000000"/>
                          </a:solidFill>
                          <a:effectLst/>
                          <a:latin typeface="Arial" panose="020B0604020202020204" pitchFamily="34" charset="0"/>
                          <a:cs typeface="Arial" panose="020B0604020202020204" pitchFamily="34" charset="0"/>
                        </a:rPr>
                        <a:t>, Etrafon, Duo-</a:t>
                      </a:r>
                      <a:r>
                        <a:rPr lang="en-GB" sz="1200" b="0" i="0" u="none" strike="noStrike" baseline="0" dirty="0" err="1" smtClean="0">
                          <a:solidFill>
                            <a:srgbClr val="000000"/>
                          </a:solidFill>
                          <a:effectLst/>
                          <a:latin typeface="Arial" panose="020B0604020202020204" pitchFamily="34" charset="0"/>
                          <a:cs typeface="Arial" panose="020B0604020202020204" pitchFamily="34" charset="0"/>
                        </a:rPr>
                        <a:t>Vil</a:t>
                      </a:r>
                      <a:r>
                        <a:rPr lang="en-GB" sz="1200" b="0" i="0" u="none" strike="noStrike" baseline="0" dirty="0" smtClean="0">
                          <a:solidFill>
                            <a:srgbClr val="000000"/>
                          </a:solidFill>
                          <a:effectLst/>
                          <a:latin typeface="Arial" panose="020B0604020202020204" pitchFamily="34" charset="0"/>
                          <a:cs typeface="Arial" panose="020B0604020202020204" pitchFamily="34" charset="0"/>
                        </a:rPr>
                        <a:t>)</a:t>
                      </a: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r>
                        <a:rPr lang="en-GB" sz="1200" b="0" i="0" u="none" strike="noStrike" dirty="0" smtClean="0">
                          <a:solidFill>
                            <a:srgbClr val="000000"/>
                          </a:solidFill>
                          <a:effectLst/>
                          <a:latin typeface="Arial" panose="020B0604020202020204" pitchFamily="34" charset="0"/>
                          <a:cs typeface="Arial" panose="020B0604020202020204" pitchFamily="34" charset="0"/>
                        </a:rPr>
                        <a:t> </a:t>
                      </a:r>
                      <a:r>
                        <a:rPr lang="en-GB" sz="1200" b="0" i="0" u="none" strike="noStrike" dirty="0" err="1" smtClean="0">
                          <a:solidFill>
                            <a:srgbClr val="000000"/>
                          </a:solidFill>
                          <a:effectLst/>
                          <a:latin typeface="Arial" panose="020B0604020202020204" pitchFamily="34" charset="0"/>
                          <a:cs typeface="Arial" panose="020B0604020202020204" pitchFamily="34" charset="0"/>
                        </a:rPr>
                        <a:t>Loxapine</a:t>
                      </a:r>
                      <a:r>
                        <a:rPr lang="en-GB" sz="1200" b="0" i="0" u="none" strike="noStrike" dirty="0" smtClean="0">
                          <a:solidFill>
                            <a:srgbClr val="000000"/>
                          </a:solidFill>
                          <a:effectLst/>
                          <a:latin typeface="Arial" panose="020B0604020202020204" pitchFamily="34" charset="0"/>
                          <a:cs typeface="Arial" panose="020B0604020202020204" pitchFamily="34" charset="0"/>
                        </a:rPr>
                        <a:t> </a:t>
                      </a:r>
                      <a:r>
                        <a:rPr lang="en-GB" sz="1200" b="0" i="0" u="none" strike="noStrike" dirty="0" smtClean="0">
                          <a:solidFill>
                            <a:srgbClr val="000000"/>
                          </a:solidFill>
                          <a:effectLst/>
                          <a:latin typeface="Arial" panose="020B0604020202020204" pitchFamily="34" charset="0"/>
                          <a:cs typeface="Arial" panose="020B0604020202020204" pitchFamily="34" charset="0"/>
                        </a:rPr>
                        <a:t>(</a:t>
                      </a:r>
                      <a:r>
                        <a:rPr lang="en-GB" sz="1200" b="0" i="0" u="none" strike="noStrike" dirty="0" err="1" smtClean="0">
                          <a:solidFill>
                            <a:srgbClr val="000000"/>
                          </a:solidFill>
                          <a:effectLst/>
                          <a:latin typeface="Arial" panose="020B0604020202020204" pitchFamily="34" charset="0"/>
                          <a:cs typeface="Arial" panose="020B0604020202020204" pitchFamily="34" charset="0"/>
                        </a:rPr>
                        <a:t>Adasuve</a:t>
                      </a:r>
                      <a:r>
                        <a:rPr lang="en-GB" sz="1200" b="0" i="0" u="none" strike="noStrike" dirty="0" smtClean="0">
                          <a:solidFill>
                            <a:srgbClr val="000000"/>
                          </a:solidFill>
                          <a:effectLst/>
                          <a:latin typeface="Arial" panose="020B0604020202020204" pitchFamily="34" charset="0"/>
                          <a:cs typeface="Arial" panose="020B0604020202020204" pitchFamily="34" charset="0"/>
                        </a:rPr>
                        <a:t>)</a:t>
                      </a: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65312">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r>
                        <a:rPr lang="en-GB" sz="1200" b="0" i="0" u="none" strike="noStrike" dirty="0" smtClean="0">
                          <a:solidFill>
                            <a:srgbClr val="000000"/>
                          </a:solidFill>
                          <a:effectLst/>
                          <a:latin typeface="Arial" panose="020B0604020202020204" pitchFamily="34" charset="0"/>
                          <a:cs typeface="Arial" panose="020B0604020202020204" pitchFamily="34" charset="0"/>
                        </a:rPr>
                        <a:t> Aripiprazole (</a:t>
                      </a:r>
                      <a:r>
                        <a:rPr lang="en-GB" sz="1200" b="0" i="0" u="none" strike="noStrike" dirty="0" err="1" smtClean="0">
                          <a:solidFill>
                            <a:srgbClr val="000000"/>
                          </a:solidFill>
                          <a:effectLst/>
                          <a:latin typeface="Arial" panose="020B0604020202020204" pitchFamily="34" charset="0"/>
                          <a:cs typeface="Arial" panose="020B0604020202020204" pitchFamily="34" charset="0"/>
                        </a:rPr>
                        <a:t>Abilify</a:t>
                      </a:r>
                      <a:r>
                        <a:rPr lang="en-GB" sz="1200" b="0" i="0" u="none" strike="noStrike" dirty="0" smtClean="0">
                          <a:solidFill>
                            <a:srgbClr val="000000"/>
                          </a:solidFill>
                          <a:effectLst/>
                          <a:latin typeface="Arial" panose="020B0604020202020204" pitchFamily="34" charset="0"/>
                          <a:cs typeface="Arial" panose="020B0604020202020204" pitchFamily="34" charset="0"/>
                        </a:rPr>
                        <a:t>)</a:t>
                      </a: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r>
                        <a:rPr lang="en-GB" sz="1200" b="0" i="0" u="none" strike="noStrike" dirty="0" smtClean="0">
                          <a:solidFill>
                            <a:srgbClr val="000000"/>
                          </a:solidFill>
                          <a:effectLst/>
                          <a:latin typeface="Arial" panose="020B0604020202020204" pitchFamily="34" charset="0"/>
                          <a:cs typeface="Arial" panose="020B0604020202020204" pitchFamily="34" charset="0"/>
                        </a:rPr>
                        <a:t> Olanzapine (Zyprexa)</a:t>
                      </a: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82656">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r>
                        <a:rPr lang="en-GB" sz="1200" b="0" i="0" u="none" strike="noStrike" baseline="0" dirty="0" smtClean="0">
                          <a:solidFill>
                            <a:schemeClr val="tx1"/>
                          </a:solidFill>
                          <a:effectLst/>
                          <a:latin typeface="Webdings" panose="05030102010509060703" pitchFamily="18" charset="2"/>
                          <a:cs typeface="Arial" panose="020B0604020202020204" pitchFamily="34" charset="0"/>
                        </a:rPr>
                        <a:t> </a:t>
                      </a:r>
                      <a:r>
                        <a:rPr lang="en-GB" sz="1200" b="0" i="0" u="none" strike="noStrike" baseline="0" dirty="0" err="1" smtClean="0">
                          <a:solidFill>
                            <a:schemeClr val="tx1"/>
                          </a:solidFill>
                          <a:effectLst/>
                          <a:latin typeface="Arial" panose="020B0604020202020204" pitchFamily="34" charset="0"/>
                          <a:cs typeface="Arial" panose="020B0604020202020204" pitchFamily="34" charset="0"/>
                        </a:rPr>
                        <a:t>Chlorpromazin</a:t>
                      </a:r>
                      <a:r>
                        <a:rPr lang="en-GB" sz="1200" b="0" i="0" u="none" strike="noStrike" baseline="0" dirty="0" smtClean="0">
                          <a:solidFill>
                            <a:schemeClr val="tx1"/>
                          </a:solidFill>
                          <a:effectLst/>
                          <a:latin typeface="Arial" panose="020B0604020202020204" pitchFamily="34" charset="0"/>
                          <a:cs typeface="Arial" panose="020B0604020202020204" pitchFamily="34" charset="0"/>
                        </a:rPr>
                        <a:t> (</a:t>
                      </a:r>
                      <a:r>
                        <a:rPr lang="en-GB" sz="1200" b="0" i="0" u="none" strike="noStrike" baseline="0" dirty="0" err="1" smtClean="0">
                          <a:solidFill>
                            <a:schemeClr val="tx1"/>
                          </a:solidFill>
                          <a:effectLst/>
                          <a:latin typeface="Arial" panose="020B0604020202020204" pitchFamily="34" charset="0"/>
                          <a:cs typeface="Arial" panose="020B0604020202020204" pitchFamily="34" charset="0"/>
                        </a:rPr>
                        <a:t>Thorzaine</a:t>
                      </a:r>
                      <a:r>
                        <a:rPr lang="en-GB" sz="1200" b="0" i="0" u="none" strike="noStrike" baseline="0" dirty="0" smtClean="0">
                          <a:solidFill>
                            <a:schemeClr val="tx1"/>
                          </a:solidFill>
                          <a:effectLst/>
                          <a:latin typeface="Arial" panose="020B0604020202020204" pitchFamily="34" charset="0"/>
                          <a:cs typeface="Arial" panose="020B0604020202020204" pitchFamily="34" charset="0"/>
                        </a:rPr>
                        <a:t>/ </a:t>
                      </a:r>
                      <a:r>
                        <a:rPr lang="en-GB" sz="1200" b="0" i="0" u="none" strike="noStrike" baseline="0" dirty="0" err="1" smtClean="0">
                          <a:solidFill>
                            <a:schemeClr val="tx1"/>
                          </a:solidFill>
                          <a:effectLst/>
                          <a:latin typeface="Arial" panose="020B0604020202020204" pitchFamily="34" charset="0"/>
                          <a:cs typeface="Arial" panose="020B0604020202020204" pitchFamily="34" charset="0"/>
                        </a:rPr>
                        <a:t>Largactil</a:t>
                      </a:r>
                      <a:r>
                        <a:rPr lang="en-GB" sz="1200" b="0" i="0" u="none" strike="noStrike" baseline="0" dirty="0" smtClean="0">
                          <a:solidFill>
                            <a:schemeClr val="tx1"/>
                          </a:solidFill>
                          <a:effectLst/>
                          <a:latin typeface="Arial" panose="020B0604020202020204" pitchFamily="34" charset="0"/>
                          <a:cs typeface="Arial" panose="020B0604020202020204" pitchFamily="34" charset="0"/>
                        </a:rPr>
                        <a:t>)</a:t>
                      </a: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r>
                        <a:rPr lang="en-GB" sz="1200" b="0" i="0" u="none" strike="noStrike" dirty="0" smtClean="0">
                          <a:solidFill>
                            <a:schemeClr val="tx1"/>
                          </a:solidFill>
                          <a:effectLst/>
                          <a:latin typeface="Arial" panose="020B0604020202020204" pitchFamily="34" charset="0"/>
                          <a:cs typeface="Arial" panose="020B0604020202020204" pitchFamily="34" charset="0"/>
                        </a:rPr>
                        <a:t> </a:t>
                      </a:r>
                      <a:r>
                        <a:rPr lang="en-GB" sz="1200" b="0" i="0" u="none" strike="noStrike" dirty="0" err="1" smtClean="0">
                          <a:solidFill>
                            <a:schemeClr val="tx1"/>
                          </a:solidFill>
                          <a:effectLst/>
                          <a:latin typeface="Arial" panose="020B0604020202020204" pitchFamily="34" charset="0"/>
                          <a:cs typeface="Arial" panose="020B0604020202020204" pitchFamily="34" charset="0"/>
                        </a:rPr>
                        <a:t>Quietiapine</a:t>
                      </a:r>
                      <a:r>
                        <a:rPr lang="en-GB" sz="1200" b="0" i="0" u="none" strike="noStrike" dirty="0" smtClean="0">
                          <a:solidFill>
                            <a:schemeClr val="tx1"/>
                          </a:solidFill>
                          <a:effectLst/>
                          <a:latin typeface="Arial" panose="020B0604020202020204" pitchFamily="34" charset="0"/>
                          <a:cs typeface="Arial" panose="020B0604020202020204" pitchFamily="34" charset="0"/>
                        </a:rPr>
                        <a:t> (Seroquel)</a:t>
                      </a: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80090">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r>
                        <a:rPr lang="en-GB" altLang="en-US" sz="1200" dirty="0" smtClean="0">
                          <a:solidFill>
                            <a:srgbClr val="000000"/>
                          </a:solidFill>
                          <a:latin typeface="Arial" panose="020B0604020202020204" pitchFamily="34" charset="0"/>
                          <a:cs typeface="Arial" panose="020B0604020202020204" pitchFamily="34" charset="0"/>
                        </a:rPr>
                        <a:t> Citalopram (</a:t>
                      </a:r>
                      <a:r>
                        <a:rPr lang="en-GB" altLang="en-US" sz="1200" dirty="0" err="1" smtClean="0">
                          <a:solidFill>
                            <a:srgbClr val="000000"/>
                          </a:solidFill>
                          <a:latin typeface="Arial" panose="020B0604020202020204" pitchFamily="34" charset="0"/>
                          <a:cs typeface="Arial" panose="020B0604020202020204" pitchFamily="34" charset="0"/>
                        </a:rPr>
                        <a:t>Celexa</a:t>
                      </a:r>
                      <a:r>
                        <a:rPr lang="en-GB" altLang="en-US" sz="1200" dirty="0" smtClean="0">
                          <a:solidFill>
                            <a:srgbClr val="000000"/>
                          </a:solidFill>
                          <a:latin typeface="Arial" panose="020B0604020202020204" pitchFamily="34" charset="0"/>
                          <a:cs typeface="Arial" panose="020B0604020202020204" pitchFamily="34" charset="0"/>
                        </a:rPr>
                        <a:t>)</a:t>
                      </a:r>
                      <a:endParaRPr lang="en-GB" altLang="en-US" sz="1200" b="0" dirty="0" smtClean="0">
                        <a:solidFill>
                          <a:srgbClr val="000000"/>
                        </a:solidFill>
                        <a:latin typeface="Arial" panose="020B0604020202020204" pitchFamily="34" charset="0"/>
                        <a:cs typeface="Arial" panose="020B0604020202020204" pitchFamily="34" charset="0"/>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r>
                        <a:rPr lang="en-GB" sz="1200" b="0" i="0" u="none" strike="noStrike" dirty="0" smtClean="0">
                          <a:solidFill>
                            <a:schemeClr val="tx1"/>
                          </a:solidFill>
                          <a:effectLst/>
                          <a:latin typeface="Arial" panose="020B0604020202020204" pitchFamily="34" charset="0"/>
                          <a:cs typeface="Arial" panose="020B0604020202020204" pitchFamily="34" charset="0"/>
                        </a:rPr>
                        <a:t> Risperidone </a:t>
                      </a:r>
                      <a:r>
                        <a:rPr lang="en-GB" sz="1200" b="0" i="0" u="none" strike="noStrike" baseline="0" dirty="0" smtClean="0">
                          <a:solidFill>
                            <a:schemeClr val="tx1"/>
                          </a:solidFill>
                          <a:effectLst/>
                          <a:latin typeface="Arial" panose="020B0604020202020204" pitchFamily="34" charset="0"/>
                          <a:cs typeface="Arial" panose="020B0604020202020204" pitchFamily="34" charset="0"/>
                        </a:rPr>
                        <a:t>(</a:t>
                      </a:r>
                      <a:r>
                        <a:rPr lang="en-GB" sz="1200" b="0" i="0" u="none" strike="noStrike" baseline="0" dirty="0" err="1" smtClean="0">
                          <a:solidFill>
                            <a:schemeClr val="tx1"/>
                          </a:solidFill>
                          <a:effectLst/>
                          <a:latin typeface="Arial" panose="020B0604020202020204" pitchFamily="34" charset="0"/>
                          <a:cs typeface="Arial" panose="020B0604020202020204" pitchFamily="34" charset="0"/>
                        </a:rPr>
                        <a:t>Risperidal</a:t>
                      </a:r>
                      <a:r>
                        <a:rPr lang="en-GB" sz="1200" b="0" i="0" u="none" strike="noStrike" baseline="0" dirty="0" smtClean="0">
                          <a:solidFill>
                            <a:schemeClr val="tx1"/>
                          </a:solidFill>
                          <a:effectLst/>
                          <a:latin typeface="Arial" panose="020B0604020202020204" pitchFamily="34" charset="0"/>
                          <a:cs typeface="Arial" panose="020B0604020202020204" pitchFamily="34" charset="0"/>
                        </a:rPr>
                        <a:t>) </a:t>
                      </a: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46013">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r>
                        <a:rPr lang="en-GB" altLang="en-US" sz="1200" dirty="0" smtClean="0">
                          <a:solidFill>
                            <a:srgbClr val="000000"/>
                          </a:solidFill>
                          <a:latin typeface="Arial" panose="020B0604020202020204" pitchFamily="34" charset="0"/>
                          <a:cs typeface="Arial" panose="020B0604020202020204" pitchFamily="34" charset="0"/>
                        </a:rPr>
                        <a:t> Diazepam</a:t>
                      </a:r>
                      <a:r>
                        <a:rPr lang="en-GB" altLang="en-US" sz="1200" baseline="0" dirty="0" smtClean="0">
                          <a:solidFill>
                            <a:srgbClr val="000000"/>
                          </a:solidFill>
                          <a:latin typeface="Arial" panose="020B0604020202020204" pitchFamily="34" charset="0"/>
                          <a:cs typeface="Arial" panose="020B0604020202020204" pitchFamily="34" charset="0"/>
                        </a:rPr>
                        <a:t> (Valium) </a:t>
                      </a: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r>
                        <a:rPr lang="en-GB" altLang="en-US" sz="1200" b="0" dirty="0" smtClean="0">
                          <a:solidFill>
                            <a:srgbClr val="000000"/>
                          </a:solidFill>
                          <a:latin typeface="Arial" panose="020B0604020202020204" pitchFamily="34" charset="0"/>
                          <a:cs typeface="Arial" panose="020B0604020202020204" pitchFamily="34" charset="0"/>
                        </a:rPr>
                        <a:t> </a:t>
                      </a:r>
                      <a:r>
                        <a:rPr lang="en-GB" altLang="en-US" sz="1200" b="0" dirty="0" err="1" smtClean="0">
                          <a:solidFill>
                            <a:srgbClr val="000000"/>
                          </a:solidFill>
                          <a:latin typeface="Arial" panose="020B0604020202020204" pitchFamily="34" charset="0"/>
                          <a:cs typeface="Arial" panose="020B0604020202020204" pitchFamily="34" charset="0"/>
                        </a:rPr>
                        <a:t>Zopiclone</a:t>
                      </a:r>
                      <a:endParaRPr lang="en-GB" altLang="en-US" sz="1200" b="0" dirty="0" smtClean="0">
                        <a:solidFill>
                          <a:srgbClr val="000000"/>
                        </a:solidFill>
                        <a:latin typeface="Arial" panose="020B0604020202020204" pitchFamily="34" charset="0"/>
                        <a:cs typeface="Arial" panose="020B0604020202020204" pitchFamily="34" charset="0"/>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68420">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r>
                        <a:rPr lang="en-GB" sz="1200" b="0" i="0" u="none" strike="noStrike" dirty="0" smtClean="0">
                          <a:solidFill>
                            <a:schemeClr val="tx1"/>
                          </a:solidFill>
                          <a:effectLst/>
                          <a:latin typeface="Arial" panose="020B0604020202020204" pitchFamily="34" charset="0"/>
                          <a:cs typeface="Arial" panose="020B0604020202020204" pitchFamily="34" charset="0"/>
                        </a:rPr>
                        <a:t> </a:t>
                      </a:r>
                      <a:r>
                        <a:rPr lang="en-GB" altLang="en-US" sz="1200" dirty="0" smtClean="0">
                          <a:solidFill>
                            <a:srgbClr val="000000"/>
                          </a:solidFill>
                          <a:latin typeface="Arial" panose="020B0604020202020204" pitchFamily="34" charset="0"/>
                          <a:cs typeface="Arial" panose="020B0604020202020204" pitchFamily="34" charset="0"/>
                        </a:rPr>
                        <a:t>Divalproex sodium</a:t>
                      </a:r>
                      <a:r>
                        <a:rPr lang="en-GB" altLang="en-US" sz="1200" baseline="0" dirty="0" smtClean="0">
                          <a:solidFill>
                            <a:srgbClr val="000000"/>
                          </a:solidFill>
                          <a:latin typeface="Arial" panose="020B0604020202020204" pitchFamily="34" charset="0"/>
                          <a:cs typeface="Arial" panose="020B0604020202020204" pitchFamily="34" charset="0"/>
                        </a:rPr>
                        <a:t> (Depakote)</a:t>
                      </a: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r>
                        <a:rPr lang="en-GB" altLang="en-US" sz="1200" dirty="0" smtClean="0">
                          <a:solidFill>
                            <a:srgbClr val="000000"/>
                          </a:solidFill>
                          <a:latin typeface="Arial" panose="020B0604020202020204" pitchFamily="34" charset="0"/>
                          <a:cs typeface="Arial" panose="020B0604020202020204" pitchFamily="34" charset="0"/>
                        </a:rPr>
                        <a:t> Other</a:t>
                      </a: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42219">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r>
                        <a:rPr lang="en-GB" sz="1200" b="0" i="0" u="none" strike="noStrike" baseline="0" dirty="0" smtClean="0">
                          <a:solidFill>
                            <a:srgbClr val="000000"/>
                          </a:solidFill>
                          <a:effectLst/>
                          <a:latin typeface="Arial" panose="020B0604020202020204" pitchFamily="34" charset="0"/>
                          <a:cs typeface="Arial" panose="020B0604020202020204" pitchFamily="34" charset="0"/>
                        </a:rPr>
                        <a:t> Olanzapine (</a:t>
                      </a:r>
                      <a:r>
                        <a:rPr lang="en-GB" sz="1200" b="0" i="0" u="none" strike="noStrike" baseline="0" dirty="0" err="1" smtClean="0">
                          <a:solidFill>
                            <a:srgbClr val="000000"/>
                          </a:solidFill>
                          <a:effectLst/>
                          <a:latin typeface="Arial" panose="020B0604020202020204" pitchFamily="34" charset="0"/>
                          <a:cs typeface="Arial" panose="020B0604020202020204" pitchFamily="34" charset="0"/>
                        </a:rPr>
                        <a:t>Zyprexia</a:t>
                      </a:r>
                      <a:r>
                        <a:rPr lang="en-GB" sz="1200" b="0" i="0" u="none" strike="noStrike" baseline="0" dirty="0" smtClean="0">
                          <a:solidFill>
                            <a:srgbClr val="000000"/>
                          </a:solidFill>
                          <a:effectLst/>
                          <a:latin typeface="Arial" panose="020B0604020202020204" pitchFamily="34" charset="0"/>
                          <a:cs typeface="Arial" panose="020B0604020202020204" pitchFamily="34" charset="0"/>
                        </a:rPr>
                        <a:t>)</a:t>
                      </a: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b" latinLnBrk="0" hangingPunct="1">
                        <a:lnSpc>
                          <a:spcPct val="100000"/>
                        </a:lnSpc>
                        <a:spcBef>
                          <a:spcPts val="0"/>
                        </a:spcBef>
                        <a:spcAft>
                          <a:spcPts val="0"/>
                        </a:spcAft>
                        <a:buClrTx/>
                        <a:buSzTx/>
                        <a:buFont typeface="Webdings"/>
                        <a:buNone/>
                        <a:tabLst/>
                        <a:defRPr/>
                      </a:pPr>
                      <a:r>
                        <a:rPr lang="en-GB" sz="1200" b="0" i="0" u="none" strike="noStrike" baseline="0" dirty="0" smtClean="0">
                          <a:solidFill>
                            <a:srgbClr val="000000"/>
                          </a:solidFill>
                          <a:effectLst/>
                          <a:latin typeface="Webdings" panose="05030102010509060703" pitchFamily="18" charset="2"/>
                          <a:cs typeface="Arial" panose="020B0604020202020204" pitchFamily="34" charset="0"/>
                        </a:rPr>
                        <a:t>c</a:t>
                      </a:r>
                      <a:r>
                        <a:rPr lang="en-GB" sz="1200" b="0" i="0" u="none" strike="noStrike" baseline="0" dirty="0" smtClean="0">
                          <a:solidFill>
                            <a:srgbClr val="000000"/>
                          </a:solidFill>
                          <a:effectLst/>
                          <a:latin typeface="Arial" panose="020B0604020202020204" pitchFamily="34" charset="0"/>
                          <a:cs typeface="Arial" panose="020B0604020202020204" pitchFamily="34" charset="0"/>
                        </a:rPr>
                        <a:t> Unsure/ don’t remember</a:t>
                      </a: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45529">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r>
                        <a:rPr lang="en-GB" altLang="en-US" sz="1200" dirty="0" smtClean="0">
                          <a:solidFill>
                            <a:srgbClr val="000000"/>
                          </a:solidFill>
                          <a:latin typeface="Arial" panose="020B0604020202020204" pitchFamily="34" charset="0"/>
                          <a:cs typeface="Arial" panose="020B0604020202020204" pitchFamily="34" charset="0"/>
                        </a:rPr>
                        <a:t> Haloperidol</a:t>
                      </a: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indent="-171450" algn="l" defTabSz="914400" rtl="0" eaLnBrk="1" fontAlgn="b" latinLnBrk="0" hangingPunct="1">
                        <a:lnSpc>
                          <a:spcPct val="100000"/>
                        </a:lnSpc>
                        <a:spcBef>
                          <a:spcPts val="0"/>
                        </a:spcBef>
                        <a:spcAft>
                          <a:spcPts val="0"/>
                        </a:spcAft>
                        <a:buClrTx/>
                        <a:buSzTx/>
                        <a:buFont typeface="Webdings"/>
                        <a:buChar char="c"/>
                        <a:tabLst/>
                        <a:defRPr/>
                      </a:pPr>
                      <a:endParaRPr lang="en-GB" altLang="en-US" sz="1200" dirty="0" smtClean="0">
                        <a:solidFill>
                          <a:srgbClr val="000000"/>
                        </a:solidFill>
                        <a:latin typeface="Arial" panose="020B0604020202020204" pitchFamily="34" charset="0"/>
                        <a:cs typeface="Arial" panose="020B0604020202020204" pitchFamily="34" charset="0"/>
                      </a:endParaRPr>
                    </a:p>
                  </a:txBody>
                  <a:tcPr marL="36000" marR="36000" marT="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038772733"/>
              </p:ext>
            </p:extLst>
          </p:nvPr>
        </p:nvGraphicFramePr>
        <p:xfrm>
          <a:off x="0" y="3766422"/>
          <a:ext cx="6858000" cy="2386942"/>
        </p:xfrm>
        <a:graphic>
          <a:graphicData uri="http://schemas.openxmlformats.org/drawingml/2006/table">
            <a:tbl>
              <a:tblPr firstRow="1" bandRow="1">
                <a:tableStyleId>{5C22544A-7EE6-4342-B048-85BDC9FD1C3A}</a:tableStyleId>
              </a:tblPr>
              <a:tblGrid>
                <a:gridCol w="213797"/>
                <a:gridCol w="6644203"/>
              </a:tblGrid>
              <a:tr h="558142">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tx1"/>
                          </a:solidFill>
                          <a:latin typeface="Arial" panose="020B0604020202020204" pitchFamily="34" charset="0"/>
                          <a:cs typeface="Arial" panose="020B0604020202020204" pitchFamily="34" charset="0"/>
                        </a:rPr>
                        <a:t>Q12.</a:t>
                      </a:r>
                      <a:r>
                        <a:rPr lang="en-GB" sz="1200" baseline="0" dirty="0" smtClean="0">
                          <a:solidFill>
                            <a:schemeClr val="tx1"/>
                          </a:solidFill>
                          <a:latin typeface="Arial" panose="020B0604020202020204" pitchFamily="34" charset="0"/>
                          <a:cs typeface="Arial" panose="020B0604020202020204" pitchFamily="34" charset="0"/>
                        </a:rPr>
                        <a:t> Thinking of the last year, which of the following statements </a:t>
                      </a:r>
                      <a:r>
                        <a:rPr lang="en-GB" sz="1200" b="1" i="0" u="none" strike="noStrike" baseline="0" dirty="0" smtClean="0">
                          <a:solidFill>
                            <a:schemeClr val="tx1"/>
                          </a:solidFill>
                          <a:effectLst/>
                          <a:latin typeface="Arial"/>
                        </a:rPr>
                        <a:t>do you agree with the most  when describing how you  view rescue medication</a:t>
                      </a:r>
                      <a:r>
                        <a:rPr lang="en-GB" sz="1200" baseline="0" dirty="0" smtClean="0">
                          <a:solidFill>
                            <a:schemeClr val="tx1"/>
                          </a:solidFill>
                          <a:latin typeface="Arial" panose="020B0604020202020204" pitchFamily="34" charset="0"/>
                          <a:cs typeface="Arial" panose="020B0604020202020204" pitchFamily="34" charset="0"/>
                        </a:rPr>
                        <a:t>? </a:t>
                      </a:r>
                      <a:r>
                        <a:rPr lang="en-GB" sz="1200" b="0" i="1" u="none" strike="noStrike" dirty="0" smtClean="0">
                          <a:solidFill>
                            <a:schemeClr val="tx1"/>
                          </a:solidFill>
                          <a:effectLst/>
                          <a:latin typeface="Arial"/>
                        </a:rPr>
                        <a:t>(</a:t>
                      </a:r>
                      <a:r>
                        <a:rPr lang="en-US" sz="1200" b="0" i="1" dirty="0" smtClean="0">
                          <a:solidFill>
                            <a:schemeClr val="tx1"/>
                          </a:solidFill>
                          <a:latin typeface="Arial" pitchFamily="34" charset="0"/>
                          <a:cs typeface="Arial" pitchFamily="34" charset="0"/>
                          <a:sym typeface="Wingdings 2" pitchFamily="18" charset="2"/>
                        </a:rPr>
                        <a:t></a:t>
                      </a:r>
                      <a:r>
                        <a:rPr lang="en-US" sz="1200" b="0" i="1" u="none" strike="noStrike" baseline="0" dirty="0" smtClean="0">
                          <a:solidFill>
                            <a:schemeClr val="tx1"/>
                          </a:solidFill>
                          <a:effectLst/>
                          <a:latin typeface="Arial"/>
                          <a:cs typeface="+mn-cs"/>
                          <a:sym typeface="Wingdings 2" pitchFamily="18" charset="2"/>
                        </a:rPr>
                        <a:t> </a:t>
                      </a:r>
                      <a:r>
                        <a:rPr lang="en-US" sz="1200" b="0" i="1" u="none" strike="noStrike" baseline="0" dirty="0" smtClean="0">
                          <a:solidFill>
                            <a:schemeClr val="tx1"/>
                          </a:solidFill>
                          <a:effectLst/>
                          <a:latin typeface="Arial"/>
                        </a:rPr>
                        <a:t> one box only</a:t>
                      </a:r>
                      <a:r>
                        <a:rPr lang="en-GB" sz="1200" b="0" i="1" u="none" strike="noStrike" dirty="0" smtClean="0">
                          <a:solidFill>
                            <a:schemeClr val="tx1"/>
                          </a:solidFill>
                          <a:effectLst/>
                          <a:latin typeface="Arial"/>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1" u="none" strike="noStrike" dirty="0" smtClean="0">
                        <a:solidFill>
                          <a:srgbClr val="FF0000"/>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49558">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r>
                        <a:rPr lang="en-GB" sz="1200" b="0" i="0" u="none" strike="noStrike" dirty="0" smtClean="0">
                          <a:solidFill>
                            <a:schemeClr val="tx1"/>
                          </a:solidFill>
                          <a:effectLst/>
                          <a:latin typeface="Webdings"/>
                        </a:rPr>
                        <a:t>c</a:t>
                      </a:r>
                      <a:r>
                        <a:rPr lang="en-GB" sz="1200" b="0" i="0" u="none" strike="noStrike" baseline="0" dirty="0" smtClean="0">
                          <a:solidFill>
                            <a:schemeClr val="tx1"/>
                          </a:solidFill>
                          <a:effectLst/>
                          <a:latin typeface="Arial"/>
                        </a:rPr>
                        <a:t> I don’t use my rescue medication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49558">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r>
                        <a:rPr lang="en-GB" sz="1200" b="0" i="0" u="none" strike="noStrike" dirty="0" smtClean="0">
                          <a:solidFill>
                            <a:schemeClr val="tx1"/>
                          </a:solidFill>
                          <a:effectLst/>
                          <a:latin typeface="Webdings"/>
                        </a:rPr>
                        <a:t>c </a:t>
                      </a:r>
                      <a:r>
                        <a:rPr lang="en-GB" sz="1200" b="0" i="0" u="none" strike="noStrike" dirty="0" smtClean="0">
                          <a:solidFill>
                            <a:schemeClr val="tx1"/>
                          </a:solidFill>
                          <a:effectLst/>
                          <a:latin typeface="Arial" panose="020B0604020202020204" pitchFamily="34" charset="0"/>
                          <a:cs typeface="Arial" panose="020B0604020202020204" pitchFamily="34" charset="0"/>
                        </a:rPr>
                        <a:t>I only use rescue medication </a:t>
                      </a:r>
                      <a:r>
                        <a:rPr lang="en-GB" sz="1200" b="0" i="0" u="none" strike="noStrike" baseline="0" dirty="0" smtClean="0">
                          <a:solidFill>
                            <a:schemeClr val="tx1"/>
                          </a:solidFill>
                          <a:effectLst/>
                          <a:latin typeface="Arial" panose="020B0604020202020204" pitchFamily="34" charset="0"/>
                          <a:cs typeface="Arial" panose="020B0604020202020204" pitchFamily="34" charset="0"/>
                        </a:rPr>
                        <a:t>for severe symptoms of agitation</a:t>
                      </a: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49558">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r>
                        <a:rPr lang="en-GB" sz="1200" b="0" i="0" u="none" strike="noStrike" dirty="0" smtClean="0">
                          <a:solidFill>
                            <a:schemeClr val="tx1"/>
                          </a:solidFill>
                          <a:effectLst/>
                          <a:latin typeface="Webdings"/>
                        </a:rPr>
                        <a:t>c </a:t>
                      </a:r>
                      <a:r>
                        <a:rPr lang="en-GB" sz="1200" b="0" i="0" u="none" strike="noStrike" dirty="0" smtClean="0">
                          <a:solidFill>
                            <a:schemeClr val="tx1"/>
                          </a:solidFill>
                          <a:effectLst/>
                          <a:latin typeface="Arial" panose="020B0604020202020204" pitchFamily="34" charset="0"/>
                          <a:cs typeface="Arial" panose="020B0604020202020204" pitchFamily="34" charset="0"/>
                        </a:rPr>
                        <a:t>I use</a:t>
                      </a:r>
                      <a:r>
                        <a:rPr lang="en-GB" sz="1200" b="0" i="0" u="none" strike="noStrike" baseline="0" dirty="0" smtClean="0">
                          <a:solidFill>
                            <a:schemeClr val="tx1"/>
                          </a:solidFill>
                          <a:effectLst/>
                          <a:latin typeface="Arial" panose="020B0604020202020204" pitchFamily="34" charset="0"/>
                          <a:cs typeface="Arial" panose="020B0604020202020204" pitchFamily="34" charset="0"/>
                        </a:rPr>
                        <a:t> rescue medication for moderate-intense or severe symptoms of agitation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49558">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endParaRPr lang="en-GB" sz="1200" b="0" i="0" u="none" strike="noStrike" baseline="0" dirty="0" smtClean="0">
                        <a:solidFill>
                          <a:schemeClr val="tx1"/>
                        </a:solidFill>
                        <a:effectLst/>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r>
                        <a:rPr lang="en-GB" sz="1200" b="0" i="0" u="none" strike="noStrike" dirty="0" smtClean="0">
                          <a:solidFill>
                            <a:schemeClr val="tx1"/>
                          </a:solidFill>
                          <a:effectLst/>
                          <a:latin typeface="Webdings"/>
                        </a:rPr>
                        <a:t>c </a:t>
                      </a:r>
                      <a:r>
                        <a:rPr lang="en-GB" sz="1200" b="0" i="0" u="none" strike="noStrike" dirty="0" smtClean="0">
                          <a:solidFill>
                            <a:schemeClr val="tx1"/>
                          </a:solidFill>
                          <a:effectLst/>
                          <a:latin typeface="Arial" panose="020B0604020202020204" pitchFamily="34" charset="0"/>
                          <a:cs typeface="Arial" panose="020B0604020202020204" pitchFamily="34" charset="0"/>
                        </a:rPr>
                        <a:t>I use</a:t>
                      </a:r>
                      <a:r>
                        <a:rPr lang="en-GB" sz="1200" b="0" i="0" u="none" strike="noStrike" baseline="0" dirty="0" smtClean="0">
                          <a:solidFill>
                            <a:schemeClr val="tx1"/>
                          </a:solidFill>
                          <a:effectLst/>
                          <a:latin typeface="Arial" panose="020B0604020202020204" pitchFamily="34" charset="0"/>
                          <a:cs typeface="Arial" panose="020B0604020202020204" pitchFamily="34" charset="0"/>
                        </a:rPr>
                        <a:t> rescue medication for moderate, moderate-intense or severe symptoms of agitation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49558">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endParaRPr lang="en-GB" sz="1200" b="0" i="0" u="none" strike="noStrike" baseline="0" dirty="0" smtClean="0">
                        <a:solidFill>
                          <a:schemeClr val="tx1"/>
                        </a:solidFill>
                        <a:effectLst/>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r>
                        <a:rPr lang="en-GB" sz="1200" b="0" i="0" u="none" strike="noStrike" dirty="0" smtClean="0">
                          <a:solidFill>
                            <a:schemeClr val="tx1"/>
                          </a:solidFill>
                          <a:effectLst/>
                          <a:latin typeface="Webdings"/>
                        </a:rPr>
                        <a:t>c </a:t>
                      </a:r>
                      <a:r>
                        <a:rPr lang="en-GB" sz="1200" b="0" i="0" u="none" strike="noStrike" dirty="0" smtClean="0">
                          <a:solidFill>
                            <a:schemeClr val="tx1"/>
                          </a:solidFill>
                          <a:effectLst/>
                          <a:latin typeface="Arial" panose="020B0604020202020204" pitchFamily="34" charset="0"/>
                          <a:cs typeface="Arial" panose="020B0604020202020204" pitchFamily="34" charset="0"/>
                        </a:rPr>
                        <a:t>I use rescue</a:t>
                      </a:r>
                      <a:r>
                        <a:rPr lang="en-GB" sz="1200" b="0" i="0" u="none" strike="noStrike" baseline="0" dirty="0" smtClean="0">
                          <a:solidFill>
                            <a:schemeClr val="tx1"/>
                          </a:solidFill>
                          <a:effectLst/>
                          <a:latin typeface="Arial" panose="020B0604020202020204" pitchFamily="34" charset="0"/>
                          <a:cs typeface="Arial" panose="020B0604020202020204" pitchFamily="34" charset="0"/>
                        </a:rPr>
                        <a:t> medication whenever I have symptoms of agitation, regardless of their severity</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49558">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endParaRPr lang="en-GB" sz="1200" b="0" i="0" u="none" strike="noStrike" baseline="0" dirty="0" smtClean="0">
                        <a:solidFill>
                          <a:schemeClr val="tx1"/>
                        </a:solidFill>
                        <a:effectLst/>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 typeface="Webdings"/>
                        <a:buNone/>
                        <a:tabLst/>
                        <a:defRPr/>
                      </a:pPr>
                      <a:r>
                        <a:rPr lang="en-GB" sz="1200" b="0" i="0" u="none" strike="noStrike" dirty="0" smtClean="0">
                          <a:solidFill>
                            <a:schemeClr val="tx1"/>
                          </a:solidFill>
                          <a:effectLst/>
                          <a:latin typeface="Webdings"/>
                        </a:rPr>
                        <a:t>c </a:t>
                      </a:r>
                      <a:r>
                        <a:rPr lang="en-GB" sz="1200" b="0" i="0" u="none" strike="noStrike" dirty="0" smtClean="0">
                          <a:solidFill>
                            <a:schemeClr val="tx1"/>
                          </a:solidFill>
                          <a:effectLst/>
                          <a:latin typeface="Arial" panose="020B0604020202020204" pitchFamily="34" charset="0"/>
                          <a:cs typeface="Arial" panose="020B0604020202020204" pitchFamily="34" charset="0"/>
                        </a:rPr>
                        <a:t>I</a:t>
                      </a:r>
                      <a:r>
                        <a:rPr lang="en-GB" sz="1200" b="0" i="0" u="none" strike="noStrike" baseline="0" dirty="0" smtClean="0">
                          <a:solidFill>
                            <a:schemeClr val="tx1"/>
                          </a:solidFill>
                          <a:effectLst/>
                          <a:latin typeface="Arial" panose="020B0604020202020204" pitchFamily="34" charset="0"/>
                          <a:cs typeface="Arial" panose="020B0604020202020204" pitchFamily="34" charset="0"/>
                        </a:rPr>
                        <a:t> use rescue medication to cope with day-day symptoms associated with my mental health disorder, and not just when I am agitated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087851708"/>
              </p:ext>
            </p:extLst>
          </p:nvPr>
        </p:nvGraphicFramePr>
        <p:xfrm>
          <a:off x="0" y="6353503"/>
          <a:ext cx="6681030" cy="1281468"/>
        </p:xfrm>
        <a:graphic>
          <a:graphicData uri="http://schemas.openxmlformats.org/drawingml/2006/table">
            <a:tbl>
              <a:tblPr firstRow="1" bandRow="1">
                <a:tableStyleId>{5C22544A-7EE6-4342-B048-85BDC9FD1C3A}</a:tableStyleId>
              </a:tblPr>
              <a:tblGrid>
                <a:gridCol w="1336206"/>
                <a:gridCol w="1336206"/>
                <a:gridCol w="1336206"/>
                <a:gridCol w="1178301"/>
                <a:gridCol w="1494111"/>
              </a:tblGrid>
              <a:tr h="419420">
                <a:tc grid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i="0" u="none" strike="noStrike" dirty="0" smtClean="0">
                          <a:solidFill>
                            <a:schemeClr val="tx1"/>
                          </a:solidFill>
                          <a:effectLst/>
                          <a:latin typeface="Arial"/>
                        </a:rPr>
                        <a:t>Q13a.</a:t>
                      </a:r>
                      <a:r>
                        <a:rPr lang="en-GB" sz="1200" b="1" i="0" u="none" strike="noStrike" baseline="0" dirty="0" smtClean="0">
                          <a:solidFill>
                            <a:schemeClr val="tx1"/>
                          </a:solidFill>
                          <a:effectLst/>
                          <a:latin typeface="Arial"/>
                        </a:rPr>
                        <a:t> How satisfied are you with your medication for reducing your feelings of agitation? </a:t>
                      </a:r>
                      <a:r>
                        <a:rPr lang="en-GB" sz="1200" b="0" i="1" u="none" strike="noStrike" dirty="0" smtClean="0">
                          <a:solidFill>
                            <a:srgbClr val="000000"/>
                          </a:solidFill>
                          <a:effectLst/>
                          <a:latin typeface="Arial"/>
                        </a:rPr>
                        <a:t>(</a:t>
                      </a:r>
                      <a:r>
                        <a:rPr lang="en-US" sz="1200" b="0" i="1" dirty="0" smtClean="0">
                          <a:solidFill>
                            <a:schemeClr val="tx1"/>
                          </a:solidFill>
                          <a:latin typeface="Arial" pitchFamily="34" charset="0"/>
                          <a:cs typeface="Arial" pitchFamily="34" charset="0"/>
                          <a:sym typeface="Wingdings 2" pitchFamily="18" charset="2"/>
                        </a:rPr>
                        <a:t></a:t>
                      </a:r>
                      <a:r>
                        <a:rPr lang="en-US" sz="1200" b="0" i="1" u="none" strike="noStrike" baseline="0" dirty="0" smtClean="0">
                          <a:solidFill>
                            <a:schemeClr val="tx1"/>
                          </a:solidFill>
                          <a:effectLst/>
                          <a:latin typeface="Arial"/>
                          <a:cs typeface="+mn-cs"/>
                          <a:sym typeface="Wingdings 2" pitchFamily="18" charset="2"/>
                        </a:rPr>
                        <a:t> </a:t>
                      </a:r>
                      <a:r>
                        <a:rPr lang="en-US" sz="1200" b="0" i="1" u="none" strike="noStrike" baseline="0" dirty="0" smtClean="0">
                          <a:solidFill>
                            <a:schemeClr val="tx1"/>
                          </a:solidFill>
                          <a:effectLst/>
                          <a:latin typeface="Arial"/>
                        </a:rPr>
                        <a:t> one box only</a:t>
                      </a:r>
                      <a:r>
                        <a:rPr lang="en-GB" sz="1200" b="0" i="1" u="none" strike="noStrike" dirty="0" smtClean="0">
                          <a:solidFill>
                            <a:srgbClr val="000000"/>
                          </a:solidFill>
                          <a:effectLst/>
                          <a:latin typeface="Arial"/>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GB"/>
                    </a:p>
                  </a:txBody>
                  <a:tcPr/>
                </a:tc>
              </a:tr>
              <a:tr h="4194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baseline="0" dirty="0" smtClean="0">
                          <a:solidFill>
                            <a:schemeClr val="tx1"/>
                          </a:solidFill>
                          <a:effectLst/>
                          <a:latin typeface="Arial"/>
                        </a:rPr>
                        <a:t>Very satisfied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baseline="0" dirty="0" smtClean="0">
                          <a:solidFill>
                            <a:schemeClr val="tx1"/>
                          </a:solidFill>
                          <a:effectLst/>
                          <a:latin typeface="Arial"/>
                        </a:rPr>
                        <a:t>Somewhat satisfied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baseline="0" dirty="0" smtClean="0">
                          <a:solidFill>
                            <a:schemeClr val="tx1"/>
                          </a:solidFill>
                          <a:effectLst/>
                          <a:latin typeface="Arial"/>
                        </a:rPr>
                        <a:t>Neither satisfied nor dissatisfied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baseline="0" dirty="0" smtClean="0">
                          <a:solidFill>
                            <a:schemeClr val="tx1"/>
                          </a:solidFill>
                          <a:effectLst/>
                          <a:latin typeface="Arial"/>
                        </a:rPr>
                        <a:t>Somewhat dissatisfied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baseline="0" dirty="0" smtClean="0">
                          <a:solidFill>
                            <a:schemeClr val="tx1"/>
                          </a:solidFill>
                          <a:effectLst/>
                          <a:latin typeface="Arial"/>
                        </a:rPr>
                        <a:t>Very dissatisfied</a:t>
                      </a:r>
                    </a:p>
                    <a:p>
                      <a:pPr marL="0" marR="0" indent="0" algn="ctr" defTabSz="914400" rtl="0" eaLnBrk="1" fontAlgn="auto" latinLnBrk="0" hangingPunct="1">
                        <a:lnSpc>
                          <a:spcPct val="100000"/>
                        </a:lnSpc>
                        <a:spcBef>
                          <a:spcPts val="0"/>
                        </a:spcBef>
                        <a:spcAft>
                          <a:spcPts val="0"/>
                        </a:spcAft>
                        <a:buClrTx/>
                        <a:buSzTx/>
                        <a:buFontTx/>
                        <a:buNone/>
                        <a:tabLst/>
                        <a:defRPr/>
                      </a:pP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6706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467536958"/>
              </p:ext>
            </p:extLst>
          </p:nvPr>
        </p:nvGraphicFramePr>
        <p:xfrm>
          <a:off x="0" y="7607009"/>
          <a:ext cx="6681030" cy="1236144"/>
        </p:xfrm>
        <a:graphic>
          <a:graphicData uri="http://schemas.openxmlformats.org/drawingml/2006/table">
            <a:tbl>
              <a:tblPr firstRow="1" bandRow="1">
                <a:tableStyleId>{5C22544A-7EE6-4342-B048-85BDC9FD1C3A}</a:tableStyleId>
              </a:tblPr>
              <a:tblGrid>
                <a:gridCol w="1336206"/>
                <a:gridCol w="1336206"/>
                <a:gridCol w="1336206"/>
                <a:gridCol w="1178301"/>
                <a:gridCol w="1494111"/>
              </a:tblGrid>
              <a:tr h="419420">
                <a:tc grid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i="0" u="none" strike="noStrike" dirty="0" smtClean="0">
                          <a:solidFill>
                            <a:schemeClr val="tx1"/>
                          </a:solidFill>
                          <a:effectLst/>
                          <a:latin typeface="Arial"/>
                        </a:rPr>
                        <a:t>Q13b. How</a:t>
                      </a:r>
                      <a:r>
                        <a:rPr lang="en-GB" sz="1200" b="1" i="0" u="none" strike="noStrike" baseline="0" dirty="0" smtClean="0">
                          <a:solidFill>
                            <a:schemeClr val="tx1"/>
                          </a:solidFill>
                          <a:effectLst/>
                          <a:latin typeface="Arial"/>
                        </a:rPr>
                        <a:t> satisfied are you with how long it takes for your medication to work when you take it to help with agitation? </a:t>
                      </a:r>
                      <a:r>
                        <a:rPr lang="en-GB" sz="1200" b="0" i="1" u="none" strike="noStrike" dirty="0" smtClean="0">
                          <a:solidFill>
                            <a:srgbClr val="000000"/>
                          </a:solidFill>
                          <a:effectLst/>
                          <a:latin typeface="Arial"/>
                        </a:rPr>
                        <a:t>(</a:t>
                      </a:r>
                      <a:r>
                        <a:rPr lang="en-US" sz="1200" b="0" i="1" dirty="0" smtClean="0">
                          <a:solidFill>
                            <a:schemeClr val="tx1"/>
                          </a:solidFill>
                          <a:latin typeface="Arial" pitchFamily="34" charset="0"/>
                          <a:cs typeface="Arial" pitchFamily="34" charset="0"/>
                          <a:sym typeface="Wingdings 2" pitchFamily="18" charset="2"/>
                        </a:rPr>
                        <a:t></a:t>
                      </a:r>
                      <a:r>
                        <a:rPr lang="en-US" sz="1200" b="0" i="1" u="none" strike="noStrike" baseline="0" dirty="0" smtClean="0">
                          <a:solidFill>
                            <a:schemeClr val="tx1"/>
                          </a:solidFill>
                          <a:effectLst/>
                          <a:latin typeface="Arial"/>
                          <a:cs typeface="+mn-cs"/>
                          <a:sym typeface="Wingdings 2" pitchFamily="18" charset="2"/>
                        </a:rPr>
                        <a:t> </a:t>
                      </a:r>
                      <a:r>
                        <a:rPr lang="en-US" sz="1200" b="0" i="1" u="none" strike="noStrike" baseline="0" dirty="0" smtClean="0">
                          <a:solidFill>
                            <a:schemeClr val="tx1"/>
                          </a:solidFill>
                          <a:effectLst/>
                          <a:latin typeface="Arial"/>
                        </a:rPr>
                        <a:t> one box only</a:t>
                      </a:r>
                      <a:r>
                        <a:rPr lang="en-GB" sz="1200" b="0" i="1" u="none" strike="noStrike" dirty="0" smtClean="0">
                          <a:solidFill>
                            <a:srgbClr val="000000"/>
                          </a:solidFill>
                          <a:effectLst/>
                          <a:latin typeface="Arial"/>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1200" b="0" i="0" u="none" strike="noStrike" baseline="0" dirty="0" smtClean="0">
                        <a:solidFill>
                          <a:schemeClr val="tx1"/>
                        </a:solidFill>
                        <a:effectLst/>
                        <a:latin typeface="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1200" b="0" i="0" u="none" strike="noStrike" baseline="0" dirty="0" smtClean="0">
                        <a:solidFill>
                          <a:schemeClr val="tx1"/>
                        </a:solidFill>
                        <a:effectLst/>
                        <a:latin typeface="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1200" b="0" i="0" u="none" strike="noStrike" baseline="0" dirty="0" smtClean="0">
                        <a:solidFill>
                          <a:schemeClr val="tx1"/>
                        </a:solidFill>
                        <a:effectLst/>
                        <a:latin typeface="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r>
              <a:tr h="42664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baseline="0" dirty="0" smtClean="0">
                          <a:solidFill>
                            <a:schemeClr val="tx1"/>
                          </a:solidFill>
                          <a:effectLst/>
                          <a:latin typeface="Arial"/>
                        </a:rPr>
                        <a:t>Very satisfied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baseline="0" dirty="0" smtClean="0">
                          <a:solidFill>
                            <a:schemeClr val="tx1"/>
                          </a:solidFill>
                          <a:effectLst/>
                          <a:latin typeface="Arial"/>
                        </a:rPr>
                        <a:t>Somewhat satisfied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baseline="0" dirty="0" smtClean="0">
                          <a:solidFill>
                            <a:schemeClr val="tx1"/>
                          </a:solidFill>
                          <a:effectLst/>
                          <a:latin typeface="Arial"/>
                        </a:rPr>
                        <a:t>Neither satisfied nor dissatisfied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baseline="0" dirty="0" smtClean="0">
                          <a:solidFill>
                            <a:schemeClr val="tx1"/>
                          </a:solidFill>
                          <a:effectLst/>
                          <a:latin typeface="Arial"/>
                        </a:rPr>
                        <a:t>Somewhat dissatisfied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baseline="0" dirty="0" smtClean="0">
                          <a:solidFill>
                            <a:schemeClr val="tx1"/>
                          </a:solidFill>
                          <a:effectLst/>
                          <a:latin typeface="Arial"/>
                        </a:rPr>
                        <a:t>Very dissatisfied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2174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u="none" strike="noStrike" dirty="0" smtClean="0">
                          <a:solidFill>
                            <a:schemeClr val="tx1"/>
                          </a:solidFill>
                          <a:effectLst/>
                          <a:latin typeface="Webdings"/>
                        </a:rPr>
                        <a:t>c</a:t>
                      </a:r>
                      <a:endParaRPr lang="en-GB" sz="1200" b="0" i="0" u="none" strike="noStrike" baseline="0" dirty="0" smtClean="0">
                        <a:solidFill>
                          <a:schemeClr val="tx1"/>
                        </a:solidFill>
                        <a:effectLst/>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023180538"/>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85000"/>
          </a:lnSpc>
          <a:spcBef>
            <a:spcPct val="50000"/>
          </a:spcBef>
          <a:spcAft>
            <a:spcPct val="0"/>
          </a:spcAft>
          <a:buClrTx/>
          <a:buSzTx/>
          <a:buFontTx/>
          <a:buNone/>
          <a:tabLst>
            <a:tab pos="285750" algn="l"/>
            <a:tab pos="476250" algn="l"/>
            <a:tab pos="895350" algn="l"/>
            <a:tab pos="1257300" algn="l"/>
            <a:tab pos="1343025" algn="l"/>
            <a:tab pos="1524000" algn="l"/>
            <a:tab pos="2600325" algn="l"/>
          </a:tabLst>
          <a:defRPr kumimoji="0" lang="en-GB" sz="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85000"/>
          </a:lnSpc>
          <a:spcBef>
            <a:spcPct val="50000"/>
          </a:spcBef>
          <a:spcAft>
            <a:spcPct val="0"/>
          </a:spcAft>
          <a:buClrTx/>
          <a:buSzTx/>
          <a:buFontTx/>
          <a:buNone/>
          <a:tabLst>
            <a:tab pos="285750" algn="l"/>
            <a:tab pos="476250" algn="l"/>
            <a:tab pos="895350" algn="l"/>
            <a:tab pos="1257300" algn="l"/>
            <a:tab pos="1343025" algn="l"/>
            <a:tab pos="1524000" algn="l"/>
            <a:tab pos="2600325" algn="l"/>
          </a:tabLst>
          <a:defRPr kumimoji="0" lang="en-GB" sz="6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70988</TotalTime>
  <Words>2751</Words>
  <Application>Microsoft Office PowerPoint</Application>
  <PresentationFormat>A4 Paper (210x297 mm)</PresentationFormat>
  <Paragraphs>429</Paragraphs>
  <Slides>10</Slides>
  <Notes>6</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Adelphi Group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Authorised Adelphi User</dc:creator>
  <cp:lastModifiedBy>Davneet</cp:lastModifiedBy>
  <cp:revision>3793</cp:revision>
  <cp:lastPrinted>2016-08-23T12:27:42Z</cp:lastPrinted>
  <dcterms:created xsi:type="dcterms:W3CDTF">1999-11-11T10:17:01Z</dcterms:created>
  <dcterms:modified xsi:type="dcterms:W3CDTF">2016-09-05T12:57:08Z</dcterms:modified>
</cp:coreProperties>
</file>