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01" autoAdjust="0"/>
    <p:restoredTop sz="94660"/>
  </p:normalViewPr>
  <p:slideViewPr>
    <p:cSldViewPr snapToGrid="0">
      <p:cViewPr>
        <p:scale>
          <a:sx n="100" d="100"/>
          <a:sy n="100" d="100"/>
        </p:scale>
        <p:origin x="-3744" y="-6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7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16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3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0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1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44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5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3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68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5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50E65-CCCD-4BBC-83BB-938D05CDEC02}" type="datetimeFigureOut">
              <a:rPr lang="en-US" smtClean="0"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E6146-8F9B-4BEB-BEFD-50D4AFAE1F1F}" type="slidenum">
              <a:rPr lang="en-US" smtClean="0"/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6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2" r="35525" b="12730"/>
          <a:stretch/>
        </p:blipFill>
        <p:spPr bwMode="auto">
          <a:xfrm>
            <a:off x="189272" y="735229"/>
            <a:ext cx="3218961" cy="269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95552" y="555171"/>
            <a:ext cx="252325" cy="3111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1601228" y="3399567"/>
            <a:ext cx="574196" cy="261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CD38</a:t>
            </a:r>
            <a:endParaRPr lang="en-US" sz="1400" dirty="0"/>
          </a:p>
        </p:txBody>
      </p:sp>
      <p:cxnSp>
        <p:nvCxnSpPr>
          <p:cNvPr id="8" name="Connettore 2 7"/>
          <p:cNvCxnSpPr/>
          <p:nvPr/>
        </p:nvCxnSpPr>
        <p:spPr>
          <a:xfrm>
            <a:off x="353681" y="3399567"/>
            <a:ext cx="2989134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V="1">
            <a:off x="353681" y="710459"/>
            <a:ext cx="6280" cy="269644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 rot="16200000">
            <a:off x="-80097" y="1929564"/>
            <a:ext cx="590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Counts</a:t>
            </a:r>
            <a:endParaRPr lang="en-US" sz="1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365248" y="696808"/>
            <a:ext cx="755335" cy="196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 smtClean="0">
                <a:cs typeface="Arial" panose="020B0604020202020204" pitchFamily="34" charset="0"/>
              </a:rPr>
              <a:t>Mock</a:t>
            </a:r>
            <a:r>
              <a:rPr lang="it-IT" sz="900" dirty="0" smtClean="0">
                <a:cs typeface="Arial" panose="020B0604020202020204" pitchFamily="34" charset="0"/>
              </a:rPr>
              <a:t> 12.6%</a:t>
            </a:r>
            <a:endParaRPr lang="en-US" sz="900" dirty="0"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365248" y="824915"/>
            <a:ext cx="675185" cy="196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>
                <a:cs typeface="Arial" panose="020B0604020202020204" pitchFamily="34" charset="0"/>
              </a:rPr>
              <a:t>RSV 90.5%</a:t>
            </a:r>
            <a:endParaRPr lang="en-US" sz="900" dirty="0"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365248" y="932332"/>
            <a:ext cx="1301959" cy="196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smtClean="0">
                <a:cs typeface="Arial" panose="020B0604020202020204" pitchFamily="34" charset="0"/>
              </a:rPr>
              <a:t>RSV + </a:t>
            </a:r>
            <a:r>
              <a:rPr lang="it-IT" sz="900" dirty="0" err="1" smtClean="0">
                <a:cs typeface="Arial" panose="020B0604020202020204" pitchFamily="34" charset="0"/>
              </a:rPr>
              <a:t>Kuromanin</a:t>
            </a:r>
            <a:r>
              <a:rPr lang="it-IT" sz="900" dirty="0" smtClean="0">
                <a:cs typeface="Arial" panose="020B0604020202020204" pitchFamily="34" charset="0"/>
              </a:rPr>
              <a:t> 87.2%</a:t>
            </a:r>
            <a:endParaRPr lang="en-US" sz="900" dirty="0"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144922" y="1194410"/>
            <a:ext cx="456307" cy="2087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sellaDiTesto 15"/>
          <p:cNvSpPr txBox="1"/>
          <p:nvPr/>
        </p:nvSpPr>
        <p:spPr>
          <a:xfrm>
            <a:off x="189272" y="3831850"/>
            <a:ext cx="8606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/>
              <a:t>Supplementary</a:t>
            </a:r>
            <a:r>
              <a:rPr lang="it-IT" sz="1200" dirty="0" smtClean="0"/>
              <a:t> Figure 2.</a:t>
            </a:r>
          </a:p>
          <a:p>
            <a:r>
              <a:rPr lang="en-US" sz="1200" dirty="0"/>
              <a:t>Cells were infected with RSV (MOI of 1) for </a:t>
            </a:r>
            <a:r>
              <a:rPr lang="en-US" sz="1200" dirty="0" smtClean="0"/>
              <a:t>2h</a:t>
            </a:r>
            <a:r>
              <a:rPr lang="en-US" sz="1200" dirty="0"/>
              <a:t>. Cells were infected with RSV (MOI of 1) for 2h.  Where indicated, samples were pre-treated with </a:t>
            </a:r>
            <a:r>
              <a:rPr lang="en-US" sz="1200" dirty="0" err="1" smtClean="0"/>
              <a:t>Kuromanin</a:t>
            </a:r>
            <a:r>
              <a:rPr lang="en-US" sz="1200" dirty="0" smtClean="0"/>
              <a:t> (100 </a:t>
            </a:r>
            <a:r>
              <a:rPr lang="en-US" sz="1200" dirty="0">
                <a:latin typeface="Symbol" panose="05050102010706020507" pitchFamily="18" charset="2"/>
              </a:rPr>
              <a:t></a:t>
            </a:r>
            <a:r>
              <a:rPr lang="en-US" sz="1200" dirty="0"/>
              <a:t>M) for 20 minutes. Mock-infected cells were added as control. After infection, cells were washed, incubated in fresh medium and, where indicated, </a:t>
            </a:r>
            <a:r>
              <a:rPr lang="en-US" sz="1200" dirty="0" err="1"/>
              <a:t>kuromanin</a:t>
            </a:r>
            <a:r>
              <a:rPr lang="en-US" sz="1200" dirty="0"/>
              <a:t> was re-added. </a:t>
            </a:r>
            <a:r>
              <a:rPr lang="en-US" sz="1200" dirty="0" smtClean="0"/>
              <a:t>After </a:t>
            </a:r>
            <a:r>
              <a:rPr lang="en-US" sz="1200" dirty="0"/>
              <a:t>20 </a:t>
            </a:r>
            <a:r>
              <a:rPr lang="en-US" sz="1200" dirty="0" smtClean="0"/>
              <a:t>h cells </a:t>
            </a:r>
            <a:r>
              <a:rPr lang="en-US" sz="1200" dirty="0"/>
              <a:t>were </a:t>
            </a:r>
            <a:r>
              <a:rPr lang="en-US" sz="1200" dirty="0" smtClean="0"/>
              <a:t>stained and analyzed </a:t>
            </a:r>
            <a:r>
              <a:rPr lang="en-US" sz="1200" dirty="0"/>
              <a:t>for </a:t>
            </a:r>
            <a:r>
              <a:rPr lang="en-US" sz="1200" dirty="0" smtClean="0"/>
              <a:t>CD38 surface expression. Percentages </a:t>
            </a:r>
            <a:r>
              <a:rPr lang="en-US" sz="1200" dirty="0"/>
              <a:t>of </a:t>
            </a:r>
            <a:r>
              <a:rPr lang="en-US" sz="1200" dirty="0" smtClean="0"/>
              <a:t>CD38 positive cells are indicated.  A representative experiments out of two performed is shown.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495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124</Words>
  <Application>Microsoft Macintosh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Fedele Giorgio</dc:creator>
  <cp:lastModifiedBy>Ilaria</cp:lastModifiedBy>
  <cp:revision>6</cp:revision>
  <dcterms:created xsi:type="dcterms:W3CDTF">2017-09-20T10:19:13Z</dcterms:created>
  <dcterms:modified xsi:type="dcterms:W3CDTF">2017-10-12T09:51:42Z</dcterms:modified>
</cp:coreProperties>
</file>