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 userDrawn="1">
          <p15:clr>
            <a:srgbClr val="A4A3A4"/>
          </p15:clr>
        </p15:guide>
        <p15:guide id="2" pos="2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854" y="151"/>
      </p:cViewPr>
      <p:guideLst>
        <p:guide orient="horz" pos="2544"/>
        <p:guide pos="29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6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4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3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7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1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0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8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4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5714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33B6B-9EF8-4763-938D-74E00B82E83C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EE238-09BD-4988-817D-4345035E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442" y="422881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</a:t>
            </a:r>
            <a:r>
              <a:rPr lang="en-US" dirty="0"/>
              <a:t>1</a:t>
            </a:r>
          </a:p>
        </p:txBody>
      </p:sp>
      <p:grpSp>
        <p:nvGrpSpPr>
          <p:cNvPr id="15" name="קבוצה 14"/>
          <p:cNvGrpSpPr/>
          <p:nvPr/>
        </p:nvGrpSpPr>
        <p:grpSpPr>
          <a:xfrm>
            <a:off x="5271249" y="1192303"/>
            <a:ext cx="3722930" cy="5330346"/>
            <a:chOff x="0" y="0"/>
            <a:chExt cx="3722930" cy="5330346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4989" y="360040"/>
              <a:ext cx="2304256" cy="2151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 rot="16200000">
              <a:off x="-2026968" y="2387008"/>
              <a:ext cx="43924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sz="1600" b="1" dirty="0" smtClean="0"/>
                <a:t> BRAF</a:t>
              </a:r>
              <a:r>
                <a:rPr lang="en-US" sz="1600" b="1" baseline="30000" dirty="0" smtClean="0"/>
                <a:t>V600E</a:t>
              </a:r>
              <a:endParaRPr lang="en-US" sz="1600" b="1" dirty="0"/>
            </a:p>
          </p:txBody>
        </p:sp>
        <p:cxnSp>
          <p:nvCxnSpPr>
            <p:cNvPr id="18" name="Straight Connector 3"/>
            <p:cNvCxnSpPr/>
            <p:nvPr/>
          </p:nvCxnSpPr>
          <p:spPr>
            <a:xfrm flipH="1">
              <a:off x="302524" y="332656"/>
              <a:ext cx="21004" cy="44198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16200000">
              <a:off x="2041485" y="3503132"/>
              <a:ext cx="1728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624mel cells</a:t>
              </a:r>
              <a:endParaRPr lang="en-US" sz="16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2041485" y="1270884"/>
              <a:ext cx="1728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526mel cells</a:t>
              </a:r>
              <a:endParaRPr lang="en-US" sz="1600" b="1" dirty="0"/>
            </a:p>
          </p:txBody>
        </p:sp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4989" y="2592288"/>
              <a:ext cx="2316811" cy="2159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482570" y="0"/>
              <a:ext cx="22322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b="1" dirty="0" smtClean="0"/>
                <a:t>48h</a:t>
              </a:r>
              <a:endParaRPr lang="en-US" b="1" dirty="0"/>
            </a:p>
          </p:txBody>
        </p:sp>
        <p:cxnSp>
          <p:nvCxnSpPr>
            <p:cNvPr id="23" name="מחבר חץ ישר 22"/>
            <p:cNvCxnSpPr/>
            <p:nvPr/>
          </p:nvCxnSpPr>
          <p:spPr>
            <a:xfrm>
              <a:off x="458906" y="5007579"/>
              <a:ext cx="239992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71365" y="5022569"/>
              <a:ext cx="33515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sz="1400" b="1" dirty="0" smtClean="0"/>
                <a:t>CEACAM1 </a:t>
              </a:r>
              <a:r>
                <a:rPr lang="en-US" sz="1400" b="1" dirty="0" err="1" smtClean="0"/>
                <a:t>intracelullar</a:t>
              </a:r>
              <a:r>
                <a:rPr lang="en-US" sz="1400" b="1" dirty="0" smtClean="0"/>
                <a:t> expression</a:t>
              </a:r>
              <a:endParaRPr lang="en-US" sz="14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5442" y="1192303"/>
            <a:ext cx="464459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CEACAM1 intracellular staining of </a:t>
            </a:r>
            <a:r>
              <a:rPr lang="en-US" sz="1400" b="1" dirty="0" err="1"/>
              <a:t>Vemurafenib</a:t>
            </a:r>
            <a:r>
              <a:rPr lang="en-US" sz="1400" b="1" dirty="0"/>
              <a:t> or </a:t>
            </a:r>
            <a:r>
              <a:rPr lang="en-US" sz="1400" b="1" dirty="0" err="1"/>
              <a:t>Selumetinib</a:t>
            </a:r>
            <a:r>
              <a:rPr lang="en-US" sz="1400" b="1" dirty="0"/>
              <a:t> treated melanoma cells. </a:t>
            </a:r>
            <a:endParaRPr lang="en-US" sz="1400" b="1" dirty="0" smtClean="0"/>
          </a:p>
          <a:p>
            <a:pPr algn="just"/>
            <a:endParaRPr lang="en-US" sz="1400" b="1" dirty="0"/>
          </a:p>
          <a:p>
            <a:pPr algn="just"/>
            <a:r>
              <a:rPr lang="en-US" sz="1400" dirty="0" smtClean="0"/>
              <a:t>In </a:t>
            </a:r>
            <a:r>
              <a:rPr lang="en-US" sz="1400" dirty="0"/>
              <a:t>order to understand in more details the nature of reduction in CEACAM1 expression due to the inhibitors exposure, the intracellular amounts of total CEACAM1 were tested. 526mel, 624mel cells </a:t>
            </a:r>
            <a:r>
              <a:rPr lang="en-US" sz="1400" dirty="0" smtClean="0"/>
              <a:t>(BRAF mutant) were </a:t>
            </a:r>
            <a:r>
              <a:rPr lang="en-US" sz="1400" dirty="0"/>
              <a:t>incubated </a:t>
            </a:r>
            <a:r>
              <a:rPr lang="en-US" sz="1400" dirty="0" smtClean="0"/>
              <a:t>at the optimal </a:t>
            </a:r>
            <a:r>
              <a:rPr lang="en-US" sz="1400" dirty="0"/>
              <a:t>dosing determined </a:t>
            </a:r>
            <a:r>
              <a:rPr lang="en-US" sz="1400" dirty="0" smtClean="0"/>
              <a:t>(1μM, 48h) </a:t>
            </a:r>
            <a:r>
              <a:rPr lang="en-US" sz="1400" dirty="0"/>
              <a:t>of </a:t>
            </a:r>
            <a:r>
              <a:rPr lang="en-US" sz="1400" dirty="0" err="1"/>
              <a:t>Vemurafenib</a:t>
            </a:r>
            <a:r>
              <a:rPr lang="en-US" sz="1400" dirty="0"/>
              <a:t> or </a:t>
            </a:r>
            <a:r>
              <a:rPr lang="en-US" sz="1400" dirty="0" err="1" smtClean="0"/>
              <a:t>Selumetinib</a:t>
            </a:r>
            <a:r>
              <a:rPr lang="en-US" sz="1400" dirty="0" smtClean="0"/>
              <a:t>. Treated </a:t>
            </a:r>
            <a:r>
              <a:rPr lang="en-US" sz="1400" dirty="0"/>
              <a:t>cells </a:t>
            </a:r>
            <a:r>
              <a:rPr lang="en-US" sz="1400" dirty="0" smtClean="0"/>
              <a:t>were analyzed </a:t>
            </a:r>
            <a:r>
              <a:rPr lang="en-US" sz="1400" dirty="0"/>
              <a:t>for CEACAM1 protein expression by intracellular flow cytometry staining: background (gray</a:t>
            </a:r>
            <a:r>
              <a:rPr lang="en-US" sz="1400" dirty="0" smtClean="0"/>
              <a:t>),</a:t>
            </a:r>
            <a:r>
              <a:rPr lang="he-IL" sz="1400" dirty="0" smtClean="0"/>
              <a:t> </a:t>
            </a:r>
            <a:r>
              <a:rPr lang="en-US" sz="1400" dirty="0" smtClean="0"/>
              <a:t>0.01% DMSO as </a:t>
            </a:r>
            <a:r>
              <a:rPr lang="en-US" sz="1400" dirty="0"/>
              <a:t>control (black line), 0.1 </a:t>
            </a:r>
            <a:r>
              <a:rPr lang="en-US" sz="1400" dirty="0" err="1"/>
              <a:t>μM</a:t>
            </a:r>
            <a:r>
              <a:rPr lang="en-US" sz="1400" dirty="0"/>
              <a:t> </a:t>
            </a:r>
            <a:r>
              <a:rPr lang="en-US" sz="1400" dirty="0" err="1"/>
              <a:t>Selumetinib</a:t>
            </a:r>
            <a:r>
              <a:rPr lang="en-US" sz="1400" dirty="0"/>
              <a:t> (dark gray dashed line),1 </a:t>
            </a:r>
            <a:r>
              <a:rPr lang="en-US" sz="1400" dirty="0" err="1"/>
              <a:t>μM</a:t>
            </a:r>
            <a:r>
              <a:rPr lang="en-US" sz="1400" dirty="0"/>
              <a:t> </a:t>
            </a:r>
            <a:r>
              <a:rPr lang="en-US" sz="1400" dirty="0" err="1"/>
              <a:t>vemurafenib</a:t>
            </a:r>
            <a:r>
              <a:rPr lang="en-US" sz="1400" dirty="0"/>
              <a:t> (dark gray dotted line).</a:t>
            </a:r>
            <a:r>
              <a:rPr lang="en-US" sz="1400" b="1" dirty="0"/>
              <a:t> </a:t>
            </a:r>
            <a:r>
              <a:rPr lang="en-US" sz="1400" dirty="0" smtClean="0"/>
              <a:t>Figure shows a </a:t>
            </a:r>
            <a:r>
              <a:rPr lang="en-US" sz="1400" dirty="0" err="1" smtClean="0"/>
              <a:t>reprentative</a:t>
            </a:r>
            <a:r>
              <a:rPr lang="en-US" sz="1400" dirty="0" smtClean="0"/>
              <a:t> experiment out of 3 performed.</a:t>
            </a:r>
            <a:endParaRPr lang="en-US" sz="1400" b="1" dirty="0"/>
          </a:p>
          <a:p>
            <a:pPr algn="just"/>
            <a:endParaRPr lang="en-US" sz="1400" dirty="0" smtClean="0"/>
          </a:p>
          <a:p>
            <a:pPr algn="just"/>
            <a:r>
              <a:rPr lang="en-US" sz="1400" dirty="0" smtClean="0"/>
              <a:t>Staining in </a:t>
            </a:r>
            <a:r>
              <a:rPr lang="en-US" sz="1400" dirty="0"/>
              <a:t>this technique </a:t>
            </a:r>
            <a:r>
              <a:rPr lang="en-US" sz="1400" dirty="0" smtClean="0"/>
              <a:t>is </a:t>
            </a:r>
            <a:r>
              <a:rPr lang="en-US" sz="1400" dirty="0"/>
              <a:t>weaker than the extracellular stains (Figure </a:t>
            </a:r>
            <a:r>
              <a:rPr lang="en-US" sz="1400" dirty="0" smtClean="0"/>
              <a:t>2), </a:t>
            </a:r>
            <a:r>
              <a:rPr lang="en-US" sz="1400" dirty="0"/>
              <a:t>probably due to inherent technical reasons. Nevertheless, it is still evident that the total intracellular staining of CEACAM1 was downregulated in BRAF</a:t>
            </a:r>
            <a:r>
              <a:rPr lang="en-US" sz="1400" baseline="30000" dirty="0"/>
              <a:t>V600E</a:t>
            </a:r>
            <a:r>
              <a:rPr lang="en-US" sz="1400" dirty="0"/>
              <a:t> melanoma lines in response to both </a:t>
            </a:r>
            <a:r>
              <a:rPr lang="en-US" sz="1400" dirty="0" err="1"/>
              <a:t>vemurafenib</a:t>
            </a:r>
            <a:r>
              <a:rPr lang="en-US" sz="1400" dirty="0"/>
              <a:t> and </a:t>
            </a:r>
            <a:r>
              <a:rPr lang="en-US" sz="1400" dirty="0" err="1"/>
              <a:t>selumetnib</a:t>
            </a:r>
            <a:r>
              <a:rPr lang="en-US" sz="1400" dirty="0"/>
              <a:t>. This suggests that the downregulation of CEACAM1 expression following MAPK inhibition is not the result of subcellular-re-distribution of the protein, but rather is a true effect on protein quantity.</a:t>
            </a:r>
          </a:p>
          <a:p>
            <a:pPr algn="just"/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735473" y="5934370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273091" y="5934387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9479" y="5934370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425989" y="5934370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999973" y="5934369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90865" y="5923836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0</a:t>
            </a:r>
            <a:endParaRPr lang="en-US" sz="1000" baseline="30000" dirty="0"/>
          </a:p>
        </p:txBody>
      </p:sp>
      <p:sp>
        <p:nvSpPr>
          <p:cNvPr id="30" name="TextBox 29"/>
          <p:cNvSpPr txBox="1"/>
          <p:nvPr/>
        </p:nvSpPr>
        <p:spPr>
          <a:xfrm>
            <a:off x="6119202" y="5923835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1</a:t>
            </a:r>
            <a:endParaRPr lang="en-US" sz="10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6691191" y="5923834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2</a:t>
            </a:r>
            <a:endParaRPr lang="en-US" sz="1000" baseline="30000" dirty="0"/>
          </a:p>
        </p:txBody>
      </p:sp>
      <p:sp>
        <p:nvSpPr>
          <p:cNvPr id="32" name="TextBox 31"/>
          <p:cNvSpPr txBox="1"/>
          <p:nvPr/>
        </p:nvSpPr>
        <p:spPr>
          <a:xfrm>
            <a:off x="7278521" y="5923833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3</a:t>
            </a:r>
            <a:endParaRPr lang="en-US" sz="1000" baseline="30000" dirty="0"/>
          </a:p>
        </p:txBody>
      </p:sp>
      <p:sp>
        <p:nvSpPr>
          <p:cNvPr id="33" name="TextBox 32"/>
          <p:cNvSpPr txBox="1"/>
          <p:nvPr/>
        </p:nvSpPr>
        <p:spPr>
          <a:xfrm>
            <a:off x="7851033" y="5920201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</a:t>
            </a:r>
            <a:r>
              <a:rPr lang="en-US" sz="1000" baseline="30000" dirty="0" smtClean="0"/>
              <a:t>4</a:t>
            </a:r>
            <a:endParaRPr lang="en-US" sz="1000" baseline="300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753054" y="370109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314120" y="3701115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877577" y="3701098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446501" y="3704029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008761" y="3701097"/>
            <a:ext cx="0" cy="3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15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