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78" d="100"/>
          <a:sy n="78" d="100"/>
        </p:scale>
        <p:origin x="216" y="-4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8D77B-3247-4338-A6B7-1E14F4856556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0363-B834-4ADF-8FA9-11E8F2CA7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549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8D77B-3247-4338-A6B7-1E14F4856556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0363-B834-4ADF-8FA9-11E8F2CA7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954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8D77B-3247-4338-A6B7-1E14F4856556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0363-B834-4ADF-8FA9-11E8F2CA7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052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8D77B-3247-4338-A6B7-1E14F4856556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0363-B834-4ADF-8FA9-11E8F2CA7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748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8D77B-3247-4338-A6B7-1E14F4856556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0363-B834-4ADF-8FA9-11E8F2CA7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441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8D77B-3247-4338-A6B7-1E14F4856556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0363-B834-4ADF-8FA9-11E8F2CA7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807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8D77B-3247-4338-A6B7-1E14F4856556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0363-B834-4ADF-8FA9-11E8F2CA7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65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8D77B-3247-4338-A6B7-1E14F4856556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0363-B834-4ADF-8FA9-11E8F2CA7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487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8D77B-3247-4338-A6B7-1E14F4856556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0363-B834-4ADF-8FA9-11E8F2CA7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021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8D77B-3247-4338-A6B7-1E14F4856556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0363-B834-4ADF-8FA9-11E8F2CA7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304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8D77B-3247-4338-A6B7-1E14F4856556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0363-B834-4ADF-8FA9-11E8F2CA7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507963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8D77B-3247-4338-A6B7-1E14F4856556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70363-B834-4ADF-8FA9-11E8F2CA7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23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2" Type="http://schemas.openxmlformats.org/officeDocument/2006/relationships/image" Target="../media/image1.png"/>
   <Relationship Id="rId3" Type="http://schemas.openxmlformats.org/officeDocument/2006/relationships/image" Target="../media/image2.png"/>
   <Relationship Id="rId4" Type="http://schemas.openxmlformats.org/officeDocument/2006/relationships/image" Target="../media/image3.emf"/>
   <Relationship Id="rId5" Type="http://schemas.openxmlformats.org/officeDocument/2006/relationships/image" Target="../media/image4.emf"/>
   <Relationship Id="rId6" Type="http://schemas.openxmlformats.org/officeDocument/2006/relationships/image" Target="../media/image5.png"/>
   <Relationship Id="rId7" Type="http://schemas.openxmlformats.org/officeDocument/2006/relationships/image" Target="../media/image6.emf"/>
   <Relationship Id="rId8" Type="http://schemas.openxmlformats.org/officeDocument/2006/relationships/image" Target="../media/image7.emf"/>
   <Relationship Id="rId9" Type="http://schemas.openxmlformats.org/officeDocument/2006/relationships/image" Target="../media/image8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1929443" y="422881"/>
            <a:ext cx="24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Supplementary Figure 2</a:t>
            </a:r>
          </a:p>
        </p:txBody>
      </p:sp>
      <p:grpSp>
        <p:nvGrpSpPr>
          <p:cNvPr id="2" name="קבוצה 1"/>
          <p:cNvGrpSpPr/>
          <p:nvPr/>
        </p:nvGrpSpPr>
        <p:grpSpPr>
          <a:xfrm>
            <a:off x="6029805" y="1177650"/>
            <a:ext cx="4331443" cy="5399461"/>
            <a:chOff x="2461851" y="1043178"/>
            <a:chExt cx="4331443" cy="5399461"/>
          </a:xfrm>
        </p:grpSpPr>
        <p:sp>
          <p:nvSpPr>
            <p:cNvPr id="5" name="TextBox 4"/>
            <p:cNvSpPr txBox="1"/>
            <p:nvPr/>
          </p:nvSpPr>
          <p:spPr>
            <a:xfrm rot="16200000">
              <a:off x="1770380" y="2284487"/>
              <a:ext cx="17281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n-US" sz="1600" b="1" dirty="0"/>
                <a:t>BRAF V600E</a:t>
              </a:r>
            </a:p>
          </p:txBody>
        </p:sp>
        <p:cxnSp>
          <p:nvCxnSpPr>
            <p:cNvPr id="6" name="Straight Connector 3"/>
            <p:cNvCxnSpPr/>
            <p:nvPr/>
          </p:nvCxnSpPr>
          <p:spPr>
            <a:xfrm>
              <a:off x="2800117" y="1652711"/>
              <a:ext cx="0" cy="165618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078496" y="1702216"/>
              <a:ext cx="1556264" cy="1606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Box 19"/>
            <p:cNvSpPr txBox="1"/>
            <p:nvPr/>
          </p:nvSpPr>
          <p:spPr>
            <a:xfrm rot="16200000">
              <a:off x="1875044" y="5029404"/>
              <a:ext cx="15121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n-US" sz="1600" b="1" dirty="0"/>
                <a:t>BRAF W.T</a:t>
              </a:r>
            </a:p>
          </p:txBody>
        </p:sp>
        <p:cxnSp>
          <p:nvCxnSpPr>
            <p:cNvPr id="21" name="Straight Connector 33"/>
            <p:cNvCxnSpPr/>
            <p:nvPr/>
          </p:nvCxnSpPr>
          <p:spPr>
            <a:xfrm>
              <a:off x="2801550" y="4479033"/>
              <a:ext cx="0" cy="1440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78496" y="4379554"/>
              <a:ext cx="1584176" cy="1624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TextBox 28"/>
            <p:cNvSpPr txBox="1"/>
            <p:nvPr/>
          </p:nvSpPr>
          <p:spPr>
            <a:xfrm>
              <a:off x="2800117" y="1043178"/>
              <a:ext cx="37777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SKmel-5 – 48h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800117" y="3811431"/>
              <a:ext cx="37777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013mel – 48h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421694" y="1611079"/>
              <a:ext cx="1371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en-US" sz="1200" b="1" dirty="0"/>
                <a:t>DMSO       VEM</a:t>
              </a:r>
            </a:p>
          </p:txBody>
        </p:sp>
        <p:pic>
          <p:nvPicPr>
            <p:cNvPr id="3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3537" y="1874338"/>
              <a:ext cx="1157583" cy="396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" name="Picture 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3537" y="2379182"/>
              <a:ext cx="1157583" cy="3947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6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437579" y="2881783"/>
              <a:ext cx="1152128" cy="427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" name="Picture 5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9602" y="4560228"/>
              <a:ext cx="1151518" cy="3869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9" name="Picture 10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9603" y="5083134"/>
              <a:ext cx="1139462" cy="379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" name="Picture 5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449602" y="5593626"/>
              <a:ext cx="1139463" cy="4190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" name="TextBox 41"/>
            <p:cNvSpPr txBox="1"/>
            <p:nvPr/>
          </p:nvSpPr>
          <p:spPr>
            <a:xfrm>
              <a:off x="5421690" y="4291531"/>
              <a:ext cx="1371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en-US" sz="1200" b="1" dirty="0"/>
                <a:t>DMSO       VEM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754094" y="1873237"/>
              <a:ext cx="6639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pERK</a:t>
              </a:r>
              <a:endParaRPr 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754093" y="2384230"/>
              <a:ext cx="5421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ERK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754092" y="2895223"/>
              <a:ext cx="6671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Actin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754095" y="4553687"/>
              <a:ext cx="6639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pERK</a:t>
              </a:r>
              <a:endParaRPr 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754094" y="5100540"/>
              <a:ext cx="5421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ERK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754093" y="5611533"/>
              <a:ext cx="6671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Actin</a:t>
              </a:r>
            </a:p>
          </p:txBody>
        </p:sp>
        <p:cxnSp>
          <p:nvCxnSpPr>
            <p:cNvPr id="50" name="מחבר ישר 49"/>
            <p:cNvCxnSpPr/>
            <p:nvPr/>
          </p:nvCxnSpPr>
          <p:spPr>
            <a:xfrm>
              <a:off x="2725278" y="1412510"/>
              <a:ext cx="387584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מחבר ישר 50"/>
            <p:cNvCxnSpPr/>
            <p:nvPr/>
          </p:nvCxnSpPr>
          <p:spPr>
            <a:xfrm>
              <a:off x="2734238" y="4182607"/>
              <a:ext cx="387584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3078496" y="3418063"/>
              <a:ext cx="15562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CEACAM1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3087463" y="6104085"/>
              <a:ext cx="15562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CEACAM1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929442" y="1290917"/>
            <a:ext cx="4068142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/>
              <a:t>Inhibition of MAPK downregulates CEACAM1 expression – additional cell lines </a:t>
            </a:r>
          </a:p>
          <a:p>
            <a:pPr algn="just"/>
            <a:endParaRPr lang="en-US" sz="1400" b="1" dirty="0"/>
          </a:p>
          <a:p>
            <a:pPr algn="just"/>
            <a:r>
              <a:rPr lang="en-US" sz="1400" dirty="0"/>
              <a:t>The effect of selective MAPK inhibition was tested in additional cell lines.</a:t>
            </a:r>
          </a:p>
          <a:p>
            <a:pPr algn="just"/>
            <a:endParaRPr lang="en-US" sz="1400" dirty="0"/>
          </a:p>
          <a:p>
            <a:pPr algn="just"/>
            <a:r>
              <a:rPr lang="en-US" sz="1400" dirty="0"/>
              <a:t>BRAF-mutant (Skmel-5) and wild type (013mel) melanoma cells were exposed for 48h to 1µM </a:t>
            </a:r>
            <a:r>
              <a:rPr lang="en-US" sz="1400" dirty="0" err="1"/>
              <a:t>Vemurafenib</a:t>
            </a:r>
            <a:r>
              <a:rPr lang="en-US" sz="1400" dirty="0"/>
              <a:t> (VEM) or volume and concentration equivalent of DMSO. </a:t>
            </a:r>
          </a:p>
          <a:p>
            <a:pPr algn="just"/>
            <a:endParaRPr lang="en-US" sz="1400" dirty="0"/>
          </a:p>
          <a:p>
            <a:pPr algn="just"/>
            <a:r>
              <a:rPr lang="en-US" sz="1400" dirty="0"/>
              <a:t>CEACAM1 expression was tested with flow cytometry. Shaded histograms- secondary reagent only; Black line- DMSO treated cells; Dotted line- </a:t>
            </a:r>
            <a:r>
              <a:rPr lang="en-US" sz="1400" dirty="0" err="1"/>
              <a:t>Vemurafenib</a:t>
            </a:r>
            <a:r>
              <a:rPr lang="en-US" sz="1400" dirty="0"/>
              <a:t> treated cells. The effect of </a:t>
            </a:r>
            <a:r>
              <a:rPr lang="en-US" sz="1400" dirty="0" err="1"/>
              <a:t>Vemurafenib</a:t>
            </a:r>
            <a:r>
              <a:rPr lang="en-US" sz="1400" dirty="0"/>
              <a:t> was verified by testing </a:t>
            </a:r>
            <a:r>
              <a:rPr lang="en-US" sz="1400" dirty="0" err="1"/>
              <a:t>pERK</a:t>
            </a:r>
            <a:r>
              <a:rPr lang="en-US" sz="1400" dirty="0"/>
              <a:t> and total ERK using antibody-specific immunoblotting. Actin served as house keeping gene. The results here concur with those depicted in Figure 2.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6667900" y="3445411"/>
            <a:ext cx="0" cy="322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026112" y="3445428"/>
            <a:ext cx="0" cy="322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405332" y="3445411"/>
            <a:ext cx="0" cy="322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7800826" y="3445411"/>
            <a:ext cx="0" cy="322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8191627" y="3445410"/>
            <a:ext cx="0" cy="322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6523292" y="3434877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10</a:t>
            </a:r>
            <a:r>
              <a:rPr lang="en-US" sz="1000" baseline="30000" dirty="0" smtClean="0"/>
              <a:t>0</a:t>
            </a:r>
            <a:endParaRPr lang="en-US" sz="1000" baseline="30000" dirty="0"/>
          </a:p>
        </p:txBody>
      </p:sp>
      <p:sp>
        <p:nvSpPr>
          <p:cNvPr id="60" name="TextBox 59"/>
          <p:cNvSpPr txBox="1"/>
          <p:nvPr/>
        </p:nvSpPr>
        <p:spPr>
          <a:xfrm>
            <a:off x="8042687" y="3431242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10</a:t>
            </a:r>
            <a:r>
              <a:rPr lang="en-US" sz="1000" baseline="30000" dirty="0" smtClean="0"/>
              <a:t>4</a:t>
            </a:r>
            <a:endParaRPr lang="en-US" sz="1000" baseline="30000" dirty="0"/>
          </a:p>
        </p:txBody>
      </p:sp>
      <p:sp>
        <p:nvSpPr>
          <p:cNvPr id="61" name="TextBox 60"/>
          <p:cNvSpPr txBox="1"/>
          <p:nvPr/>
        </p:nvSpPr>
        <p:spPr>
          <a:xfrm>
            <a:off x="6872223" y="3434876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10</a:t>
            </a:r>
            <a:r>
              <a:rPr lang="en-US" sz="1000" baseline="30000" dirty="0" smtClean="0"/>
              <a:t>1</a:t>
            </a:r>
            <a:endParaRPr lang="en-US" sz="1000" baseline="30000" dirty="0"/>
          </a:p>
        </p:txBody>
      </p:sp>
      <p:sp>
        <p:nvSpPr>
          <p:cNvPr id="62" name="TextBox 61"/>
          <p:cNvSpPr txBox="1"/>
          <p:nvPr/>
        </p:nvSpPr>
        <p:spPr>
          <a:xfrm>
            <a:off x="7245494" y="3434875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10</a:t>
            </a:r>
            <a:r>
              <a:rPr lang="en-US" sz="1000" baseline="30000" dirty="0" smtClean="0"/>
              <a:t>2</a:t>
            </a:r>
            <a:endParaRPr lang="en-US" sz="1000" baseline="30000" dirty="0"/>
          </a:p>
        </p:txBody>
      </p:sp>
      <p:sp>
        <p:nvSpPr>
          <p:cNvPr id="63" name="TextBox 62"/>
          <p:cNvSpPr txBox="1"/>
          <p:nvPr/>
        </p:nvSpPr>
        <p:spPr>
          <a:xfrm>
            <a:off x="7639883" y="3434874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10</a:t>
            </a:r>
            <a:r>
              <a:rPr lang="en-US" sz="1000" baseline="30000" dirty="0" smtClean="0"/>
              <a:t>3</a:t>
            </a:r>
            <a:endParaRPr lang="en-US" sz="1000" baseline="30000" dirty="0"/>
          </a:p>
        </p:txBody>
      </p:sp>
      <p:cxnSp>
        <p:nvCxnSpPr>
          <p:cNvPr id="64" name="Straight Connector 63"/>
          <p:cNvCxnSpPr/>
          <p:nvPr/>
        </p:nvCxnSpPr>
        <p:spPr>
          <a:xfrm>
            <a:off x="6652825" y="6131218"/>
            <a:ext cx="0" cy="322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7007187" y="6131235"/>
            <a:ext cx="0" cy="322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7386407" y="6131218"/>
            <a:ext cx="0" cy="322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7781901" y="6131218"/>
            <a:ext cx="0" cy="322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8172702" y="6131217"/>
            <a:ext cx="0" cy="322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6508217" y="6120684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10</a:t>
            </a:r>
            <a:r>
              <a:rPr lang="en-US" sz="1000" baseline="30000" dirty="0" smtClean="0"/>
              <a:t>0</a:t>
            </a:r>
            <a:endParaRPr lang="en-US" sz="1000" baseline="30000" dirty="0"/>
          </a:p>
        </p:txBody>
      </p:sp>
      <p:sp>
        <p:nvSpPr>
          <p:cNvPr id="70" name="TextBox 69"/>
          <p:cNvSpPr txBox="1"/>
          <p:nvPr/>
        </p:nvSpPr>
        <p:spPr>
          <a:xfrm>
            <a:off x="8023762" y="6117049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10</a:t>
            </a:r>
            <a:r>
              <a:rPr lang="en-US" sz="1000" baseline="30000" dirty="0" smtClean="0"/>
              <a:t>4</a:t>
            </a:r>
            <a:endParaRPr lang="en-US" sz="1000" baseline="30000" dirty="0"/>
          </a:p>
        </p:txBody>
      </p:sp>
      <p:sp>
        <p:nvSpPr>
          <p:cNvPr id="71" name="TextBox 70"/>
          <p:cNvSpPr txBox="1"/>
          <p:nvPr/>
        </p:nvSpPr>
        <p:spPr>
          <a:xfrm>
            <a:off x="6853298" y="6120683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10</a:t>
            </a:r>
            <a:r>
              <a:rPr lang="en-US" sz="1000" baseline="30000" dirty="0" smtClean="0"/>
              <a:t>1</a:t>
            </a:r>
            <a:endParaRPr lang="en-US" sz="1000" baseline="30000" dirty="0"/>
          </a:p>
        </p:txBody>
      </p:sp>
      <p:sp>
        <p:nvSpPr>
          <p:cNvPr id="72" name="TextBox 71"/>
          <p:cNvSpPr txBox="1"/>
          <p:nvPr/>
        </p:nvSpPr>
        <p:spPr>
          <a:xfrm>
            <a:off x="7226569" y="6120682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10</a:t>
            </a:r>
            <a:r>
              <a:rPr lang="en-US" sz="1000" baseline="30000" dirty="0" smtClean="0"/>
              <a:t>2</a:t>
            </a:r>
            <a:endParaRPr lang="en-US" sz="1000" baseline="30000" dirty="0"/>
          </a:p>
        </p:txBody>
      </p:sp>
      <p:sp>
        <p:nvSpPr>
          <p:cNvPr id="73" name="TextBox 72"/>
          <p:cNvSpPr txBox="1"/>
          <p:nvPr/>
        </p:nvSpPr>
        <p:spPr>
          <a:xfrm>
            <a:off x="7620958" y="6120681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10</a:t>
            </a:r>
            <a:r>
              <a:rPr lang="en-US" sz="1000" baseline="30000" dirty="0" smtClean="0"/>
              <a:t>3</a:t>
            </a:r>
            <a:endParaRPr lang="en-US" sz="1000" baseline="30000" dirty="0"/>
          </a:p>
        </p:txBody>
      </p:sp>
    </p:spTree>
    <p:extLst>
      <p:ext uri="{BB962C8B-B14F-4D97-AF65-F5344CB8AC3E}">
        <p14:creationId xmlns:p14="http://schemas.microsoft.com/office/powerpoint/2010/main" val="226043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</Words>
  <Application>Microsoft Office PowerPoint</Application>
  <PresentationFormat>Widescreen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ערכת נושא Office</vt:lpstr>
      <vt:lpstr>PowerPoint Presentation</vt:lpstr>
    </vt:vector>
  </TitlesOfParts>
  <Company/>
  <LinksUpToDate>false</LinksUpToDate>
  <SharedDoc>false</SharedDoc>
  <HyperlinksChanged>false</HyperlinksChanged>
  <AppVersion>16.0000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