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484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9E1-1C77-4432-94E0-6CAA931A61A5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6318-584D-4A11-BAC4-B6C529D11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07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9E1-1C77-4432-94E0-6CAA931A61A5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6318-584D-4A11-BAC4-B6C529D11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307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9E1-1C77-4432-94E0-6CAA931A61A5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6318-584D-4A11-BAC4-B6C529D11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073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9E1-1C77-4432-94E0-6CAA931A61A5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6318-584D-4A11-BAC4-B6C529D11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60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9E1-1C77-4432-94E0-6CAA931A61A5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6318-584D-4A11-BAC4-B6C529D11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9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9E1-1C77-4432-94E0-6CAA931A61A5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6318-584D-4A11-BAC4-B6C529D11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02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9E1-1C77-4432-94E0-6CAA931A61A5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6318-584D-4A11-BAC4-B6C529D11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70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9E1-1C77-4432-94E0-6CAA931A61A5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6318-584D-4A11-BAC4-B6C529D11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40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9E1-1C77-4432-94E0-6CAA931A61A5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6318-584D-4A11-BAC4-B6C529D11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53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9E1-1C77-4432-94E0-6CAA931A61A5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6318-584D-4A11-BAC4-B6C529D11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058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9E1-1C77-4432-94E0-6CAA931A61A5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6318-584D-4A11-BAC4-B6C529D11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27648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3A9E1-1C77-4432-94E0-6CAA931A61A5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46318-584D-4A11-BAC4-B6C529D11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04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png"/>
   <Relationship Id="rId3" Type="http://schemas.openxmlformats.org/officeDocument/2006/relationships/image" Target="../media/image2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קבוצה 70"/>
          <p:cNvGrpSpPr/>
          <p:nvPr/>
        </p:nvGrpSpPr>
        <p:grpSpPr>
          <a:xfrm>
            <a:off x="4068819" y="1407455"/>
            <a:ext cx="4282962" cy="3124202"/>
            <a:chOff x="2209800" y="2667001"/>
            <a:chExt cx="4114800" cy="3276600"/>
          </a:xfrm>
        </p:grpSpPr>
        <p:sp>
          <p:nvSpPr>
            <p:cNvPr id="20" name="מלבן 56"/>
            <p:cNvSpPr/>
            <p:nvPr/>
          </p:nvSpPr>
          <p:spPr>
            <a:xfrm>
              <a:off x="2209800" y="2667001"/>
              <a:ext cx="4114800" cy="3276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400"/>
            </a:p>
          </p:txBody>
        </p:sp>
        <p:grpSp>
          <p:nvGrpSpPr>
            <p:cNvPr id="21" name="קבוצה 57"/>
            <p:cNvGrpSpPr/>
            <p:nvPr/>
          </p:nvGrpSpPr>
          <p:grpSpPr>
            <a:xfrm>
              <a:off x="2362200" y="2819399"/>
              <a:ext cx="3846104" cy="2966789"/>
              <a:chOff x="0" y="692696"/>
              <a:chExt cx="4063808" cy="3095781"/>
            </a:xfrm>
            <a:noFill/>
          </p:grpSpPr>
          <p:sp>
            <p:nvSpPr>
              <p:cNvPr id="22" name="TextBox 21"/>
              <p:cNvSpPr txBox="1"/>
              <p:nvPr/>
            </p:nvSpPr>
            <p:spPr>
              <a:xfrm>
                <a:off x="0" y="1700807"/>
                <a:ext cx="1547664" cy="370506"/>
              </a:xfrm>
              <a:prstGeom prst="rect">
                <a:avLst/>
              </a:prstGeom>
              <a:grpFill/>
            </p:spPr>
            <p:txBody>
              <a:bodyPr wrap="square" rtlCol="1">
                <a:spAutoFit/>
              </a:bodyPr>
              <a:lstStyle/>
              <a:p>
                <a:pPr algn="l" rtl="0"/>
                <a:r>
                  <a:rPr lang="en-US" sz="1600" b="1" dirty="0"/>
                  <a:t>Anti  CEACAM1</a:t>
                </a:r>
                <a:endParaRPr lang="he-IL" sz="1600" b="1" dirty="0"/>
              </a:p>
            </p:txBody>
          </p:sp>
          <p:pic>
            <p:nvPicPr>
              <p:cNvPr id="23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3980" t="24401" r="65350" b="10893"/>
              <a:stretch>
                <a:fillRect/>
              </a:stretch>
            </p:blipFill>
            <p:spPr bwMode="auto">
              <a:xfrm>
                <a:off x="1475656" y="1484784"/>
                <a:ext cx="2334344" cy="801216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1623808" y="1043445"/>
                <a:ext cx="1392070" cy="33682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/>
                  <a:t>526mel</a:t>
                </a:r>
                <a:endParaRPr lang="en-US" b="1" dirty="0"/>
              </a:p>
            </p:txBody>
          </p:sp>
          <p:cxnSp>
            <p:nvCxnSpPr>
              <p:cNvPr id="25" name="מחבר ישר 33"/>
              <p:cNvCxnSpPr/>
              <p:nvPr/>
            </p:nvCxnSpPr>
            <p:spPr>
              <a:xfrm>
                <a:off x="1547664" y="1412776"/>
                <a:ext cx="1541396" cy="0"/>
              </a:xfrm>
              <a:prstGeom prst="lin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1475656" y="3316923"/>
                <a:ext cx="576064" cy="28630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0"/>
                <a:r>
                  <a:rPr lang="en-US" sz="1100" b="1" dirty="0"/>
                  <a:t>DMSO</a:t>
                </a:r>
                <a:endParaRPr lang="en-US" sz="1100" b="1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051720" y="3316923"/>
                <a:ext cx="576064" cy="28630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0"/>
                <a:r>
                  <a:rPr lang="en-US" sz="1100" b="1" dirty="0"/>
                  <a:t>VEM</a:t>
                </a:r>
                <a:endParaRPr lang="en-US" sz="1100" b="1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627784" y="3316923"/>
                <a:ext cx="576064" cy="28630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0"/>
                <a:r>
                  <a:rPr lang="en-US" sz="1100" b="1" dirty="0"/>
                  <a:t>SEL</a:t>
                </a:r>
                <a:endParaRPr lang="en-US" sz="1100" b="1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915816" y="692696"/>
                <a:ext cx="1147992" cy="80837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0"/>
                <a:r>
                  <a:rPr lang="en-US" sz="1400" b="1" dirty="0"/>
                  <a:t>526mel</a:t>
                </a:r>
              </a:p>
              <a:p>
                <a:pPr algn="ctr" rtl="0"/>
                <a:r>
                  <a:rPr lang="en-US" sz="1400" b="1" dirty="0" err="1"/>
                  <a:t>Vem</a:t>
                </a:r>
                <a:endParaRPr lang="en-US" sz="1400" b="1" dirty="0"/>
              </a:p>
              <a:p>
                <a:pPr algn="ctr" rtl="0"/>
                <a:r>
                  <a:rPr lang="en-US" sz="1400" b="1" dirty="0"/>
                  <a:t> Res</a:t>
                </a:r>
                <a:endParaRPr lang="en-US" sz="1400" b="1" dirty="0"/>
              </a:p>
            </p:txBody>
          </p:sp>
          <p:cxnSp>
            <p:nvCxnSpPr>
              <p:cNvPr id="30" name="מחבר ישר 33"/>
              <p:cNvCxnSpPr/>
              <p:nvPr/>
            </p:nvCxnSpPr>
            <p:spPr>
              <a:xfrm>
                <a:off x="3275856" y="1412776"/>
                <a:ext cx="504056" cy="0"/>
              </a:xfrm>
              <a:prstGeom prst="lin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3203848" y="3316923"/>
                <a:ext cx="794855" cy="47155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0"/>
                <a:r>
                  <a:rPr lang="en-US" sz="1100" b="1" dirty="0"/>
                  <a:t>310µM VEM</a:t>
                </a:r>
                <a:endParaRPr lang="en-US" sz="1100" b="1" dirty="0"/>
              </a:p>
            </p:txBody>
          </p:sp>
          <p:pic>
            <p:nvPicPr>
              <p:cNvPr id="32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810" t="12600" r="66233" b="2869"/>
              <a:stretch>
                <a:fillRect/>
              </a:stretch>
            </p:blipFill>
            <p:spPr bwMode="auto">
              <a:xfrm>
                <a:off x="1475656" y="2564904"/>
                <a:ext cx="2334344" cy="483096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0" y="2627620"/>
                <a:ext cx="1369368" cy="37050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l" rtl="0"/>
                <a:r>
                  <a:rPr lang="en-US" sz="1600" b="1" dirty="0"/>
                  <a:t>Anti </a:t>
                </a:r>
                <a:r>
                  <a:rPr lang="en-US" sz="1600" b="1" dirty="0" err="1"/>
                  <a:t>actin</a:t>
                </a:r>
                <a:endParaRPr lang="en-US" sz="1600" b="1" dirty="0"/>
              </a:p>
            </p:txBody>
          </p:sp>
        </p:grpSp>
      </p:grpSp>
      <p:sp>
        <p:nvSpPr>
          <p:cNvPr id="35" name="TextBox 34"/>
          <p:cNvSpPr txBox="1"/>
          <p:nvPr/>
        </p:nvSpPr>
        <p:spPr>
          <a:xfrm>
            <a:off x="1929443" y="422881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3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94971" y="4676967"/>
            <a:ext cx="862201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/>
              <a:t>MAPK pathway controls CEACAM1 expression at the protein level – </a:t>
            </a:r>
            <a:r>
              <a:rPr lang="en-US" sz="1400" b="1" dirty="0" err="1"/>
              <a:t>Immuno</a:t>
            </a:r>
            <a:r>
              <a:rPr lang="en-US" sz="1400" b="1" dirty="0"/>
              <a:t> Blotting</a:t>
            </a:r>
          </a:p>
          <a:p>
            <a:pPr algn="just"/>
            <a:endParaRPr lang="en-US" sz="1400" b="1" dirty="0"/>
          </a:p>
          <a:p>
            <a:pPr algn="just"/>
            <a:r>
              <a:rPr lang="en-US" sz="1400" dirty="0"/>
              <a:t>The effect of selective MAPK inhibition was tested in additional methods (Immunoblotting). CEACAM1 expression was tested using Immunoblotting with specific </a:t>
            </a:r>
            <a:r>
              <a:rPr lang="en-US" sz="1400" dirty="0" err="1"/>
              <a:t>mAb</a:t>
            </a:r>
            <a:r>
              <a:rPr lang="en-US" sz="1400" dirty="0"/>
              <a:t> in BRAF-mutant 526mel melanoma cells that were exposed for 48h to 1µM </a:t>
            </a:r>
            <a:r>
              <a:rPr lang="en-US" sz="1400" dirty="0" err="1"/>
              <a:t>Vemurafenib</a:t>
            </a:r>
            <a:r>
              <a:rPr lang="en-US" sz="1400" dirty="0"/>
              <a:t> (VEM), </a:t>
            </a:r>
            <a:r>
              <a:rPr lang="en-US" sz="1400" dirty="0" err="1"/>
              <a:t>Selumetinib</a:t>
            </a:r>
            <a:r>
              <a:rPr lang="en-US" sz="1400" dirty="0"/>
              <a:t> (SEL) or volume and concentration equivalent of DMSO. In addition, 526mel </a:t>
            </a:r>
            <a:r>
              <a:rPr lang="en-US" sz="1400" dirty="0" err="1"/>
              <a:t>Vemumrafenib</a:t>
            </a:r>
            <a:r>
              <a:rPr lang="en-US" sz="1400" dirty="0"/>
              <a:t> Resistance (</a:t>
            </a:r>
            <a:r>
              <a:rPr lang="en-US" sz="1400" dirty="0" err="1"/>
              <a:t>Vem</a:t>
            </a:r>
            <a:r>
              <a:rPr lang="en-US" sz="1400" dirty="0"/>
              <a:t> Res) cells were tested as well. Actin served as house keeping control.</a:t>
            </a:r>
            <a:r>
              <a:rPr lang="en-US" sz="1400" dirty="0"/>
              <a:t> </a:t>
            </a:r>
            <a:r>
              <a:rPr lang="en-US" sz="1400" dirty="0"/>
              <a:t>Figure shows a representative blot.</a:t>
            </a:r>
          </a:p>
        </p:txBody>
      </p:sp>
    </p:spTree>
    <p:extLst>
      <p:ext uri="{BB962C8B-B14F-4D97-AF65-F5344CB8AC3E}">
        <p14:creationId xmlns:p14="http://schemas.microsoft.com/office/powerpoint/2010/main" val="162771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Office PowerPoint</Application>
  <PresentationFormat>מסך רחב</PresentationFormat>
  <Paragraphs>14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ערכת נושא Office</vt:lpstr>
      <vt:lpstr>מצגת של PowerPoint</vt:lpstr>
    </vt:vector>
  </TitlesOfParts>
  <Company/>
  <LinksUpToDate>false</LinksUpToDate>
  <SharedDoc>false</SharedDoc>
  <HyperlinksChanged>false</HyperlinksChanged>
  <AppVersion>15.0000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