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6858000" cy="9906000" type="A4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2" autoAdjust="0"/>
    <p:restoredTop sz="96139" autoAdjust="0"/>
  </p:normalViewPr>
  <p:slideViewPr>
    <p:cSldViewPr snapToGrid="0">
      <p:cViewPr varScale="1">
        <p:scale>
          <a:sx n="81" d="100"/>
          <a:sy n="81" d="100"/>
        </p:scale>
        <p:origin x="3000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132.230.131.196\ukmzsh02$\share\FloPreiss\FS161020_Luc%20and%20Foxo3--%20with%20LY%20titration\Puma_Quantific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132.230.131.196\ukmzsh02$\share\FloPreiss\FS161020_Luc%20and%20Foxo3--%20with%20LY%20titration\Puma_Quantific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132.230.131.196\ukmzsh02$\share\FloPreiss\FS161020_Luc%20and%20Foxo3--%20with%20LY%20titration\Puma_Quantific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24317890496199"/>
          <c:y val="7.0175438596491196E-2"/>
          <c:w val="0.75553976683147195"/>
          <c:h val="0.78182923306835495"/>
        </c:manualLayout>
      </c:layout>
      <c:lineChart>
        <c:grouping val="standard"/>
        <c:varyColors val="0"/>
        <c:ser>
          <c:idx val="0"/>
          <c:order val="0"/>
          <c:tx>
            <c:v>LUc</c:v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[Puma_Quantification.xlsx]Tabelle1!$G$2:$G$5</c:f>
              <c:strCache>
                <c:ptCount val="4"/>
                <c:pt idx="0">
                  <c:v>NN</c:v>
                </c:pt>
                <c:pt idx="1">
                  <c:v>LY 4h</c:v>
                </c:pt>
                <c:pt idx="2">
                  <c:v>LY 8h</c:v>
                </c:pt>
                <c:pt idx="3">
                  <c:v>LY 12h</c:v>
                </c:pt>
              </c:strCache>
            </c:strRef>
          </c:cat>
          <c:val>
            <c:numRef>
              <c:f>[Puma_Quantification.xlsx]Tabelle1!$H$2:$H$5</c:f>
              <c:numCache>
                <c:formatCode>General</c:formatCode>
                <c:ptCount val="4"/>
                <c:pt idx="0">
                  <c:v>1</c:v>
                </c:pt>
                <c:pt idx="1">
                  <c:v>1.732690794649882</c:v>
                </c:pt>
                <c:pt idx="2">
                  <c:v>2.719315499606608</c:v>
                </c:pt>
                <c:pt idx="3">
                  <c:v>3.3495279307631791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9078184"/>
        <c:axId val="479078576"/>
      </c:lineChart>
      <c:catAx>
        <c:axId val="479078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078576"/>
        <c:crosses val="autoZero"/>
        <c:auto val="1"/>
        <c:lblAlgn val="ctr"/>
        <c:lblOffset val="100"/>
        <c:noMultiLvlLbl val="0"/>
      </c:catAx>
      <c:valAx>
        <c:axId val="479078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600" dirty="0" smtClean="0"/>
                  <a:t>Relative Puma</a:t>
                </a:r>
                <a:r>
                  <a:rPr lang="de-DE" sz="600" baseline="0" dirty="0" smtClean="0"/>
                  <a:t> </a:t>
                </a:r>
                <a:r>
                  <a:rPr lang="de-DE" sz="600" baseline="0" dirty="0" err="1"/>
                  <a:t>level</a:t>
                </a:r>
                <a:endParaRPr lang="de-DE" sz="600" dirty="0"/>
              </a:p>
            </c:rich>
          </c:tx>
          <c:layout>
            <c:manualLayout>
              <c:xMode val="edge"/>
              <c:yMode val="edge"/>
              <c:x val="0"/>
              <c:y val="0.191466107067129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07818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24317890496199"/>
          <c:y val="7.0175438596491196E-2"/>
          <c:w val="0.75553976683147195"/>
          <c:h val="0.78182923306835495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[Puma_Quantification.xlsx]Tabelle1!$G$6:$G$9</c:f>
              <c:strCache>
                <c:ptCount val="4"/>
                <c:pt idx="0">
                  <c:v>NN</c:v>
                </c:pt>
                <c:pt idx="1">
                  <c:v>LY 4h</c:v>
                </c:pt>
                <c:pt idx="2">
                  <c:v>LY 8h</c:v>
                </c:pt>
                <c:pt idx="3">
                  <c:v>LY 12h</c:v>
                </c:pt>
              </c:strCache>
            </c:strRef>
          </c:cat>
          <c:val>
            <c:numRef>
              <c:f>[Puma_Quantification.xlsx]Tabelle1!$H$6:$H$9</c:f>
              <c:numCache>
                <c:formatCode>General</c:formatCode>
                <c:ptCount val="4"/>
                <c:pt idx="0">
                  <c:v>1</c:v>
                </c:pt>
                <c:pt idx="1">
                  <c:v>1.3108959581988631</c:v>
                </c:pt>
                <c:pt idx="2">
                  <c:v>1.799446749654219</c:v>
                </c:pt>
                <c:pt idx="3">
                  <c:v>1.805747656370063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9078968"/>
        <c:axId val="479079360"/>
      </c:lineChart>
      <c:catAx>
        <c:axId val="479078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079360"/>
        <c:crosses val="autoZero"/>
        <c:auto val="1"/>
        <c:lblAlgn val="ctr"/>
        <c:lblOffset val="100"/>
        <c:noMultiLvlLbl val="0"/>
      </c:catAx>
      <c:valAx>
        <c:axId val="479079360"/>
        <c:scaling>
          <c:orientation val="minMax"/>
          <c:max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600" dirty="0"/>
                  <a:t>Relative Puma </a:t>
                </a:r>
                <a:r>
                  <a:rPr lang="de-DE" sz="600" baseline="0" dirty="0" err="1" smtClean="0"/>
                  <a:t>level</a:t>
                </a:r>
                <a:endParaRPr lang="de-DE" sz="6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07896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24317890496199"/>
          <c:y val="7.0175438596491196E-2"/>
          <c:w val="0.75553976683147195"/>
          <c:h val="0.78182923306835495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[Puma_Quantification.xlsx]Tabelle1!$G$10:$G$13</c:f>
              <c:strCache>
                <c:ptCount val="4"/>
                <c:pt idx="0">
                  <c:v>NN</c:v>
                </c:pt>
                <c:pt idx="1">
                  <c:v>LY 4h</c:v>
                </c:pt>
                <c:pt idx="2">
                  <c:v>LY 8h</c:v>
                </c:pt>
                <c:pt idx="3">
                  <c:v>LY 12h</c:v>
                </c:pt>
              </c:strCache>
            </c:strRef>
          </c:cat>
          <c:val>
            <c:numRef>
              <c:f>[Puma_Quantification.xlsx]Tabelle1!$H$10:$H$13</c:f>
              <c:numCache>
                <c:formatCode>General</c:formatCode>
                <c:ptCount val="4"/>
                <c:pt idx="0">
                  <c:v>1</c:v>
                </c:pt>
                <c:pt idx="1">
                  <c:v>0.89623175285730505</c:v>
                </c:pt>
                <c:pt idx="2">
                  <c:v>1.304288785787032</c:v>
                </c:pt>
                <c:pt idx="3">
                  <c:v>1.592735091094263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79080144"/>
        <c:axId val="479080536"/>
      </c:lineChart>
      <c:catAx>
        <c:axId val="479080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080536"/>
        <c:crosses val="autoZero"/>
        <c:auto val="1"/>
        <c:lblAlgn val="ctr"/>
        <c:lblOffset val="100"/>
        <c:noMultiLvlLbl val="0"/>
      </c:catAx>
      <c:valAx>
        <c:axId val="479080536"/>
        <c:scaling>
          <c:orientation val="minMax"/>
          <c:max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600" dirty="0" smtClean="0"/>
                  <a:t>Relative Puma </a:t>
                </a:r>
                <a:r>
                  <a:rPr lang="de-DE" sz="600" baseline="0" dirty="0" err="1" smtClean="0"/>
                  <a:t>level</a:t>
                </a:r>
                <a:endParaRPr lang="de-DE" sz="6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7908014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2584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97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95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19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38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733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71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66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21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19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51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1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13" Type="http://schemas.openxmlformats.org/officeDocument/2006/relationships/image" Target="../media/image9.png"/><Relationship Id="rId18" Type="http://schemas.openxmlformats.org/officeDocument/2006/relationships/image" Target="../media/image2.emf"/><Relationship Id="rId3" Type="http://schemas.openxmlformats.org/officeDocument/2006/relationships/oleObject" Target="../embeddings/oleObject1.bin"/><Relationship Id="rId7" Type="http://schemas.openxmlformats.org/officeDocument/2006/relationships/chart" Target="../charts/chart2.xml"/><Relationship Id="rId12" Type="http://schemas.openxmlformats.org/officeDocument/2006/relationships/image" Target="../media/image8.png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2.png"/><Relationship Id="rId20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19" Type="http://schemas.openxmlformats.org/officeDocument/2006/relationships/oleObject" Target="../embeddings/oleObject3.bin"/><Relationship Id="rId4" Type="http://schemas.openxmlformats.org/officeDocument/2006/relationships/image" Target="../media/image1.emf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" name="Gerade Verbindung 4"/>
          <p:cNvCxnSpPr/>
          <p:nvPr/>
        </p:nvCxnSpPr>
        <p:spPr>
          <a:xfrm>
            <a:off x="561017" y="9081547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Textfeld 11"/>
          <p:cNvSpPr txBox="1"/>
          <p:nvPr/>
        </p:nvSpPr>
        <p:spPr>
          <a:xfrm>
            <a:off x="146988" y="8974082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32kDa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6" name="Gerade Verbindung 4"/>
          <p:cNvCxnSpPr/>
          <p:nvPr/>
        </p:nvCxnSpPr>
        <p:spPr>
          <a:xfrm>
            <a:off x="577820" y="7311414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Textfeld 11"/>
          <p:cNvSpPr txBox="1"/>
          <p:nvPr/>
        </p:nvSpPr>
        <p:spPr>
          <a:xfrm>
            <a:off x="163791" y="7203949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Gerade Verbindung 61"/>
          <p:cNvCxnSpPr/>
          <p:nvPr/>
        </p:nvCxnSpPr>
        <p:spPr>
          <a:xfrm>
            <a:off x="588158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feld 11"/>
          <p:cNvSpPr txBox="1"/>
          <p:nvPr/>
        </p:nvSpPr>
        <p:spPr>
          <a:xfrm>
            <a:off x="521783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/>
              <a:t>+</a:t>
            </a:r>
          </a:p>
        </p:txBody>
      </p:sp>
      <p:sp>
        <p:nvSpPr>
          <p:cNvPr id="48" name="Textfeld 11"/>
          <p:cNvSpPr txBox="1"/>
          <p:nvPr/>
        </p:nvSpPr>
        <p:spPr>
          <a:xfrm>
            <a:off x="711418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sp>
        <p:nvSpPr>
          <p:cNvPr id="49" name="Textfeld 11"/>
          <p:cNvSpPr txBox="1"/>
          <p:nvPr/>
        </p:nvSpPr>
        <p:spPr>
          <a:xfrm>
            <a:off x="862176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+</a:t>
            </a:r>
            <a:endParaRPr lang="de-DE" sz="900" dirty="0"/>
          </a:p>
        </p:txBody>
      </p:sp>
      <p:cxnSp>
        <p:nvCxnSpPr>
          <p:cNvPr id="101" name="Gerade Verbindung 4"/>
          <p:cNvCxnSpPr/>
          <p:nvPr/>
        </p:nvCxnSpPr>
        <p:spPr>
          <a:xfrm>
            <a:off x="505142" y="5054002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Textfeld 11"/>
          <p:cNvSpPr txBox="1"/>
          <p:nvPr/>
        </p:nvSpPr>
        <p:spPr>
          <a:xfrm>
            <a:off x="91113" y="4946537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25kDa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4" name="Gerade Verbindung 4"/>
          <p:cNvCxnSpPr/>
          <p:nvPr/>
        </p:nvCxnSpPr>
        <p:spPr>
          <a:xfrm>
            <a:off x="492605" y="5205949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Textfeld 11"/>
          <p:cNvSpPr txBox="1"/>
          <p:nvPr/>
        </p:nvSpPr>
        <p:spPr>
          <a:xfrm>
            <a:off x="35295" y="5098484"/>
            <a:ext cx="5693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100kDa 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7" name="Gerade Verbindung 4"/>
          <p:cNvCxnSpPr/>
          <p:nvPr/>
        </p:nvCxnSpPr>
        <p:spPr>
          <a:xfrm>
            <a:off x="505142" y="5496603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Textfeld 11"/>
          <p:cNvSpPr txBox="1"/>
          <p:nvPr/>
        </p:nvSpPr>
        <p:spPr>
          <a:xfrm>
            <a:off x="91113" y="5389138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46kDa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6" name="Objekt 35"/>
          <p:cNvGraphicFramePr>
            <a:graphicFrameLocks noChangeAspect="1"/>
          </p:cNvGraphicFramePr>
          <p:nvPr>
            <p:extLst/>
          </p:nvPr>
        </p:nvGraphicFramePr>
        <p:xfrm>
          <a:off x="656642" y="801609"/>
          <a:ext cx="3584064" cy="3172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rism 5" r:id="rId3" imgW="3397320" imgH="3007080" progId="Prism5.Document">
                  <p:embed/>
                </p:oleObj>
              </mc:Choice>
              <mc:Fallback>
                <p:oleObj name="Prism 5" r:id="rId3" imgW="3397320" imgH="30070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6642" y="801609"/>
                        <a:ext cx="3584064" cy="3172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11"/>
          <p:cNvSpPr txBox="1"/>
          <p:nvPr/>
        </p:nvSpPr>
        <p:spPr>
          <a:xfrm>
            <a:off x="1016711" y="6300022"/>
            <a:ext cx="54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 err="1" smtClean="0"/>
              <a:t>crLUC</a:t>
            </a:r>
            <a:endParaRPr lang="de-DE" sz="1200" dirty="0"/>
          </a:p>
        </p:txBody>
      </p:sp>
      <p:sp>
        <p:nvSpPr>
          <p:cNvPr id="5" name="Textfeld 11"/>
          <p:cNvSpPr txBox="1"/>
          <p:nvPr/>
        </p:nvSpPr>
        <p:spPr>
          <a:xfrm rot="16200000">
            <a:off x="619431" y="6853499"/>
            <a:ext cx="383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NN</a:t>
            </a:r>
            <a:endParaRPr lang="de-DE" sz="1200" dirty="0"/>
          </a:p>
        </p:txBody>
      </p:sp>
      <p:sp>
        <p:nvSpPr>
          <p:cNvPr id="6" name="Textfeld 11"/>
          <p:cNvSpPr txBox="1"/>
          <p:nvPr/>
        </p:nvSpPr>
        <p:spPr>
          <a:xfrm rot="16200000">
            <a:off x="858224" y="6792457"/>
            <a:ext cx="505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LY 4h</a:t>
            </a:r>
            <a:endParaRPr lang="de-DE" sz="1200" dirty="0"/>
          </a:p>
        </p:txBody>
      </p:sp>
      <p:sp>
        <p:nvSpPr>
          <p:cNvPr id="7" name="Textfeld 11"/>
          <p:cNvSpPr txBox="1"/>
          <p:nvPr/>
        </p:nvSpPr>
        <p:spPr>
          <a:xfrm rot="16200000">
            <a:off x="1158060" y="6792457"/>
            <a:ext cx="505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LY 8h</a:t>
            </a:r>
            <a:endParaRPr lang="de-DE" sz="1200" dirty="0"/>
          </a:p>
        </p:txBody>
      </p:sp>
      <p:sp>
        <p:nvSpPr>
          <p:cNvPr id="8" name="Textfeld 7"/>
          <p:cNvSpPr txBox="1"/>
          <p:nvPr/>
        </p:nvSpPr>
        <p:spPr>
          <a:xfrm rot="16200000">
            <a:off x="1418622" y="6753183"/>
            <a:ext cx="584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LY 12h</a:t>
            </a:r>
            <a:endParaRPr lang="de-DE" sz="1200" dirty="0"/>
          </a:p>
        </p:txBody>
      </p:sp>
      <p:cxnSp>
        <p:nvCxnSpPr>
          <p:cNvPr id="9" name="Gerade Verbindung 54"/>
          <p:cNvCxnSpPr/>
          <p:nvPr/>
        </p:nvCxnSpPr>
        <p:spPr>
          <a:xfrm>
            <a:off x="729477" y="6557927"/>
            <a:ext cx="111968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feld 11"/>
          <p:cNvSpPr txBox="1"/>
          <p:nvPr/>
        </p:nvSpPr>
        <p:spPr>
          <a:xfrm>
            <a:off x="4247841" y="7098648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smtClean="0"/>
              <a:t>PUMA</a:t>
            </a:r>
            <a:endParaRPr lang="de-DE" sz="1200" dirty="0" smtClean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49" y="7162896"/>
            <a:ext cx="3600000" cy="2387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feld 11"/>
          <p:cNvSpPr txBox="1"/>
          <p:nvPr/>
        </p:nvSpPr>
        <p:spPr>
          <a:xfrm rot="16200000">
            <a:off x="1818775" y="6853499"/>
            <a:ext cx="383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NN</a:t>
            </a:r>
            <a:endParaRPr lang="de-DE" sz="1200" dirty="0"/>
          </a:p>
        </p:txBody>
      </p:sp>
      <p:sp>
        <p:nvSpPr>
          <p:cNvPr id="13" name="Textfeld 11"/>
          <p:cNvSpPr txBox="1"/>
          <p:nvPr/>
        </p:nvSpPr>
        <p:spPr>
          <a:xfrm rot="16200000">
            <a:off x="2057568" y="6792457"/>
            <a:ext cx="505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LY 4h</a:t>
            </a:r>
            <a:endParaRPr lang="de-DE" sz="1200" dirty="0"/>
          </a:p>
        </p:txBody>
      </p:sp>
      <p:sp>
        <p:nvSpPr>
          <p:cNvPr id="14" name="Textfeld 11"/>
          <p:cNvSpPr txBox="1"/>
          <p:nvPr/>
        </p:nvSpPr>
        <p:spPr>
          <a:xfrm rot="16200000">
            <a:off x="2357404" y="6792457"/>
            <a:ext cx="505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LY 8h</a:t>
            </a:r>
            <a:endParaRPr lang="de-DE" sz="1200" dirty="0"/>
          </a:p>
        </p:txBody>
      </p:sp>
      <p:sp>
        <p:nvSpPr>
          <p:cNvPr id="15" name="Textfeld 11"/>
          <p:cNvSpPr txBox="1"/>
          <p:nvPr/>
        </p:nvSpPr>
        <p:spPr>
          <a:xfrm rot="16200000">
            <a:off x="2617966" y="6753183"/>
            <a:ext cx="584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LY 12h</a:t>
            </a:r>
            <a:endParaRPr lang="de-DE" sz="1200" dirty="0"/>
          </a:p>
        </p:txBody>
      </p:sp>
      <p:sp>
        <p:nvSpPr>
          <p:cNvPr id="16" name="Textfeld 11"/>
          <p:cNvSpPr txBox="1"/>
          <p:nvPr/>
        </p:nvSpPr>
        <p:spPr>
          <a:xfrm rot="16200000">
            <a:off x="3018119" y="6853499"/>
            <a:ext cx="383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NN</a:t>
            </a:r>
            <a:endParaRPr lang="de-DE" sz="1200" dirty="0"/>
          </a:p>
        </p:txBody>
      </p:sp>
      <p:sp>
        <p:nvSpPr>
          <p:cNvPr id="17" name="Textfeld 11"/>
          <p:cNvSpPr txBox="1"/>
          <p:nvPr/>
        </p:nvSpPr>
        <p:spPr>
          <a:xfrm rot="16200000">
            <a:off x="3256912" y="6792457"/>
            <a:ext cx="505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LY 4h</a:t>
            </a:r>
            <a:endParaRPr lang="de-DE" sz="1200" dirty="0"/>
          </a:p>
        </p:txBody>
      </p:sp>
      <p:sp>
        <p:nvSpPr>
          <p:cNvPr id="18" name="Textfeld 11"/>
          <p:cNvSpPr txBox="1"/>
          <p:nvPr/>
        </p:nvSpPr>
        <p:spPr>
          <a:xfrm rot="16200000">
            <a:off x="3556748" y="6792457"/>
            <a:ext cx="5055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LY 8h</a:t>
            </a:r>
            <a:endParaRPr lang="de-DE" sz="1200" dirty="0"/>
          </a:p>
        </p:txBody>
      </p:sp>
      <p:sp>
        <p:nvSpPr>
          <p:cNvPr id="19" name="Textfeld 11"/>
          <p:cNvSpPr txBox="1"/>
          <p:nvPr/>
        </p:nvSpPr>
        <p:spPr>
          <a:xfrm rot="16200000">
            <a:off x="3817306" y="6753183"/>
            <a:ext cx="584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LY 12h</a:t>
            </a:r>
            <a:endParaRPr lang="de-DE" sz="1200" dirty="0"/>
          </a:p>
        </p:txBody>
      </p:sp>
      <p:sp>
        <p:nvSpPr>
          <p:cNvPr id="20" name="Textfeld 11"/>
          <p:cNvSpPr txBox="1"/>
          <p:nvPr/>
        </p:nvSpPr>
        <p:spPr>
          <a:xfrm>
            <a:off x="1959877" y="6305722"/>
            <a:ext cx="991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 smtClean="0"/>
              <a:t>Foxo3-</a:t>
            </a:r>
            <a:r>
              <a:rPr lang="de-DE" sz="1200" smtClean="0"/>
              <a:t>/- (#1)</a:t>
            </a:r>
            <a:endParaRPr lang="de-DE" sz="1200" dirty="0"/>
          </a:p>
        </p:txBody>
      </p:sp>
      <p:cxnSp>
        <p:nvCxnSpPr>
          <p:cNvPr id="21" name="Gerade Verbindung 54"/>
          <p:cNvCxnSpPr/>
          <p:nvPr/>
        </p:nvCxnSpPr>
        <p:spPr>
          <a:xfrm>
            <a:off x="1895714" y="6563627"/>
            <a:ext cx="111968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feld 11"/>
          <p:cNvSpPr txBox="1"/>
          <p:nvPr/>
        </p:nvSpPr>
        <p:spPr>
          <a:xfrm>
            <a:off x="3112664" y="6302343"/>
            <a:ext cx="991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 smtClean="0"/>
              <a:t>Foxo3-</a:t>
            </a:r>
            <a:r>
              <a:rPr lang="de-DE" sz="1200" smtClean="0"/>
              <a:t>/- (#5)</a:t>
            </a:r>
            <a:endParaRPr lang="de-DE" sz="1200" dirty="0"/>
          </a:p>
        </p:txBody>
      </p:sp>
      <p:cxnSp>
        <p:nvCxnSpPr>
          <p:cNvPr id="23" name="Gerade Verbindung 54"/>
          <p:cNvCxnSpPr/>
          <p:nvPr/>
        </p:nvCxnSpPr>
        <p:spPr>
          <a:xfrm>
            <a:off x="3048501" y="6560248"/>
            <a:ext cx="1119680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4" name="Diagramm 23"/>
          <p:cNvGraphicFramePr>
            <a:graphicFrameLocks/>
          </p:cNvGraphicFramePr>
          <p:nvPr>
            <p:extLst/>
          </p:nvPr>
        </p:nvGraphicFramePr>
        <p:xfrm>
          <a:off x="639877" y="7384829"/>
          <a:ext cx="1232117" cy="1388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5" name="Diagramm 24"/>
          <p:cNvGraphicFramePr>
            <a:graphicFrameLocks/>
          </p:cNvGraphicFramePr>
          <p:nvPr>
            <p:extLst/>
          </p:nvPr>
        </p:nvGraphicFramePr>
        <p:xfrm>
          <a:off x="1829537" y="7384423"/>
          <a:ext cx="1231200" cy="1390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6" name="Diagramm 25"/>
          <p:cNvGraphicFramePr>
            <a:graphicFrameLocks/>
          </p:cNvGraphicFramePr>
          <p:nvPr>
            <p:extLst/>
          </p:nvPr>
        </p:nvGraphicFramePr>
        <p:xfrm>
          <a:off x="2992741" y="7384423"/>
          <a:ext cx="1231200" cy="138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7" name="Textfeld 11"/>
          <p:cNvSpPr txBox="1"/>
          <p:nvPr/>
        </p:nvSpPr>
        <p:spPr>
          <a:xfrm>
            <a:off x="4247841" y="7893950"/>
            <a:ext cx="2081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smtClean="0"/>
              <a:t>PUMA (relative </a:t>
            </a:r>
            <a:r>
              <a:rPr lang="de-DE" sz="1200" dirty="0" err="1" smtClean="0"/>
              <a:t>quantification</a:t>
            </a:r>
            <a:r>
              <a:rPr lang="de-DE" sz="1200" dirty="0" smtClean="0"/>
              <a:t>)</a:t>
            </a:r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49" y="9087881"/>
            <a:ext cx="3600000" cy="2177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49" y="8809118"/>
            <a:ext cx="3600000" cy="2306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Textfeld 11"/>
          <p:cNvSpPr txBox="1"/>
          <p:nvPr/>
        </p:nvSpPr>
        <p:spPr>
          <a:xfrm>
            <a:off x="4247841" y="8770548"/>
            <a:ext cx="169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smtClean="0"/>
              <a:t>FOXO3A (* </a:t>
            </a:r>
            <a:r>
              <a:rPr lang="de-DE" sz="1200" dirty="0" err="1" smtClean="0"/>
              <a:t>is</a:t>
            </a:r>
            <a:r>
              <a:rPr lang="de-DE" sz="1200" dirty="0" smtClean="0"/>
              <a:t> </a:t>
            </a:r>
            <a:r>
              <a:rPr lang="de-DE" sz="1200" dirty="0" err="1" smtClean="0"/>
              <a:t>unspecific</a:t>
            </a:r>
            <a:r>
              <a:rPr lang="de-DE" sz="1200" dirty="0" smtClean="0"/>
              <a:t>)</a:t>
            </a:r>
          </a:p>
        </p:txBody>
      </p:sp>
      <p:sp>
        <p:nvSpPr>
          <p:cNvPr id="31" name="Textfeld 11"/>
          <p:cNvSpPr txBox="1"/>
          <p:nvPr/>
        </p:nvSpPr>
        <p:spPr>
          <a:xfrm>
            <a:off x="4247841" y="9042864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 smtClean="0"/>
              <a:t>14-3-3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4168181" y="880125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*</a:t>
            </a:r>
            <a:endParaRPr lang="de-DE" sz="1200" dirty="0"/>
          </a:p>
        </p:txBody>
      </p:sp>
      <p:sp>
        <p:nvSpPr>
          <p:cNvPr id="33" name="Textfeld 32"/>
          <p:cNvSpPr txBox="1"/>
          <p:nvPr/>
        </p:nvSpPr>
        <p:spPr>
          <a:xfrm>
            <a:off x="338693" y="617459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cs typeface="Arial" panose="020B0604020202020204" pitchFamily="34" charset="0"/>
              </a:rPr>
              <a:t>A</a:t>
            </a:r>
            <a:endParaRPr lang="de-DE"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38693" y="4023580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cs typeface="Arial" panose="020B0604020202020204" pitchFamily="34" charset="0"/>
              </a:rPr>
              <a:t>B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78934" y="96101"/>
            <a:ext cx="103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cs typeface="Arial" panose="020B0604020202020204" pitchFamily="34" charset="0"/>
              </a:rPr>
              <a:t>Fig</a:t>
            </a:r>
            <a:r>
              <a:rPr lang="de-DE" b="1" smtClean="0">
                <a:cs typeface="Arial" panose="020B0604020202020204" pitchFamily="34" charset="0"/>
              </a:rPr>
              <a:t>. S3</a:t>
            </a:r>
            <a:endParaRPr lang="de-DE" b="1" dirty="0">
              <a:cs typeface="Arial" panose="020B0604020202020204" pitchFamily="34" charset="0"/>
            </a:endParaRPr>
          </a:p>
        </p:txBody>
      </p:sp>
      <p:sp>
        <p:nvSpPr>
          <p:cNvPr id="38" name="Textfeld 11"/>
          <p:cNvSpPr txBox="1"/>
          <p:nvPr/>
        </p:nvSpPr>
        <p:spPr>
          <a:xfrm>
            <a:off x="3869251" y="5152890"/>
            <a:ext cx="52129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 smtClean="0"/>
              <a:t>Foxo3a</a:t>
            </a:r>
          </a:p>
        </p:txBody>
      </p:sp>
      <p:sp>
        <p:nvSpPr>
          <p:cNvPr id="39" name="Textfeld 11"/>
          <p:cNvSpPr txBox="1"/>
          <p:nvPr/>
        </p:nvSpPr>
        <p:spPr>
          <a:xfrm rot="16200000">
            <a:off x="1230549" y="4606823"/>
            <a:ext cx="300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#2</a:t>
            </a:r>
            <a:endParaRPr lang="de-DE" sz="900" dirty="0"/>
          </a:p>
        </p:txBody>
      </p:sp>
      <p:sp>
        <p:nvSpPr>
          <p:cNvPr id="40" name="Textfeld 11"/>
          <p:cNvSpPr txBox="1"/>
          <p:nvPr/>
        </p:nvSpPr>
        <p:spPr>
          <a:xfrm rot="16200000">
            <a:off x="1555143" y="4606823"/>
            <a:ext cx="300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#3</a:t>
            </a:r>
            <a:endParaRPr lang="de-DE" sz="900" dirty="0"/>
          </a:p>
        </p:txBody>
      </p:sp>
      <p:sp>
        <p:nvSpPr>
          <p:cNvPr id="41" name="Textfeld 11"/>
          <p:cNvSpPr txBox="1"/>
          <p:nvPr/>
        </p:nvSpPr>
        <p:spPr>
          <a:xfrm rot="16200000">
            <a:off x="503612" y="4533596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crLUC</a:t>
            </a:r>
            <a:endParaRPr lang="de-DE" sz="900" dirty="0"/>
          </a:p>
        </p:txBody>
      </p:sp>
      <p:sp>
        <p:nvSpPr>
          <p:cNvPr id="42" name="Textfeld 11"/>
          <p:cNvSpPr txBox="1"/>
          <p:nvPr/>
        </p:nvSpPr>
        <p:spPr>
          <a:xfrm rot="16200000">
            <a:off x="905954" y="4606823"/>
            <a:ext cx="300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#1</a:t>
            </a:r>
            <a:endParaRPr lang="de-DE" sz="900" dirty="0"/>
          </a:p>
        </p:txBody>
      </p:sp>
      <p:sp>
        <p:nvSpPr>
          <p:cNvPr id="43" name="Textfeld 11"/>
          <p:cNvSpPr txBox="1"/>
          <p:nvPr/>
        </p:nvSpPr>
        <p:spPr>
          <a:xfrm rot="16200000">
            <a:off x="1879739" y="4606823"/>
            <a:ext cx="300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#4</a:t>
            </a:r>
            <a:endParaRPr lang="de-DE" sz="900" dirty="0"/>
          </a:p>
        </p:txBody>
      </p:sp>
      <p:pic>
        <p:nvPicPr>
          <p:cNvPr id="46" name="Picture 2" descr="X:\FloPreiss\FS161011_SCC clones Foxo\CUT\809_Puma.png"/>
          <p:cNvPicPr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08" y="4993434"/>
            <a:ext cx="1658863" cy="151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feld 11"/>
          <p:cNvSpPr txBox="1"/>
          <p:nvPr/>
        </p:nvSpPr>
        <p:spPr>
          <a:xfrm>
            <a:off x="1035370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sp>
        <p:nvSpPr>
          <p:cNvPr id="51" name="Textfeld 11"/>
          <p:cNvSpPr txBox="1"/>
          <p:nvPr/>
        </p:nvSpPr>
        <p:spPr>
          <a:xfrm>
            <a:off x="1186130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+</a:t>
            </a:r>
            <a:endParaRPr lang="de-DE" sz="900" dirty="0"/>
          </a:p>
        </p:txBody>
      </p:sp>
      <p:sp>
        <p:nvSpPr>
          <p:cNvPr id="52" name="Textfeld 11"/>
          <p:cNvSpPr txBox="1"/>
          <p:nvPr/>
        </p:nvSpPr>
        <p:spPr>
          <a:xfrm>
            <a:off x="1359325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sp>
        <p:nvSpPr>
          <p:cNvPr id="53" name="Textfeld 11"/>
          <p:cNvSpPr txBox="1"/>
          <p:nvPr/>
        </p:nvSpPr>
        <p:spPr>
          <a:xfrm>
            <a:off x="1510083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+</a:t>
            </a:r>
            <a:endParaRPr lang="de-DE" sz="900" dirty="0"/>
          </a:p>
        </p:txBody>
      </p:sp>
      <p:sp>
        <p:nvSpPr>
          <p:cNvPr id="54" name="Textfeld 11"/>
          <p:cNvSpPr txBox="1"/>
          <p:nvPr/>
        </p:nvSpPr>
        <p:spPr>
          <a:xfrm>
            <a:off x="1683280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sp>
        <p:nvSpPr>
          <p:cNvPr id="55" name="Textfeld 11"/>
          <p:cNvSpPr txBox="1"/>
          <p:nvPr/>
        </p:nvSpPr>
        <p:spPr>
          <a:xfrm>
            <a:off x="1834036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+</a:t>
            </a:r>
            <a:endParaRPr lang="de-DE" sz="900" dirty="0"/>
          </a:p>
        </p:txBody>
      </p:sp>
      <p:sp>
        <p:nvSpPr>
          <p:cNvPr id="56" name="Textfeld 11"/>
          <p:cNvSpPr txBox="1"/>
          <p:nvPr/>
        </p:nvSpPr>
        <p:spPr>
          <a:xfrm>
            <a:off x="2019127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cxnSp>
        <p:nvCxnSpPr>
          <p:cNvPr id="58" name="Gerade Verbindung 37"/>
          <p:cNvCxnSpPr/>
          <p:nvPr/>
        </p:nvCxnSpPr>
        <p:spPr>
          <a:xfrm>
            <a:off x="912753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Gerade Verbindung 39"/>
          <p:cNvCxnSpPr/>
          <p:nvPr/>
        </p:nvCxnSpPr>
        <p:spPr>
          <a:xfrm>
            <a:off x="1237347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Gerade Verbindung 40"/>
          <p:cNvCxnSpPr/>
          <p:nvPr/>
        </p:nvCxnSpPr>
        <p:spPr>
          <a:xfrm>
            <a:off x="1561944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Gerade Verbindung 41"/>
          <p:cNvCxnSpPr/>
          <p:nvPr/>
        </p:nvCxnSpPr>
        <p:spPr>
          <a:xfrm>
            <a:off x="1886538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2" name="Picture 4" descr="X:\FloPreiss\FS161011_SCC clones Foxo\CUT\809_Foxo3a.png"/>
          <p:cNvPicPr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08" y="5178306"/>
            <a:ext cx="1658863" cy="1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7" descr="X:\FloPreiss\FS161011_SCC clones Foxo\CUT\809_GSK3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08" y="5392805"/>
            <a:ext cx="1658863" cy="19765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3" descr="X:\FloPreiss\FS161011_SCC clones Foxo\CUT\810_Puma.png"/>
          <p:cNvPicPr>
            <a:picLocks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698" y="4993434"/>
            <a:ext cx="1658863" cy="151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" name="Textfeld 11"/>
          <p:cNvSpPr txBox="1"/>
          <p:nvPr/>
        </p:nvSpPr>
        <p:spPr>
          <a:xfrm rot="16200000">
            <a:off x="2930294" y="4602061"/>
            <a:ext cx="300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#6</a:t>
            </a:r>
            <a:endParaRPr lang="de-DE" sz="900" dirty="0"/>
          </a:p>
        </p:txBody>
      </p:sp>
      <p:sp>
        <p:nvSpPr>
          <p:cNvPr id="68" name="Textfeld 11"/>
          <p:cNvSpPr txBox="1"/>
          <p:nvPr/>
        </p:nvSpPr>
        <p:spPr>
          <a:xfrm rot="16200000">
            <a:off x="3254890" y="4602061"/>
            <a:ext cx="300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#7</a:t>
            </a:r>
            <a:endParaRPr lang="de-DE" sz="900" dirty="0"/>
          </a:p>
        </p:txBody>
      </p:sp>
      <p:sp>
        <p:nvSpPr>
          <p:cNvPr id="69" name="Textfeld 11"/>
          <p:cNvSpPr txBox="1"/>
          <p:nvPr/>
        </p:nvSpPr>
        <p:spPr>
          <a:xfrm rot="16200000">
            <a:off x="2203359" y="4538359"/>
            <a:ext cx="4555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crLUC</a:t>
            </a:r>
            <a:endParaRPr lang="de-DE" sz="900" dirty="0"/>
          </a:p>
        </p:txBody>
      </p:sp>
      <p:sp>
        <p:nvSpPr>
          <p:cNvPr id="70" name="Textfeld 11"/>
          <p:cNvSpPr txBox="1"/>
          <p:nvPr/>
        </p:nvSpPr>
        <p:spPr>
          <a:xfrm rot="16200000">
            <a:off x="2605700" y="4606824"/>
            <a:ext cx="300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#5</a:t>
            </a:r>
            <a:endParaRPr lang="de-DE" sz="900" dirty="0"/>
          </a:p>
        </p:txBody>
      </p:sp>
      <p:sp>
        <p:nvSpPr>
          <p:cNvPr id="71" name="Textfeld 11"/>
          <p:cNvSpPr txBox="1"/>
          <p:nvPr/>
        </p:nvSpPr>
        <p:spPr>
          <a:xfrm rot="16200000">
            <a:off x="3579485" y="4602061"/>
            <a:ext cx="3000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#8</a:t>
            </a:r>
            <a:endParaRPr lang="de-DE" sz="900" dirty="0"/>
          </a:p>
        </p:txBody>
      </p:sp>
      <p:cxnSp>
        <p:nvCxnSpPr>
          <p:cNvPr id="72" name="Gerade Verbindung 47"/>
          <p:cNvCxnSpPr/>
          <p:nvPr/>
        </p:nvCxnSpPr>
        <p:spPr>
          <a:xfrm>
            <a:off x="2287904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feld 11"/>
          <p:cNvSpPr txBox="1"/>
          <p:nvPr/>
        </p:nvSpPr>
        <p:spPr>
          <a:xfrm>
            <a:off x="2221530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/>
              <a:t>+</a:t>
            </a:r>
          </a:p>
        </p:txBody>
      </p:sp>
      <p:sp>
        <p:nvSpPr>
          <p:cNvPr id="74" name="Textfeld 11"/>
          <p:cNvSpPr txBox="1"/>
          <p:nvPr/>
        </p:nvSpPr>
        <p:spPr>
          <a:xfrm>
            <a:off x="2411162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sp>
        <p:nvSpPr>
          <p:cNvPr id="75" name="Textfeld 11"/>
          <p:cNvSpPr txBox="1"/>
          <p:nvPr/>
        </p:nvSpPr>
        <p:spPr>
          <a:xfrm>
            <a:off x="2561920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+</a:t>
            </a:r>
            <a:endParaRPr lang="de-DE" sz="900" dirty="0"/>
          </a:p>
        </p:txBody>
      </p:sp>
      <p:sp>
        <p:nvSpPr>
          <p:cNvPr id="76" name="Textfeld 11"/>
          <p:cNvSpPr txBox="1"/>
          <p:nvPr/>
        </p:nvSpPr>
        <p:spPr>
          <a:xfrm>
            <a:off x="2735116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sp>
        <p:nvSpPr>
          <p:cNvPr id="77" name="Textfeld 11"/>
          <p:cNvSpPr txBox="1"/>
          <p:nvPr/>
        </p:nvSpPr>
        <p:spPr>
          <a:xfrm>
            <a:off x="2885876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+</a:t>
            </a:r>
            <a:endParaRPr lang="de-DE" sz="900" dirty="0"/>
          </a:p>
        </p:txBody>
      </p:sp>
      <p:sp>
        <p:nvSpPr>
          <p:cNvPr id="78" name="Textfeld 11"/>
          <p:cNvSpPr txBox="1"/>
          <p:nvPr/>
        </p:nvSpPr>
        <p:spPr>
          <a:xfrm>
            <a:off x="3059071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sp>
        <p:nvSpPr>
          <p:cNvPr id="79" name="Textfeld 11"/>
          <p:cNvSpPr txBox="1"/>
          <p:nvPr/>
        </p:nvSpPr>
        <p:spPr>
          <a:xfrm>
            <a:off x="3209828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+</a:t>
            </a:r>
            <a:endParaRPr lang="de-DE" sz="900" dirty="0"/>
          </a:p>
        </p:txBody>
      </p:sp>
      <p:sp>
        <p:nvSpPr>
          <p:cNvPr id="80" name="Textfeld 11"/>
          <p:cNvSpPr txBox="1"/>
          <p:nvPr/>
        </p:nvSpPr>
        <p:spPr>
          <a:xfrm>
            <a:off x="3383025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sp>
        <p:nvSpPr>
          <p:cNvPr id="81" name="Textfeld 11"/>
          <p:cNvSpPr txBox="1"/>
          <p:nvPr/>
        </p:nvSpPr>
        <p:spPr>
          <a:xfrm>
            <a:off x="3533783" y="4799812"/>
            <a:ext cx="2423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+</a:t>
            </a:r>
            <a:endParaRPr lang="de-DE" sz="900" dirty="0"/>
          </a:p>
        </p:txBody>
      </p:sp>
      <p:sp>
        <p:nvSpPr>
          <p:cNvPr id="82" name="Textfeld 11"/>
          <p:cNvSpPr txBox="1"/>
          <p:nvPr/>
        </p:nvSpPr>
        <p:spPr>
          <a:xfrm>
            <a:off x="3718874" y="4799812"/>
            <a:ext cx="2199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 smtClean="0"/>
              <a:t>-</a:t>
            </a:r>
            <a:endParaRPr lang="de-DE" sz="900" dirty="0"/>
          </a:p>
        </p:txBody>
      </p:sp>
      <p:cxnSp>
        <p:nvCxnSpPr>
          <p:cNvPr id="83" name="Gerade Verbindung 71"/>
          <p:cNvCxnSpPr/>
          <p:nvPr/>
        </p:nvCxnSpPr>
        <p:spPr>
          <a:xfrm>
            <a:off x="2612499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Gerade Verbindung 72"/>
          <p:cNvCxnSpPr/>
          <p:nvPr/>
        </p:nvCxnSpPr>
        <p:spPr>
          <a:xfrm>
            <a:off x="2937094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Gerade Verbindung 73"/>
          <p:cNvCxnSpPr/>
          <p:nvPr/>
        </p:nvCxnSpPr>
        <p:spPr>
          <a:xfrm>
            <a:off x="3261688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Gerade Verbindung 74"/>
          <p:cNvCxnSpPr/>
          <p:nvPr/>
        </p:nvCxnSpPr>
        <p:spPr>
          <a:xfrm>
            <a:off x="3586285" y="4805884"/>
            <a:ext cx="28648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7" name="Picture 5" descr="X:\FloPreiss\FS161011_SCC clones Foxo\CUT\810_Foxo3a.png"/>
          <p:cNvPicPr>
            <a:picLocks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698" y="5178306"/>
            <a:ext cx="1658863" cy="18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6" descr="X:\FloPreiss\FS161011_SCC clones Foxo\CUT\810_GSK3.png"/>
          <p:cNvPicPr>
            <a:picLocks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698" y="5392630"/>
            <a:ext cx="1658863" cy="19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feld 11"/>
          <p:cNvSpPr txBox="1"/>
          <p:nvPr/>
        </p:nvSpPr>
        <p:spPr>
          <a:xfrm>
            <a:off x="3879033" y="4801110"/>
            <a:ext cx="3193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 smtClean="0"/>
              <a:t>IL3</a:t>
            </a:r>
          </a:p>
        </p:txBody>
      </p:sp>
      <p:sp>
        <p:nvSpPr>
          <p:cNvPr id="90" name="Textfeld 11"/>
          <p:cNvSpPr txBox="1"/>
          <p:nvPr/>
        </p:nvSpPr>
        <p:spPr>
          <a:xfrm>
            <a:off x="3879033" y="4953618"/>
            <a:ext cx="4523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 smtClean="0"/>
              <a:t>Puma</a:t>
            </a:r>
          </a:p>
        </p:txBody>
      </p:sp>
      <p:cxnSp>
        <p:nvCxnSpPr>
          <p:cNvPr id="92" name="Gerade Verbindung 54"/>
          <p:cNvCxnSpPr/>
          <p:nvPr/>
        </p:nvCxnSpPr>
        <p:spPr>
          <a:xfrm>
            <a:off x="887441" y="4610323"/>
            <a:ext cx="12631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3" name="Textfeld 11"/>
          <p:cNvSpPr txBox="1"/>
          <p:nvPr/>
        </p:nvSpPr>
        <p:spPr>
          <a:xfrm>
            <a:off x="1014739" y="4430875"/>
            <a:ext cx="10085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Foxo3a</a:t>
            </a:r>
            <a:r>
              <a:rPr lang="de-DE" sz="900" baseline="30000" smtClean="0"/>
              <a:t>-/-</a:t>
            </a:r>
            <a:r>
              <a:rPr lang="de-DE" sz="900" smtClean="0"/>
              <a:t> clones</a:t>
            </a:r>
            <a:endParaRPr lang="de-DE" sz="900" dirty="0"/>
          </a:p>
        </p:txBody>
      </p:sp>
      <p:cxnSp>
        <p:nvCxnSpPr>
          <p:cNvPr id="94" name="Gerade Verbindung 54"/>
          <p:cNvCxnSpPr/>
          <p:nvPr/>
        </p:nvCxnSpPr>
        <p:spPr>
          <a:xfrm>
            <a:off x="2609575" y="4610846"/>
            <a:ext cx="126313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Textfeld 11"/>
          <p:cNvSpPr txBox="1"/>
          <p:nvPr/>
        </p:nvSpPr>
        <p:spPr>
          <a:xfrm>
            <a:off x="2703540" y="4430875"/>
            <a:ext cx="1075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smtClean="0"/>
              <a:t>Foxo3a</a:t>
            </a:r>
            <a:r>
              <a:rPr lang="de-DE" sz="900" baseline="30000" smtClean="0"/>
              <a:t>-/-</a:t>
            </a:r>
            <a:r>
              <a:rPr lang="de-DE" sz="900" smtClean="0"/>
              <a:t> clones</a:t>
            </a:r>
            <a:endParaRPr lang="de-DE" sz="900" dirty="0"/>
          </a:p>
        </p:txBody>
      </p:sp>
      <p:graphicFrame>
        <p:nvGraphicFramePr>
          <p:cNvPr id="97" name="Objekt 96"/>
          <p:cNvGraphicFramePr>
            <a:graphicFrameLocks noChangeAspect="1"/>
          </p:cNvGraphicFramePr>
          <p:nvPr>
            <p:extLst/>
          </p:nvPr>
        </p:nvGraphicFramePr>
        <p:xfrm>
          <a:off x="4307762" y="4174377"/>
          <a:ext cx="2520000" cy="2039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Prism 5" r:id="rId17" imgW="3794760" imgH="3070800" progId="Prism5.Document">
                  <p:embed/>
                </p:oleObj>
              </mc:Choice>
              <mc:Fallback>
                <p:oleObj name="Prism 5" r:id="rId17" imgW="3794760" imgH="30708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307762" y="4174377"/>
                        <a:ext cx="2520000" cy="20391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Objekt 97"/>
          <p:cNvGraphicFramePr>
            <a:graphicFrameLocks noChangeAspect="1"/>
          </p:cNvGraphicFramePr>
          <p:nvPr>
            <p:extLst/>
          </p:nvPr>
        </p:nvGraphicFramePr>
        <p:xfrm>
          <a:off x="4732879" y="4429290"/>
          <a:ext cx="1791415" cy="11883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Prism 5" r:id="rId19" imgW="2697480" imgH="1789200" progId="Prism5.Document">
                  <p:embed/>
                </p:oleObj>
              </mc:Choice>
              <mc:Fallback>
                <p:oleObj name="Prism 5" r:id="rId19" imgW="2697480" imgH="17892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732879" y="4429290"/>
                        <a:ext cx="1791415" cy="11883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Textfeld 98"/>
          <p:cNvSpPr txBox="1"/>
          <p:nvPr/>
        </p:nvSpPr>
        <p:spPr>
          <a:xfrm>
            <a:off x="338693" y="6159816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cs typeface="Arial" panose="020B0604020202020204" pitchFamily="34" charset="0"/>
              </a:rPr>
              <a:t>C</a:t>
            </a:r>
            <a:endParaRPr lang="de-DE">
              <a:cs typeface="Arial" panose="020B0604020202020204" pitchFamily="34" charset="0"/>
            </a:endParaRPr>
          </a:p>
        </p:txBody>
      </p:sp>
      <p:cxnSp>
        <p:nvCxnSpPr>
          <p:cNvPr id="113" name="Gerade Verbindung 4"/>
          <p:cNvCxnSpPr/>
          <p:nvPr/>
        </p:nvCxnSpPr>
        <p:spPr>
          <a:xfrm>
            <a:off x="552307" y="8815153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4" name="Textfeld 11"/>
          <p:cNvSpPr txBox="1"/>
          <p:nvPr/>
        </p:nvSpPr>
        <p:spPr>
          <a:xfrm>
            <a:off x="80570" y="8707688"/>
            <a:ext cx="5982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100kDa  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feld 11"/>
          <p:cNvSpPr txBox="1"/>
          <p:nvPr/>
        </p:nvSpPr>
        <p:spPr>
          <a:xfrm>
            <a:off x="3927983" y="5311797"/>
            <a:ext cx="5293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smtClean="0"/>
              <a:t>GSK-3A</a:t>
            </a:r>
            <a:endParaRPr lang="de-DE" sz="900" dirty="0" smtClean="0"/>
          </a:p>
        </p:txBody>
      </p:sp>
      <p:cxnSp>
        <p:nvCxnSpPr>
          <p:cNvPr id="119" name="Gerade Verbindung mit Pfeil 118"/>
          <p:cNvCxnSpPr/>
          <p:nvPr/>
        </p:nvCxnSpPr>
        <p:spPr>
          <a:xfrm flipH="1" flipV="1">
            <a:off x="3927034" y="5437652"/>
            <a:ext cx="87618" cy="1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Textfeld 11"/>
          <p:cNvSpPr txBox="1"/>
          <p:nvPr/>
        </p:nvSpPr>
        <p:spPr>
          <a:xfrm>
            <a:off x="3927983" y="5412826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smtClean="0"/>
              <a:t>GSK-3B</a:t>
            </a:r>
            <a:endParaRPr lang="de-DE" sz="900" dirty="0" smtClean="0"/>
          </a:p>
        </p:txBody>
      </p:sp>
      <p:cxnSp>
        <p:nvCxnSpPr>
          <p:cNvPr id="121" name="Gerade Verbindung mit Pfeil 120"/>
          <p:cNvCxnSpPr/>
          <p:nvPr/>
        </p:nvCxnSpPr>
        <p:spPr>
          <a:xfrm flipH="1" flipV="1">
            <a:off x="3927031" y="5521909"/>
            <a:ext cx="87618" cy="1"/>
          </a:xfrm>
          <a:prstGeom prst="straightConnector1">
            <a:avLst/>
          </a:prstGeom>
          <a:ln>
            <a:headEnd w="sm" len="med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914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115</Words>
  <Application>Microsoft Office PowerPoint</Application>
  <PresentationFormat>A4-Papier (210x297 mm)</PresentationFormat>
  <Paragraphs>70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5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fp1009</dc:creator>
  <cp:lastModifiedBy>fp1009</cp:lastModifiedBy>
  <cp:revision>40</cp:revision>
  <cp:lastPrinted>2017-09-08T09:15:37Z</cp:lastPrinted>
  <dcterms:created xsi:type="dcterms:W3CDTF">2017-09-07T08:24:09Z</dcterms:created>
  <dcterms:modified xsi:type="dcterms:W3CDTF">2018-03-08T08:48:52Z</dcterms:modified>
</cp:coreProperties>
</file>