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  <Override PartName="/ppt/charts/style10.xml" ContentType="application/vnd.ms-office.chartstyle+xml"/>
  <Override PartName="/ppt/charts/colors10.xml" ContentType="application/vnd.ms-office.chartcolorstyle+xml"/>
  <Override PartName="/ppt/charts/style11.xml" ContentType="application/vnd.ms-office.chartstyle+xml"/>
  <Override PartName="/ppt/charts/colors11.xml" ContentType="application/vnd.ms-office.chartcolorstyle+xml"/>
  <Override PartName="/ppt/charts/style12.xml" ContentType="application/vnd.ms-office.chartstyle+xml"/>
  <Override PartName="/ppt/charts/colors1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2" autoAdjust="0"/>
    <p:restoredTop sz="94660"/>
  </p:normalViewPr>
  <p:slideViewPr>
    <p:cSldViewPr snapToGrid="0">
      <p:cViewPr>
        <p:scale>
          <a:sx n="50" d="100"/>
          <a:sy n="50" d="100"/>
        </p:scale>
        <p:origin x="-1776" y="-6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jahvid.lssa.ucla.edu\White%20Lab\Jon\Copy%20of%20SUMMARY%20LMAN%20and%20X%20-%20pitch%20contour%20only%20REDO.xlsx" TargetMode="External"/><Relationship Id="rId2" Type="http://schemas.microsoft.com/office/2011/relationships/chartStyle" Target="style5.xml"/><Relationship Id="rId3" Type="http://schemas.microsoft.com/office/2011/relationships/chartColorStyle" Target="colors5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jahvid.lssa.ucla.edu\White%20Lab\Jon\Copy%20of%20SUMMARY%20LMAN%20and%20X%20-%20pitch%20contour%20only%20REDO.xlsx" TargetMode="External"/><Relationship Id="rId2" Type="http://schemas.microsoft.com/office/2011/relationships/chartStyle" Target="style6.xml"/><Relationship Id="rId3" Type="http://schemas.microsoft.com/office/2011/relationships/chartColorStyle" Target="colors6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jahvid.lssa.ucla.edu\White%20Lab\Jon\Copy%20of%20SUMMARY%20LMAN%20and%20X%20-%20pitch%20contour%20only%20REDO.xlsx" TargetMode="External"/><Relationship Id="rId2" Type="http://schemas.microsoft.com/office/2011/relationships/chartStyle" Target="style7.xml"/><Relationship Id="rId3" Type="http://schemas.microsoft.com/office/2011/relationships/chartColorStyle" Target="colors7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jahvid.lssa.ucla.edu\White%20Lab\Jon\DREADDS%20publication\Final%20SUMMARY%20LMAN%20and%20X.xlsx" TargetMode="External"/><Relationship Id="rId2" Type="http://schemas.microsoft.com/office/2011/relationships/chartStyle" Target="style8.xml"/><Relationship Id="rId3" Type="http://schemas.microsoft.com/office/2011/relationships/chartColorStyle" Target="colors8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jahvid.lssa.ucla.edu\White%20Lab\Jon\Copy%20of%20SUMMARY%20LMAN%20and%20X%20-%20pitch%20contour%20only%20REDO.xlsx" TargetMode="External"/><Relationship Id="rId2" Type="http://schemas.microsoft.com/office/2011/relationships/chartStyle" Target="style9.xml"/><Relationship Id="rId3" Type="http://schemas.microsoft.com/office/2011/relationships/chartColorStyle" Target="colors9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jahvid.lssa.ucla.edu\White%20Lab\Jon\Copy%20of%20SUMMARY%20LMAN%20and%20X%20-%20pitch%20contour%20only%20REDO.xlsx" TargetMode="External"/><Relationship Id="rId2" Type="http://schemas.microsoft.com/office/2011/relationships/chartStyle" Target="style10.xml"/><Relationship Id="rId3" Type="http://schemas.microsoft.com/office/2011/relationships/chartColorStyle" Target="colors10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jahvid.lssa.ucla.edu\White%20Lab\Jon\Copy%20of%20SUMMARY%20LMAN%20and%20X%20-%20pitch%20contour%20only%20REDO.xlsx" TargetMode="External"/><Relationship Id="rId2" Type="http://schemas.microsoft.com/office/2011/relationships/chartStyle" Target="style11.xml"/><Relationship Id="rId3" Type="http://schemas.microsoft.com/office/2011/relationships/chartColorStyle" Target="colors11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jahvid.lssa.ucla.edu\White%20Lab\Jon\DREADDS%20publication\Final%20SUMMARY%20LMAN%20and%20X.xlsx" TargetMode="External"/><Relationship Id="rId2" Type="http://schemas.microsoft.com/office/2011/relationships/chartStyle" Target="style12.xml"/><Relationship Id="rId3" Type="http://schemas.microsoft.com/office/2011/relationships/chartColorStyle" Target="colors1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>
                <a:alpha val="80000"/>
              </a:srgbClr>
            </a:solidFill>
            <a:ln w="12700">
              <a:solidFill>
                <a:srgbClr val="0070C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HSV'!$J$44</c:f>
                <c:numCache>
                  <c:formatCode>General</c:formatCode>
                  <c:ptCount val="1"/>
                  <c:pt idx="0">
                    <c:v>0.0409235786485941</c:v>
                  </c:pt>
                </c:numCache>
              </c:numRef>
            </c:plus>
            <c:minus>
              <c:numRef>
                <c:f>'LMAN_Average, HSV'!$J$44</c:f>
                <c:numCache>
                  <c:formatCode>General</c:formatCode>
                  <c:ptCount val="1"/>
                  <c:pt idx="0">
                    <c:v>0.0409235786485941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70C0"/>
                </a:solidFill>
                <a:round/>
              </a:ln>
              <a:effectLst/>
            </c:spPr>
          </c:errBars>
          <c:val>
            <c:numRef>
              <c:f>'LMAN_Average, HSV'!$J$42</c:f>
              <c:numCache>
                <c:formatCode>General</c:formatCode>
                <c:ptCount val="1"/>
                <c:pt idx="0">
                  <c:v>-0.0864535416892963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737-4F6C-8E32-5D666FCC6492}"/>
            </c:ext>
          </c:extLst>
        </c:ser>
        <c:ser>
          <c:idx val="2"/>
          <c:order val="1"/>
          <c:spPr>
            <a:solidFill>
              <a:schemeClr val="tx1">
                <a:alpha val="80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HSV'!$J$48</c:f>
                <c:numCache>
                  <c:formatCode>General</c:formatCode>
                  <c:ptCount val="1"/>
                  <c:pt idx="0">
                    <c:v>0.0224335933605862</c:v>
                  </c:pt>
                </c:numCache>
              </c:numRef>
            </c:plus>
            <c:minus>
              <c:numRef>
                <c:f>'LMAN_Average, HSV'!$J$48</c:f>
                <c:numCache>
                  <c:formatCode>General</c:formatCode>
                  <c:ptCount val="1"/>
                  <c:pt idx="0">
                    <c:v>0.0224335933605862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'LMAN_Average, HSV'!$J$46</c:f>
              <c:numCache>
                <c:formatCode>General</c:formatCode>
                <c:ptCount val="1"/>
                <c:pt idx="0">
                  <c:v>0.0149620810298488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737-4F6C-8E32-5D666FCC6492}"/>
            </c:ext>
          </c:extLst>
        </c:ser>
        <c:ser>
          <c:idx val="1"/>
          <c:order val="2"/>
          <c:spPr>
            <a:solidFill>
              <a:srgbClr val="FF0000">
                <a:alpha val="80000"/>
              </a:srgbClr>
            </a:solidFill>
            <a:ln w="12700">
              <a:solidFill>
                <a:srgbClr val="C0000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HSV'!$J$40</c:f>
                <c:numCache>
                  <c:formatCode>General</c:formatCode>
                  <c:ptCount val="1"/>
                  <c:pt idx="0">
                    <c:v>0.0216750470092747</c:v>
                  </c:pt>
                </c:numCache>
              </c:numRef>
            </c:plus>
            <c:minus>
              <c:numRef>
                <c:f>'LMAN_Average, HSV'!$J$40</c:f>
                <c:numCache>
                  <c:formatCode>General</c:formatCode>
                  <c:ptCount val="1"/>
                  <c:pt idx="0">
                    <c:v>0.0216750470092747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val>
            <c:numRef>
              <c:f>'LMAN_Average, HSV'!$J$38</c:f>
              <c:numCache>
                <c:formatCode>General</c:formatCode>
                <c:ptCount val="1"/>
                <c:pt idx="0">
                  <c:v>0.234785669872344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737-4F6C-8E32-5D666FCC6492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'LMAN_Average, HSV'!$AC$42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737-4F6C-8E32-5D666FCC64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9159768"/>
        <c:axId val="2129155208"/>
      </c:barChart>
      <c:catAx>
        <c:axId val="212915976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solidFill>
            <a:schemeClr val="tx1"/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155208"/>
        <c:crosses val="autoZero"/>
        <c:auto val="1"/>
        <c:lblAlgn val="ctr"/>
        <c:lblOffset val="100"/>
        <c:noMultiLvlLbl val="0"/>
      </c:catAx>
      <c:valAx>
        <c:axId val="2129155208"/>
        <c:scaling>
          <c:orientation val="minMax"/>
          <c:max val="0.3"/>
          <c:min val="-0.1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29159768"/>
        <c:crosses val="autoZero"/>
        <c:crossBetween val="between"/>
        <c:majorUnit val="0.1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>
                <a:alpha val="80000"/>
              </a:srgbClr>
            </a:solidFill>
            <a:ln w="12700">
              <a:solidFill>
                <a:srgbClr val="0070C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HSV'!$K$44</c:f>
                <c:numCache>
                  <c:formatCode>General</c:formatCode>
                  <c:ptCount val="1"/>
                  <c:pt idx="0">
                    <c:v>0.0736352819980168</c:v>
                  </c:pt>
                </c:numCache>
              </c:numRef>
            </c:plus>
            <c:minus>
              <c:numRef>
                <c:f>'LMAN_Average, HSV'!$K$44</c:f>
                <c:numCache>
                  <c:formatCode>General</c:formatCode>
                  <c:ptCount val="1"/>
                  <c:pt idx="0">
                    <c:v>0.0736352819980168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70C0"/>
                </a:solidFill>
                <a:round/>
              </a:ln>
              <a:effectLst/>
            </c:spPr>
          </c:errBars>
          <c:val>
            <c:numRef>
              <c:f>'LMAN_Average, HSV'!$K$42</c:f>
              <c:numCache>
                <c:formatCode>General</c:formatCode>
                <c:ptCount val="1"/>
                <c:pt idx="0">
                  <c:v>-0.199568232844626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8B-4248-811B-1D4082340B2B}"/>
            </c:ext>
          </c:extLst>
        </c:ser>
        <c:ser>
          <c:idx val="2"/>
          <c:order val="1"/>
          <c:spPr>
            <a:solidFill>
              <a:schemeClr val="tx1">
                <a:alpha val="80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HSV'!$K$48</c:f>
                <c:numCache>
                  <c:formatCode>General</c:formatCode>
                  <c:ptCount val="1"/>
                  <c:pt idx="0">
                    <c:v>0.0397079996218828</c:v>
                  </c:pt>
                </c:numCache>
              </c:numRef>
            </c:plus>
            <c:minus>
              <c:numRef>
                <c:f>'LMAN_Average, HSV'!$K$48</c:f>
                <c:numCache>
                  <c:formatCode>General</c:formatCode>
                  <c:ptCount val="1"/>
                  <c:pt idx="0">
                    <c:v>0.0397079996218828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'LMAN_Average, HSV'!$K$46</c:f>
              <c:numCache>
                <c:formatCode>General</c:formatCode>
                <c:ptCount val="1"/>
                <c:pt idx="0">
                  <c:v>-0.0107132618776146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8B-4248-811B-1D4082340B2B}"/>
            </c:ext>
          </c:extLst>
        </c:ser>
        <c:ser>
          <c:idx val="1"/>
          <c:order val="2"/>
          <c:spPr>
            <a:solidFill>
              <a:srgbClr val="FF0000">
                <a:alpha val="80000"/>
              </a:srgbClr>
            </a:solidFill>
            <a:ln w="12700">
              <a:solidFill>
                <a:srgbClr val="C0000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HSV'!$K$40</c:f>
                <c:numCache>
                  <c:formatCode>General</c:formatCode>
                  <c:ptCount val="1"/>
                  <c:pt idx="0">
                    <c:v>0.090588067866905</c:v>
                  </c:pt>
                </c:numCache>
              </c:numRef>
            </c:plus>
            <c:minus>
              <c:numRef>
                <c:f>'LMAN_Average, HSV'!$K$40</c:f>
                <c:numCache>
                  <c:formatCode>General</c:formatCode>
                  <c:ptCount val="1"/>
                  <c:pt idx="0">
                    <c:v>0.090588067866905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val>
            <c:numRef>
              <c:f>'LMAN_Average, HSV'!$K$38</c:f>
              <c:numCache>
                <c:formatCode>General</c:formatCode>
                <c:ptCount val="1"/>
                <c:pt idx="0">
                  <c:v>0.179344049086718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78B-4248-811B-1D4082340B2B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'LMAN_Average, HSV'!$AD$42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78B-4248-811B-1D4082340B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8839544"/>
        <c:axId val="2128831656"/>
      </c:barChart>
      <c:catAx>
        <c:axId val="212883954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solidFill>
            <a:schemeClr val="tx1"/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8831656"/>
        <c:crosses val="autoZero"/>
        <c:auto val="1"/>
        <c:lblAlgn val="ctr"/>
        <c:lblOffset val="100"/>
        <c:noMultiLvlLbl val="0"/>
      </c:catAx>
      <c:valAx>
        <c:axId val="2128831656"/>
        <c:scaling>
          <c:orientation val="minMax"/>
          <c:max val="0.3"/>
          <c:min val="-0.3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28839544"/>
        <c:crosses val="autoZero"/>
        <c:crossBetween val="between"/>
        <c:majorUnit val="0.1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Dreadds4'</c:v>
          </c:tx>
          <c:spPr>
            <a:solidFill>
              <a:srgbClr val="00B0F0">
                <a:alpha val="80000"/>
              </a:srgbClr>
            </a:solidFill>
            <a:ln w="12700">
              <a:solidFill>
                <a:srgbClr val="0070C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('LMAN_Average, HSV'!$B$44,'LMAN_Average, HSV'!$F$44:$I$44)</c:f>
                <c:numCache>
                  <c:formatCode>General</c:formatCode>
                  <c:ptCount val="5"/>
                  <c:pt idx="0">
                    <c:v>0.0865736454667951</c:v>
                  </c:pt>
                  <c:pt idx="1">
                    <c:v>0.0285353421122262</c:v>
                  </c:pt>
                  <c:pt idx="2">
                    <c:v>0.0405660451231279</c:v>
                  </c:pt>
                  <c:pt idx="3">
                    <c:v>0.0312603448110876</c:v>
                  </c:pt>
                  <c:pt idx="4">
                    <c:v>0.0323185538204927</c:v>
                  </c:pt>
                </c:numCache>
              </c:numRef>
            </c:plus>
            <c:minus>
              <c:numRef>
                <c:f>('LMAN_Average, HSV'!$B$44,'LMAN_Average, HSV'!$F$44:$I$44)</c:f>
                <c:numCache>
                  <c:formatCode>General</c:formatCode>
                  <c:ptCount val="5"/>
                  <c:pt idx="0">
                    <c:v>0.0865736454667951</c:v>
                  </c:pt>
                  <c:pt idx="1">
                    <c:v>0.0285353421122262</c:v>
                  </c:pt>
                  <c:pt idx="2">
                    <c:v>0.0405660451231279</c:v>
                  </c:pt>
                  <c:pt idx="3">
                    <c:v>0.0312603448110876</c:v>
                  </c:pt>
                  <c:pt idx="4">
                    <c:v>0.0323185538204927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70C0"/>
                </a:solidFill>
                <a:round/>
              </a:ln>
              <a:effectLst/>
            </c:spPr>
          </c:errBars>
          <c:val>
            <c:numRef>
              <c:f>'LMAN_Average, HSV'!$B$42</c:f>
              <c:numCache>
                <c:formatCode>General</c:formatCode>
                <c:ptCount val="1"/>
                <c:pt idx="0">
                  <c:v>-0.11175233713744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CEB-47BF-A178-D97E8F47140C}"/>
            </c:ext>
          </c:extLst>
        </c:ser>
        <c:ser>
          <c:idx val="2"/>
          <c:order val="1"/>
          <c:tx>
            <c:v>mCherry</c:v>
          </c:tx>
          <c:spPr>
            <a:solidFill>
              <a:schemeClr val="tx1">
                <a:alpha val="80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('LMAN_Average, HSV'!$B$48,'LMAN_Average, HSV'!$F$48:$I$48)</c:f>
                <c:numCache>
                  <c:formatCode>General</c:formatCode>
                  <c:ptCount val="5"/>
                  <c:pt idx="0">
                    <c:v>0.0499959062855848</c:v>
                  </c:pt>
                  <c:pt idx="1">
                    <c:v>0.0253038835290455</c:v>
                  </c:pt>
                  <c:pt idx="2">
                    <c:v>0.0262749334767142</c:v>
                  </c:pt>
                  <c:pt idx="3">
                    <c:v>0.0253950995868962</c:v>
                  </c:pt>
                  <c:pt idx="4">
                    <c:v>0.0271912717879245</c:v>
                  </c:pt>
                </c:numCache>
              </c:numRef>
            </c:plus>
            <c:minus>
              <c:numRef>
                <c:f>('LMAN_Average, HSV'!$B$48,'LMAN_Average, HSV'!$F$48:$I$48)</c:f>
                <c:numCache>
                  <c:formatCode>General</c:formatCode>
                  <c:ptCount val="5"/>
                  <c:pt idx="0">
                    <c:v>0.0499959062855848</c:v>
                  </c:pt>
                  <c:pt idx="1">
                    <c:v>0.0253038835290455</c:v>
                  </c:pt>
                  <c:pt idx="2">
                    <c:v>0.0262749334767142</c:v>
                  </c:pt>
                  <c:pt idx="3">
                    <c:v>0.0253950995868962</c:v>
                  </c:pt>
                  <c:pt idx="4">
                    <c:v>0.0271912717879245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'LMAN_Average, HSV'!$B$46</c:f>
              <c:numCache>
                <c:formatCode>General</c:formatCode>
                <c:ptCount val="1"/>
                <c:pt idx="0">
                  <c:v>0.0232043426974156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CEB-47BF-A178-D97E8F47140C}"/>
            </c:ext>
          </c:extLst>
        </c:ser>
        <c:ser>
          <c:idx val="1"/>
          <c:order val="2"/>
          <c:tx>
            <c:v>Dreadds3</c:v>
          </c:tx>
          <c:spPr>
            <a:solidFill>
              <a:srgbClr val="FF0000">
                <a:alpha val="80000"/>
              </a:srgbClr>
            </a:solidFill>
            <a:ln w="12700">
              <a:solidFill>
                <a:srgbClr val="C0000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('LMAN_Average, HSV'!$B$40,'LMAN_Average, HSV'!$F$40:$I$40)</c:f>
                <c:numCache>
                  <c:formatCode>General</c:formatCode>
                  <c:ptCount val="5"/>
                  <c:pt idx="0">
                    <c:v>0.0790580974219742</c:v>
                  </c:pt>
                  <c:pt idx="1">
                    <c:v>0.0967102433503677</c:v>
                  </c:pt>
                  <c:pt idx="2">
                    <c:v>0.0759582949293923</c:v>
                  </c:pt>
                  <c:pt idx="3">
                    <c:v>0.107650412417743</c:v>
                  </c:pt>
                  <c:pt idx="4">
                    <c:v>0.0</c:v>
                  </c:pt>
                </c:numCache>
              </c:numRef>
            </c:plus>
            <c:minus>
              <c:numRef>
                <c:f>('LMAN_Average, HSV'!$B$40,'LMAN_Average, HSV'!$F$40:$I$40)</c:f>
                <c:numCache>
                  <c:formatCode>General</c:formatCode>
                  <c:ptCount val="5"/>
                  <c:pt idx="0">
                    <c:v>0.0790580974219742</c:v>
                  </c:pt>
                  <c:pt idx="1">
                    <c:v>0.0967102433503677</c:v>
                  </c:pt>
                  <c:pt idx="2">
                    <c:v>0.0759582949293923</c:v>
                  </c:pt>
                  <c:pt idx="3">
                    <c:v>0.107650412417743</c:v>
                  </c:pt>
                  <c:pt idx="4">
                    <c:v>0.0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val>
            <c:numRef>
              <c:f>'LMAN_Average, HSV'!$B$38</c:f>
              <c:numCache>
                <c:formatCode>General</c:formatCode>
                <c:ptCount val="1"/>
                <c:pt idx="0">
                  <c:v>0.385092785234047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CEB-47BF-A178-D97E8F47140C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'LMAN_Average, HSV'!$P$42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CEB-47BF-A178-D97E8F4714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8770568"/>
        <c:axId val="2128761032"/>
      </c:barChart>
      <c:catAx>
        <c:axId val="212877056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solidFill>
            <a:schemeClr val="tx1"/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8761032"/>
        <c:crosses val="autoZero"/>
        <c:auto val="1"/>
        <c:lblAlgn val="ctr"/>
        <c:lblOffset val="100"/>
        <c:noMultiLvlLbl val="0"/>
      </c:catAx>
      <c:valAx>
        <c:axId val="2128761032"/>
        <c:scaling>
          <c:orientation val="minMax"/>
          <c:max val="0.5"/>
          <c:min val="-0.2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28770568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Dreadds4'</c:v>
          </c:tx>
          <c:spPr>
            <a:solidFill>
              <a:srgbClr val="00B0F0">
                <a:alpha val="80000"/>
              </a:srgbClr>
            </a:solidFill>
            <a:ln w="12700">
              <a:solidFill>
                <a:srgbClr val="0070C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HSV'!$AF$49</c:f>
                <c:numCache>
                  <c:formatCode>General</c:formatCode>
                  <c:ptCount val="1"/>
                  <c:pt idx="0">
                    <c:v>0.0457219317822636</c:v>
                  </c:pt>
                </c:numCache>
              </c:numRef>
            </c:plus>
            <c:minus>
              <c:numRef>
                <c:f>'LMAN_Average, HSV'!$AF$49</c:f>
                <c:numCache>
                  <c:formatCode>General</c:formatCode>
                  <c:ptCount val="1"/>
                  <c:pt idx="0">
                    <c:v>0.0457219317822636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70C0"/>
                </a:solidFill>
                <a:round/>
              </a:ln>
              <a:effectLst/>
            </c:spPr>
          </c:errBars>
          <c:val>
            <c:numRef>
              <c:f>'LMAN_Average, HSV'!$AF$47</c:f>
              <c:numCache>
                <c:formatCode>General</c:formatCode>
                <c:ptCount val="1"/>
                <c:pt idx="0">
                  <c:v>-0.00582815804568415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C92-4123-8EB5-8FD770E0A3C1}"/>
            </c:ext>
          </c:extLst>
        </c:ser>
        <c:ser>
          <c:idx val="2"/>
          <c:order val="1"/>
          <c:tx>
            <c:v>mCherry</c:v>
          </c:tx>
          <c:spPr>
            <a:solidFill>
              <a:schemeClr val="tx1">
                <a:alpha val="80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HSV'!$AF$53</c:f>
                <c:numCache>
                  <c:formatCode>General</c:formatCode>
                  <c:ptCount val="1"/>
                  <c:pt idx="0">
                    <c:v>0.0398876806224353</c:v>
                  </c:pt>
                </c:numCache>
              </c:numRef>
            </c:plus>
            <c:minus>
              <c:numRef>
                <c:f>'LMAN_Average, HSV'!$AF$53</c:f>
                <c:numCache>
                  <c:formatCode>General</c:formatCode>
                  <c:ptCount val="1"/>
                  <c:pt idx="0">
                    <c:v>0.0398876806224353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'LMAN_Average, HSV'!$AF$51</c:f>
              <c:numCache>
                <c:formatCode>General</c:formatCode>
                <c:ptCount val="1"/>
                <c:pt idx="0">
                  <c:v>0.032744840918422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C92-4123-8EB5-8FD770E0A3C1}"/>
            </c:ext>
          </c:extLst>
        </c:ser>
        <c:ser>
          <c:idx val="1"/>
          <c:order val="2"/>
          <c:tx>
            <c:v>Dreadds3</c:v>
          </c:tx>
          <c:spPr>
            <a:solidFill>
              <a:srgbClr val="FF0000">
                <a:alpha val="80000"/>
              </a:srgbClr>
            </a:solidFill>
            <a:ln w="12700">
              <a:solidFill>
                <a:srgbClr val="C0000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HSV'!$AF$45</c:f>
                <c:numCache>
                  <c:formatCode>General</c:formatCode>
                  <c:ptCount val="1"/>
                  <c:pt idx="0">
                    <c:v>0.0418233316803474</c:v>
                  </c:pt>
                </c:numCache>
              </c:numRef>
            </c:plus>
            <c:minus>
              <c:numRef>
                <c:f>'LMAN_Average, HSV'!$AF$45</c:f>
                <c:numCache>
                  <c:formatCode>General</c:formatCode>
                  <c:ptCount val="1"/>
                  <c:pt idx="0">
                    <c:v>0.0418233316803474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val>
            <c:numRef>
              <c:f>'LMAN_Average, HSV'!$AF$43</c:f>
              <c:numCache>
                <c:formatCode>General</c:formatCode>
                <c:ptCount val="1"/>
                <c:pt idx="0">
                  <c:v>0.121413376887868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C92-4123-8EB5-8FD770E0A3C1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Lit>
              <c:formatCode>General</c:formatCode>
              <c:ptCount val="1"/>
              <c:pt idx="0">
                <c:v>0.0</c:v>
              </c:pt>
            </c:numLit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D7A-465E-AD05-61386B2CD1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8683816"/>
        <c:axId val="2128680584"/>
      </c:barChart>
      <c:catAx>
        <c:axId val="212868381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solidFill>
            <a:schemeClr val="tx1"/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8680584"/>
        <c:crosses val="autoZero"/>
        <c:auto val="1"/>
        <c:lblAlgn val="ctr"/>
        <c:lblOffset val="100"/>
        <c:noMultiLvlLbl val="0"/>
      </c:catAx>
      <c:valAx>
        <c:axId val="2128680584"/>
        <c:scaling>
          <c:orientation val="minMax"/>
          <c:max val="0.2"/>
          <c:min val="-0.1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28683816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>
                <a:alpha val="80000"/>
              </a:srgbClr>
            </a:solidFill>
            <a:ln w="12700">
              <a:solidFill>
                <a:srgbClr val="0070C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AAV'!$J$44</c:f>
                <c:numCache>
                  <c:formatCode>General</c:formatCode>
                  <c:ptCount val="1"/>
                  <c:pt idx="0">
                    <c:v>0.0282271784741546</c:v>
                  </c:pt>
                </c:numCache>
              </c:numRef>
            </c:plus>
            <c:minus>
              <c:numRef>
                <c:f>'LMAN_Average, AAV'!$J$44</c:f>
                <c:numCache>
                  <c:formatCode>General</c:formatCode>
                  <c:ptCount val="1"/>
                  <c:pt idx="0">
                    <c:v>0.0282271784741546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70C0"/>
                </a:solidFill>
                <a:round/>
              </a:ln>
              <a:effectLst/>
            </c:spPr>
          </c:errBars>
          <c:val>
            <c:numRef>
              <c:f>'LMAN_Average, AAV'!$J$42</c:f>
              <c:numCache>
                <c:formatCode>General</c:formatCode>
                <c:ptCount val="1"/>
                <c:pt idx="0">
                  <c:v>0.00387574320024417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737-4F6C-8E32-5D666FCC6492}"/>
            </c:ext>
          </c:extLst>
        </c:ser>
        <c:ser>
          <c:idx val="2"/>
          <c:order val="1"/>
          <c:spPr>
            <a:solidFill>
              <a:schemeClr val="tx1">
                <a:alpha val="80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AAV'!$J$48</c:f>
                <c:numCache>
                  <c:formatCode>General</c:formatCode>
                  <c:ptCount val="1"/>
                  <c:pt idx="0">
                    <c:v>0.0224335933605862</c:v>
                  </c:pt>
                </c:numCache>
              </c:numRef>
            </c:plus>
            <c:minus>
              <c:numRef>
                <c:f>'LMAN_Average, AAV'!$J$48</c:f>
                <c:numCache>
                  <c:formatCode>General</c:formatCode>
                  <c:ptCount val="1"/>
                  <c:pt idx="0">
                    <c:v>0.0224335933605862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'LMAN_Average, AAV'!$J$46</c:f>
              <c:numCache>
                <c:formatCode>General</c:formatCode>
                <c:ptCount val="1"/>
                <c:pt idx="0">
                  <c:v>0.0149620810298488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737-4F6C-8E32-5D666FCC6492}"/>
            </c:ext>
          </c:extLst>
        </c:ser>
        <c:ser>
          <c:idx val="1"/>
          <c:order val="2"/>
          <c:spPr>
            <a:solidFill>
              <a:srgbClr val="FF0000">
                <a:alpha val="80000"/>
              </a:srgbClr>
            </a:solidFill>
            <a:ln w="12700">
              <a:solidFill>
                <a:srgbClr val="C0000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AAV'!$J$40</c:f>
                <c:numCache>
                  <c:formatCode>General</c:formatCode>
                  <c:ptCount val="1"/>
                  <c:pt idx="0">
                    <c:v>0.043668153094715</c:v>
                  </c:pt>
                </c:numCache>
              </c:numRef>
            </c:plus>
            <c:minus>
              <c:numRef>
                <c:f>'LMAN_Average, AAV'!$J$40</c:f>
                <c:numCache>
                  <c:formatCode>General</c:formatCode>
                  <c:ptCount val="1"/>
                  <c:pt idx="0">
                    <c:v>0.043668153094715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val>
            <c:numRef>
              <c:f>'LMAN_Average, AAV'!$J$38</c:f>
              <c:numCache>
                <c:formatCode>General</c:formatCode>
                <c:ptCount val="1"/>
                <c:pt idx="0">
                  <c:v>-0.0229087942354344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737-4F6C-8E32-5D666FCC6492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'LMAN_Average, AAV'!$AC$42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737-4F6C-8E32-5D666FCC64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8622632"/>
        <c:axId val="2128619608"/>
      </c:barChart>
      <c:catAx>
        <c:axId val="212862263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solidFill>
            <a:schemeClr val="tx1"/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8619608"/>
        <c:crosses val="autoZero"/>
        <c:auto val="1"/>
        <c:lblAlgn val="ctr"/>
        <c:lblOffset val="100"/>
        <c:noMultiLvlLbl val="0"/>
      </c:catAx>
      <c:valAx>
        <c:axId val="2128619608"/>
        <c:scaling>
          <c:orientation val="minMax"/>
          <c:max val="0.08"/>
          <c:min val="-0.08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28622632"/>
        <c:crosses val="autoZero"/>
        <c:crossBetween val="between"/>
        <c:majorUnit val="0.0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>
                <a:alpha val="80000"/>
              </a:srgbClr>
            </a:solidFill>
            <a:ln w="12700">
              <a:solidFill>
                <a:srgbClr val="0070C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AAV'!$K$44</c:f>
                <c:numCache>
                  <c:formatCode>General</c:formatCode>
                  <c:ptCount val="1"/>
                  <c:pt idx="0">
                    <c:v>0.068786604637871</c:v>
                  </c:pt>
                </c:numCache>
              </c:numRef>
            </c:plus>
            <c:minus>
              <c:numRef>
                <c:f>'LMAN_Average, AAV'!$K$44</c:f>
                <c:numCache>
                  <c:formatCode>General</c:formatCode>
                  <c:ptCount val="1"/>
                  <c:pt idx="0">
                    <c:v>0.068786604637871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70C0"/>
                </a:solidFill>
                <a:round/>
              </a:ln>
              <a:effectLst/>
            </c:spPr>
          </c:errBars>
          <c:val>
            <c:numRef>
              <c:f>'LMAN_Average, AAV'!$K$42</c:f>
              <c:numCache>
                <c:formatCode>General</c:formatCode>
                <c:ptCount val="1"/>
                <c:pt idx="0">
                  <c:v>-0.107579767777699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8B-4248-811B-1D4082340B2B}"/>
            </c:ext>
          </c:extLst>
        </c:ser>
        <c:ser>
          <c:idx val="2"/>
          <c:order val="1"/>
          <c:spPr>
            <a:solidFill>
              <a:schemeClr val="tx1">
                <a:alpha val="80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AAV'!$K$48</c:f>
                <c:numCache>
                  <c:formatCode>General</c:formatCode>
                  <c:ptCount val="1"/>
                  <c:pt idx="0">
                    <c:v>0.0397079996218828</c:v>
                  </c:pt>
                </c:numCache>
              </c:numRef>
            </c:plus>
            <c:minus>
              <c:numRef>
                <c:f>'LMAN_Average, AAV'!$K$48</c:f>
                <c:numCache>
                  <c:formatCode>General</c:formatCode>
                  <c:ptCount val="1"/>
                  <c:pt idx="0">
                    <c:v>0.0397079996218828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'LMAN_Average, AAV'!$K$46</c:f>
              <c:numCache>
                <c:formatCode>General</c:formatCode>
                <c:ptCount val="1"/>
                <c:pt idx="0">
                  <c:v>-0.0107132618776146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8B-4248-811B-1D4082340B2B}"/>
            </c:ext>
          </c:extLst>
        </c:ser>
        <c:ser>
          <c:idx val="1"/>
          <c:order val="2"/>
          <c:spPr>
            <a:solidFill>
              <a:srgbClr val="FF0000">
                <a:alpha val="80000"/>
              </a:srgbClr>
            </a:solidFill>
            <a:ln w="12700">
              <a:solidFill>
                <a:srgbClr val="C0000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AAV'!$K$40</c:f>
                <c:numCache>
                  <c:formatCode>General</c:formatCode>
                  <c:ptCount val="1"/>
                  <c:pt idx="0">
                    <c:v>0.254716385501884</c:v>
                  </c:pt>
                </c:numCache>
              </c:numRef>
            </c:plus>
            <c:minus>
              <c:numRef>
                <c:f>'LMAN_Average, AAV'!$K$40</c:f>
                <c:numCache>
                  <c:formatCode>General</c:formatCode>
                  <c:ptCount val="1"/>
                  <c:pt idx="0">
                    <c:v>0.254716385501884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val>
            <c:numRef>
              <c:f>'LMAN_Average, AAV'!$K$38</c:f>
              <c:numCache>
                <c:formatCode>General</c:formatCode>
                <c:ptCount val="1"/>
                <c:pt idx="0">
                  <c:v>0.284783656744174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78B-4248-811B-1D4082340B2B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'LMAN_Average, AAV'!$AD$42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78B-4248-811B-1D4082340B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7021528"/>
        <c:axId val="1796760056"/>
      </c:barChart>
      <c:catAx>
        <c:axId val="179702152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solidFill>
            <a:schemeClr val="tx1"/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6760056"/>
        <c:crosses val="autoZero"/>
        <c:auto val="1"/>
        <c:lblAlgn val="ctr"/>
        <c:lblOffset val="100"/>
        <c:noMultiLvlLbl val="0"/>
      </c:catAx>
      <c:valAx>
        <c:axId val="1796760056"/>
        <c:scaling>
          <c:orientation val="minMax"/>
          <c:max val="0.5"/>
          <c:min val="-0.2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97021528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Dreadds4'</c:v>
          </c:tx>
          <c:spPr>
            <a:solidFill>
              <a:srgbClr val="00B0F0">
                <a:alpha val="80000"/>
              </a:srgbClr>
            </a:solidFill>
            <a:ln w="12700">
              <a:solidFill>
                <a:srgbClr val="0070C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('LMAN_Average, AAV'!$B$44,'LMAN_Average, AAV'!$F$44:$I$44)</c:f>
                <c:numCache>
                  <c:formatCode>General</c:formatCode>
                  <c:ptCount val="5"/>
                  <c:pt idx="0">
                    <c:v>0.165725163010863</c:v>
                  </c:pt>
                  <c:pt idx="1">
                    <c:v>0.0798327606513599</c:v>
                  </c:pt>
                  <c:pt idx="2">
                    <c:v>0.0799208873157255</c:v>
                  </c:pt>
                  <c:pt idx="3">
                    <c:v>0.0884347924730369</c:v>
                  </c:pt>
                  <c:pt idx="4">
                    <c:v>0.0715741667112872</c:v>
                  </c:pt>
                </c:numCache>
              </c:numRef>
            </c:plus>
            <c:minus>
              <c:numRef>
                <c:f>('LMAN_Average, AAV'!$B$44,'LMAN_Average, AAV'!$F$44:$I$44)</c:f>
                <c:numCache>
                  <c:formatCode>General</c:formatCode>
                  <c:ptCount val="5"/>
                  <c:pt idx="0">
                    <c:v>0.165725163010863</c:v>
                  </c:pt>
                  <c:pt idx="1">
                    <c:v>0.0798327606513599</c:v>
                  </c:pt>
                  <c:pt idx="2">
                    <c:v>0.0799208873157255</c:v>
                  </c:pt>
                  <c:pt idx="3">
                    <c:v>0.0884347924730369</c:v>
                  </c:pt>
                  <c:pt idx="4">
                    <c:v>0.0715741667112872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70C0"/>
                </a:solidFill>
                <a:round/>
              </a:ln>
              <a:effectLst/>
            </c:spPr>
          </c:errBars>
          <c:val>
            <c:numRef>
              <c:f>'LMAN_Average, AAV'!$B$42</c:f>
              <c:numCache>
                <c:formatCode>General</c:formatCode>
                <c:ptCount val="1"/>
                <c:pt idx="0">
                  <c:v>-0.0228511564825706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CEB-47BF-A178-D97E8F47140C}"/>
            </c:ext>
          </c:extLst>
        </c:ser>
        <c:ser>
          <c:idx val="2"/>
          <c:order val="1"/>
          <c:tx>
            <c:v>mCherry</c:v>
          </c:tx>
          <c:spPr>
            <a:solidFill>
              <a:schemeClr val="tx1">
                <a:alpha val="80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('LMAN_Average, AAV'!$B$48,'LMAN_Average, AAV'!$F$48:$I$48)</c:f>
                <c:numCache>
                  <c:formatCode>General</c:formatCode>
                  <c:ptCount val="5"/>
                  <c:pt idx="0">
                    <c:v>0.0499959062855848</c:v>
                  </c:pt>
                  <c:pt idx="1">
                    <c:v>0.0253038835290455</c:v>
                  </c:pt>
                  <c:pt idx="2">
                    <c:v>0.0262749334767142</c:v>
                  </c:pt>
                  <c:pt idx="3">
                    <c:v>0.0253950995868962</c:v>
                  </c:pt>
                  <c:pt idx="4">
                    <c:v>0.0271912717879245</c:v>
                  </c:pt>
                </c:numCache>
              </c:numRef>
            </c:plus>
            <c:minus>
              <c:numRef>
                <c:f>('LMAN_Average, AAV'!$B$48,'LMAN_Average, AAV'!$F$48:$I$48)</c:f>
                <c:numCache>
                  <c:formatCode>General</c:formatCode>
                  <c:ptCount val="5"/>
                  <c:pt idx="0">
                    <c:v>0.0499959062855848</c:v>
                  </c:pt>
                  <c:pt idx="1">
                    <c:v>0.0253038835290455</c:v>
                  </c:pt>
                  <c:pt idx="2">
                    <c:v>0.0262749334767142</c:v>
                  </c:pt>
                  <c:pt idx="3">
                    <c:v>0.0253950995868962</c:v>
                  </c:pt>
                  <c:pt idx="4">
                    <c:v>0.0271912717879245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'LMAN_Average, AAV'!$B$46</c:f>
              <c:numCache>
                <c:formatCode>General</c:formatCode>
                <c:ptCount val="1"/>
                <c:pt idx="0">
                  <c:v>0.0232043426974156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CEB-47BF-A178-D97E8F47140C}"/>
            </c:ext>
          </c:extLst>
        </c:ser>
        <c:ser>
          <c:idx val="1"/>
          <c:order val="2"/>
          <c:tx>
            <c:v>Dreadds3</c:v>
          </c:tx>
          <c:spPr>
            <a:solidFill>
              <a:srgbClr val="FF0000">
                <a:alpha val="80000"/>
              </a:srgbClr>
            </a:solidFill>
            <a:ln w="25400">
              <a:solidFill>
                <a:srgbClr val="C0000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('LMAN_Average, AAV'!$B$40,'LMAN_Average, AAV'!$F$40:$I$40)</c:f>
                <c:numCache>
                  <c:formatCode>General</c:formatCode>
                  <c:ptCount val="5"/>
                  <c:pt idx="0">
                    <c:v>0.150513209795406</c:v>
                  </c:pt>
                  <c:pt idx="1">
                    <c:v>0.0279672555364712</c:v>
                  </c:pt>
                  <c:pt idx="2">
                    <c:v>0.0384462268269634</c:v>
                  </c:pt>
                  <c:pt idx="3">
                    <c:v>0.0494751789020372</c:v>
                  </c:pt>
                  <c:pt idx="4">
                    <c:v>0.0</c:v>
                  </c:pt>
                </c:numCache>
              </c:numRef>
            </c:plus>
            <c:minus>
              <c:numRef>
                <c:f>('LMAN_Average, AAV'!$B$40,'LMAN_Average, AAV'!$F$40:$I$40)</c:f>
                <c:numCache>
                  <c:formatCode>General</c:formatCode>
                  <c:ptCount val="5"/>
                  <c:pt idx="0">
                    <c:v>0.150513209795406</c:v>
                  </c:pt>
                  <c:pt idx="1">
                    <c:v>0.0279672555364712</c:v>
                  </c:pt>
                  <c:pt idx="2">
                    <c:v>0.0384462268269634</c:v>
                  </c:pt>
                  <c:pt idx="3">
                    <c:v>0.0494751789020372</c:v>
                  </c:pt>
                  <c:pt idx="4">
                    <c:v>0.0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val>
            <c:numRef>
              <c:f>'LMAN_Average, AAV'!$B$38</c:f>
              <c:numCache>
                <c:formatCode>General</c:formatCode>
                <c:ptCount val="1"/>
                <c:pt idx="0">
                  <c:v>0.0759440230406594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CEB-47BF-A178-D97E8F47140C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'LMAN_Average, AAV'!$P$42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CEB-47BF-A178-D97E8F4714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7238440"/>
        <c:axId val="1797212856"/>
      </c:barChart>
      <c:catAx>
        <c:axId val="179723844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solidFill>
            <a:schemeClr val="tx1"/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7212856"/>
        <c:crosses val="autoZero"/>
        <c:auto val="1"/>
        <c:lblAlgn val="ctr"/>
        <c:lblOffset val="100"/>
        <c:noMultiLvlLbl val="0"/>
      </c:catAx>
      <c:valAx>
        <c:axId val="1797212856"/>
        <c:scaling>
          <c:orientation val="minMax"/>
          <c:max val="0.3"/>
          <c:min val="-0.3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97238440"/>
        <c:crosses val="autoZero"/>
        <c:crossBetween val="between"/>
        <c:majorUnit val="0.1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Dreadds4'</c:v>
          </c:tx>
          <c:spPr>
            <a:solidFill>
              <a:srgbClr val="00B0F0">
                <a:alpha val="80000"/>
              </a:srgbClr>
            </a:solidFill>
            <a:ln w="12700">
              <a:solidFill>
                <a:srgbClr val="0070C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AAV'!$AF$49</c:f>
                <c:numCache>
                  <c:formatCode>General</c:formatCode>
                  <c:ptCount val="1"/>
                  <c:pt idx="0">
                    <c:v>0.113154182119287</c:v>
                  </c:pt>
                </c:numCache>
              </c:numRef>
            </c:plus>
            <c:minus>
              <c:numRef>
                <c:f>'LMAN_Average, AAV'!$AF$49</c:f>
                <c:numCache>
                  <c:formatCode>General</c:formatCode>
                  <c:ptCount val="1"/>
                  <c:pt idx="0">
                    <c:v>0.113154182119287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70C0"/>
                </a:solidFill>
                <a:round/>
              </a:ln>
              <a:effectLst/>
            </c:spPr>
          </c:errBars>
          <c:val>
            <c:numRef>
              <c:f>'LMAN_Average, AAV'!$AF$47</c:f>
              <c:numCache>
                <c:formatCode>General</c:formatCode>
                <c:ptCount val="1"/>
                <c:pt idx="0">
                  <c:v>-0.046244965829958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C92-4123-8EB5-8FD770E0A3C1}"/>
            </c:ext>
          </c:extLst>
        </c:ser>
        <c:ser>
          <c:idx val="2"/>
          <c:order val="1"/>
          <c:tx>
            <c:v>mCherry</c:v>
          </c:tx>
          <c:spPr>
            <a:solidFill>
              <a:schemeClr val="tx1">
                <a:alpha val="80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AAV'!$AF$53</c:f>
                <c:numCache>
                  <c:formatCode>General</c:formatCode>
                  <c:ptCount val="1"/>
                  <c:pt idx="0">
                    <c:v>0.0398876806224353</c:v>
                  </c:pt>
                </c:numCache>
              </c:numRef>
            </c:plus>
            <c:minus>
              <c:numRef>
                <c:f>'LMAN_Average, AAV'!$AF$53</c:f>
                <c:numCache>
                  <c:formatCode>General</c:formatCode>
                  <c:ptCount val="1"/>
                  <c:pt idx="0">
                    <c:v>0.0398876806224353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'LMAN_Average, AAV'!$AF$51</c:f>
              <c:numCache>
                <c:formatCode>General</c:formatCode>
                <c:ptCount val="1"/>
                <c:pt idx="0">
                  <c:v>0.032744840918422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C92-4123-8EB5-8FD770E0A3C1}"/>
            </c:ext>
          </c:extLst>
        </c:ser>
        <c:ser>
          <c:idx val="1"/>
          <c:order val="2"/>
          <c:tx>
            <c:v>Dreadds3</c:v>
          </c:tx>
          <c:spPr>
            <a:solidFill>
              <a:srgbClr val="FF0000">
                <a:alpha val="80000"/>
              </a:srgbClr>
            </a:solidFill>
            <a:ln w="12700">
              <a:solidFill>
                <a:srgbClr val="C00000"/>
              </a:solidFill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'LMAN_Average, AAV'!$AF$45</c:f>
                <c:numCache>
                  <c:formatCode>General</c:formatCode>
                  <c:ptCount val="1"/>
                  <c:pt idx="0">
                    <c:v>0.0578712997852269</c:v>
                  </c:pt>
                </c:numCache>
              </c:numRef>
            </c:plus>
            <c:minus>
              <c:numRef>
                <c:f>'LMAN_Average, AAV'!$AF$45</c:f>
                <c:numCache>
                  <c:formatCode>General</c:formatCode>
                  <c:ptCount val="1"/>
                  <c:pt idx="0">
                    <c:v>0.0578712997852269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val>
            <c:numRef>
              <c:f>'LMAN_Average, AAV'!$AF$43</c:f>
              <c:numCache>
                <c:formatCode>General</c:formatCode>
                <c:ptCount val="1"/>
                <c:pt idx="0">
                  <c:v>-0.0464459298861373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C92-4123-8EB5-8FD770E0A3C1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Lit>
              <c:formatCode>General</c:formatCode>
              <c:ptCount val="1"/>
              <c:pt idx="0">
                <c:v>0.0</c:v>
              </c:pt>
            </c:numLit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D7A-465E-AD05-61386B2CD1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7017640"/>
        <c:axId val="1797012072"/>
      </c:barChart>
      <c:catAx>
        <c:axId val="179701764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solidFill>
            <a:schemeClr val="tx1"/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7012072"/>
        <c:crosses val="autoZero"/>
        <c:auto val="1"/>
        <c:lblAlgn val="ctr"/>
        <c:lblOffset val="100"/>
        <c:noMultiLvlLbl val="0"/>
      </c:catAx>
      <c:valAx>
        <c:axId val="1797012072"/>
        <c:scaling>
          <c:orientation val="minMax"/>
          <c:max val="0.12"/>
          <c:min val="-0.12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97017640"/>
        <c:crosses val="autoZero"/>
        <c:crossBetween val="between"/>
        <c:majorUnit val="0.06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36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9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4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26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58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30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7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039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0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33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4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B4A73-A334-4919-8CF7-7DD6E172AE85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F1043-D4A0-4013-908F-C360E1C7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8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7" Type="http://schemas.openxmlformats.org/officeDocument/2006/relationships/chart" Target="../charts/chart6.xml"/><Relationship Id="rId8" Type="http://schemas.openxmlformats.org/officeDocument/2006/relationships/chart" Target="../charts/chart7.xml"/><Relationship Id="rId9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76332"/>
            <a:ext cx="12192000" cy="13255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LMAN– separated by virus; moment-to-moment and syntax variability</a:t>
            </a:r>
            <a:endParaRPr 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68568" y="780537"/>
            <a:ext cx="1886798" cy="2714976"/>
            <a:chOff x="169085" y="1203672"/>
            <a:chExt cx="1886798" cy="2714976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62237893"/>
                </p:ext>
              </p:extLst>
            </p:nvPr>
          </p:nvGraphicFramePr>
          <p:xfrm>
            <a:off x="409963" y="1451736"/>
            <a:ext cx="164592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 rot="16200000">
              <a:off x="-1049903" y="2422660"/>
              <a:ext cx="27149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Modulation Index (CNO-Sal)/(</a:t>
              </a:r>
              <a:r>
                <a:rPr lang="en-US" sz="1200" dirty="0" err="1" smtClean="0"/>
                <a:t>CNO+Sal</a:t>
              </a:r>
              <a:r>
                <a:rPr lang="en-US" sz="1200" dirty="0"/>
                <a:t>)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737134" y="780537"/>
            <a:ext cx="1890118" cy="2714976"/>
            <a:chOff x="2637651" y="1203672"/>
            <a:chExt cx="1890118" cy="2714976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47843736"/>
                </p:ext>
              </p:extLst>
            </p:nvPr>
          </p:nvGraphicFramePr>
          <p:xfrm>
            <a:off x="2881849" y="1438327"/>
            <a:ext cx="164592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 rot="16200000">
              <a:off x="1418663" y="2422660"/>
              <a:ext cx="27149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Modulation Index (CNO-Sal)/(</a:t>
              </a:r>
              <a:r>
                <a:rPr lang="en-US" sz="1200" dirty="0" err="1" smtClean="0"/>
                <a:t>CNO+Sal</a:t>
              </a:r>
              <a:r>
                <a:rPr lang="en-US" sz="1200" dirty="0"/>
                <a:t>)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928700" y="780537"/>
            <a:ext cx="1939688" cy="2714976"/>
            <a:chOff x="4829217" y="1203672"/>
            <a:chExt cx="1939688" cy="2714976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66432822"/>
                </p:ext>
              </p:extLst>
            </p:nvPr>
          </p:nvGraphicFramePr>
          <p:xfrm>
            <a:off x="5122985" y="1451736"/>
            <a:ext cx="164592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6" name="TextBox 15"/>
            <p:cNvSpPr txBox="1"/>
            <p:nvPr/>
          </p:nvSpPr>
          <p:spPr>
            <a:xfrm rot="16200000">
              <a:off x="3610229" y="2422660"/>
              <a:ext cx="27149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Modulation Index (CNO-Sal)/(</a:t>
              </a:r>
              <a:r>
                <a:rPr lang="en-US" sz="1200" dirty="0" err="1" smtClean="0"/>
                <a:t>CNO+Sal</a:t>
              </a:r>
              <a:r>
                <a:rPr lang="en-US" sz="1200" dirty="0"/>
                <a:t>)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069671" y="780537"/>
            <a:ext cx="1793069" cy="2714976"/>
            <a:chOff x="8970188" y="1451113"/>
            <a:chExt cx="1793069" cy="2714976"/>
          </a:xfrm>
        </p:grpSpPr>
        <p:graphicFrame>
          <p:nvGraphicFramePr>
            <p:cNvPr id="11" name="Chart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04278935"/>
                </p:ext>
              </p:extLst>
            </p:nvPr>
          </p:nvGraphicFramePr>
          <p:xfrm>
            <a:off x="9208777" y="1630917"/>
            <a:ext cx="155448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 rot="16200000">
              <a:off x="7751200" y="2670101"/>
              <a:ext cx="27149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Modulation Index (CNO-Sal)/(</a:t>
              </a:r>
              <a:r>
                <a:rPr lang="en-US" sz="1200" dirty="0" err="1" smtClean="0"/>
                <a:t>CNO+Sal</a:t>
              </a:r>
              <a:r>
                <a:rPr lang="en-US" sz="1200" dirty="0"/>
                <a:t>)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86921" y="4143025"/>
            <a:ext cx="1922920" cy="2714976"/>
            <a:chOff x="286921" y="4143025"/>
            <a:chExt cx="1922920" cy="2714976"/>
          </a:xfrm>
        </p:grpSpPr>
        <p:graphicFrame>
          <p:nvGraphicFramePr>
            <p:cNvPr id="8" name="Chart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39992581"/>
                </p:ext>
              </p:extLst>
            </p:nvPr>
          </p:nvGraphicFramePr>
          <p:xfrm>
            <a:off x="563921" y="4413530"/>
            <a:ext cx="164592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 rot="16200000">
              <a:off x="-932067" y="5362013"/>
              <a:ext cx="27149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Modulation Index (CNO-Sal)/(</a:t>
              </a:r>
              <a:r>
                <a:rPr lang="en-US" sz="1200" dirty="0" err="1" smtClean="0"/>
                <a:t>CNO+Sal</a:t>
              </a:r>
              <a:r>
                <a:rPr lang="en-US" sz="1200" dirty="0"/>
                <a:t>)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637651" y="4143025"/>
            <a:ext cx="1890118" cy="2714976"/>
            <a:chOff x="2637651" y="4143025"/>
            <a:chExt cx="1890118" cy="2714976"/>
          </a:xfrm>
        </p:grpSpPr>
        <p:graphicFrame>
          <p:nvGraphicFramePr>
            <p:cNvPr id="9" name="Char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81123769"/>
                </p:ext>
              </p:extLst>
            </p:nvPr>
          </p:nvGraphicFramePr>
          <p:xfrm>
            <a:off x="2881849" y="4400121"/>
            <a:ext cx="164592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9" name="TextBox 18"/>
            <p:cNvSpPr txBox="1"/>
            <p:nvPr/>
          </p:nvSpPr>
          <p:spPr>
            <a:xfrm rot="16200000">
              <a:off x="1418663" y="5362013"/>
              <a:ext cx="27149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Modulation Index (CNO-Sal)/(</a:t>
              </a:r>
              <a:r>
                <a:rPr lang="en-US" sz="1200" dirty="0" err="1" smtClean="0"/>
                <a:t>CNO+Sal</a:t>
              </a:r>
              <a:r>
                <a:rPr lang="en-US" sz="1200" dirty="0"/>
                <a:t>)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29218" y="4143024"/>
            <a:ext cx="1922919" cy="2714976"/>
            <a:chOff x="4829218" y="4143024"/>
            <a:chExt cx="1922919" cy="2714976"/>
          </a:xfrm>
        </p:grpSpPr>
        <p:graphicFrame>
          <p:nvGraphicFramePr>
            <p:cNvPr id="7" name="Chart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11467551"/>
                </p:ext>
              </p:extLst>
            </p:nvPr>
          </p:nvGraphicFramePr>
          <p:xfrm>
            <a:off x="5106217" y="4413530"/>
            <a:ext cx="164592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20" name="TextBox 19"/>
            <p:cNvSpPr txBox="1"/>
            <p:nvPr/>
          </p:nvSpPr>
          <p:spPr>
            <a:xfrm rot="16200000">
              <a:off x="3610230" y="5362012"/>
              <a:ext cx="27149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Modulation Index (CNO-Sal)/(</a:t>
              </a:r>
              <a:r>
                <a:rPr lang="en-US" sz="1200" dirty="0" err="1" smtClean="0"/>
                <a:t>CNO+Sal</a:t>
              </a:r>
              <a:r>
                <a:rPr lang="en-US" sz="1200" dirty="0"/>
                <a:t>)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970189" y="4143025"/>
            <a:ext cx="1927883" cy="2714976"/>
            <a:chOff x="8970189" y="4143025"/>
            <a:chExt cx="1927883" cy="2714976"/>
          </a:xfrm>
        </p:grpSpPr>
        <p:graphicFrame>
          <p:nvGraphicFramePr>
            <p:cNvPr id="10" name="Char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93644273"/>
                </p:ext>
              </p:extLst>
            </p:nvPr>
          </p:nvGraphicFramePr>
          <p:xfrm>
            <a:off x="9343592" y="4413530"/>
            <a:ext cx="155448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 rot="16200000">
              <a:off x="7751201" y="5362013"/>
              <a:ext cx="27149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Modulation Index (CNO-Sal)/(</a:t>
              </a:r>
              <a:r>
                <a:rPr lang="en-US" sz="1200" dirty="0" err="1" smtClean="0"/>
                <a:t>CNO+Sal</a:t>
              </a:r>
              <a:r>
                <a:rPr lang="en-US" sz="1200" dirty="0"/>
                <a:t>)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86404" y="132300"/>
            <a:ext cx="1106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HSV only </a:t>
            </a:r>
            <a:endParaRPr lang="en-US" b="1" u="sng" dirty="0"/>
          </a:p>
        </p:txBody>
      </p:sp>
      <p:sp>
        <p:nvSpPr>
          <p:cNvPr id="30" name="TextBox 29"/>
          <p:cNvSpPr txBox="1"/>
          <p:nvPr/>
        </p:nvSpPr>
        <p:spPr>
          <a:xfrm>
            <a:off x="355976" y="3640915"/>
            <a:ext cx="1106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err="1" smtClean="0"/>
              <a:t>CaMKII</a:t>
            </a:r>
            <a:r>
              <a:rPr lang="en-US" b="1" u="sng" dirty="0" smtClean="0"/>
              <a:t> AAV only </a:t>
            </a:r>
            <a:endParaRPr lang="en-US" b="1" u="sng" dirty="0"/>
          </a:p>
        </p:txBody>
      </p:sp>
      <p:sp>
        <p:nvSpPr>
          <p:cNvPr id="31" name="TextBox 30"/>
          <p:cNvSpPr txBox="1"/>
          <p:nvPr/>
        </p:nvSpPr>
        <p:spPr>
          <a:xfrm>
            <a:off x="186309" y="-52786"/>
            <a:ext cx="2085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457071" y="-52786"/>
            <a:ext cx="2085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3623598"/>
            <a:ext cx="2085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57588" y="3666912"/>
            <a:ext cx="2085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20065" y="727444"/>
            <a:ext cx="271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Intra-CV of FF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736984" y="727444"/>
            <a:ext cx="271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Template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5999121" y="727444"/>
            <a:ext cx="271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Sweep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1169304" y="4105851"/>
            <a:ext cx="271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Intra-CV of FF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3786223" y="4105851"/>
            <a:ext cx="271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Template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6048360" y="4105851"/>
            <a:ext cx="271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Sweep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9863092" y="840186"/>
            <a:ext cx="271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Syntax Entropy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9863092" y="4175501"/>
            <a:ext cx="271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Syntax Entropy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38530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13090</TotalTime>
  <Words>145</Words>
  <Application>Microsoft Macintosh PowerPoint</Application>
  <PresentationFormat>Custom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LMAN– separated by virus; moment-to-moment and syntax variability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White Lab</dc:creator>
  <cp:lastModifiedBy>Jon Heston</cp:lastModifiedBy>
  <cp:revision>64</cp:revision>
  <dcterms:created xsi:type="dcterms:W3CDTF">2016-02-17T18:00:22Z</dcterms:created>
  <dcterms:modified xsi:type="dcterms:W3CDTF">2016-11-30T07:09:13Z</dcterms:modified>
</cp:coreProperties>
</file>