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1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43"/>
    <p:restoredTop sz="93666"/>
  </p:normalViewPr>
  <p:slideViewPr>
    <p:cSldViewPr snapToGrid="0" snapToObjects="1">
      <p:cViewPr>
        <p:scale>
          <a:sx n="134" d="100"/>
          <a:sy n="134" d="100"/>
        </p:scale>
        <p:origin x="-448" y="-1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CF8F7-A84F-AA4A-B863-D0B86DE5A0EC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E07A12-3079-A84E-9258-E2381E11C7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213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E07A12-3079-A84E-9258-E2381E11C79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7088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325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231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507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787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360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8674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9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5320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562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15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4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2013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480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292C5-5DD4-EA46-8143-8C0B77D57230}" type="datetimeFigureOut">
              <a:rPr kumimoji="1" lang="ja-JP" altLang="en-US" smtClean="0"/>
              <a:t>2017/10/11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FA51F-9051-4A4D-98C9-69B3BBFCC99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4299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/>
          <p:cNvSpPr txBox="1"/>
          <p:nvPr/>
        </p:nvSpPr>
        <p:spPr>
          <a:xfrm>
            <a:off x="6646763" y="868891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smtClean="0">
                <a:solidFill>
                  <a:srgbClr val="3366FF"/>
                </a:solidFill>
                <a:latin typeface="Times New Roman" charset="0"/>
                <a:ea typeface="Times New Roman" charset="0"/>
                <a:cs typeface="Times New Roman" charset="0"/>
              </a:rPr>
              <a:t>Roots</a:t>
            </a:r>
          </a:p>
          <a:p>
            <a:pPr algn="ctr"/>
            <a:r>
              <a:rPr lang="en-US" altLang="ja-JP" sz="2400" b="1" smtClean="0">
                <a:solidFill>
                  <a:srgbClr val="3366FF"/>
                </a:solidFill>
                <a:latin typeface="Times New Roman" charset="0"/>
                <a:ea typeface="Times New Roman" charset="0"/>
                <a:cs typeface="Times New Roman" charset="0"/>
              </a:rPr>
              <a:t>16,302 </a:t>
            </a:r>
            <a:r>
              <a:rPr lang="en-US" altLang="ja-JP" sz="2400" b="1" err="1" smtClean="0">
                <a:solidFill>
                  <a:srgbClr val="3366FF"/>
                </a:solidFill>
                <a:latin typeface="Times New Roman" charset="0"/>
                <a:ea typeface="Times New Roman" charset="0"/>
                <a:cs typeface="Times New Roman" charset="0"/>
              </a:rPr>
              <a:t>isotigs</a:t>
            </a:r>
            <a:endParaRPr lang="en-US" altLang="ja-JP" sz="2400" b="1" smtClean="0">
              <a:solidFill>
                <a:srgbClr val="3366FF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646763" y="3832143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smtClean="0">
                <a:solidFill>
                  <a:srgbClr val="800000"/>
                </a:solidFill>
                <a:latin typeface="Times New Roman" charset="0"/>
                <a:ea typeface="Times New Roman" charset="0"/>
                <a:cs typeface="Times New Roman" charset="0"/>
              </a:rPr>
              <a:t>Wood</a:t>
            </a:r>
          </a:p>
          <a:p>
            <a:pPr algn="ctr"/>
            <a:r>
              <a:rPr lang="en-US" altLang="ja-JP" sz="2400" b="1" smtClean="0">
                <a:solidFill>
                  <a:srgbClr val="800000"/>
                </a:solidFill>
                <a:latin typeface="Times New Roman" charset="0"/>
                <a:ea typeface="Times New Roman" charset="0"/>
                <a:cs typeface="Times New Roman" charset="0"/>
              </a:rPr>
              <a:t>19,942 </a:t>
            </a:r>
            <a:r>
              <a:rPr lang="en-US" altLang="ja-JP" sz="2400" b="1" err="1" smtClean="0">
                <a:solidFill>
                  <a:srgbClr val="800000"/>
                </a:solidFill>
                <a:latin typeface="Times New Roman" charset="0"/>
                <a:ea typeface="Times New Roman" charset="0"/>
                <a:cs typeface="Times New Roman" charset="0"/>
              </a:rPr>
              <a:t>isotigs</a:t>
            </a:r>
            <a:endParaRPr lang="en-US" altLang="ja-JP" sz="2400" b="1" smtClean="0">
              <a:solidFill>
                <a:srgbClr val="80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25529" y="868891"/>
            <a:ext cx="1860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smtClean="0">
                <a:solidFill>
                  <a:srgbClr val="808000"/>
                </a:solidFill>
                <a:latin typeface="Times New Roman" charset="0"/>
                <a:ea typeface="Times New Roman" charset="0"/>
                <a:cs typeface="Times New Roman" charset="0"/>
              </a:rPr>
              <a:t>Male strobili</a:t>
            </a:r>
          </a:p>
          <a:p>
            <a:pPr algn="ctr"/>
            <a:r>
              <a:rPr lang="en-US" altLang="ja-JP" sz="2400" b="1" smtClean="0">
                <a:solidFill>
                  <a:srgbClr val="808000"/>
                </a:solidFill>
                <a:latin typeface="Times New Roman" charset="0"/>
                <a:ea typeface="Times New Roman" charset="0"/>
                <a:cs typeface="Times New Roman" charset="0"/>
              </a:rPr>
              <a:t> 8,234 </a:t>
            </a:r>
            <a:r>
              <a:rPr lang="en-US" altLang="ja-JP" sz="2400" b="1" err="1" smtClean="0">
                <a:solidFill>
                  <a:srgbClr val="808000"/>
                </a:solidFill>
                <a:latin typeface="Times New Roman" charset="0"/>
                <a:ea typeface="Times New Roman" charset="0"/>
                <a:cs typeface="Times New Roman" charset="0"/>
              </a:rPr>
              <a:t>isotigs</a:t>
            </a:r>
            <a:endParaRPr lang="en-US" altLang="ja-JP" sz="2400" b="1" smtClean="0">
              <a:solidFill>
                <a:srgbClr val="808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grpSp>
        <p:nvGrpSpPr>
          <p:cNvPr id="59" name="図形グループ 58"/>
          <p:cNvGrpSpPr/>
          <p:nvPr/>
        </p:nvGrpSpPr>
        <p:grpSpPr>
          <a:xfrm>
            <a:off x="1726220" y="791033"/>
            <a:ext cx="5655205" cy="4531654"/>
            <a:chOff x="1589310" y="1931991"/>
            <a:chExt cx="6067699" cy="5164127"/>
          </a:xfrm>
        </p:grpSpPr>
        <p:sp>
          <p:nvSpPr>
            <p:cNvPr id="27" name="円/楕円 26"/>
            <p:cNvSpPr>
              <a:spLocks/>
            </p:cNvSpPr>
            <p:nvPr/>
          </p:nvSpPr>
          <p:spPr>
            <a:xfrm>
              <a:off x="1589310" y="1931991"/>
              <a:ext cx="6067699" cy="486553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8" name="円/楕円 27"/>
            <p:cNvSpPr>
              <a:spLocks/>
            </p:cNvSpPr>
            <p:nvPr/>
          </p:nvSpPr>
          <p:spPr>
            <a:xfrm>
              <a:off x="3197915" y="2009929"/>
              <a:ext cx="2880000" cy="4320000"/>
            </a:xfrm>
            <a:prstGeom prst="ellipse">
              <a:avLst/>
            </a:prstGeom>
            <a:solidFill>
              <a:srgbClr val="FFFF00">
                <a:alpha val="20000"/>
              </a:srgbClr>
            </a:solidFill>
            <a:ln>
              <a:solidFill>
                <a:srgbClr val="949225"/>
              </a:solidFill>
            </a:ln>
            <a:scene3d>
              <a:camera prst="orthographicFront">
                <a:rot lat="0" lon="0" rev="2700000"/>
              </a:camera>
              <a:lightRig rig="threePt" dir="t"/>
            </a:scene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4" name="円/楕円 33"/>
            <p:cNvSpPr>
              <a:spLocks/>
            </p:cNvSpPr>
            <p:nvPr/>
          </p:nvSpPr>
          <p:spPr>
            <a:xfrm>
              <a:off x="3197915" y="2009929"/>
              <a:ext cx="2880000" cy="4320000"/>
            </a:xfrm>
            <a:prstGeom prst="ellipse">
              <a:avLst/>
            </a:prstGeom>
            <a:solidFill>
              <a:srgbClr val="3366FF">
                <a:alpha val="20000"/>
              </a:srgbClr>
            </a:solidFill>
            <a:ln>
              <a:solidFill>
                <a:srgbClr val="3366FF"/>
              </a:solidFill>
            </a:ln>
            <a:scene3d>
              <a:camera prst="orthographicFront">
                <a:rot lat="0" lon="0" rev="18900000"/>
              </a:camera>
              <a:lightRig rig="threePt" dir="t"/>
            </a:scene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201367" y="1968276"/>
              <a:ext cx="817309" cy="4559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000" smtClean="0">
                  <a:latin typeface="Times New Roman" charset="0"/>
                  <a:ea typeface="Times New Roman" charset="0"/>
                  <a:cs typeface="Times New Roman" charset="0"/>
                </a:rPr>
                <a:t>6,495</a:t>
              </a:r>
            </a:p>
          </p:txBody>
        </p:sp>
        <p:sp>
          <p:nvSpPr>
            <p:cNvPr id="36" name="円/楕円 35"/>
            <p:cNvSpPr>
              <a:spLocks/>
            </p:cNvSpPr>
            <p:nvPr/>
          </p:nvSpPr>
          <p:spPr>
            <a:xfrm>
              <a:off x="2481414" y="2776118"/>
              <a:ext cx="2880000" cy="4320000"/>
            </a:xfrm>
            <a:prstGeom prst="ellipse">
              <a:avLst/>
            </a:prstGeom>
            <a:solidFill>
              <a:srgbClr val="008000">
                <a:alpha val="20000"/>
              </a:srgbClr>
            </a:solidFill>
            <a:ln>
              <a:solidFill>
                <a:srgbClr val="008000"/>
              </a:solidFill>
            </a:ln>
            <a:scene3d>
              <a:camera prst="orthographicFront">
                <a:rot lat="0" lon="0" rev="2700000"/>
              </a:camera>
              <a:lightRig rig="threePt" dir="t"/>
            </a:scene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7" name="円/楕円 36"/>
            <p:cNvSpPr>
              <a:spLocks/>
            </p:cNvSpPr>
            <p:nvPr/>
          </p:nvSpPr>
          <p:spPr>
            <a:xfrm flipV="1">
              <a:off x="3903317" y="2776118"/>
              <a:ext cx="2880000" cy="4320000"/>
            </a:xfrm>
            <a:prstGeom prst="ellipse">
              <a:avLst/>
            </a:prstGeom>
            <a:solidFill>
              <a:srgbClr val="800000">
                <a:alpha val="20000"/>
              </a:srgbClr>
            </a:solidFill>
            <a:ln>
              <a:solidFill>
                <a:srgbClr val="800000"/>
              </a:solidFill>
            </a:ln>
            <a:scene3d>
              <a:camera prst="orthographicFront">
                <a:rot lat="0" lon="0" rev="18900000"/>
              </a:camera>
              <a:lightRig rig="threePt" dir="t"/>
            </a:scene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4332317" y="4756023"/>
              <a:ext cx="755392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5,486</a:t>
              </a: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3306034" y="2521445"/>
              <a:ext cx="569640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477</a:t>
              </a: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2233767" y="3890280"/>
              <a:ext cx="755392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3,277</a:t>
              </a: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6300381" y="3890280"/>
              <a:ext cx="755392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3,573</a:t>
              </a: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5323898" y="2501443"/>
              <a:ext cx="755392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2,458</a:t>
              </a: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2806759" y="3185328"/>
              <a:ext cx="569640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455</a:t>
              </a: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5869111" y="5023801"/>
              <a:ext cx="569640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251</a:t>
              </a:r>
            </a:p>
          </p:txBody>
        </p:sp>
        <p:sp>
          <p:nvSpPr>
            <p:cNvPr id="45" name="テキスト ボックス 44"/>
            <p:cNvSpPr txBox="1"/>
            <p:nvPr/>
          </p:nvSpPr>
          <p:spPr>
            <a:xfrm>
              <a:off x="4370116" y="2926006"/>
              <a:ext cx="445806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79</a:t>
              </a: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4332317" y="6145263"/>
              <a:ext cx="755392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2,932</a:t>
              </a:r>
            </a:p>
          </p:txBody>
        </p:sp>
        <p:sp>
          <p:nvSpPr>
            <p:cNvPr id="47" name="テキスト ボックス 46"/>
            <p:cNvSpPr txBox="1"/>
            <p:nvPr/>
          </p:nvSpPr>
          <p:spPr>
            <a:xfrm>
              <a:off x="2802933" y="5047318"/>
              <a:ext cx="755393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1,176</a:t>
              </a: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5793528" y="3105319"/>
              <a:ext cx="755392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1,371</a:t>
              </a: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5200453" y="5438987"/>
              <a:ext cx="569640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969</a:t>
              </a: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3563859" y="3745618"/>
              <a:ext cx="569640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372</a:t>
              </a:r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5270452" y="3745618"/>
              <a:ext cx="569640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145</a:t>
              </a:r>
            </a:p>
          </p:txBody>
        </p:sp>
        <p:sp>
          <p:nvSpPr>
            <p:cNvPr id="52" name="テキスト ボックス 51"/>
            <p:cNvSpPr txBox="1"/>
            <p:nvPr/>
          </p:nvSpPr>
          <p:spPr>
            <a:xfrm>
              <a:off x="3509480" y="5457231"/>
              <a:ext cx="755392" cy="4208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mtClean="0">
                  <a:latin typeface="Times New Roman" charset="0"/>
                  <a:ea typeface="Times New Roman" charset="0"/>
                  <a:cs typeface="Times New Roman" charset="0"/>
                </a:rPr>
                <a:t>5,215</a:t>
              </a:r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548307" y="3849718"/>
            <a:ext cx="19287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b="1" smtClean="0">
                <a:solidFill>
                  <a:srgbClr val="008000"/>
                </a:solidFill>
                <a:latin typeface="Times New Roman" charset="0"/>
                <a:ea typeface="Times New Roman" charset="0"/>
                <a:cs typeface="Times New Roman" charset="0"/>
              </a:rPr>
              <a:t>Shoots</a:t>
            </a:r>
          </a:p>
          <a:p>
            <a:pPr algn="ctr"/>
            <a:r>
              <a:rPr lang="en-US" altLang="ja-JP" sz="2400" b="1" smtClean="0">
                <a:solidFill>
                  <a:srgbClr val="008000"/>
                </a:solidFill>
                <a:latin typeface="Times New Roman" charset="0"/>
                <a:ea typeface="Times New Roman" charset="0"/>
                <a:cs typeface="Times New Roman" charset="0"/>
              </a:rPr>
              <a:t>19,882 </a:t>
            </a:r>
            <a:r>
              <a:rPr lang="en-US" altLang="ja-JP" sz="2400" b="1" err="1" smtClean="0">
                <a:solidFill>
                  <a:srgbClr val="008000"/>
                </a:solidFill>
                <a:latin typeface="Times New Roman" charset="0"/>
                <a:ea typeface="Times New Roman" charset="0"/>
                <a:cs typeface="Times New Roman" charset="0"/>
              </a:rPr>
              <a:t>isotigs</a:t>
            </a:r>
            <a:endParaRPr lang="en-US" altLang="ja-JP" sz="2400" b="1" smtClean="0">
              <a:solidFill>
                <a:srgbClr val="008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917718" y="6023394"/>
            <a:ext cx="83483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 smtClean="0">
                <a:latin typeface="Times New Roman" charset="0"/>
                <a:ea typeface="Times New Roman" charset="0"/>
                <a:cs typeface="Times New Roman" charset="0"/>
              </a:rPr>
              <a:t>Additional </a:t>
            </a:r>
            <a:r>
              <a:rPr lang="en-US" altLang="ja-JP" sz="1200" smtClean="0">
                <a:latin typeface="Times New Roman" charset="0"/>
                <a:ea typeface="Times New Roman" charset="0"/>
                <a:cs typeface="Times New Roman" charset="0"/>
              </a:rPr>
              <a:t>File </a:t>
            </a:r>
            <a:r>
              <a:rPr lang="en-US" altLang="ja-JP" sz="1200" smtClean="0">
                <a:latin typeface="Times New Roman" charset="0"/>
                <a:ea typeface="Times New Roman" charset="0"/>
                <a:cs typeface="Times New Roman" charset="0"/>
              </a:rPr>
              <a:t>4 </a:t>
            </a:r>
            <a:r>
              <a:rPr lang="en-US" altLang="ja-JP" sz="1200" dirty="0" smtClean="0">
                <a:latin typeface="Times New Roman" charset="0"/>
                <a:ea typeface="Times New Roman" charset="0"/>
                <a:cs typeface="Times New Roman" charset="0"/>
              </a:rPr>
              <a:t>Venn diagram showing the overlap among </a:t>
            </a:r>
            <a:r>
              <a:rPr lang="en-US" altLang="ja-JP" sz="1200" dirty="0" err="1" smtClean="0">
                <a:latin typeface="Times New Roman" charset="0"/>
                <a:ea typeface="Times New Roman" charset="0"/>
                <a:cs typeface="Times New Roman" charset="0"/>
              </a:rPr>
              <a:t>isotigs</a:t>
            </a:r>
            <a:r>
              <a:rPr lang="en-US" altLang="ja-JP" sz="1200" dirty="0" smtClean="0">
                <a:latin typeface="Times New Roman" charset="0"/>
                <a:ea typeface="Times New Roman" charset="0"/>
                <a:cs typeface="Times New Roman" charset="0"/>
              </a:rPr>
              <a:t> in four organs for our reference sequences.</a:t>
            </a:r>
            <a:endParaRPr lang="ja-JP" altLang="en-US" sz="12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42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5166</TotalTime>
  <Words>49</Words>
  <Application>Microsoft Macintosh PowerPoint</Application>
  <PresentationFormat>画面に合わせる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ＭＳ Ｐゴシック</vt:lpstr>
      <vt:lpstr>Times New Roman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三嶋 賢太郎</dc:creator>
  <cp:lastModifiedBy>三嶋賢太郎</cp:lastModifiedBy>
  <cp:revision>186</cp:revision>
  <cp:lastPrinted>2017-06-14T07:59:10Z</cp:lastPrinted>
  <dcterms:created xsi:type="dcterms:W3CDTF">2016-05-12T05:28:52Z</dcterms:created>
  <dcterms:modified xsi:type="dcterms:W3CDTF">2017-10-11T06:42:25Z</dcterms:modified>
</cp:coreProperties>
</file>