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65" r:id="rId2"/>
    <p:sldId id="266" r:id="rId3"/>
    <p:sldId id="257" r:id="rId4"/>
    <p:sldId id="262" r:id="rId5"/>
    <p:sldId id="259" r:id="rId6"/>
    <p:sldId id="268" r:id="rId7"/>
    <p:sldId id="270" r:id="rId8"/>
    <p:sldId id="269" r:id="rId9"/>
    <p:sldId id="271" r:id="rId10"/>
  </p:sldIdLst>
  <p:sldSz cx="7772400" cy="10058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2500"/>
    <a:srgbClr val="FFB600"/>
    <a:srgbClr val="FFFB00"/>
    <a:srgbClr val="FFFDBF"/>
    <a:srgbClr val="FF6D00"/>
    <a:srgbClr val="FA6A00"/>
    <a:srgbClr val="FF4700"/>
    <a:srgbClr val="F9776D"/>
    <a:srgbClr val="73FEFF"/>
    <a:srgbClr val="609B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38"/>
    <p:restoredTop sz="94574"/>
  </p:normalViewPr>
  <p:slideViewPr>
    <p:cSldViewPr snapToGrid="0" snapToObjects="1">
      <p:cViewPr>
        <p:scale>
          <a:sx n="79" d="100"/>
          <a:sy n="79" d="100"/>
        </p:scale>
        <p:origin x="313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016F6B-A22E-7841-A692-891A3E0A5F7A}" type="datetimeFigureOut">
              <a:rPr lang="en-US" smtClean="0"/>
              <a:t>11/6/17</a:t>
            </a:fld>
            <a:endParaRPr lang="en-US"/>
          </a:p>
        </p:txBody>
      </p:sp>
      <p:sp>
        <p:nvSpPr>
          <p:cNvPr id="4" name="Slide Image Placeholder 3"/>
          <p:cNvSpPr>
            <a:spLocks noGrp="1" noRot="1" noChangeAspect="1"/>
          </p:cNvSpPr>
          <p:nvPr>
            <p:ph type="sldImg" idx="2"/>
          </p:nvPr>
        </p:nvSpPr>
        <p:spPr>
          <a:xfrm>
            <a:off x="2236788" y="1143000"/>
            <a:ext cx="23844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5D15B2-35D3-1547-8A00-70248AB480CF}" type="slidenum">
              <a:rPr lang="en-US" smtClean="0"/>
              <a:t>‹#›</a:t>
            </a:fld>
            <a:endParaRPr lang="en-US"/>
          </a:p>
        </p:txBody>
      </p:sp>
    </p:spTree>
    <p:extLst>
      <p:ext uri="{BB962C8B-B14F-4D97-AF65-F5344CB8AC3E}">
        <p14:creationId xmlns:p14="http://schemas.microsoft.com/office/powerpoint/2010/main" val="1689773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36788" y="1143000"/>
            <a:ext cx="2384425"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5D15B2-35D3-1547-8A00-70248AB480CF}" type="slidenum">
              <a:rPr lang="en-US" smtClean="0"/>
              <a:t>2</a:t>
            </a:fld>
            <a:endParaRPr lang="en-US"/>
          </a:p>
        </p:txBody>
      </p:sp>
    </p:spTree>
    <p:extLst>
      <p:ext uri="{BB962C8B-B14F-4D97-AF65-F5344CB8AC3E}">
        <p14:creationId xmlns:p14="http://schemas.microsoft.com/office/powerpoint/2010/main" val="8667278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1646133"/>
            <a:ext cx="6606540" cy="3501812"/>
          </a:xfrm>
        </p:spPr>
        <p:txBody>
          <a:bodyPr anchor="b"/>
          <a:lstStyle>
            <a:lvl1pPr algn="ctr">
              <a:defRPr sz="5100"/>
            </a:lvl1pPr>
          </a:lstStyle>
          <a:p>
            <a:r>
              <a:rPr lang="en-US" smtClean="0"/>
              <a:t>Click to edit Master title style</a:t>
            </a:r>
            <a:endParaRPr lang="en-US" dirty="0"/>
          </a:p>
        </p:txBody>
      </p:sp>
      <p:sp>
        <p:nvSpPr>
          <p:cNvPr id="3" name="Subtitle 2"/>
          <p:cNvSpPr>
            <a:spLocks noGrp="1"/>
          </p:cNvSpPr>
          <p:nvPr>
            <p:ph type="subTitle" idx="1"/>
          </p:nvPr>
        </p:nvSpPr>
        <p:spPr>
          <a:xfrm>
            <a:off x="971550" y="5282989"/>
            <a:ext cx="5829300" cy="2428451"/>
          </a:xfrm>
        </p:spPr>
        <p:txBody>
          <a:bodyPr/>
          <a:lstStyle>
            <a:lvl1pPr marL="0" indent="0" algn="ctr">
              <a:buNone/>
              <a:defRPr sz="2040"/>
            </a:lvl1pPr>
            <a:lvl2pPr marL="388601" indent="0" algn="ctr">
              <a:buNone/>
              <a:defRPr sz="1700"/>
            </a:lvl2pPr>
            <a:lvl3pPr marL="777202" indent="0" algn="ctr">
              <a:buNone/>
              <a:defRPr sz="1530"/>
            </a:lvl3pPr>
            <a:lvl4pPr marL="1165803" indent="0" algn="ctr">
              <a:buNone/>
              <a:defRPr sz="1360"/>
            </a:lvl4pPr>
            <a:lvl5pPr marL="1554404" indent="0" algn="ctr">
              <a:buNone/>
              <a:defRPr sz="1360"/>
            </a:lvl5pPr>
            <a:lvl6pPr marL="1943004" indent="0" algn="ctr">
              <a:buNone/>
              <a:defRPr sz="1360"/>
            </a:lvl6pPr>
            <a:lvl7pPr marL="2331606" indent="0" algn="ctr">
              <a:buNone/>
              <a:defRPr sz="1360"/>
            </a:lvl7pPr>
            <a:lvl8pPr marL="2720207" indent="0" algn="ctr">
              <a:buNone/>
              <a:defRPr sz="1360"/>
            </a:lvl8pPr>
            <a:lvl9pPr marL="3108807" indent="0" algn="ctr">
              <a:buNone/>
              <a:defRPr sz="136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E068A6F-180F-744F-891B-D9C106F92E58}" type="datetimeFigureOut">
              <a:rPr lang="en-US" smtClean="0"/>
              <a:t>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B034A6-64C3-C248-8D43-644B4EE92B2E}" type="slidenum">
              <a:rPr lang="en-US" smtClean="0"/>
              <a:t>‹#›</a:t>
            </a:fld>
            <a:endParaRPr lang="en-US"/>
          </a:p>
        </p:txBody>
      </p:sp>
    </p:spTree>
    <p:extLst>
      <p:ext uri="{BB962C8B-B14F-4D97-AF65-F5344CB8AC3E}">
        <p14:creationId xmlns:p14="http://schemas.microsoft.com/office/powerpoint/2010/main" val="4969187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068A6F-180F-744F-891B-D9C106F92E58}" type="datetimeFigureOut">
              <a:rPr lang="en-US" smtClean="0"/>
              <a:t>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B034A6-64C3-C248-8D43-644B4EE92B2E}" type="slidenum">
              <a:rPr lang="en-US" smtClean="0"/>
              <a:t>‹#›</a:t>
            </a:fld>
            <a:endParaRPr lang="en-US"/>
          </a:p>
        </p:txBody>
      </p:sp>
    </p:spTree>
    <p:extLst>
      <p:ext uri="{BB962C8B-B14F-4D97-AF65-F5344CB8AC3E}">
        <p14:creationId xmlns:p14="http://schemas.microsoft.com/office/powerpoint/2010/main" val="5239960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2125" y="535518"/>
            <a:ext cx="1675924"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34354" y="535518"/>
            <a:ext cx="4930616" cy="85240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068A6F-180F-744F-891B-D9C106F92E58}" type="datetimeFigureOut">
              <a:rPr lang="en-US" smtClean="0"/>
              <a:t>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B034A6-64C3-C248-8D43-644B4EE92B2E}" type="slidenum">
              <a:rPr lang="en-US" smtClean="0"/>
              <a:t>‹#›</a:t>
            </a:fld>
            <a:endParaRPr lang="en-US"/>
          </a:p>
        </p:txBody>
      </p:sp>
    </p:spTree>
    <p:extLst>
      <p:ext uri="{BB962C8B-B14F-4D97-AF65-F5344CB8AC3E}">
        <p14:creationId xmlns:p14="http://schemas.microsoft.com/office/powerpoint/2010/main" val="2119264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068A6F-180F-744F-891B-D9C106F92E58}" type="datetimeFigureOut">
              <a:rPr lang="en-US" smtClean="0"/>
              <a:t>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B034A6-64C3-C248-8D43-644B4EE92B2E}" type="slidenum">
              <a:rPr lang="en-US" smtClean="0"/>
              <a:t>‹#›</a:t>
            </a:fld>
            <a:endParaRPr lang="en-US"/>
          </a:p>
        </p:txBody>
      </p:sp>
    </p:spTree>
    <p:extLst>
      <p:ext uri="{BB962C8B-B14F-4D97-AF65-F5344CB8AC3E}">
        <p14:creationId xmlns:p14="http://schemas.microsoft.com/office/powerpoint/2010/main" val="149141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06" y="2507618"/>
            <a:ext cx="6703695" cy="4184014"/>
          </a:xfrm>
        </p:spPr>
        <p:txBody>
          <a:bodyPr anchor="b"/>
          <a:lstStyle>
            <a:lvl1pPr>
              <a:defRPr sz="5100"/>
            </a:lvl1pPr>
          </a:lstStyle>
          <a:p>
            <a:r>
              <a:rPr lang="en-US" smtClean="0"/>
              <a:t>Click to edit Master title style</a:t>
            </a:r>
            <a:endParaRPr lang="en-US" dirty="0"/>
          </a:p>
        </p:txBody>
      </p:sp>
      <p:sp>
        <p:nvSpPr>
          <p:cNvPr id="3" name="Text Placeholder 2"/>
          <p:cNvSpPr>
            <a:spLocks noGrp="1"/>
          </p:cNvSpPr>
          <p:nvPr>
            <p:ph type="body" idx="1"/>
          </p:nvPr>
        </p:nvSpPr>
        <p:spPr>
          <a:xfrm>
            <a:off x="530306" y="6731215"/>
            <a:ext cx="6703695" cy="2200274"/>
          </a:xfrm>
        </p:spPr>
        <p:txBody>
          <a:bodyPr/>
          <a:lstStyle>
            <a:lvl1pPr marL="0" indent="0">
              <a:buNone/>
              <a:defRPr sz="2040">
                <a:solidFill>
                  <a:schemeClr val="tx1"/>
                </a:solidFill>
              </a:defRPr>
            </a:lvl1pPr>
            <a:lvl2pPr marL="388601" indent="0">
              <a:buNone/>
              <a:defRPr sz="1700">
                <a:solidFill>
                  <a:schemeClr val="tx1">
                    <a:tint val="75000"/>
                  </a:schemeClr>
                </a:solidFill>
              </a:defRPr>
            </a:lvl2pPr>
            <a:lvl3pPr marL="777202" indent="0">
              <a:buNone/>
              <a:defRPr sz="1530">
                <a:solidFill>
                  <a:schemeClr val="tx1">
                    <a:tint val="75000"/>
                  </a:schemeClr>
                </a:solidFill>
              </a:defRPr>
            </a:lvl3pPr>
            <a:lvl4pPr marL="1165803" indent="0">
              <a:buNone/>
              <a:defRPr sz="1360">
                <a:solidFill>
                  <a:schemeClr val="tx1">
                    <a:tint val="75000"/>
                  </a:schemeClr>
                </a:solidFill>
              </a:defRPr>
            </a:lvl4pPr>
            <a:lvl5pPr marL="1554404" indent="0">
              <a:buNone/>
              <a:defRPr sz="1360">
                <a:solidFill>
                  <a:schemeClr val="tx1">
                    <a:tint val="75000"/>
                  </a:schemeClr>
                </a:solidFill>
              </a:defRPr>
            </a:lvl5pPr>
            <a:lvl6pPr marL="1943004" indent="0">
              <a:buNone/>
              <a:defRPr sz="1360">
                <a:solidFill>
                  <a:schemeClr val="tx1">
                    <a:tint val="75000"/>
                  </a:schemeClr>
                </a:solidFill>
              </a:defRPr>
            </a:lvl6pPr>
            <a:lvl7pPr marL="2331606" indent="0">
              <a:buNone/>
              <a:defRPr sz="1360">
                <a:solidFill>
                  <a:schemeClr val="tx1">
                    <a:tint val="75000"/>
                  </a:schemeClr>
                </a:solidFill>
              </a:defRPr>
            </a:lvl7pPr>
            <a:lvl8pPr marL="2720207" indent="0">
              <a:buNone/>
              <a:defRPr sz="1360">
                <a:solidFill>
                  <a:schemeClr val="tx1">
                    <a:tint val="75000"/>
                  </a:schemeClr>
                </a:solidFill>
              </a:defRPr>
            </a:lvl8pPr>
            <a:lvl9pPr marL="3108807" indent="0">
              <a:buNone/>
              <a:defRPr sz="136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068A6F-180F-744F-891B-D9C106F92E58}" type="datetimeFigureOut">
              <a:rPr lang="en-US" smtClean="0"/>
              <a:t>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B034A6-64C3-C248-8D43-644B4EE92B2E}" type="slidenum">
              <a:rPr lang="en-US" smtClean="0"/>
              <a:t>‹#›</a:t>
            </a:fld>
            <a:endParaRPr lang="en-US"/>
          </a:p>
        </p:txBody>
      </p:sp>
    </p:spTree>
    <p:extLst>
      <p:ext uri="{BB962C8B-B14F-4D97-AF65-F5344CB8AC3E}">
        <p14:creationId xmlns:p14="http://schemas.microsoft.com/office/powerpoint/2010/main" val="507875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34353"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934778" y="2677584"/>
            <a:ext cx="330327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E068A6F-180F-744F-891B-D9C106F92E58}" type="datetimeFigureOut">
              <a:rPr lang="en-US" smtClean="0"/>
              <a:t>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B034A6-64C3-C248-8D43-644B4EE92B2E}" type="slidenum">
              <a:rPr lang="en-US" smtClean="0"/>
              <a:t>‹#›</a:t>
            </a:fld>
            <a:endParaRPr lang="en-US"/>
          </a:p>
        </p:txBody>
      </p:sp>
    </p:spTree>
    <p:extLst>
      <p:ext uri="{BB962C8B-B14F-4D97-AF65-F5344CB8AC3E}">
        <p14:creationId xmlns:p14="http://schemas.microsoft.com/office/powerpoint/2010/main" val="1760036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5366" y="535520"/>
            <a:ext cx="6703695"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35366" y="2465706"/>
            <a:ext cx="3288089" cy="1208404"/>
          </a:xfrm>
        </p:spPr>
        <p:txBody>
          <a:bodyPr anchor="b"/>
          <a:lstStyle>
            <a:lvl1pPr marL="0" indent="0">
              <a:buNone/>
              <a:defRPr sz="2040" b="1"/>
            </a:lvl1pPr>
            <a:lvl2pPr marL="388601" indent="0">
              <a:buNone/>
              <a:defRPr sz="1700" b="1"/>
            </a:lvl2pPr>
            <a:lvl3pPr marL="777202" indent="0">
              <a:buNone/>
              <a:defRPr sz="1530" b="1"/>
            </a:lvl3pPr>
            <a:lvl4pPr marL="1165803" indent="0">
              <a:buNone/>
              <a:defRPr sz="1360" b="1"/>
            </a:lvl4pPr>
            <a:lvl5pPr marL="1554404" indent="0">
              <a:buNone/>
              <a:defRPr sz="1360" b="1"/>
            </a:lvl5pPr>
            <a:lvl6pPr marL="1943004" indent="0">
              <a:buNone/>
              <a:defRPr sz="1360" b="1"/>
            </a:lvl6pPr>
            <a:lvl7pPr marL="2331606" indent="0">
              <a:buNone/>
              <a:defRPr sz="1360" b="1"/>
            </a:lvl7pPr>
            <a:lvl8pPr marL="2720207" indent="0">
              <a:buNone/>
              <a:defRPr sz="1360" b="1"/>
            </a:lvl8pPr>
            <a:lvl9pPr marL="3108807" indent="0">
              <a:buNone/>
              <a:defRPr sz="1360" b="1"/>
            </a:lvl9pPr>
          </a:lstStyle>
          <a:p>
            <a:pPr lvl="0"/>
            <a:r>
              <a:rPr lang="en-US" smtClean="0"/>
              <a:t>Click to edit Master text styles</a:t>
            </a:r>
          </a:p>
        </p:txBody>
      </p:sp>
      <p:sp>
        <p:nvSpPr>
          <p:cNvPr id="4" name="Content Placeholder 3"/>
          <p:cNvSpPr>
            <a:spLocks noGrp="1"/>
          </p:cNvSpPr>
          <p:nvPr>
            <p:ph sz="half" idx="2"/>
          </p:nvPr>
        </p:nvSpPr>
        <p:spPr>
          <a:xfrm>
            <a:off x="535366" y="3674110"/>
            <a:ext cx="3288089"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934778" y="2465706"/>
            <a:ext cx="3304282" cy="1208404"/>
          </a:xfrm>
        </p:spPr>
        <p:txBody>
          <a:bodyPr anchor="b"/>
          <a:lstStyle>
            <a:lvl1pPr marL="0" indent="0">
              <a:buNone/>
              <a:defRPr sz="2040" b="1"/>
            </a:lvl1pPr>
            <a:lvl2pPr marL="388601" indent="0">
              <a:buNone/>
              <a:defRPr sz="1700" b="1"/>
            </a:lvl2pPr>
            <a:lvl3pPr marL="777202" indent="0">
              <a:buNone/>
              <a:defRPr sz="1530" b="1"/>
            </a:lvl3pPr>
            <a:lvl4pPr marL="1165803" indent="0">
              <a:buNone/>
              <a:defRPr sz="1360" b="1"/>
            </a:lvl4pPr>
            <a:lvl5pPr marL="1554404" indent="0">
              <a:buNone/>
              <a:defRPr sz="1360" b="1"/>
            </a:lvl5pPr>
            <a:lvl6pPr marL="1943004" indent="0">
              <a:buNone/>
              <a:defRPr sz="1360" b="1"/>
            </a:lvl6pPr>
            <a:lvl7pPr marL="2331606" indent="0">
              <a:buNone/>
              <a:defRPr sz="1360" b="1"/>
            </a:lvl7pPr>
            <a:lvl8pPr marL="2720207" indent="0">
              <a:buNone/>
              <a:defRPr sz="1360" b="1"/>
            </a:lvl8pPr>
            <a:lvl9pPr marL="3108807" indent="0">
              <a:buNone/>
              <a:defRPr sz="1360" b="1"/>
            </a:lvl9pPr>
          </a:lstStyle>
          <a:p>
            <a:pPr lvl="0"/>
            <a:r>
              <a:rPr lang="en-US" smtClean="0"/>
              <a:t>Click to edit Master text styles</a:t>
            </a:r>
          </a:p>
        </p:txBody>
      </p:sp>
      <p:sp>
        <p:nvSpPr>
          <p:cNvPr id="6" name="Content Placeholder 5"/>
          <p:cNvSpPr>
            <a:spLocks noGrp="1"/>
          </p:cNvSpPr>
          <p:nvPr>
            <p:ph sz="quarter" idx="4"/>
          </p:nvPr>
        </p:nvSpPr>
        <p:spPr>
          <a:xfrm>
            <a:off x="3934778" y="3674110"/>
            <a:ext cx="330428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E068A6F-180F-744F-891B-D9C106F92E58}" type="datetimeFigureOut">
              <a:rPr lang="en-US" smtClean="0"/>
              <a:t>11/6/17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B034A6-64C3-C248-8D43-644B4EE92B2E}" type="slidenum">
              <a:rPr lang="en-US" smtClean="0"/>
              <a:t>‹#›</a:t>
            </a:fld>
            <a:endParaRPr lang="en-US"/>
          </a:p>
        </p:txBody>
      </p:sp>
    </p:spTree>
    <p:extLst>
      <p:ext uri="{BB962C8B-B14F-4D97-AF65-F5344CB8AC3E}">
        <p14:creationId xmlns:p14="http://schemas.microsoft.com/office/powerpoint/2010/main" val="14898865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E068A6F-180F-744F-891B-D9C106F92E58}" type="datetimeFigureOut">
              <a:rPr lang="en-US" smtClean="0"/>
              <a:t>11/6/17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B034A6-64C3-C248-8D43-644B4EE92B2E}" type="slidenum">
              <a:rPr lang="en-US" smtClean="0"/>
              <a:t>‹#›</a:t>
            </a:fld>
            <a:endParaRPr lang="en-US"/>
          </a:p>
        </p:txBody>
      </p:sp>
    </p:spTree>
    <p:extLst>
      <p:ext uri="{BB962C8B-B14F-4D97-AF65-F5344CB8AC3E}">
        <p14:creationId xmlns:p14="http://schemas.microsoft.com/office/powerpoint/2010/main" val="863636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068A6F-180F-744F-891B-D9C106F92E58}" type="datetimeFigureOut">
              <a:rPr lang="en-US" smtClean="0"/>
              <a:t>11/6/17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B034A6-64C3-C248-8D43-644B4EE92B2E}" type="slidenum">
              <a:rPr lang="en-US" smtClean="0"/>
              <a:t>‹#›</a:t>
            </a:fld>
            <a:endParaRPr lang="en-US"/>
          </a:p>
        </p:txBody>
      </p:sp>
    </p:spTree>
    <p:extLst>
      <p:ext uri="{BB962C8B-B14F-4D97-AF65-F5344CB8AC3E}">
        <p14:creationId xmlns:p14="http://schemas.microsoft.com/office/powerpoint/2010/main" val="290147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6" y="670560"/>
            <a:ext cx="2506801" cy="2346960"/>
          </a:xfrm>
        </p:spPr>
        <p:txBody>
          <a:bodyPr anchor="b"/>
          <a:lstStyle>
            <a:lvl1pPr>
              <a:defRPr sz="2720"/>
            </a:lvl1pPr>
          </a:lstStyle>
          <a:p>
            <a:r>
              <a:rPr lang="en-US" smtClean="0"/>
              <a:t>Click to edit Master title style</a:t>
            </a:r>
            <a:endParaRPr lang="en-US" dirty="0"/>
          </a:p>
        </p:txBody>
      </p:sp>
      <p:sp>
        <p:nvSpPr>
          <p:cNvPr id="3" name="Content Placeholder 2"/>
          <p:cNvSpPr>
            <a:spLocks noGrp="1"/>
          </p:cNvSpPr>
          <p:nvPr>
            <p:ph idx="1"/>
          </p:nvPr>
        </p:nvSpPr>
        <p:spPr>
          <a:xfrm>
            <a:off x="3304282" y="1448227"/>
            <a:ext cx="3934778" cy="7147982"/>
          </a:xfrm>
        </p:spPr>
        <p:txBody>
          <a:bodyPr/>
          <a:lstStyle>
            <a:lvl1pPr>
              <a:defRPr sz="2720"/>
            </a:lvl1pPr>
            <a:lvl2pPr>
              <a:defRPr sz="2380"/>
            </a:lvl2pPr>
            <a:lvl3pPr>
              <a:defRPr sz="204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35366" y="3017520"/>
            <a:ext cx="2506801" cy="5590329"/>
          </a:xfrm>
        </p:spPr>
        <p:txBody>
          <a:bodyPr/>
          <a:lstStyle>
            <a:lvl1pPr marL="0" indent="0">
              <a:buNone/>
              <a:defRPr sz="1360"/>
            </a:lvl1pPr>
            <a:lvl2pPr marL="388601" indent="0">
              <a:buNone/>
              <a:defRPr sz="1191"/>
            </a:lvl2pPr>
            <a:lvl3pPr marL="777202" indent="0">
              <a:buNone/>
              <a:defRPr sz="1020"/>
            </a:lvl3pPr>
            <a:lvl4pPr marL="1165803" indent="0">
              <a:buNone/>
              <a:defRPr sz="850"/>
            </a:lvl4pPr>
            <a:lvl5pPr marL="1554404" indent="0">
              <a:buNone/>
              <a:defRPr sz="850"/>
            </a:lvl5pPr>
            <a:lvl6pPr marL="1943004" indent="0">
              <a:buNone/>
              <a:defRPr sz="850"/>
            </a:lvl6pPr>
            <a:lvl7pPr marL="2331606" indent="0">
              <a:buNone/>
              <a:defRPr sz="850"/>
            </a:lvl7pPr>
            <a:lvl8pPr marL="2720207" indent="0">
              <a:buNone/>
              <a:defRPr sz="850"/>
            </a:lvl8pPr>
            <a:lvl9pPr marL="3108807"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068A6F-180F-744F-891B-D9C106F92E58}" type="datetimeFigureOut">
              <a:rPr lang="en-US" smtClean="0"/>
              <a:t>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B034A6-64C3-C248-8D43-644B4EE92B2E}" type="slidenum">
              <a:rPr lang="en-US" smtClean="0"/>
              <a:t>‹#›</a:t>
            </a:fld>
            <a:endParaRPr lang="en-US"/>
          </a:p>
        </p:txBody>
      </p:sp>
    </p:spTree>
    <p:extLst>
      <p:ext uri="{BB962C8B-B14F-4D97-AF65-F5344CB8AC3E}">
        <p14:creationId xmlns:p14="http://schemas.microsoft.com/office/powerpoint/2010/main" val="1721221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66" y="670560"/>
            <a:ext cx="2506801" cy="2346960"/>
          </a:xfrm>
        </p:spPr>
        <p:txBody>
          <a:bodyPr anchor="b"/>
          <a:lstStyle>
            <a:lvl1pPr>
              <a:defRPr sz="272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04282" y="1448227"/>
            <a:ext cx="3934778" cy="7147982"/>
          </a:xfrm>
        </p:spPr>
        <p:txBody>
          <a:bodyPr anchor="t"/>
          <a:lstStyle>
            <a:lvl1pPr marL="0" indent="0">
              <a:buNone/>
              <a:defRPr sz="2720"/>
            </a:lvl1pPr>
            <a:lvl2pPr marL="388601" indent="0">
              <a:buNone/>
              <a:defRPr sz="2380"/>
            </a:lvl2pPr>
            <a:lvl3pPr marL="777202" indent="0">
              <a:buNone/>
              <a:defRPr sz="2040"/>
            </a:lvl3pPr>
            <a:lvl4pPr marL="1165803" indent="0">
              <a:buNone/>
              <a:defRPr sz="1700"/>
            </a:lvl4pPr>
            <a:lvl5pPr marL="1554404" indent="0">
              <a:buNone/>
              <a:defRPr sz="1700"/>
            </a:lvl5pPr>
            <a:lvl6pPr marL="1943004" indent="0">
              <a:buNone/>
              <a:defRPr sz="1700"/>
            </a:lvl6pPr>
            <a:lvl7pPr marL="2331606" indent="0">
              <a:buNone/>
              <a:defRPr sz="1700"/>
            </a:lvl7pPr>
            <a:lvl8pPr marL="2720207" indent="0">
              <a:buNone/>
              <a:defRPr sz="1700"/>
            </a:lvl8pPr>
            <a:lvl9pPr marL="3108807" indent="0">
              <a:buNone/>
              <a:defRPr sz="17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535366" y="3017520"/>
            <a:ext cx="2506801" cy="5590329"/>
          </a:xfrm>
        </p:spPr>
        <p:txBody>
          <a:bodyPr/>
          <a:lstStyle>
            <a:lvl1pPr marL="0" indent="0">
              <a:buNone/>
              <a:defRPr sz="1360"/>
            </a:lvl1pPr>
            <a:lvl2pPr marL="388601" indent="0">
              <a:buNone/>
              <a:defRPr sz="1191"/>
            </a:lvl2pPr>
            <a:lvl3pPr marL="777202" indent="0">
              <a:buNone/>
              <a:defRPr sz="1020"/>
            </a:lvl3pPr>
            <a:lvl4pPr marL="1165803" indent="0">
              <a:buNone/>
              <a:defRPr sz="850"/>
            </a:lvl4pPr>
            <a:lvl5pPr marL="1554404" indent="0">
              <a:buNone/>
              <a:defRPr sz="850"/>
            </a:lvl5pPr>
            <a:lvl6pPr marL="1943004" indent="0">
              <a:buNone/>
              <a:defRPr sz="850"/>
            </a:lvl6pPr>
            <a:lvl7pPr marL="2331606" indent="0">
              <a:buNone/>
              <a:defRPr sz="850"/>
            </a:lvl7pPr>
            <a:lvl8pPr marL="2720207" indent="0">
              <a:buNone/>
              <a:defRPr sz="850"/>
            </a:lvl8pPr>
            <a:lvl9pPr marL="3108807" indent="0">
              <a:buNone/>
              <a:defRPr sz="8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068A6F-180F-744F-891B-D9C106F92E58}" type="datetimeFigureOut">
              <a:rPr lang="en-US" smtClean="0"/>
              <a:t>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B034A6-64C3-C248-8D43-644B4EE92B2E}" type="slidenum">
              <a:rPr lang="en-US" smtClean="0"/>
              <a:t>‹#›</a:t>
            </a:fld>
            <a:endParaRPr lang="en-US"/>
          </a:p>
        </p:txBody>
      </p:sp>
    </p:spTree>
    <p:extLst>
      <p:ext uri="{BB962C8B-B14F-4D97-AF65-F5344CB8AC3E}">
        <p14:creationId xmlns:p14="http://schemas.microsoft.com/office/powerpoint/2010/main" val="19572605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353" y="535520"/>
            <a:ext cx="6703695"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34353" y="9322649"/>
            <a:ext cx="1748790" cy="535518"/>
          </a:xfrm>
          <a:prstGeom prst="rect">
            <a:avLst/>
          </a:prstGeom>
        </p:spPr>
        <p:txBody>
          <a:bodyPr vert="horz" lIns="91440" tIns="45720" rIns="91440" bIns="45720" rtlCol="0" anchor="ctr"/>
          <a:lstStyle>
            <a:lvl1pPr algn="l">
              <a:defRPr sz="1020">
                <a:solidFill>
                  <a:schemeClr val="tx1">
                    <a:tint val="75000"/>
                  </a:schemeClr>
                </a:solidFill>
              </a:defRPr>
            </a:lvl1pPr>
          </a:lstStyle>
          <a:p>
            <a:fld id="{AE068A6F-180F-744F-891B-D9C106F92E58}" type="datetimeFigureOut">
              <a:rPr lang="en-US" smtClean="0"/>
              <a:t>11/6/17</a:t>
            </a:fld>
            <a:endParaRPr lang="en-US"/>
          </a:p>
        </p:txBody>
      </p:sp>
      <p:sp>
        <p:nvSpPr>
          <p:cNvPr id="5" name="Footer Placeholder 4"/>
          <p:cNvSpPr>
            <a:spLocks noGrp="1"/>
          </p:cNvSpPr>
          <p:nvPr>
            <p:ph type="ftr" sz="quarter" idx="3"/>
          </p:nvPr>
        </p:nvSpPr>
        <p:spPr>
          <a:xfrm>
            <a:off x="2574608" y="9322649"/>
            <a:ext cx="2623185" cy="535518"/>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489258" y="9322649"/>
            <a:ext cx="1748790" cy="535518"/>
          </a:xfrm>
          <a:prstGeom prst="rect">
            <a:avLst/>
          </a:prstGeom>
        </p:spPr>
        <p:txBody>
          <a:bodyPr vert="horz" lIns="91440" tIns="45720" rIns="91440" bIns="45720" rtlCol="0" anchor="ctr"/>
          <a:lstStyle>
            <a:lvl1pPr algn="r">
              <a:defRPr sz="1020">
                <a:solidFill>
                  <a:schemeClr val="tx1">
                    <a:tint val="75000"/>
                  </a:schemeClr>
                </a:solidFill>
              </a:defRPr>
            </a:lvl1pPr>
          </a:lstStyle>
          <a:p>
            <a:fld id="{F5B034A6-64C3-C248-8D43-644B4EE92B2E}" type="slidenum">
              <a:rPr lang="en-US" smtClean="0"/>
              <a:t>‹#›</a:t>
            </a:fld>
            <a:endParaRPr lang="en-US"/>
          </a:p>
        </p:txBody>
      </p:sp>
    </p:spTree>
    <p:extLst>
      <p:ext uri="{BB962C8B-B14F-4D97-AF65-F5344CB8AC3E}">
        <p14:creationId xmlns:p14="http://schemas.microsoft.com/office/powerpoint/2010/main" val="12016084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77202" rtl="0" eaLnBrk="1" latinLnBrk="0" hangingPunct="1">
        <a:lnSpc>
          <a:spcPct val="90000"/>
        </a:lnSpc>
        <a:spcBef>
          <a:spcPct val="0"/>
        </a:spcBef>
        <a:buNone/>
        <a:defRPr sz="3740" kern="1200">
          <a:solidFill>
            <a:schemeClr val="tx1"/>
          </a:solidFill>
          <a:latin typeface="+mj-lt"/>
          <a:ea typeface="+mj-ea"/>
          <a:cs typeface="+mj-cs"/>
        </a:defRPr>
      </a:lvl1pPr>
    </p:titleStyle>
    <p:bodyStyle>
      <a:lvl1pPr marL="194300" indent="-194300" algn="l" defTabSz="777202" rtl="0" eaLnBrk="1" latinLnBrk="0" hangingPunct="1">
        <a:lnSpc>
          <a:spcPct val="90000"/>
        </a:lnSpc>
        <a:spcBef>
          <a:spcPts val="850"/>
        </a:spcBef>
        <a:buFont typeface="Arial" panose="020B0604020202020204" pitchFamily="34" charset="0"/>
        <a:buChar char="•"/>
        <a:defRPr sz="2380" kern="1200">
          <a:solidFill>
            <a:schemeClr val="tx1"/>
          </a:solidFill>
          <a:latin typeface="+mn-lt"/>
          <a:ea typeface="+mn-ea"/>
          <a:cs typeface="+mn-cs"/>
        </a:defRPr>
      </a:lvl1pPr>
      <a:lvl2pPr marL="582901" indent="-194300" algn="l" defTabSz="777202" rtl="0" eaLnBrk="1" latinLnBrk="0" hangingPunct="1">
        <a:lnSpc>
          <a:spcPct val="90000"/>
        </a:lnSpc>
        <a:spcBef>
          <a:spcPts val="424"/>
        </a:spcBef>
        <a:buFont typeface="Arial" panose="020B0604020202020204" pitchFamily="34" charset="0"/>
        <a:buChar char="•"/>
        <a:defRPr sz="2040" kern="1200">
          <a:solidFill>
            <a:schemeClr val="tx1"/>
          </a:solidFill>
          <a:latin typeface="+mn-lt"/>
          <a:ea typeface="+mn-ea"/>
          <a:cs typeface="+mn-cs"/>
        </a:defRPr>
      </a:lvl2pPr>
      <a:lvl3pPr marL="971503" indent="-194300" algn="l" defTabSz="777202" rtl="0" eaLnBrk="1" latinLnBrk="0" hangingPunct="1">
        <a:lnSpc>
          <a:spcPct val="90000"/>
        </a:lnSpc>
        <a:spcBef>
          <a:spcPts val="424"/>
        </a:spcBef>
        <a:buFont typeface="Arial" panose="020B0604020202020204" pitchFamily="34" charset="0"/>
        <a:buChar char="•"/>
        <a:defRPr sz="1700" kern="1200">
          <a:solidFill>
            <a:schemeClr val="tx1"/>
          </a:solidFill>
          <a:latin typeface="+mn-lt"/>
          <a:ea typeface="+mn-ea"/>
          <a:cs typeface="+mn-cs"/>
        </a:defRPr>
      </a:lvl3pPr>
      <a:lvl4pPr marL="1360103" indent="-194300" algn="l" defTabSz="777202" rtl="0" eaLnBrk="1" latinLnBrk="0" hangingPunct="1">
        <a:lnSpc>
          <a:spcPct val="90000"/>
        </a:lnSpc>
        <a:spcBef>
          <a:spcPts val="424"/>
        </a:spcBef>
        <a:buFont typeface="Arial" panose="020B0604020202020204" pitchFamily="34" charset="0"/>
        <a:buChar char="•"/>
        <a:defRPr sz="1530" kern="1200">
          <a:solidFill>
            <a:schemeClr val="tx1"/>
          </a:solidFill>
          <a:latin typeface="+mn-lt"/>
          <a:ea typeface="+mn-ea"/>
          <a:cs typeface="+mn-cs"/>
        </a:defRPr>
      </a:lvl4pPr>
      <a:lvl5pPr marL="1748704" indent="-194300" algn="l" defTabSz="777202" rtl="0" eaLnBrk="1" latinLnBrk="0" hangingPunct="1">
        <a:lnSpc>
          <a:spcPct val="90000"/>
        </a:lnSpc>
        <a:spcBef>
          <a:spcPts val="424"/>
        </a:spcBef>
        <a:buFont typeface="Arial" panose="020B0604020202020204" pitchFamily="34" charset="0"/>
        <a:buChar char="•"/>
        <a:defRPr sz="1530" kern="1200">
          <a:solidFill>
            <a:schemeClr val="tx1"/>
          </a:solidFill>
          <a:latin typeface="+mn-lt"/>
          <a:ea typeface="+mn-ea"/>
          <a:cs typeface="+mn-cs"/>
        </a:defRPr>
      </a:lvl5pPr>
      <a:lvl6pPr marL="2137306" indent="-194300" algn="l" defTabSz="777202" rtl="0" eaLnBrk="1" latinLnBrk="0" hangingPunct="1">
        <a:lnSpc>
          <a:spcPct val="90000"/>
        </a:lnSpc>
        <a:spcBef>
          <a:spcPts val="424"/>
        </a:spcBef>
        <a:buFont typeface="Arial" panose="020B0604020202020204" pitchFamily="34" charset="0"/>
        <a:buChar char="•"/>
        <a:defRPr sz="1530" kern="1200">
          <a:solidFill>
            <a:schemeClr val="tx1"/>
          </a:solidFill>
          <a:latin typeface="+mn-lt"/>
          <a:ea typeface="+mn-ea"/>
          <a:cs typeface="+mn-cs"/>
        </a:defRPr>
      </a:lvl6pPr>
      <a:lvl7pPr marL="2525906" indent="-194300" algn="l" defTabSz="777202" rtl="0" eaLnBrk="1" latinLnBrk="0" hangingPunct="1">
        <a:lnSpc>
          <a:spcPct val="90000"/>
        </a:lnSpc>
        <a:spcBef>
          <a:spcPts val="424"/>
        </a:spcBef>
        <a:buFont typeface="Arial" panose="020B0604020202020204" pitchFamily="34" charset="0"/>
        <a:buChar char="•"/>
        <a:defRPr sz="1530" kern="1200">
          <a:solidFill>
            <a:schemeClr val="tx1"/>
          </a:solidFill>
          <a:latin typeface="+mn-lt"/>
          <a:ea typeface="+mn-ea"/>
          <a:cs typeface="+mn-cs"/>
        </a:defRPr>
      </a:lvl7pPr>
      <a:lvl8pPr marL="2914507" indent="-194300" algn="l" defTabSz="777202" rtl="0" eaLnBrk="1" latinLnBrk="0" hangingPunct="1">
        <a:lnSpc>
          <a:spcPct val="90000"/>
        </a:lnSpc>
        <a:spcBef>
          <a:spcPts val="424"/>
        </a:spcBef>
        <a:buFont typeface="Arial" panose="020B0604020202020204" pitchFamily="34" charset="0"/>
        <a:buChar char="•"/>
        <a:defRPr sz="1530" kern="1200">
          <a:solidFill>
            <a:schemeClr val="tx1"/>
          </a:solidFill>
          <a:latin typeface="+mn-lt"/>
          <a:ea typeface="+mn-ea"/>
          <a:cs typeface="+mn-cs"/>
        </a:defRPr>
      </a:lvl8pPr>
      <a:lvl9pPr marL="3303109" indent="-194300" algn="l" defTabSz="777202" rtl="0" eaLnBrk="1" latinLnBrk="0" hangingPunct="1">
        <a:lnSpc>
          <a:spcPct val="90000"/>
        </a:lnSpc>
        <a:spcBef>
          <a:spcPts val="424"/>
        </a:spcBef>
        <a:buFont typeface="Arial" panose="020B0604020202020204" pitchFamily="34" charset="0"/>
        <a:buChar char="•"/>
        <a:defRPr sz="1530" kern="1200">
          <a:solidFill>
            <a:schemeClr val="tx1"/>
          </a:solidFill>
          <a:latin typeface="+mn-lt"/>
          <a:ea typeface="+mn-ea"/>
          <a:cs typeface="+mn-cs"/>
        </a:defRPr>
      </a:lvl9pPr>
    </p:bodyStyle>
    <p:otherStyle>
      <a:defPPr>
        <a:defRPr lang="en-US"/>
      </a:defPPr>
      <a:lvl1pPr marL="0" algn="l" defTabSz="777202" rtl="0" eaLnBrk="1" latinLnBrk="0" hangingPunct="1">
        <a:defRPr sz="1530" kern="1200">
          <a:solidFill>
            <a:schemeClr val="tx1"/>
          </a:solidFill>
          <a:latin typeface="+mn-lt"/>
          <a:ea typeface="+mn-ea"/>
          <a:cs typeface="+mn-cs"/>
        </a:defRPr>
      </a:lvl1pPr>
      <a:lvl2pPr marL="388601" algn="l" defTabSz="777202" rtl="0" eaLnBrk="1" latinLnBrk="0" hangingPunct="1">
        <a:defRPr sz="1530" kern="1200">
          <a:solidFill>
            <a:schemeClr val="tx1"/>
          </a:solidFill>
          <a:latin typeface="+mn-lt"/>
          <a:ea typeface="+mn-ea"/>
          <a:cs typeface="+mn-cs"/>
        </a:defRPr>
      </a:lvl2pPr>
      <a:lvl3pPr marL="777202" algn="l" defTabSz="777202" rtl="0" eaLnBrk="1" latinLnBrk="0" hangingPunct="1">
        <a:defRPr sz="1530" kern="1200">
          <a:solidFill>
            <a:schemeClr val="tx1"/>
          </a:solidFill>
          <a:latin typeface="+mn-lt"/>
          <a:ea typeface="+mn-ea"/>
          <a:cs typeface="+mn-cs"/>
        </a:defRPr>
      </a:lvl3pPr>
      <a:lvl4pPr marL="1165803" algn="l" defTabSz="777202" rtl="0" eaLnBrk="1" latinLnBrk="0" hangingPunct="1">
        <a:defRPr sz="1530" kern="1200">
          <a:solidFill>
            <a:schemeClr val="tx1"/>
          </a:solidFill>
          <a:latin typeface="+mn-lt"/>
          <a:ea typeface="+mn-ea"/>
          <a:cs typeface="+mn-cs"/>
        </a:defRPr>
      </a:lvl4pPr>
      <a:lvl5pPr marL="1554404" algn="l" defTabSz="777202" rtl="0" eaLnBrk="1" latinLnBrk="0" hangingPunct="1">
        <a:defRPr sz="1530" kern="1200">
          <a:solidFill>
            <a:schemeClr val="tx1"/>
          </a:solidFill>
          <a:latin typeface="+mn-lt"/>
          <a:ea typeface="+mn-ea"/>
          <a:cs typeface="+mn-cs"/>
        </a:defRPr>
      </a:lvl5pPr>
      <a:lvl6pPr marL="1943004" algn="l" defTabSz="777202" rtl="0" eaLnBrk="1" latinLnBrk="0" hangingPunct="1">
        <a:defRPr sz="1530" kern="1200">
          <a:solidFill>
            <a:schemeClr val="tx1"/>
          </a:solidFill>
          <a:latin typeface="+mn-lt"/>
          <a:ea typeface="+mn-ea"/>
          <a:cs typeface="+mn-cs"/>
        </a:defRPr>
      </a:lvl6pPr>
      <a:lvl7pPr marL="2331606" algn="l" defTabSz="777202" rtl="0" eaLnBrk="1" latinLnBrk="0" hangingPunct="1">
        <a:defRPr sz="1530" kern="1200">
          <a:solidFill>
            <a:schemeClr val="tx1"/>
          </a:solidFill>
          <a:latin typeface="+mn-lt"/>
          <a:ea typeface="+mn-ea"/>
          <a:cs typeface="+mn-cs"/>
        </a:defRPr>
      </a:lvl7pPr>
      <a:lvl8pPr marL="2720207" algn="l" defTabSz="777202" rtl="0" eaLnBrk="1" latinLnBrk="0" hangingPunct="1">
        <a:defRPr sz="1530" kern="1200">
          <a:solidFill>
            <a:schemeClr val="tx1"/>
          </a:solidFill>
          <a:latin typeface="+mn-lt"/>
          <a:ea typeface="+mn-ea"/>
          <a:cs typeface="+mn-cs"/>
        </a:defRPr>
      </a:lvl8pPr>
      <a:lvl9pPr marL="3108807" algn="l" defTabSz="777202" rtl="0" eaLnBrk="1" latinLnBrk="0" hangingPunct="1">
        <a:defRPr sz="153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tiff"/><Relationship Id="rId8" Type="http://schemas.openxmlformats.org/officeDocument/2006/relationships/image" Target="../media/image7.tiff"/><Relationship Id="rId9" Type="http://schemas.openxmlformats.org/officeDocument/2006/relationships/image" Target="../media/image8.tiff"/><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1" Type="http://schemas.openxmlformats.org/officeDocument/2006/relationships/image" Target="../media/image17.tiff"/><Relationship Id="rId12" Type="http://schemas.openxmlformats.org/officeDocument/2006/relationships/image" Target="../media/image18.tiff"/><Relationship Id="rId13" Type="http://schemas.openxmlformats.org/officeDocument/2006/relationships/image" Target="../media/image19.emf"/><Relationship Id="rId14" Type="http://schemas.openxmlformats.org/officeDocument/2006/relationships/image" Target="../media/image20.tiff"/><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9.tiff"/><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3.png"/><Relationship Id="rId8" Type="http://schemas.openxmlformats.org/officeDocument/2006/relationships/image" Target="../media/image14.tiff"/><Relationship Id="rId9" Type="http://schemas.openxmlformats.org/officeDocument/2006/relationships/image" Target="../media/image15.tiff"/><Relationship Id="rId10" Type="http://schemas.openxmlformats.org/officeDocument/2006/relationships/image" Target="../media/image16.tiff"/></Relationships>
</file>

<file path=ppt/slides/_rels/slide3.xml.rels><?xml version="1.0" encoding="UTF-8" standalone="yes"?>
<Relationships xmlns="http://schemas.openxmlformats.org/package/2006/relationships"><Relationship Id="rId9" Type="http://schemas.openxmlformats.org/officeDocument/2006/relationships/image" Target="../media/image28.tiff"/><Relationship Id="rId20" Type="http://schemas.openxmlformats.org/officeDocument/2006/relationships/image" Target="../media/image39.tiff"/><Relationship Id="rId21" Type="http://schemas.openxmlformats.org/officeDocument/2006/relationships/image" Target="../media/image40.tiff"/><Relationship Id="rId22" Type="http://schemas.openxmlformats.org/officeDocument/2006/relationships/image" Target="../media/image41.tiff"/><Relationship Id="rId10" Type="http://schemas.openxmlformats.org/officeDocument/2006/relationships/image" Target="../media/image29.tiff"/><Relationship Id="rId11" Type="http://schemas.openxmlformats.org/officeDocument/2006/relationships/image" Target="../media/image30.tiff"/><Relationship Id="rId12" Type="http://schemas.openxmlformats.org/officeDocument/2006/relationships/image" Target="../media/image31.tiff"/><Relationship Id="rId13" Type="http://schemas.openxmlformats.org/officeDocument/2006/relationships/image" Target="../media/image32.tiff"/><Relationship Id="rId14" Type="http://schemas.openxmlformats.org/officeDocument/2006/relationships/image" Target="../media/image33.tiff"/><Relationship Id="rId15" Type="http://schemas.openxmlformats.org/officeDocument/2006/relationships/image" Target="../media/image34.tiff"/><Relationship Id="rId16" Type="http://schemas.openxmlformats.org/officeDocument/2006/relationships/image" Target="../media/image35.tiff"/><Relationship Id="rId17" Type="http://schemas.openxmlformats.org/officeDocument/2006/relationships/image" Target="../media/image36.tiff"/><Relationship Id="rId18" Type="http://schemas.openxmlformats.org/officeDocument/2006/relationships/image" Target="../media/image37.tiff"/><Relationship Id="rId19" Type="http://schemas.openxmlformats.org/officeDocument/2006/relationships/image" Target="../media/image38.tiff"/><Relationship Id="rId1" Type="http://schemas.openxmlformats.org/officeDocument/2006/relationships/slideLayout" Target="../slideLayouts/slideLayout2.xml"/><Relationship Id="rId2" Type="http://schemas.openxmlformats.org/officeDocument/2006/relationships/image" Target="../media/image21.tiff"/><Relationship Id="rId3" Type="http://schemas.openxmlformats.org/officeDocument/2006/relationships/image" Target="../media/image22.tiff"/><Relationship Id="rId4" Type="http://schemas.openxmlformats.org/officeDocument/2006/relationships/image" Target="../media/image23.tiff"/><Relationship Id="rId5" Type="http://schemas.openxmlformats.org/officeDocument/2006/relationships/image" Target="../media/image24.tiff"/><Relationship Id="rId6" Type="http://schemas.openxmlformats.org/officeDocument/2006/relationships/image" Target="../media/image25.tiff"/><Relationship Id="rId7" Type="http://schemas.openxmlformats.org/officeDocument/2006/relationships/image" Target="../media/image26.tiff"/><Relationship Id="rId8" Type="http://schemas.openxmlformats.org/officeDocument/2006/relationships/image" Target="../media/image27.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tiff"/><Relationship Id="rId3" Type="http://schemas.openxmlformats.org/officeDocument/2006/relationships/image" Target="../media/image43.tiff"/></Relationships>
</file>

<file path=ppt/slides/_rels/slide5.xml.rels><?xml version="1.0" encoding="UTF-8" standalone="yes"?>
<Relationships xmlns="http://schemas.openxmlformats.org/package/2006/relationships"><Relationship Id="rId3" Type="http://schemas.openxmlformats.org/officeDocument/2006/relationships/image" Target="../media/image45.tiff"/><Relationship Id="rId4" Type="http://schemas.openxmlformats.org/officeDocument/2006/relationships/image" Target="../media/image46.tiff"/><Relationship Id="rId5" Type="http://schemas.openxmlformats.org/officeDocument/2006/relationships/image" Target="../media/image47.tiff"/><Relationship Id="rId6" Type="http://schemas.openxmlformats.org/officeDocument/2006/relationships/image" Target="../media/image48.tiff"/><Relationship Id="rId7" Type="http://schemas.openxmlformats.org/officeDocument/2006/relationships/image" Target="../media/image49.tiff"/><Relationship Id="rId8" Type="http://schemas.openxmlformats.org/officeDocument/2006/relationships/image" Target="../media/image50.tiff"/><Relationship Id="rId1" Type="http://schemas.openxmlformats.org/officeDocument/2006/relationships/slideLayout" Target="../slideLayouts/slideLayout2.xml"/><Relationship Id="rId2" Type="http://schemas.openxmlformats.org/officeDocument/2006/relationships/image" Target="../media/image44.tiff"/></Relationships>
</file>

<file path=ppt/slides/_rels/slide6.xml.rels><?xml version="1.0" encoding="UTF-8" standalone="yes"?>
<Relationships xmlns="http://schemas.openxmlformats.org/package/2006/relationships"><Relationship Id="rId3" Type="http://schemas.openxmlformats.org/officeDocument/2006/relationships/image" Target="../media/image52.emf"/><Relationship Id="rId4" Type="http://schemas.openxmlformats.org/officeDocument/2006/relationships/image" Target="../media/image53.emf"/><Relationship Id="rId1" Type="http://schemas.openxmlformats.org/officeDocument/2006/relationships/slideLayout" Target="../slideLayouts/slideLayout2.xml"/><Relationship Id="rId2" Type="http://schemas.openxmlformats.org/officeDocument/2006/relationships/image" Target="../media/image51.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4.emf"/><Relationship Id="rId3" Type="http://schemas.openxmlformats.org/officeDocument/2006/relationships/image" Target="../media/image55.tiff"/></Relationships>
</file>

<file path=ppt/slides/_rels/slide8.xml.rels><?xml version="1.0" encoding="UTF-8" standalone="yes"?>
<Relationships xmlns="http://schemas.openxmlformats.org/package/2006/relationships"><Relationship Id="rId11" Type="http://schemas.openxmlformats.org/officeDocument/2006/relationships/image" Target="../media/image65.tiff"/><Relationship Id="rId12" Type="http://schemas.openxmlformats.org/officeDocument/2006/relationships/image" Target="../media/image66.tiff"/><Relationship Id="rId1" Type="http://schemas.openxmlformats.org/officeDocument/2006/relationships/slideLayout" Target="../slideLayouts/slideLayout2.xml"/><Relationship Id="rId2" Type="http://schemas.openxmlformats.org/officeDocument/2006/relationships/image" Target="../media/image56.tiff"/><Relationship Id="rId3" Type="http://schemas.openxmlformats.org/officeDocument/2006/relationships/image" Target="../media/image57.tiff"/><Relationship Id="rId4" Type="http://schemas.openxmlformats.org/officeDocument/2006/relationships/image" Target="../media/image58.tiff"/><Relationship Id="rId5" Type="http://schemas.openxmlformats.org/officeDocument/2006/relationships/image" Target="../media/image59.tiff"/><Relationship Id="rId6" Type="http://schemas.openxmlformats.org/officeDocument/2006/relationships/image" Target="../media/image60.tiff"/><Relationship Id="rId7" Type="http://schemas.openxmlformats.org/officeDocument/2006/relationships/image" Target="../media/image61.tiff"/><Relationship Id="rId8" Type="http://schemas.openxmlformats.org/officeDocument/2006/relationships/image" Target="../media/image62.tiff"/><Relationship Id="rId9" Type="http://schemas.openxmlformats.org/officeDocument/2006/relationships/image" Target="../media/image63.tiff"/><Relationship Id="rId10" Type="http://schemas.openxmlformats.org/officeDocument/2006/relationships/image" Target="../media/image64.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7.tiff"/><Relationship Id="rId3" Type="http://schemas.openxmlformats.org/officeDocument/2006/relationships/image" Target="../media/image6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34003" y="633089"/>
            <a:ext cx="2031073" cy="1902955"/>
            <a:chOff x="219749" y="1598017"/>
            <a:chExt cx="2631042" cy="2370165"/>
          </a:xfrm>
        </p:grpSpPr>
        <p:pic>
          <p:nvPicPr>
            <p:cNvPr id="3" name="Picture 2"/>
            <p:cNvPicPr>
              <a:picLocks noChangeAspect="1"/>
            </p:cNvPicPr>
            <p:nvPr/>
          </p:nvPicPr>
          <p:blipFill>
            <a:blip r:embed="rId2"/>
            <a:stretch>
              <a:fillRect/>
            </a:stretch>
          </p:blipFill>
          <p:spPr>
            <a:xfrm>
              <a:off x="498857" y="1598017"/>
              <a:ext cx="2351934" cy="2189265"/>
            </a:xfrm>
            <a:prstGeom prst="rect">
              <a:avLst/>
            </a:prstGeom>
          </p:spPr>
        </p:pic>
        <p:sp>
          <p:nvSpPr>
            <p:cNvPr id="4" name="TextBox 3"/>
            <p:cNvSpPr txBox="1"/>
            <p:nvPr/>
          </p:nvSpPr>
          <p:spPr>
            <a:xfrm>
              <a:off x="1564114" y="3508172"/>
              <a:ext cx="837254" cy="460010"/>
            </a:xfrm>
            <a:prstGeom prst="rect">
              <a:avLst/>
            </a:prstGeom>
            <a:noFill/>
          </p:spPr>
          <p:txBody>
            <a:bodyPr wrap="none" rtlCol="0">
              <a:spAutoFit/>
            </a:bodyPr>
            <a:lstStyle/>
            <a:p>
              <a:r>
                <a:rPr lang="en-US" dirty="0">
                  <a:latin typeface="Arial"/>
                  <a:cs typeface="Arial"/>
                </a:rPr>
                <a:t>FSC</a:t>
              </a:r>
            </a:p>
          </p:txBody>
        </p:sp>
        <p:sp>
          <p:nvSpPr>
            <p:cNvPr id="6" name="TextBox 5"/>
            <p:cNvSpPr txBox="1"/>
            <p:nvPr/>
          </p:nvSpPr>
          <p:spPr>
            <a:xfrm rot="16200000">
              <a:off x="48470" y="2336759"/>
              <a:ext cx="820990" cy="478431"/>
            </a:xfrm>
            <a:prstGeom prst="rect">
              <a:avLst/>
            </a:prstGeom>
            <a:noFill/>
          </p:spPr>
          <p:txBody>
            <a:bodyPr wrap="none" rtlCol="0">
              <a:spAutoFit/>
            </a:bodyPr>
            <a:lstStyle/>
            <a:p>
              <a:r>
                <a:rPr lang="en-US" dirty="0">
                  <a:latin typeface="Arial"/>
                  <a:cs typeface="Arial"/>
                </a:rPr>
                <a:t>SSC</a:t>
              </a:r>
            </a:p>
          </p:txBody>
        </p:sp>
      </p:grpSp>
      <p:pic>
        <p:nvPicPr>
          <p:cNvPr id="8" name="Picture 7"/>
          <p:cNvPicPr>
            <a:picLocks noChangeAspect="1"/>
          </p:cNvPicPr>
          <p:nvPr/>
        </p:nvPicPr>
        <p:blipFill>
          <a:blip r:embed="rId3"/>
          <a:stretch>
            <a:fillRect/>
          </a:stretch>
        </p:blipFill>
        <p:spPr>
          <a:xfrm>
            <a:off x="563551" y="2784593"/>
            <a:ext cx="1667924" cy="1637036"/>
          </a:xfrm>
          <a:prstGeom prst="rect">
            <a:avLst/>
          </a:prstGeom>
        </p:spPr>
      </p:pic>
      <p:cxnSp>
        <p:nvCxnSpPr>
          <p:cNvPr id="9" name="Straight Arrow Connector 8"/>
          <p:cNvCxnSpPr/>
          <p:nvPr/>
        </p:nvCxnSpPr>
        <p:spPr>
          <a:xfrm>
            <a:off x="2032644" y="1480405"/>
            <a:ext cx="0" cy="1263378"/>
          </a:xfrm>
          <a:prstGeom prst="straightConnector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rot="16200000">
            <a:off x="-279703" y="3096365"/>
            <a:ext cx="1492716" cy="646331"/>
          </a:xfrm>
          <a:prstGeom prst="rect">
            <a:avLst/>
          </a:prstGeom>
          <a:noFill/>
        </p:spPr>
        <p:txBody>
          <a:bodyPr wrap="none" rtlCol="0">
            <a:spAutoFit/>
          </a:bodyPr>
          <a:lstStyle/>
          <a:p>
            <a:r>
              <a:rPr lang="en-US" dirty="0">
                <a:latin typeface="Arial"/>
                <a:cs typeface="Arial"/>
              </a:rPr>
              <a:t>CD41/CD43/</a:t>
            </a:r>
          </a:p>
          <a:p>
            <a:r>
              <a:rPr lang="en-US" dirty="0">
                <a:latin typeface="Arial"/>
                <a:cs typeface="Arial"/>
              </a:rPr>
              <a:t>CD45/CD73</a:t>
            </a:r>
          </a:p>
        </p:txBody>
      </p:sp>
      <p:sp>
        <p:nvSpPr>
          <p:cNvPr id="11" name="TextBox 10"/>
          <p:cNvSpPr txBox="1"/>
          <p:nvPr/>
        </p:nvSpPr>
        <p:spPr>
          <a:xfrm>
            <a:off x="1220450" y="4249695"/>
            <a:ext cx="659155" cy="369332"/>
          </a:xfrm>
          <a:prstGeom prst="rect">
            <a:avLst/>
          </a:prstGeom>
          <a:noFill/>
        </p:spPr>
        <p:txBody>
          <a:bodyPr wrap="none" rtlCol="0">
            <a:spAutoFit/>
          </a:bodyPr>
          <a:lstStyle/>
          <a:p>
            <a:r>
              <a:rPr lang="en-US" dirty="0">
                <a:latin typeface="Arial"/>
                <a:cs typeface="Arial"/>
              </a:rPr>
              <a:t>GFP</a:t>
            </a:r>
          </a:p>
        </p:txBody>
      </p:sp>
      <p:sp>
        <p:nvSpPr>
          <p:cNvPr id="13" name="TextBox 12"/>
          <p:cNvSpPr txBox="1"/>
          <p:nvPr/>
        </p:nvSpPr>
        <p:spPr>
          <a:xfrm rot="16200000">
            <a:off x="2227591" y="3234863"/>
            <a:ext cx="902811" cy="369332"/>
          </a:xfrm>
          <a:prstGeom prst="rect">
            <a:avLst/>
          </a:prstGeom>
          <a:noFill/>
        </p:spPr>
        <p:txBody>
          <a:bodyPr wrap="none" rtlCol="0">
            <a:spAutoFit/>
          </a:bodyPr>
          <a:lstStyle/>
          <a:p>
            <a:r>
              <a:rPr lang="en-US" dirty="0">
                <a:latin typeface="Arial"/>
                <a:cs typeface="Arial"/>
              </a:rPr>
              <a:t>CD144</a:t>
            </a:r>
          </a:p>
        </p:txBody>
      </p:sp>
      <p:sp>
        <p:nvSpPr>
          <p:cNvPr id="14" name="TextBox 13"/>
          <p:cNvSpPr txBox="1"/>
          <p:nvPr/>
        </p:nvSpPr>
        <p:spPr>
          <a:xfrm>
            <a:off x="3349546" y="4287285"/>
            <a:ext cx="774571" cy="369332"/>
          </a:xfrm>
          <a:prstGeom prst="rect">
            <a:avLst/>
          </a:prstGeom>
          <a:noFill/>
        </p:spPr>
        <p:txBody>
          <a:bodyPr wrap="none" rtlCol="0">
            <a:spAutoFit/>
          </a:bodyPr>
          <a:lstStyle/>
          <a:p>
            <a:r>
              <a:rPr lang="en-US" dirty="0">
                <a:latin typeface="Arial"/>
                <a:cs typeface="Arial"/>
              </a:rPr>
              <a:t>CD31</a:t>
            </a:r>
          </a:p>
        </p:txBody>
      </p:sp>
      <p:pic>
        <p:nvPicPr>
          <p:cNvPr id="15" name="Picture 14"/>
          <p:cNvPicPr>
            <a:picLocks noChangeAspect="1"/>
          </p:cNvPicPr>
          <p:nvPr/>
        </p:nvPicPr>
        <p:blipFill>
          <a:blip r:embed="rId4"/>
          <a:stretch>
            <a:fillRect/>
          </a:stretch>
        </p:blipFill>
        <p:spPr>
          <a:xfrm>
            <a:off x="2657308" y="2761696"/>
            <a:ext cx="1742526" cy="1710255"/>
          </a:xfrm>
          <a:prstGeom prst="rect">
            <a:avLst/>
          </a:prstGeom>
        </p:spPr>
      </p:pic>
      <p:cxnSp>
        <p:nvCxnSpPr>
          <p:cNvPr id="16" name="Straight Arrow Connector 15"/>
          <p:cNvCxnSpPr/>
          <p:nvPr/>
        </p:nvCxnSpPr>
        <p:spPr>
          <a:xfrm>
            <a:off x="1988904" y="3869124"/>
            <a:ext cx="563797" cy="0"/>
          </a:xfrm>
          <a:prstGeom prst="straightConnector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p:nvPicPr>
        <p:blipFill>
          <a:blip r:embed="rId5"/>
          <a:stretch>
            <a:fillRect/>
          </a:stretch>
        </p:blipFill>
        <p:spPr>
          <a:xfrm>
            <a:off x="2666098" y="663602"/>
            <a:ext cx="1783857" cy="1703504"/>
          </a:xfrm>
          <a:prstGeom prst="rect">
            <a:avLst/>
          </a:prstGeom>
        </p:spPr>
      </p:pic>
      <p:sp>
        <p:nvSpPr>
          <p:cNvPr id="19" name="TextBox 546"/>
          <p:cNvSpPr txBox="1">
            <a:spLocks noChangeArrowheads="1"/>
          </p:cNvSpPr>
          <p:nvPr/>
        </p:nvSpPr>
        <p:spPr bwMode="auto">
          <a:xfrm rot="16200000">
            <a:off x="2051810" y="1116062"/>
            <a:ext cx="1304904" cy="399981"/>
          </a:xfrm>
          <a:prstGeom prst="rect">
            <a:avLst/>
          </a:prstGeom>
          <a:noFill/>
          <a:ln w="9525">
            <a:noFill/>
            <a:miter lim="800000"/>
            <a:headEnd/>
            <a:tailEnd/>
          </a:ln>
        </p:spPr>
        <p:txBody>
          <a:bodyPr wrap="square">
            <a:prstTxWarp prst="textNoShape">
              <a:avLst/>
            </a:prstTxWarp>
            <a:spAutoFit/>
          </a:bodyPr>
          <a:lstStyle/>
          <a:p>
            <a:r>
              <a:rPr lang="en-US" sz="1999" dirty="0">
                <a:latin typeface="Arial"/>
                <a:ea typeface="Arial" pitchFamily="-108" charset="0"/>
                <a:cs typeface="Arial"/>
              </a:rPr>
              <a:t>tdTomato</a:t>
            </a:r>
          </a:p>
        </p:txBody>
      </p:sp>
      <p:sp>
        <p:nvSpPr>
          <p:cNvPr id="20" name="TextBox 19"/>
          <p:cNvSpPr txBox="1"/>
          <p:nvPr/>
        </p:nvSpPr>
        <p:spPr>
          <a:xfrm>
            <a:off x="3315349" y="2141884"/>
            <a:ext cx="646331" cy="369332"/>
          </a:xfrm>
          <a:prstGeom prst="rect">
            <a:avLst/>
          </a:prstGeom>
          <a:noFill/>
        </p:spPr>
        <p:txBody>
          <a:bodyPr wrap="none" rtlCol="0">
            <a:spAutoFit/>
          </a:bodyPr>
          <a:lstStyle/>
          <a:p>
            <a:r>
              <a:rPr lang="en-US" dirty="0">
                <a:latin typeface="Arial"/>
                <a:cs typeface="Arial"/>
              </a:rPr>
              <a:t>FSC</a:t>
            </a:r>
          </a:p>
        </p:txBody>
      </p:sp>
      <p:cxnSp>
        <p:nvCxnSpPr>
          <p:cNvPr id="21" name="Straight Arrow Connector 20"/>
          <p:cNvCxnSpPr/>
          <p:nvPr/>
        </p:nvCxnSpPr>
        <p:spPr>
          <a:xfrm flipV="1">
            <a:off x="4124366" y="2267355"/>
            <a:ext cx="0" cy="700573"/>
          </a:xfrm>
          <a:prstGeom prst="straightConnector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4500754" y="763333"/>
            <a:ext cx="505267" cy="369332"/>
          </a:xfrm>
          <a:prstGeom prst="rect">
            <a:avLst/>
          </a:prstGeom>
          <a:noFill/>
        </p:spPr>
        <p:txBody>
          <a:bodyPr wrap="none" rtlCol="0">
            <a:spAutoFit/>
          </a:bodyPr>
          <a:lstStyle/>
          <a:p>
            <a:r>
              <a:rPr lang="en-US" b="1" dirty="0">
                <a:solidFill>
                  <a:srgbClr val="F9776D"/>
                </a:solidFill>
                <a:latin typeface="Arial"/>
                <a:cs typeface="Arial"/>
              </a:rPr>
              <a:t>HE</a:t>
            </a:r>
          </a:p>
        </p:txBody>
      </p:sp>
      <p:sp>
        <p:nvSpPr>
          <p:cNvPr id="27" name="TextBox 26"/>
          <p:cNvSpPr txBox="1"/>
          <p:nvPr/>
        </p:nvSpPr>
        <p:spPr>
          <a:xfrm>
            <a:off x="4492873" y="1299242"/>
            <a:ext cx="1031051" cy="369332"/>
          </a:xfrm>
          <a:prstGeom prst="rect">
            <a:avLst/>
          </a:prstGeom>
          <a:noFill/>
        </p:spPr>
        <p:txBody>
          <a:bodyPr wrap="none" rtlCol="0">
            <a:spAutoFit/>
          </a:bodyPr>
          <a:lstStyle/>
          <a:p>
            <a:r>
              <a:rPr lang="en-US" b="1" dirty="0">
                <a:solidFill>
                  <a:srgbClr val="609BFF"/>
                </a:solidFill>
                <a:latin typeface="Arial"/>
                <a:cs typeface="Arial"/>
              </a:rPr>
              <a:t>Non-HE</a:t>
            </a:r>
          </a:p>
        </p:txBody>
      </p:sp>
      <p:cxnSp>
        <p:nvCxnSpPr>
          <p:cNvPr id="31" name="Straight Arrow Connector 30"/>
          <p:cNvCxnSpPr/>
          <p:nvPr/>
        </p:nvCxnSpPr>
        <p:spPr>
          <a:xfrm>
            <a:off x="3805403" y="947999"/>
            <a:ext cx="754614" cy="1588"/>
          </a:xfrm>
          <a:prstGeom prst="straightConnector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p:cNvCxnSpPr/>
          <p:nvPr/>
        </p:nvCxnSpPr>
        <p:spPr>
          <a:xfrm>
            <a:off x="3805403" y="1509243"/>
            <a:ext cx="754614" cy="1588"/>
          </a:xfrm>
          <a:prstGeom prst="straightConnector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91" name="Group 90"/>
          <p:cNvGrpSpPr/>
          <p:nvPr/>
        </p:nvGrpSpPr>
        <p:grpSpPr>
          <a:xfrm>
            <a:off x="5004355" y="2347673"/>
            <a:ext cx="2108294" cy="2280208"/>
            <a:chOff x="5334914" y="2597587"/>
            <a:chExt cx="2160096" cy="2336234"/>
          </a:xfrm>
        </p:grpSpPr>
        <p:sp>
          <p:nvSpPr>
            <p:cNvPr id="33" name="TextBox 32"/>
            <p:cNvSpPr txBox="1"/>
            <p:nvPr/>
          </p:nvSpPr>
          <p:spPr>
            <a:xfrm>
              <a:off x="6287466" y="4555414"/>
              <a:ext cx="662212" cy="378407"/>
            </a:xfrm>
            <a:prstGeom prst="rect">
              <a:avLst/>
            </a:prstGeom>
            <a:noFill/>
          </p:spPr>
          <p:txBody>
            <a:bodyPr wrap="none" rtlCol="0">
              <a:spAutoFit/>
            </a:bodyPr>
            <a:lstStyle/>
            <a:p>
              <a:r>
                <a:rPr lang="en-US" dirty="0">
                  <a:latin typeface="Arial"/>
                  <a:cs typeface="Arial"/>
                </a:rPr>
                <a:t>FSC</a:t>
              </a:r>
            </a:p>
          </p:txBody>
        </p:sp>
        <p:sp>
          <p:nvSpPr>
            <p:cNvPr id="34" name="TextBox 546"/>
            <p:cNvSpPr txBox="1">
              <a:spLocks noChangeArrowheads="1"/>
            </p:cNvSpPr>
            <p:nvPr/>
          </p:nvSpPr>
          <p:spPr bwMode="auto">
            <a:xfrm rot="16200000">
              <a:off x="4871546" y="3587566"/>
              <a:ext cx="1336545" cy="409809"/>
            </a:xfrm>
            <a:prstGeom prst="rect">
              <a:avLst/>
            </a:prstGeom>
            <a:noFill/>
            <a:ln w="9525">
              <a:noFill/>
              <a:miter lim="800000"/>
              <a:headEnd/>
              <a:tailEnd/>
            </a:ln>
          </p:spPr>
          <p:txBody>
            <a:bodyPr wrap="square">
              <a:prstTxWarp prst="textNoShape">
                <a:avLst/>
              </a:prstTxWarp>
              <a:spAutoFit/>
            </a:bodyPr>
            <a:lstStyle/>
            <a:p>
              <a:r>
                <a:rPr lang="en-US" sz="1999" dirty="0">
                  <a:latin typeface="Arial"/>
                  <a:ea typeface="Arial" pitchFamily="-108" charset="0"/>
                  <a:cs typeface="Arial"/>
                </a:rPr>
                <a:t>tdTomato</a:t>
              </a:r>
            </a:p>
          </p:txBody>
        </p:sp>
        <p:sp>
          <p:nvSpPr>
            <p:cNvPr id="35" name="TextBox 34"/>
            <p:cNvSpPr txBox="1"/>
            <p:nvPr/>
          </p:nvSpPr>
          <p:spPr>
            <a:xfrm>
              <a:off x="5763054" y="2597587"/>
              <a:ext cx="1731956" cy="425707"/>
            </a:xfrm>
            <a:prstGeom prst="rect">
              <a:avLst/>
            </a:prstGeom>
            <a:noFill/>
          </p:spPr>
          <p:txBody>
            <a:bodyPr wrap="square" rtlCol="0">
              <a:spAutoFit/>
            </a:bodyPr>
            <a:lstStyle/>
            <a:p>
              <a:pPr algn="ctr"/>
              <a:r>
                <a:rPr lang="en-US" sz="1050" dirty="0">
                  <a:latin typeface="Arial"/>
                  <a:cs typeface="Arial"/>
                </a:rPr>
                <a:t>Day 24 tdTom</a:t>
              </a:r>
              <a:r>
                <a:rPr lang="en-US" sz="1050" baseline="30000" dirty="0">
                  <a:latin typeface="Arial"/>
                  <a:cs typeface="Arial"/>
                </a:rPr>
                <a:t>+</a:t>
              </a:r>
            </a:p>
            <a:p>
              <a:pPr algn="ctr"/>
              <a:r>
                <a:rPr lang="en-US" sz="1050" dirty="0">
                  <a:latin typeface="Arial"/>
                  <a:cs typeface="Arial"/>
                </a:rPr>
                <a:t>Hematopoietic Control</a:t>
              </a:r>
            </a:p>
          </p:txBody>
        </p:sp>
        <p:pic>
          <p:nvPicPr>
            <p:cNvPr id="24" name="Picture 23"/>
            <p:cNvPicPr>
              <a:picLocks noChangeAspect="1"/>
            </p:cNvPicPr>
            <p:nvPr/>
          </p:nvPicPr>
          <p:blipFill>
            <a:blip r:embed="rId6"/>
            <a:stretch>
              <a:fillRect/>
            </a:stretch>
          </p:blipFill>
          <p:spPr>
            <a:xfrm>
              <a:off x="5533975" y="3009136"/>
              <a:ext cx="1862713" cy="1730944"/>
            </a:xfrm>
            <a:prstGeom prst="rect">
              <a:avLst/>
            </a:prstGeom>
          </p:spPr>
        </p:pic>
      </p:grpSp>
      <p:sp>
        <p:nvSpPr>
          <p:cNvPr id="86" name="TextBox 85"/>
          <p:cNvSpPr txBox="1"/>
          <p:nvPr/>
        </p:nvSpPr>
        <p:spPr>
          <a:xfrm>
            <a:off x="64467" y="205358"/>
            <a:ext cx="940578" cy="369332"/>
          </a:xfrm>
          <a:prstGeom prst="rect">
            <a:avLst/>
          </a:prstGeom>
          <a:noFill/>
        </p:spPr>
        <p:txBody>
          <a:bodyPr wrap="square" rtlCol="0">
            <a:spAutoFit/>
          </a:bodyPr>
          <a:lstStyle/>
          <a:p>
            <a:r>
              <a:rPr lang="en-US" b="1" dirty="0">
                <a:latin typeface="Arial" charset="0"/>
                <a:ea typeface="Arial" charset="0"/>
                <a:cs typeface="Arial" charset="0"/>
              </a:rPr>
              <a:t>A</a:t>
            </a:r>
          </a:p>
        </p:txBody>
      </p:sp>
      <p:sp>
        <p:nvSpPr>
          <p:cNvPr id="90" name="TextBox 89"/>
          <p:cNvSpPr txBox="1"/>
          <p:nvPr/>
        </p:nvSpPr>
        <p:spPr>
          <a:xfrm>
            <a:off x="799751" y="156097"/>
            <a:ext cx="1465326" cy="523220"/>
          </a:xfrm>
          <a:prstGeom prst="rect">
            <a:avLst/>
          </a:prstGeom>
          <a:noFill/>
        </p:spPr>
        <p:txBody>
          <a:bodyPr wrap="square" rtlCol="0">
            <a:spAutoFit/>
          </a:bodyPr>
          <a:lstStyle/>
          <a:p>
            <a:pPr algn="ctr"/>
            <a:r>
              <a:rPr lang="en-US" sz="1400" dirty="0">
                <a:latin typeface="Arial"/>
                <a:cs typeface="Arial"/>
              </a:rPr>
              <a:t>Day 11 Spin-EB</a:t>
            </a:r>
          </a:p>
          <a:p>
            <a:pPr algn="ctr"/>
            <a:r>
              <a:rPr lang="en-US" sz="1400" dirty="0">
                <a:latin typeface="Arial"/>
                <a:cs typeface="Arial"/>
              </a:rPr>
              <a:t>(Adherent)</a:t>
            </a:r>
          </a:p>
        </p:txBody>
      </p:sp>
      <p:grpSp>
        <p:nvGrpSpPr>
          <p:cNvPr id="95" name="Group 94"/>
          <p:cNvGrpSpPr/>
          <p:nvPr/>
        </p:nvGrpSpPr>
        <p:grpSpPr>
          <a:xfrm>
            <a:off x="5069583" y="764865"/>
            <a:ext cx="331251" cy="341632"/>
            <a:chOff x="5768701" y="1922197"/>
            <a:chExt cx="331252" cy="341632"/>
          </a:xfrm>
        </p:grpSpPr>
        <p:sp>
          <p:nvSpPr>
            <p:cNvPr id="93" name="Oval 92"/>
            <p:cNvSpPr/>
            <p:nvPr/>
          </p:nvSpPr>
          <p:spPr>
            <a:xfrm>
              <a:off x="5768701" y="1922197"/>
              <a:ext cx="331252" cy="341632"/>
            </a:xfrm>
            <a:prstGeom prst="ellipse">
              <a:avLst/>
            </a:prstGeom>
            <a:solidFill>
              <a:srgbClr val="F9776D"/>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sp>
          <p:nvSpPr>
            <p:cNvPr id="94" name="Oval 93"/>
            <p:cNvSpPr/>
            <p:nvPr/>
          </p:nvSpPr>
          <p:spPr>
            <a:xfrm>
              <a:off x="5804144" y="2002603"/>
              <a:ext cx="124714" cy="12862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grpSp>
      <p:grpSp>
        <p:nvGrpSpPr>
          <p:cNvPr id="96" name="Group 95"/>
          <p:cNvGrpSpPr/>
          <p:nvPr/>
        </p:nvGrpSpPr>
        <p:grpSpPr>
          <a:xfrm>
            <a:off x="5534961" y="1309589"/>
            <a:ext cx="331251" cy="341632"/>
            <a:chOff x="5768701" y="1922197"/>
            <a:chExt cx="331252" cy="341632"/>
          </a:xfrm>
        </p:grpSpPr>
        <p:sp>
          <p:nvSpPr>
            <p:cNvPr id="97" name="Oval 96"/>
            <p:cNvSpPr/>
            <p:nvPr/>
          </p:nvSpPr>
          <p:spPr>
            <a:xfrm>
              <a:off x="5768701" y="1922197"/>
              <a:ext cx="331252" cy="341632"/>
            </a:xfrm>
            <a:prstGeom prst="ellipse">
              <a:avLst/>
            </a:prstGeom>
            <a:solidFill>
              <a:srgbClr val="609B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sp>
          <p:nvSpPr>
            <p:cNvPr id="98" name="Oval 97"/>
            <p:cNvSpPr/>
            <p:nvPr/>
          </p:nvSpPr>
          <p:spPr>
            <a:xfrm>
              <a:off x="5804144" y="2002603"/>
              <a:ext cx="124714" cy="12862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grpSp>
      <p:sp>
        <p:nvSpPr>
          <p:cNvPr id="99" name="TextBox 98"/>
          <p:cNvSpPr txBox="1"/>
          <p:nvPr/>
        </p:nvSpPr>
        <p:spPr>
          <a:xfrm>
            <a:off x="102567" y="4636728"/>
            <a:ext cx="940578" cy="369332"/>
          </a:xfrm>
          <a:prstGeom prst="rect">
            <a:avLst/>
          </a:prstGeom>
          <a:noFill/>
        </p:spPr>
        <p:txBody>
          <a:bodyPr wrap="square" rtlCol="0">
            <a:spAutoFit/>
          </a:bodyPr>
          <a:lstStyle/>
          <a:p>
            <a:r>
              <a:rPr lang="en-US" b="1" dirty="0">
                <a:latin typeface="Arial" charset="0"/>
                <a:ea typeface="Arial" charset="0"/>
                <a:cs typeface="Arial" charset="0"/>
              </a:rPr>
              <a:t>B</a:t>
            </a:r>
          </a:p>
        </p:txBody>
      </p:sp>
      <p:pic>
        <p:nvPicPr>
          <p:cNvPr id="100" name="Picture 99"/>
          <p:cNvPicPr>
            <a:picLocks noChangeAspect="1"/>
          </p:cNvPicPr>
          <p:nvPr/>
        </p:nvPicPr>
        <p:blipFill>
          <a:blip r:embed="rId7"/>
          <a:stretch>
            <a:fillRect/>
          </a:stretch>
        </p:blipFill>
        <p:spPr>
          <a:xfrm>
            <a:off x="455097" y="5398378"/>
            <a:ext cx="1809978" cy="1663505"/>
          </a:xfrm>
          <a:prstGeom prst="rect">
            <a:avLst/>
          </a:prstGeom>
        </p:spPr>
      </p:pic>
      <p:pic>
        <p:nvPicPr>
          <p:cNvPr id="101" name="Picture 100"/>
          <p:cNvPicPr>
            <a:picLocks noChangeAspect="1"/>
          </p:cNvPicPr>
          <p:nvPr/>
        </p:nvPicPr>
        <p:blipFill>
          <a:blip r:embed="rId8"/>
          <a:stretch>
            <a:fillRect/>
          </a:stretch>
        </p:blipFill>
        <p:spPr>
          <a:xfrm>
            <a:off x="2427105" y="5398379"/>
            <a:ext cx="1691640" cy="1660313"/>
          </a:xfrm>
          <a:prstGeom prst="rect">
            <a:avLst/>
          </a:prstGeom>
        </p:spPr>
      </p:pic>
      <p:pic>
        <p:nvPicPr>
          <p:cNvPr id="102" name="Picture 101"/>
          <p:cNvPicPr>
            <a:picLocks noChangeAspect="1"/>
          </p:cNvPicPr>
          <p:nvPr/>
        </p:nvPicPr>
        <p:blipFill>
          <a:blip r:embed="rId9"/>
          <a:stretch>
            <a:fillRect/>
          </a:stretch>
        </p:blipFill>
        <p:spPr>
          <a:xfrm>
            <a:off x="4351814" y="5398379"/>
            <a:ext cx="1691640" cy="1660313"/>
          </a:xfrm>
          <a:prstGeom prst="rect">
            <a:avLst/>
          </a:prstGeom>
        </p:spPr>
      </p:pic>
      <p:sp>
        <p:nvSpPr>
          <p:cNvPr id="103" name="TextBox 102"/>
          <p:cNvSpPr txBox="1"/>
          <p:nvPr/>
        </p:nvSpPr>
        <p:spPr>
          <a:xfrm rot="16200000">
            <a:off x="100722" y="5910260"/>
            <a:ext cx="659155" cy="369332"/>
          </a:xfrm>
          <a:prstGeom prst="rect">
            <a:avLst/>
          </a:prstGeom>
          <a:noFill/>
        </p:spPr>
        <p:txBody>
          <a:bodyPr wrap="none" rtlCol="0">
            <a:spAutoFit/>
          </a:bodyPr>
          <a:lstStyle/>
          <a:p>
            <a:r>
              <a:rPr lang="en-US" dirty="0">
                <a:latin typeface="Arial"/>
                <a:cs typeface="Arial"/>
              </a:rPr>
              <a:t>SSC</a:t>
            </a:r>
          </a:p>
        </p:txBody>
      </p:sp>
      <p:sp>
        <p:nvSpPr>
          <p:cNvPr id="104" name="TextBox 103"/>
          <p:cNvSpPr txBox="1"/>
          <p:nvPr/>
        </p:nvSpPr>
        <p:spPr>
          <a:xfrm>
            <a:off x="1267518" y="6832646"/>
            <a:ext cx="646331" cy="369332"/>
          </a:xfrm>
          <a:prstGeom prst="rect">
            <a:avLst/>
          </a:prstGeom>
          <a:noFill/>
        </p:spPr>
        <p:txBody>
          <a:bodyPr wrap="none" rtlCol="0">
            <a:spAutoFit/>
          </a:bodyPr>
          <a:lstStyle/>
          <a:p>
            <a:r>
              <a:rPr lang="en-US" dirty="0">
                <a:latin typeface="Arial"/>
                <a:cs typeface="Arial"/>
              </a:rPr>
              <a:t>FSC</a:t>
            </a:r>
          </a:p>
        </p:txBody>
      </p:sp>
      <p:sp>
        <p:nvSpPr>
          <p:cNvPr id="105" name="TextBox 104"/>
          <p:cNvSpPr txBox="1"/>
          <p:nvPr/>
        </p:nvSpPr>
        <p:spPr>
          <a:xfrm rot="16200000">
            <a:off x="2039820" y="5910259"/>
            <a:ext cx="774571" cy="369332"/>
          </a:xfrm>
          <a:prstGeom prst="rect">
            <a:avLst/>
          </a:prstGeom>
          <a:noFill/>
        </p:spPr>
        <p:txBody>
          <a:bodyPr wrap="none" rtlCol="0">
            <a:spAutoFit/>
          </a:bodyPr>
          <a:lstStyle/>
          <a:p>
            <a:r>
              <a:rPr lang="en-US" dirty="0">
                <a:latin typeface="Arial"/>
                <a:cs typeface="Arial"/>
              </a:rPr>
              <a:t>CD43</a:t>
            </a:r>
          </a:p>
        </p:txBody>
      </p:sp>
      <p:sp>
        <p:nvSpPr>
          <p:cNvPr id="106" name="TextBox 105"/>
          <p:cNvSpPr txBox="1"/>
          <p:nvPr/>
        </p:nvSpPr>
        <p:spPr>
          <a:xfrm>
            <a:off x="3109269" y="6832646"/>
            <a:ext cx="774571" cy="369332"/>
          </a:xfrm>
          <a:prstGeom prst="rect">
            <a:avLst/>
          </a:prstGeom>
          <a:noFill/>
        </p:spPr>
        <p:txBody>
          <a:bodyPr wrap="none" rtlCol="0">
            <a:spAutoFit/>
          </a:bodyPr>
          <a:lstStyle/>
          <a:p>
            <a:r>
              <a:rPr lang="en-US" dirty="0">
                <a:latin typeface="Arial"/>
                <a:cs typeface="Arial"/>
              </a:rPr>
              <a:t>CD34</a:t>
            </a:r>
          </a:p>
        </p:txBody>
      </p:sp>
      <p:sp>
        <p:nvSpPr>
          <p:cNvPr id="107" name="TextBox 546"/>
          <p:cNvSpPr txBox="1">
            <a:spLocks noChangeArrowheads="1"/>
          </p:cNvSpPr>
          <p:nvPr/>
        </p:nvSpPr>
        <p:spPr bwMode="auto">
          <a:xfrm>
            <a:off x="4751994" y="6832646"/>
            <a:ext cx="1304904" cy="399981"/>
          </a:xfrm>
          <a:prstGeom prst="rect">
            <a:avLst/>
          </a:prstGeom>
          <a:noFill/>
          <a:ln w="9525">
            <a:noFill/>
            <a:miter lim="800000"/>
            <a:headEnd/>
            <a:tailEnd/>
          </a:ln>
        </p:spPr>
        <p:txBody>
          <a:bodyPr wrap="square">
            <a:prstTxWarp prst="textNoShape">
              <a:avLst/>
            </a:prstTxWarp>
            <a:spAutoFit/>
          </a:bodyPr>
          <a:lstStyle/>
          <a:p>
            <a:r>
              <a:rPr lang="en-US" sz="1999" dirty="0">
                <a:latin typeface="Arial"/>
                <a:ea typeface="Arial" pitchFamily="-108" charset="0"/>
                <a:cs typeface="Arial"/>
              </a:rPr>
              <a:t>tdTomato</a:t>
            </a:r>
          </a:p>
        </p:txBody>
      </p:sp>
      <p:sp>
        <p:nvSpPr>
          <p:cNvPr id="108" name="TextBox 107"/>
          <p:cNvSpPr txBox="1"/>
          <p:nvPr/>
        </p:nvSpPr>
        <p:spPr>
          <a:xfrm rot="16200000">
            <a:off x="3994014" y="5910259"/>
            <a:ext cx="774571" cy="369332"/>
          </a:xfrm>
          <a:prstGeom prst="rect">
            <a:avLst/>
          </a:prstGeom>
          <a:noFill/>
        </p:spPr>
        <p:txBody>
          <a:bodyPr wrap="none" rtlCol="0">
            <a:spAutoFit/>
          </a:bodyPr>
          <a:lstStyle/>
          <a:p>
            <a:r>
              <a:rPr lang="en-US">
                <a:latin typeface="Arial"/>
                <a:cs typeface="Arial"/>
              </a:rPr>
              <a:t>CD43</a:t>
            </a:r>
            <a:endParaRPr lang="en-US" dirty="0">
              <a:latin typeface="Arial"/>
              <a:cs typeface="Arial"/>
            </a:endParaRPr>
          </a:p>
        </p:txBody>
      </p:sp>
      <p:cxnSp>
        <p:nvCxnSpPr>
          <p:cNvPr id="109" name="Straight Arrow Connector 108"/>
          <p:cNvCxnSpPr/>
          <p:nvPr/>
        </p:nvCxnSpPr>
        <p:spPr>
          <a:xfrm>
            <a:off x="1468848" y="6495274"/>
            <a:ext cx="1035358" cy="0"/>
          </a:xfrm>
          <a:prstGeom prst="straightConnector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1" name="Straight Arrow Connector 110"/>
          <p:cNvCxnSpPr>
            <a:endCxn id="108" idx="3"/>
          </p:cNvCxnSpPr>
          <p:nvPr/>
        </p:nvCxnSpPr>
        <p:spPr>
          <a:xfrm flipV="1">
            <a:off x="3829612" y="5707640"/>
            <a:ext cx="551688" cy="1"/>
          </a:xfrm>
          <a:prstGeom prst="straightConnector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13" name="Straight Arrow Connector 112"/>
          <p:cNvCxnSpPr/>
          <p:nvPr/>
        </p:nvCxnSpPr>
        <p:spPr>
          <a:xfrm>
            <a:off x="5781053" y="5799504"/>
            <a:ext cx="551688" cy="1"/>
          </a:xfrm>
          <a:prstGeom prst="straightConnector1">
            <a:avLst/>
          </a:prstGeom>
          <a:ln w="25400">
            <a:solidFill>
              <a:schemeClr val="tx1"/>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114" name="Group 113"/>
          <p:cNvGrpSpPr/>
          <p:nvPr/>
        </p:nvGrpSpPr>
        <p:grpSpPr>
          <a:xfrm>
            <a:off x="6844898" y="5628687"/>
            <a:ext cx="331251" cy="341632"/>
            <a:chOff x="5768701" y="1922197"/>
            <a:chExt cx="331252" cy="341632"/>
          </a:xfrm>
        </p:grpSpPr>
        <p:sp>
          <p:nvSpPr>
            <p:cNvPr id="115" name="Oval 114"/>
            <p:cNvSpPr/>
            <p:nvPr/>
          </p:nvSpPr>
          <p:spPr>
            <a:xfrm>
              <a:off x="5768701" y="1922197"/>
              <a:ext cx="331252" cy="341632"/>
            </a:xfrm>
            <a:prstGeom prst="ellipse">
              <a:avLst/>
            </a:prstGeom>
            <a:solidFill>
              <a:srgbClr val="31BB37"/>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sp>
          <p:nvSpPr>
            <p:cNvPr id="116" name="Oval 115"/>
            <p:cNvSpPr/>
            <p:nvPr/>
          </p:nvSpPr>
          <p:spPr>
            <a:xfrm>
              <a:off x="5804144" y="2002603"/>
              <a:ext cx="124714" cy="12862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50"/>
            </a:p>
          </p:txBody>
        </p:sp>
      </p:grpSp>
      <p:sp>
        <p:nvSpPr>
          <p:cNvPr id="117" name="TextBox 116"/>
          <p:cNvSpPr txBox="1"/>
          <p:nvPr/>
        </p:nvSpPr>
        <p:spPr>
          <a:xfrm>
            <a:off x="6274767" y="5600988"/>
            <a:ext cx="505267" cy="369332"/>
          </a:xfrm>
          <a:prstGeom prst="rect">
            <a:avLst/>
          </a:prstGeom>
          <a:noFill/>
        </p:spPr>
        <p:txBody>
          <a:bodyPr wrap="none" rtlCol="0">
            <a:spAutoFit/>
          </a:bodyPr>
          <a:lstStyle/>
          <a:p>
            <a:r>
              <a:rPr lang="en-US" b="1" dirty="0">
                <a:solidFill>
                  <a:srgbClr val="31BB37"/>
                </a:solidFill>
                <a:latin typeface="Arial"/>
                <a:cs typeface="Arial"/>
              </a:rPr>
              <a:t>HP</a:t>
            </a:r>
          </a:p>
        </p:txBody>
      </p:sp>
      <p:sp>
        <p:nvSpPr>
          <p:cNvPr id="118" name="TextBox 117"/>
          <p:cNvSpPr txBox="1"/>
          <p:nvPr/>
        </p:nvSpPr>
        <p:spPr>
          <a:xfrm>
            <a:off x="815293" y="4876544"/>
            <a:ext cx="1465326" cy="523220"/>
          </a:xfrm>
          <a:prstGeom prst="rect">
            <a:avLst/>
          </a:prstGeom>
          <a:noFill/>
        </p:spPr>
        <p:txBody>
          <a:bodyPr wrap="square" rtlCol="0">
            <a:spAutoFit/>
          </a:bodyPr>
          <a:lstStyle/>
          <a:p>
            <a:pPr algn="ctr"/>
            <a:r>
              <a:rPr lang="en-US" sz="1400" dirty="0">
                <a:latin typeface="Arial"/>
                <a:cs typeface="Arial"/>
              </a:rPr>
              <a:t>Day 11 Spin-EB</a:t>
            </a:r>
          </a:p>
          <a:p>
            <a:pPr algn="ctr"/>
            <a:r>
              <a:rPr lang="en-US" sz="1400" dirty="0">
                <a:latin typeface="Arial"/>
                <a:cs typeface="Arial"/>
              </a:rPr>
              <a:t>(Non-adherent)</a:t>
            </a:r>
          </a:p>
        </p:txBody>
      </p:sp>
      <p:sp>
        <p:nvSpPr>
          <p:cNvPr id="54" name="TextBox 53"/>
          <p:cNvSpPr txBox="1"/>
          <p:nvPr/>
        </p:nvSpPr>
        <p:spPr>
          <a:xfrm>
            <a:off x="8811" y="7303185"/>
            <a:ext cx="7779626" cy="1015663"/>
          </a:xfrm>
          <a:prstGeom prst="rect">
            <a:avLst/>
          </a:prstGeom>
          <a:noFill/>
        </p:spPr>
        <p:txBody>
          <a:bodyPr wrap="square" rtlCol="0">
            <a:spAutoFit/>
          </a:bodyPr>
          <a:lstStyle/>
          <a:p>
            <a:pPr algn="just"/>
            <a:r>
              <a:rPr lang="en-US" sz="1000" b="1" dirty="0">
                <a:latin typeface="Arial" charset="0"/>
                <a:ea typeface="Arial" charset="0"/>
                <a:cs typeface="Arial" charset="0"/>
              </a:rPr>
              <a:t>Supplemental Figure 1.</a:t>
            </a:r>
            <a:r>
              <a:rPr lang="en-US" sz="1000" dirty="0">
                <a:latin typeface="Arial" charset="0"/>
                <a:ea typeface="Arial" charset="0"/>
                <a:cs typeface="Arial" charset="0"/>
              </a:rPr>
              <a:t> </a:t>
            </a:r>
            <a:r>
              <a:rPr lang="en-US" sz="1000" b="1" dirty="0">
                <a:latin typeface="Arial" charset="0"/>
                <a:ea typeface="Arial" charset="0"/>
                <a:cs typeface="Arial" charset="0"/>
              </a:rPr>
              <a:t>FACS sorting strategy of Day 11 hESC-</a:t>
            </a:r>
            <a:r>
              <a:rPr lang="en-US" sz="1000" b="1" i="1" dirty="0">
                <a:latin typeface="Arial" charset="0"/>
                <a:ea typeface="Arial" charset="0"/>
                <a:cs typeface="Arial" charset="0"/>
              </a:rPr>
              <a:t>RUNX1c</a:t>
            </a:r>
            <a:r>
              <a:rPr lang="en-US" sz="1000" b="1" dirty="0">
                <a:latin typeface="Arial" charset="0"/>
                <a:ea typeface="Arial" charset="0"/>
                <a:cs typeface="Arial" charset="0"/>
              </a:rPr>
              <a:t>-tdTomato-derived cells.</a:t>
            </a:r>
            <a:r>
              <a:rPr lang="en-US" sz="1000" dirty="0">
                <a:latin typeface="Arial" charset="0"/>
                <a:ea typeface="Arial" charset="0"/>
                <a:cs typeface="Arial" charset="0"/>
              </a:rPr>
              <a:t> (A) Representative flow cytometry plots used to distinguish HE from non-HE within the adherent fraction of hESC-</a:t>
            </a:r>
            <a:r>
              <a:rPr lang="en-US" sz="1000" i="1" dirty="0">
                <a:latin typeface="Arial" charset="0"/>
                <a:ea typeface="Arial" charset="0"/>
                <a:cs typeface="Arial" charset="0"/>
              </a:rPr>
              <a:t>RUNX1c</a:t>
            </a:r>
            <a:r>
              <a:rPr lang="en-US" sz="1000" dirty="0">
                <a:latin typeface="Arial" charset="0"/>
                <a:ea typeface="Arial" charset="0"/>
                <a:cs typeface="Arial" charset="0"/>
              </a:rPr>
              <a:t>-tdTomato cells. Day 24 non-adherent hematopoietic cells also derived from hESC-</a:t>
            </a:r>
            <a:r>
              <a:rPr lang="en-US" sz="1000" i="1" dirty="0">
                <a:latin typeface="Arial" charset="0"/>
                <a:ea typeface="Arial" charset="0"/>
                <a:cs typeface="Arial" charset="0"/>
              </a:rPr>
              <a:t>RUNX1c</a:t>
            </a:r>
            <a:r>
              <a:rPr lang="en-US" sz="1000" dirty="0">
                <a:latin typeface="Arial" charset="0"/>
                <a:ea typeface="Arial" charset="0"/>
                <a:cs typeface="Arial" charset="0"/>
              </a:rPr>
              <a:t>-tdTomato cells in a parallel differentiation are also shown to establish positive gating controls of tdTomato expression. (B) Representative flow cytometry plots used to sort early hematopoietic progenitor cells from the non-adherent fraction of hESC-</a:t>
            </a:r>
            <a:r>
              <a:rPr lang="en-US" sz="1000" i="1" dirty="0">
                <a:latin typeface="Arial" charset="0"/>
                <a:ea typeface="Arial" charset="0"/>
                <a:cs typeface="Arial" charset="0"/>
              </a:rPr>
              <a:t>RUNX1c</a:t>
            </a:r>
            <a:r>
              <a:rPr lang="en-US" sz="1000" dirty="0">
                <a:latin typeface="Arial" charset="0"/>
                <a:ea typeface="Arial" charset="0"/>
                <a:cs typeface="Arial" charset="0"/>
              </a:rPr>
              <a:t>-tdTomato cells.</a:t>
            </a:r>
          </a:p>
          <a:p>
            <a:pPr algn="just"/>
            <a:endParaRPr lang="en-US" sz="1000" b="1" dirty="0">
              <a:latin typeface="Arial" charset="0"/>
              <a:ea typeface="Arial" charset="0"/>
              <a:cs typeface="Arial" charset="0"/>
            </a:endParaRPr>
          </a:p>
        </p:txBody>
      </p:sp>
    </p:spTree>
    <p:extLst>
      <p:ext uri="{BB962C8B-B14F-4D97-AF65-F5344CB8AC3E}">
        <p14:creationId xmlns:p14="http://schemas.microsoft.com/office/powerpoint/2010/main" val="6384498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4214398" y="2540057"/>
            <a:ext cx="3369030" cy="2026797"/>
            <a:chOff x="-231852" y="4043263"/>
            <a:chExt cx="3369030" cy="2026796"/>
          </a:xfrm>
        </p:grpSpPr>
        <p:grpSp>
          <p:nvGrpSpPr>
            <p:cNvPr id="4" name="Group 3"/>
            <p:cNvGrpSpPr/>
            <p:nvPr/>
          </p:nvGrpSpPr>
          <p:grpSpPr>
            <a:xfrm>
              <a:off x="433716" y="4260714"/>
              <a:ext cx="2703462" cy="1809345"/>
              <a:chOff x="333362" y="3307404"/>
              <a:chExt cx="7266562" cy="3521413"/>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33362" y="3307404"/>
                <a:ext cx="7266562" cy="3521413"/>
              </a:xfrm>
              <a:prstGeom prst="rect">
                <a:avLst/>
              </a:prstGeom>
            </p:spPr>
          </p:pic>
          <p:sp>
            <p:nvSpPr>
              <p:cNvPr id="3" name="TextBox 2"/>
              <p:cNvSpPr txBox="1"/>
              <p:nvPr/>
            </p:nvSpPr>
            <p:spPr>
              <a:xfrm>
                <a:off x="1145366" y="3560323"/>
                <a:ext cx="2741176" cy="718807"/>
              </a:xfrm>
              <a:prstGeom prst="rect">
                <a:avLst/>
              </a:prstGeom>
              <a:noFill/>
            </p:spPr>
            <p:txBody>
              <a:bodyPr wrap="none" rtlCol="0">
                <a:spAutoFit/>
              </a:bodyPr>
              <a:lstStyle/>
              <a:p>
                <a:r>
                  <a:rPr lang="en-US" dirty="0">
                    <a:latin typeface="Arial" charset="0"/>
                    <a:ea typeface="Arial" charset="0"/>
                    <a:cs typeface="Arial" charset="0"/>
                  </a:rPr>
                  <a:t>R</a:t>
                </a:r>
                <a:r>
                  <a:rPr lang="en-US" baseline="30000" dirty="0">
                    <a:latin typeface="Arial" charset="0"/>
                    <a:ea typeface="Arial" charset="0"/>
                    <a:cs typeface="Arial" charset="0"/>
                  </a:rPr>
                  <a:t>2</a:t>
                </a:r>
                <a:r>
                  <a:rPr lang="en-US" dirty="0">
                    <a:latin typeface="Arial" charset="0"/>
                    <a:ea typeface="Arial" charset="0"/>
                    <a:cs typeface="Arial" charset="0"/>
                  </a:rPr>
                  <a:t>=0.90</a:t>
                </a:r>
              </a:p>
            </p:txBody>
          </p:sp>
        </p:grpSp>
        <p:sp>
          <p:nvSpPr>
            <p:cNvPr id="6" name="TextBox 5"/>
            <p:cNvSpPr txBox="1"/>
            <p:nvPr/>
          </p:nvSpPr>
          <p:spPr>
            <a:xfrm>
              <a:off x="-231852" y="4043263"/>
              <a:ext cx="940576" cy="369332"/>
            </a:xfrm>
            <a:prstGeom prst="rect">
              <a:avLst/>
            </a:prstGeom>
            <a:noFill/>
          </p:spPr>
          <p:txBody>
            <a:bodyPr wrap="square" rtlCol="0">
              <a:spAutoFit/>
            </a:bodyPr>
            <a:lstStyle/>
            <a:p>
              <a:r>
                <a:rPr lang="en-US" b="1" dirty="0">
                  <a:latin typeface="Arial" charset="0"/>
                  <a:ea typeface="Arial" charset="0"/>
                  <a:cs typeface="Arial" charset="0"/>
                </a:rPr>
                <a:t>C</a:t>
              </a:r>
            </a:p>
          </p:txBody>
        </p:sp>
      </p:grpSp>
      <p:grpSp>
        <p:nvGrpSpPr>
          <p:cNvPr id="33" name="Group 32"/>
          <p:cNvGrpSpPr/>
          <p:nvPr/>
        </p:nvGrpSpPr>
        <p:grpSpPr>
          <a:xfrm>
            <a:off x="64467" y="15587"/>
            <a:ext cx="4137057" cy="4205184"/>
            <a:chOff x="64467" y="480806"/>
            <a:chExt cx="4137058" cy="4205183"/>
          </a:xfrm>
        </p:grpSpPr>
        <p:grpSp>
          <p:nvGrpSpPr>
            <p:cNvPr id="28" name="Group 27"/>
            <p:cNvGrpSpPr/>
            <p:nvPr/>
          </p:nvGrpSpPr>
          <p:grpSpPr>
            <a:xfrm>
              <a:off x="64467" y="480806"/>
              <a:ext cx="3877640" cy="4205183"/>
              <a:chOff x="64467" y="480806"/>
              <a:chExt cx="3877640" cy="4205183"/>
            </a:xfrm>
          </p:grpSpPr>
          <p:grpSp>
            <p:nvGrpSpPr>
              <p:cNvPr id="26" name="Group 25"/>
              <p:cNvGrpSpPr/>
              <p:nvPr/>
            </p:nvGrpSpPr>
            <p:grpSpPr>
              <a:xfrm>
                <a:off x="368687" y="729533"/>
                <a:ext cx="3573420" cy="3956456"/>
                <a:chOff x="2253789" y="518173"/>
                <a:chExt cx="3573420" cy="3956456"/>
              </a:xfrm>
            </p:grpSpPr>
            <p:pic>
              <p:nvPicPr>
                <p:cNvPr id="11" name="Picture 10" descr="Screen Shot 2015-03-02 at 9.25.23 PM.pn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461673" y="548153"/>
                  <a:ext cx="1131758" cy="1296649"/>
                </a:xfrm>
                <a:prstGeom prst="rect">
                  <a:avLst/>
                </a:prstGeom>
              </p:spPr>
            </p:pic>
            <p:pic>
              <p:nvPicPr>
                <p:cNvPr id="13" name="Picture 12" descr="Screen Shot 2015-03-02 at 9.24.57 PM.pn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263587" y="548153"/>
                  <a:ext cx="1139252" cy="1304144"/>
                </a:xfrm>
                <a:prstGeom prst="rect">
                  <a:avLst/>
                </a:prstGeom>
              </p:spPr>
            </p:pic>
            <p:sp>
              <p:nvSpPr>
                <p:cNvPr id="14" name="TextBox 13"/>
                <p:cNvSpPr txBox="1"/>
                <p:nvPr/>
              </p:nvSpPr>
              <p:spPr>
                <a:xfrm>
                  <a:off x="4160759" y="518173"/>
                  <a:ext cx="502061" cy="276999"/>
                </a:xfrm>
                <a:prstGeom prst="rect">
                  <a:avLst/>
                </a:prstGeom>
                <a:noFill/>
              </p:spPr>
              <p:txBody>
                <a:bodyPr wrap="none" rtlCol="0">
                  <a:spAutoFit/>
                </a:bodyPr>
                <a:lstStyle/>
                <a:p>
                  <a:r>
                    <a:rPr lang="en-US" sz="1200" b="1" dirty="0">
                      <a:solidFill>
                        <a:srgbClr val="008000"/>
                      </a:solidFill>
                      <a:latin typeface="Arial"/>
                      <a:cs typeface="Arial"/>
                    </a:rPr>
                    <a:t>GFP</a:t>
                  </a:r>
                </a:p>
              </p:txBody>
            </p:sp>
            <p:pic>
              <p:nvPicPr>
                <p:cNvPr id="16" name="Picture 15" descr="Screen Shot 2015-03-02 at 10.19.11 PM.pn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3462858" y="1892808"/>
                  <a:ext cx="1139253" cy="1271016"/>
                </a:xfrm>
                <a:prstGeom prst="rect">
                  <a:avLst/>
                </a:prstGeom>
              </p:spPr>
            </p:pic>
            <p:pic>
              <p:nvPicPr>
                <p:cNvPr id="18" name="Picture 17" descr="Screen Shot 2015-03-02 at 10.15.47 PM.png"/>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2263587" y="1902214"/>
                  <a:ext cx="1139252" cy="1259175"/>
                </a:xfrm>
                <a:prstGeom prst="rect">
                  <a:avLst/>
                </a:prstGeom>
              </p:spPr>
            </p:pic>
            <p:pic>
              <p:nvPicPr>
                <p:cNvPr id="19" name="Picture 18"/>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4662130" y="545496"/>
                  <a:ext cx="1114237" cy="1301961"/>
                </a:xfrm>
                <a:prstGeom prst="rect">
                  <a:avLst/>
                </a:prstGeom>
              </p:spPr>
            </p:pic>
            <p:sp>
              <p:nvSpPr>
                <p:cNvPr id="15" name="TextBox 14"/>
                <p:cNvSpPr txBox="1"/>
                <p:nvPr/>
              </p:nvSpPr>
              <p:spPr>
                <a:xfrm>
                  <a:off x="4951841" y="518173"/>
                  <a:ext cx="875368" cy="276999"/>
                </a:xfrm>
                <a:prstGeom prst="rect">
                  <a:avLst/>
                </a:prstGeom>
                <a:noFill/>
              </p:spPr>
              <p:txBody>
                <a:bodyPr wrap="none" rtlCol="0">
                  <a:spAutoFit/>
                </a:bodyPr>
                <a:lstStyle/>
                <a:p>
                  <a:r>
                    <a:rPr lang="en-US" sz="1200" b="1" dirty="0">
                      <a:solidFill>
                        <a:srgbClr val="FF0000"/>
                      </a:solidFill>
                      <a:latin typeface="Arial"/>
                      <a:cs typeface="Arial"/>
                    </a:rPr>
                    <a:t>tdTomato</a:t>
                  </a:r>
                </a:p>
              </p:txBody>
            </p:sp>
            <p:pic>
              <p:nvPicPr>
                <p:cNvPr id="20" name="Picture 19"/>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4662130" y="1902212"/>
                  <a:ext cx="1128615" cy="1243324"/>
                </a:xfrm>
                <a:prstGeom prst="rect">
                  <a:avLst/>
                </a:prstGeom>
              </p:spPr>
            </p:pic>
            <p:pic>
              <p:nvPicPr>
                <p:cNvPr id="21" name="Picture 20"/>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2253789" y="3211306"/>
                  <a:ext cx="1170432" cy="1263323"/>
                </a:xfrm>
                <a:prstGeom prst="rect">
                  <a:avLst/>
                </a:prstGeom>
              </p:spPr>
            </p:pic>
            <p:pic>
              <p:nvPicPr>
                <p:cNvPr id="23" name="Picture 22"/>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3461673" y="3211306"/>
                  <a:ext cx="1161288" cy="1261185"/>
                </a:xfrm>
                <a:prstGeom prst="rect">
                  <a:avLst/>
                </a:prstGeom>
              </p:spPr>
            </p:pic>
            <p:pic>
              <p:nvPicPr>
                <p:cNvPr id="24" name="Picture 23"/>
                <p:cNvPicPr>
                  <a:picLocks noChangeAspect="1"/>
                </p:cNvPicPr>
                <p:nvPr/>
              </p:nvPicPr>
              <p:blipFill rotWithShape="1">
                <a:blip r:embed="rId12" cstate="print">
                  <a:extLst>
                    <a:ext uri="{28A0092B-C50C-407E-A947-70E740481C1C}">
                      <a14:useLocalDpi xmlns:a14="http://schemas.microsoft.com/office/drawing/2010/main"/>
                    </a:ext>
                  </a:extLst>
                </a:blip>
                <a:srcRect/>
                <a:stretch/>
              </p:blipFill>
              <p:spPr>
                <a:xfrm>
                  <a:off x="4665920" y="3211306"/>
                  <a:ext cx="1124825" cy="1260649"/>
                </a:xfrm>
                <a:prstGeom prst="rect">
                  <a:avLst/>
                </a:prstGeom>
              </p:spPr>
            </p:pic>
            <p:sp>
              <p:nvSpPr>
                <p:cNvPr id="25" name="TextBox 24"/>
                <p:cNvSpPr txBox="1"/>
                <p:nvPr/>
              </p:nvSpPr>
              <p:spPr>
                <a:xfrm>
                  <a:off x="2828144" y="518173"/>
                  <a:ext cx="636713" cy="276999"/>
                </a:xfrm>
                <a:prstGeom prst="rect">
                  <a:avLst/>
                </a:prstGeom>
                <a:noFill/>
              </p:spPr>
              <p:txBody>
                <a:bodyPr wrap="none" rtlCol="0">
                  <a:spAutoFit/>
                </a:bodyPr>
                <a:lstStyle/>
                <a:p>
                  <a:r>
                    <a:rPr lang="en-US" sz="1200" b="1" dirty="0">
                      <a:latin typeface="Arial"/>
                      <a:cs typeface="Arial"/>
                    </a:rPr>
                    <a:t>Phase</a:t>
                  </a:r>
                </a:p>
              </p:txBody>
            </p:sp>
          </p:grpSp>
          <p:sp>
            <p:nvSpPr>
              <p:cNvPr id="27" name="TextBox 26"/>
              <p:cNvSpPr txBox="1"/>
              <p:nvPr/>
            </p:nvSpPr>
            <p:spPr>
              <a:xfrm>
                <a:off x="64467" y="480806"/>
                <a:ext cx="940576" cy="369332"/>
              </a:xfrm>
              <a:prstGeom prst="rect">
                <a:avLst/>
              </a:prstGeom>
              <a:noFill/>
            </p:spPr>
            <p:txBody>
              <a:bodyPr wrap="square" rtlCol="0">
                <a:spAutoFit/>
              </a:bodyPr>
              <a:lstStyle/>
              <a:p>
                <a:r>
                  <a:rPr lang="en-US" b="1" dirty="0">
                    <a:latin typeface="Arial" charset="0"/>
                    <a:ea typeface="Arial" charset="0"/>
                    <a:cs typeface="Arial" charset="0"/>
                  </a:rPr>
                  <a:t>A</a:t>
                </a:r>
              </a:p>
            </p:txBody>
          </p:sp>
        </p:grpSp>
        <p:sp>
          <p:nvSpPr>
            <p:cNvPr id="29" name="TextBox 28"/>
            <p:cNvSpPr txBox="1"/>
            <p:nvPr/>
          </p:nvSpPr>
          <p:spPr>
            <a:xfrm rot="5400000">
              <a:off x="3764224" y="1178342"/>
              <a:ext cx="505267" cy="369332"/>
            </a:xfrm>
            <a:prstGeom prst="rect">
              <a:avLst/>
            </a:prstGeom>
            <a:noFill/>
          </p:spPr>
          <p:txBody>
            <a:bodyPr wrap="none" rtlCol="0">
              <a:spAutoFit/>
            </a:bodyPr>
            <a:lstStyle/>
            <a:p>
              <a:r>
                <a:rPr lang="en-US" b="1" dirty="0">
                  <a:solidFill>
                    <a:srgbClr val="F9776D"/>
                  </a:solidFill>
                  <a:latin typeface="Arial" charset="0"/>
                  <a:ea typeface="Arial" charset="0"/>
                  <a:cs typeface="Arial" charset="0"/>
                </a:rPr>
                <a:t>HE</a:t>
              </a:r>
            </a:p>
          </p:txBody>
        </p:sp>
        <p:sp>
          <p:nvSpPr>
            <p:cNvPr id="31" name="TextBox 30"/>
            <p:cNvSpPr txBox="1"/>
            <p:nvPr/>
          </p:nvSpPr>
          <p:spPr>
            <a:xfrm rot="5400000">
              <a:off x="3501332" y="2550568"/>
              <a:ext cx="1031051" cy="369332"/>
            </a:xfrm>
            <a:prstGeom prst="rect">
              <a:avLst/>
            </a:prstGeom>
            <a:noFill/>
          </p:spPr>
          <p:txBody>
            <a:bodyPr wrap="none" rtlCol="0">
              <a:spAutoFit/>
            </a:bodyPr>
            <a:lstStyle/>
            <a:p>
              <a:r>
                <a:rPr lang="en-US" b="1" dirty="0">
                  <a:solidFill>
                    <a:srgbClr val="609BFF"/>
                  </a:solidFill>
                  <a:latin typeface="Arial" charset="0"/>
                  <a:ea typeface="Arial" charset="0"/>
                  <a:cs typeface="Arial" charset="0"/>
                </a:rPr>
                <a:t>Non-HE</a:t>
              </a:r>
            </a:p>
          </p:txBody>
        </p:sp>
        <p:sp>
          <p:nvSpPr>
            <p:cNvPr id="32" name="TextBox 31"/>
            <p:cNvSpPr txBox="1"/>
            <p:nvPr/>
          </p:nvSpPr>
          <p:spPr>
            <a:xfrm rot="5400000">
              <a:off x="3764225" y="3838677"/>
              <a:ext cx="505267" cy="369332"/>
            </a:xfrm>
            <a:prstGeom prst="rect">
              <a:avLst/>
            </a:prstGeom>
            <a:noFill/>
          </p:spPr>
          <p:txBody>
            <a:bodyPr wrap="none" rtlCol="0">
              <a:spAutoFit/>
            </a:bodyPr>
            <a:lstStyle/>
            <a:p>
              <a:r>
                <a:rPr lang="en-US" b="1" dirty="0">
                  <a:solidFill>
                    <a:srgbClr val="31BB37"/>
                  </a:solidFill>
                  <a:latin typeface="Arial" charset="0"/>
                  <a:ea typeface="Arial" charset="0"/>
                  <a:cs typeface="Arial" charset="0"/>
                </a:rPr>
                <a:t>HP</a:t>
              </a:r>
            </a:p>
          </p:txBody>
        </p:sp>
      </p:grpSp>
      <p:graphicFrame>
        <p:nvGraphicFramePr>
          <p:cNvPr id="34" name="Table 33"/>
          <p:cNvGraphicFramePr>
            <a:graphicFrameLocks noGrp="1"/>
          </p:cNvGraphicFramePr>
          <p:nvPr>
            <p:extLst>
              <p:ext uri="{D42A27DB-BD31-4B8C-83A1-F6EECF244321}">
                <p14:modId xmlns:p14="http://schemas.microsoft.com/office/powerpoint/2010/main" val="1842299955"/>
              </p:ext>
            </p:extLst>
          </p:nvPr>
        </p:nvGraphicFramePr>
        <p:xfrm>
          <a:off x="4406901" y="370302"/>
          <a:ext cx="3276685" cy="2045868"/>
        </p:xfrm>
        <a:graphic>
          <a:graphicData uri="http://schemas.openxmlformats.org/drawingml/2006/table">
            <a:tbl>
              <a:tblPr firstRow="1" bandRow="1">
                <a:tableStyleId>{0505E3EF-67EA-436B-97B2-0124C06EBD24}</a:tableStyleId>
              </a:tblPr>
              <a:tblGrid>
                <a:gridCol w="940604"/>
                <a:gridCol w="787078"/>
                <a:gridCol w="752355"/>
                <a:gridCol w="796648"/>
              </a:tblGrid>
              <a:tr h="734772">
                <a:tc>
                  <a:txBody>
                    <a:bodyPr/>
                    <a:lstStyle/>
                    <a:p>
                      <a:endParaRPr lang="en-US" sz="900" dirty="0"/>
                    </a:p>
                  </a:txBody>
                  <a:tcPr marL="83933" marR="83933" marT="41967" marB="41967"/>
                </a:tc>
                <a:tc>
                  <a:txBody>
                    <a:bodyPr/>
                    <a:lstStyle/>
                    <a:p>
                      <a:pPr marL="0" marR="0" indent="0" algn="ctr" defTabSz="777240" rtl="0" eaLnBrk="1" fontAlgn="auto" latinLnBrk="0" hangingPunct="1">
                        <a:lnSpc>
                          <a:spcPct val="100000"/>
                        </a:lnSpc>
                        <a:spcBef>
                          <a:spcPts val="0"/>
                        </a:spcBef>
                        <a:spcAft>
                          <a:spcPts val="0"/>
                        </a:spcAft>
                        <a:buClrTx/>
                        <a:buSzTx/>
                        <a:buFontTx/>
                        <a:buNone/>
                        <a:tabLst/>
                        <a:defRPr/>
                      </a:pPr>
                      <a:r>
                        <a:rPr lang="en-US" sz="1400" b="1" dirty="0" smtClean="0">
                          <a:solidFill>
                            <a:srgbClr val="F9776D"/>
                          </a:solidFill>
                          <a:latin typeface="Arial" charset="0"/>
                          <a:ea typeface="Arial" charset="0"/>
                          <a:cs typeface="Arial" charset="0"/>
                        </a:rPr>
                        <a:t>HE</a:t>
                      </a:r>
                    </a:p>
                    <a:p>
                      <a:pPr algn="ctr"/>
                      <a:endParaRPr lang="en-US" sz="1400" dirty="0"/>
                    </a:p>
                  </a:txBody>
                  <a:tcPr marL="83933" marR="83933" marT="41967" marB="41967"/>
                </a:tc>
                <a:tc>
                  <a:txBody>
                    <a:bodyPr/>
                    <a:lstStyle/>
                    <a:p>
                      <a:pPr marL="0" marR="0" indent="0" algn="ctr" defTabSz="777240" rtl="0" eaLnBrk="1" fontAlgn="auto" latinLnBrk="0" hangingPunct="1">
                        <a:lnSpc>
                          <a:spcPct val="100000"/>
                        </a:lnSpc>
                        <a:spcBef>
                          <a:spcPts val="0"/>
                        </a:spcBef>
                        <a:spcAft>
                          <a:spcPts val="0"/>
                        </a:spcAft>
                        <a:buClrTx/>
                        <a:buSzTx/>
                        <a:buFontTx/>
                        <a:buNone/>
                        <a:tabLst/>
                        <a:defRPr/>
                      </a:pPr>
                      <a:r>
                        <a:rPr lang="en-US" sz="1400" b="1" dirty="0" smtClean="0">
                          <a:solidFill>
                            <a:srgbClr val="609BFF"/>
                          </a:solidFill>
                          <a:latin typeface="Arial" charset="0"/>
                          <a:ea typeface="Arial" charset="0"/>
                          <a:cs typeface="Arial" charset="0"/>
                        </a:rPr>
                        <a:t>Non-HE</a:t>
                      </a:r>
                    </a:p>
                    <a:p>
                      <a:pPr algn="ctr"/>
                      <a:endParaRPr lang="en-US" sz="1400" dirty="0"/>
                    </a:p>
                  </a:txBody>
                  <a:tcPr marL="83933" marR="83933" marT="41967" marB="41967"/>
                </a:tc>
                <a:tc>
                  <a:txBody>
                    <a:bodyPr/>
                    <a:lstStyle/>
                    <a:p>
                      <a:pPr marL="0" marR="0" indent="0" algn="ctr" defTabSz="777240" rtl="0" eaLnBrk="1" fontAlgn="auto" latinLnBrk="0" hangingPunct="1">
                        <a:lnSpc>
                          <a:spcPct val="100000"/>
                        </a:lnSpc>
                        <a:spcBef>
                          <a:spcPts val="0"/>
                        </a:spcBef>
                        <a:spcAft>
                          <a:spcPts val="0"/>
                        </a:spcAft>
                        <a:buClrTx/>
                        <a:buSzTx/>
                        <a:buFontTx/>
                        <a:buNone/>
                        <a:tabLst/>
                        <a:defRPr/>
                      </a:pPr>
                      <a:r>
                        <a:rPr lang="en-US" sz="1400" b="1" dirty="0" smtClean="0">
                          <a:solidFill>
                            <a:srgbClr val="31BB37"/>
                          </a:solidFill>
                          <a:latin typeface="Arial" charset="0"/>
                          <a:ea typeface="Arial" charset="0"/>
                          <a:cs typeface="Arial" charset="0"/>
                        </a:rPr>
                        <a:t>HP</a:t>
                      </a:r>
                    </a:p>
                    <a:p>
                      <a:pPr algn="ctr"/>
                      <a:endParaRPr lang="en-US" sz="1400" dirty="0"/>
                    </a:p>
                  </a:txBody>
                  <a:tcPr marL="83933" marR="83933" marT="41967" marB="41967"/>
                </a:tc>
              </a:tr>
              <a:tr h="327774">
                <a:tc>
                  <a:txBody>
                    <a:bodyPr/>
                    <a:lstStyle/>
                    <a:p>
                      <a:r>
                        <a:rPr lang="en-US" sz="1600" dirty="0" smtClean="0">
                          <a:latin typeface="Arial" charset="0"/>
                          <a:ea typeface="Arial" charset="0"/>
                          <a:cs typeface="Arial" charset="0"/>
                        </a:rPr>
                        <a:t>Live</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83</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64</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76</a:t>
                      </a:r>
                      <a:endParaRPr lang="en-US" sz="1600" dirty="0">
                        <a:latin typeface="Arial" charset="0"/>
                        <a:ea typeface="Arial" charset="0"/>
                        <a:cs typeface="Arial" charset="0"/>
                      </a:endParaRPr>
                    </a:p>
                  </a:txBody>
                  <a:tcPr marL="83933" marR="83933" marT="41967" marB="41967"/>
                </a:tc>
              </a:tr>
              <a:tr h="327774">
                <a:tc>
                  <a:txBody>
                    <a:bodyPr/>
                    <a:lstStyle/>
                    <a:p>
                      <a:r>
                        <a:rPr lang="en-US" sz="1600" dirty="0" smtClean="0">
                          <a:latin typeface="Arial" charset="0"/>
                          <a:ea typeface="Arial" charset="0"/>
                          <a:cs typeface="Arial" charset="0"/>
                        </a:rPr>
                        <a:t>Dead</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11</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20</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4</a:t>
                      </a:r>
                      <a:endParaRPr lang="en-US" sz="1600" dirty="0">
                        <a:latin typeface="Arial" charset="0"/>
                        <a:ea typeface="Arial" charset="0"/>
                        <a:cs typeface="Arial" charset="0"/>
                      </a:endParaRPr>
                    </a:p>
                  </a:txBody>
                  <a:tcPr marL="83933" marR="83933" marT="41967" marB="41967"/>
                </a:tc>
              </a:tr>
              <a:tr h="327774">
                <a:tc>
                  <a:txBody>
                    <a:bodyPr/>
                    <a:lstStyle/>
                    <a:p>
                      <a:r>
                        <a:rPr lang="en-US" sz="1600" dirty="0" smtClean="0">
                          <a:latin typeface="Arial" charset="0"/>
                          <a:ea typeface="Arial" charset="0"/>
                          <a:cs typeface="Arial" charset="0"/>
                        </a:rPr>
                        <a:t>Doublet</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4</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0</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6</a:t>
                      </a:r>
                      <a:endParaRPr lang="en-US" sz="1600" dirty="0">
                        <a:latin typeface="Arial" charset="0"/>
                        <a:ea typeface="Arial" charset="0"/>
                        <a:cs typeface="Arial" charset="0"/>
                      </a:endParaRPr>
                    </a:p>
                  </a:txBody>
                  <a:tcPr marL="83933" marR="83933" marT="41967" marB="41967"/>
                </a:tc>
              </a:tr>
              <a:tr h="327774">
                <a:tc>
                  <a:txBody>
                    <a:bodyPr/>
                    <a:lstStyle/>
                    <a:p>
                      <a:r>
                        <a:rPr lang="en-US" sz="1600" dirty="0" smtClean="0">
                          <a:latin typeface="Arial" charset="0"/>
                          <a:ea typeface="Arial" charset="0"/>
                          <a:cs typeface="Arial" charset="0"/>
                        </a:rPr>
                        <a:t>Mapped</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55</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47</a:t>
                      </a:r>
                      <a:endParaRPr lang="en-US" sz="1600" dirty="0">
                        <a:latin typeface="Arial" charset="0"/>
                        <a:ea typeface="Arial" charset="0"/>
                        <a:cs typeface="Arial" charset="0"/>
                      </a:endParaRPr>
                    </a:p>
                  </a:txBody>
                  <a:tcPr marL="83933" marR="83933" marT="41967" marB="41967"/>
                </a:tc>
                <a:tc>
                  <a:txBody>
                    <a:bodyPr/>
                    <a:lstStyle/>
                    <a:p>
                      <a:pPr algn="ctr"/>
                      <a:r>
                        <a:rPr lang="en-US" sz="1600" dirty="0" smtClean="0">
                          <a:latin typeface="Arial" charset="0"/>
                          <a:ea typeface="Arial" charset="0"/>
                          <a:cs typeface="Arial" charset="0"/>
                        </a:rPr>
                        <a:t>35</a:t>
                      </a:r>
                      <a:endParaRPr lang="en-US" sz="1600" dirty="0">
                        <a:latin typeface="Arial" charset="0"/>
                        <a:ea typeface="Arial" charset="0"/>
                        <a:cs typeface="Arial" charset="0"/>
                      </a:endParaRPr>
                    </a:p>
                  </a:txBody>
                  <a:tcPr marL="83933" marR="83933" marT="41967" marB="41967"/>
                </a:tc>
              </a:tr>
            </a:tbl>
          </a:graphicData>
        </a:graphic>
      </p:graphicFrame>
      <p:sp>
        <p:nvSpPr>
          <p:cNvPr id="35" name="TextBox 34"/>
          <p:cNvSpPr txBox="1"/>
          <p:nvPr/>
        </p:nvSpPr>
        <p:spPr>
          <a:xfrm>
            <a:off x="4134726" y="26146"/>
            <a:ext cx="940578" cy="369332"/>
          </a:xfrm>
          <a:prstGeom prst="rect">
            <a:avLst/>
          </a:prstGeom>
          <a:noFill/>
        </p:spPr>
        <p:txBody>
          <a:bodyPr wrap="square" rtlCol="0">
            <a:spAutoFit/>
          </a:bodyPr>
          <a:lstStyle/>
          <a:p>
            <a:r>
              <a:rPr lang="en-US" b="1" dirty="0">
                <a:latin typeface="Arial" charset="0"/>
                <a:ea typeface="Arial" charset="0"/>
                <a:cs typeface="Arial" charset="0"/>
              </a:rPr>
              <a:t>B</a:t>
            </a:r>
          </a:p>
        </p:txBody>
      </p:sp>
      <p:sp>
        <p:nvSpPr>
          <p:cNvPr id="36" name="TextBox 35"/>
          <p:cNvSpPr txBox="1"/>
          <p:nvPr/>
        </p:nvSpPr>
        <p:spPr>
          <a:xfrm>
            <a:off x="24258" y="5144665"/>
            <a:ext cx="940578" cy="369332"/>
          </a:xfrm>
          <a:prstGeom prst="rect">
            <a:avLst/>
          </a:prstGeom>
          <a:noFill/>
        </p:spPr>
        <p:txBody>
          <a:bodyPr wrap="square" rtlCol="0">
            <a:spAutoFit/>
          </a:bodyPr>
          <a:lstStyle/>
          <a:p>
            <a:r>
              <a:rPr lang="en-US" b="1" dirty="0">
                <a:latin typeface="Arial" charset="0"/>
                <a:ea typeface="Arial" charset="0"/>
                <a:cs typeface="Arial" charset="0"/>
              </a:rPr>
              <a:t>D</a:t>
            </a:r>
          </a:p>
        </p:txBody>
      </p:sp>
      <p:pic>
        <p:nvPicPr>
          <p:cNvPr id="37" name="Picture 36"/>
          <p:cNvPicPr>
            <a:picLocks noChangeAspect="1"/>
          </p:cNvPicPr>
          <p:nvPr/>
        </p:nvPicPr>
        <p:blipFill rotWithShape="1">
          <a:blip r:embed="rId13"/>
          <a:srcRect l="8582"/>
          <a:stretch/>
        </p:blipFill>
        <p:spPr>
          <a:xfrm>
            <a:off x="812800" y="5229076"/>
            <a:ext cx="3390146" cy="2413000"/>
          </a:xfrm>
          <a:prstGeom prst="rect">
            <a:avLst/>
          </a:prstGeom>
        </p:spPr>
      </p:pic>
      <p:sp>
        <p:nvSpPr>
          <p:cNvPr id="38" name="TextBox 37"/>
          <p:cNvSpPr txBox="1"/>
          <p:nvPr/>
        </p:nvSpPr>
        <p:spPr>
          <a:xfrm>
            <a:off x="1943760" y="5247364"/>
            <a:ext cx="1082348" cy="369332"/>
          </a:xfrm>
          <a:prstGeom prst="rect">
            <a:avLst/>
          </a:prstGeom>
          <a:noFill/>
        </p:spPr>
        <p:txBody>
          <a:bodyPr wrap="none" rtlCol="0">
            <a:spAutoFit/>
          </a:bodyPr>
          <a:lstStyle/>
          <a:p>
            <a:r>
              <a:rPr lang="en-US" dirty="0">
                <a:latin typeface="Arial" charset="0"/>
                <a:ea typeface="Arial" charset="0"/>
                <a:cs typeface="Arial" charset="0"/>
              </a:rPr>
              <a:t>RUNX1c</a:t>
            </a:r>
          </a:p>
        </p:txBody>
      </p:sp>
      <p:sp>
        <p:nvSpPr>
          <p:cNvPr id="39" name="TextBox 38"/>
          <p:cNvSpPr txBox="1"/>
          <p:nvPr/>
        </p:nvSpPr>
        <p:spPr>
          <a:xfrm>
            <a:off x="4276605" y="5057029"/>
            <a:ext cx="940578" cy="369332"/>
          </a:xfrm>
          <a:prstGeom prst="rect">
            <a:avLst/>
          </a:prstGeom>
          <a:noFill/>
        </p:spPr>
        <p:txBody>
          <a:bodyPr wrap="square" rtlCol="0">
            <a:spAutoFit/>
          </a:bodyPr>
          <a:lstStyle/>
          <a:p>
            <a:r>
              <a:rPr lang="en-US" b="1" dirty="0">
                <a:latin typeface="Arial" charset="0"/>
                <a:ea typeface="Arial" charset="0"/>
                <a:cs typeface="Arial" charset="0"/>
              </a:rPr>
              <a:t>E</a:t>
            </a:r>
          </a:p>
        </p:txBody>
      </p:sp>
      <p:pic>
        <p:nvPicPr>
          <p:cNvPr id="44" name="Picture 43" descr="Top Differentially Regulated Systems.tif"/>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4416597" y="5434763"/>
            <a:ext cx="3266990" cy="2016387"/>
          </a:xfrm>
          <a:prstGeom prst="rect">
            <a:avLst/>
          </a:prstGeom>
        </p:spPr>
      </p:pic>
      <p:sp>
        <p:nvSpPr>
          <p:cNvPr id="52" name="TextBox 51"/>
          <p:cNvSpPr txBox="1"/>
          <p:nvPr/>
        </p:nvSpPr>
        <p:spPr>
          <a:xfrm>
            <a:off x="5895766" y="5092726"/>
            <a:ext cx="1636987" cy="369332"/>
          </a:xfrm>
          <a:prstGeom prst="rect">
            <a:avLst/>
          </a:prstGeom>
          <a:noFill/>
        </p:spPr>
        <p:txBody>
          <a:bodyPr wrap="none" rtlCol="0">
            <a:spAutoFit/>
          </a:bodyPr>
          <a:lstStyle/>
          <a:p>
            <a:r>
              <a:rPr lang="en-US" dirty="0">
                <a:latin typeface="Arial" charset="0"/>
                <a:ea typeface="Arial" charset="0"/>
                <a:cs typeface="Arial" charset="0"/>
              </a:rPr>
              <a:t>log</a:t>
            </a:r>
            <a:r>
              <a:rPr lang="en-US" baseline="-25000" dirty="0">
                <a:latin typeface="Arial" charset="0"/>
                <a:ea typeface="Arial" charset="0"/>
                <a:cs typeface="Arial" charset="0"/>
              </a:rPr>
              <a:t>10</a:t>
            </a:r>
            <a:r>
              <a:rPr lang="en-US" dirty="0">
                <a:latin typeface="Arial" charset="0"/>
                <a:ea typeface="Arial" charset="0"/>
                <a:cs typeface="Arial" charset="0"/>
              </a:rPr>
              <a:t> (p-value)</a:t>
            </a:r>
          </a:p>
        </p:txBody>
      </p:sp>
      <p:sp>
        <p:nvSpPr>
          <p:cNvPr id="40" name="TextBox 39"/>
          <p:cNvSpPr txBox="1"/>
          <p:nvPr/>
        </p:nvSpPr>
        <p:spPr>
          <a:xfrm>
            <a:off x="299" y="7800488"/>
            <a:ext cx="7779626" cy="1785104"/>
          </a:xfrm>
          <a:prstGeom prst="rect">
            <a:avLst/>
          </a:prstGeom>
          <a:noFill/>
        </p:spPr>
        <p:txBody>
          <a:bodyPr wrap="square" rtlCol="0">
            <a:spAutoFit/>
          </a:bodyPr>
          <a:lstStyle/>
          <a:p>
            <a:pPr algn="just"/>
            <a:r>
              <a:rPr lang="en-US" sz="1000" b="1" dirty="0">
                <a:latin typeface="Arial" charset="0"/>
                <a:ea typeface="Arial" charset="0"/>
                <a:cs typeface="Arial" charset="0"/>
              </a:rPr>
              <a:t>Supplemental Figure 2.</a:t>
            </a:r>
            <a:r>
              <a:rPr lang="en-US" sz="1000" dirty="0">
                <a:latin typeface="Arial" charset="0"/>
                <a:ea typeface="Arial" charset="0"/>
                <a:cs typeface="Arial" charset="0"/>
              </a:rPr>
              <a:t> </a:t>
            </a:r>
            <a:r>
              <a:rPr lang="en-US" sz="1000" b="1" dirty="0">
                <a:latin typeface="Arial" charset="0"/>
                <a:ea typeface="Arial" charset="0"/>
                <a:cs typeface="Arial" charset="0"/>
              </a:rPr>
              <a:t>Fluidgm C1 Capture and quality control of single-cell RNASeq data. </a:t>
            </a:r>
            <a:r>
              <a:rPr lang="en-US" sz="1000" dirty="0">
                <a:latin typeface="Arial" charset="0"/>
                <a:ea typeface="Arial" charset="0"/>
                <a:cs typeface="Arial" charset="0"/>
              </a:rPr>
              <a:t>(A) Representative images of 96-well microfluidic capture chambers, which served as the initial point of cell quality control. Within each fluidic capture point, cells were assessed for 1) singularity, 2) GFP</a:t>
            </a:r>
            <a:r>
              <a:rPr lang="en-US" sz="1000" baseline="30000" dirty="0">
                <a:latin typeface="Arial" charset="0"/>
                <a:ea typeface="Arial" charset="0"/>
                <a:cs typeface="Arial" charset="0"/>
              </a:rPr>
              <a:t>+</a:t>
            </a:r>
            <a:r>
              <a:rPr lang="en-US" sz="1000" dirty="0">
                <a:latin typeface="Arial" charset="0"/>
                <a:ea typeface="Arial" charset="0"/>
                <a:cs typeface="Arial" charset="0"/>
              </a:rPr>
              <a:t> expression,</a:t>
            </a:r>
            <a:r>
              <a:rPr lang="en-US" sz="1000" baseline="30000" dirty="0">
                <a:latin typeface="Arial" charset="0"/>
                <a:ea typeface="Arial" charset="0"/>
                <a:cs typeface="Arial" charset="0"/>
              </a:rPr>
              <a:t> </a:t>
            </a:r>
            <a:r>
              <a:rPr lang="en-US" sz="1000" dirty="0">
                <a:latin typeface="Arial" charset="0"/>
                <a:ea typeface="Arial" charset="0"/>
                <a:cs typeface="Arial" charset="0"/>
              </a:rPr>
              <a:t>and</a:t>
            </a:r>
            <a:r>
              <a:rPr lang="en-US" sz="1000" baseline="30000" dirty="0">
                <a:latin typeface="Arial" charset="0"/>
                <a:ea typeface="Arial" charset="0"/>
                <a:cs typeface="Arial" charset="0"/>
              </a:rPr>
              <a:t> </a:t>
            </a:r>
            <a:r>
              <a:rPr lang="en-US" sz="1000" dirty="0">
                <a:latin typeface="Arial" charset="0"/>
                <a:ea typeface="Arial" charset="0"/>
                <a:cs typeface="Arial" charset="0"/>
              </a:rPr>
              <a:t>3) absence of red-fluorescent ethidium homodimer-1 stain (dead stain). Furthermore, HE and HP sorted populations were validated for </a:t>
            </a:r>
            <a:r>
              <a:rPr lang="en-US" sz="1000" dirty="0" err="1">
                <a:latin typeface="Arial" charset="0"/>
                <a:ea typeface="Arial" charset="0"/>
                <a:cs typeface="Arial" charset="0"/>
              </a:rPr>
              <a:t>tdTomato</a:t>
            </a:r>
            <a:r>
              <a:rPr lang="en-US" sz="1000" baseline="30000" dirty="0" err="1">
                <a:latin typeface="Arial" charset="0"/>
                <a:ea typeface="Arial" charset="0"/>
                <a:cs typeface="Arial" charset="0"/>
              </a:rPr>
              <a:t>dim</a:t>
            </a:r>
            <a:r>
              <a:rPr lang="en-US" sz="1000" dirty="0">
                <a:latin typeface="Arial" charset="0"/>
                <a:ea typeface="Arial" charset="0"/>
                <a:cs typeface="Arial" charset="0"/>
              </a:rPr>
              <a:t> expression, while non-HE were validated for tdTomato</a:t>
            </a:r>
            <a:r>
              <a:rPr lang="en-US" sz="1000" baseline="30000" dirty="0">
                <a:latin typeface="Arial" charset="0"/>
                <a:ea typeface="Arial" charset="0"/>
                <a:cs typeface="Arial" charset="0"/>
              </a:rPr>
              <a:t>-</a:t>
            </a:r>
            <a:r>
              <a:rPr lang="en-US" sz="1000" dirty="0">
                <a:latin typeface="Arial" charset="0"/>
                <a:ea typeface="Arial" charset="0"/>
                <a:cs typeface="Arial" charset="0"/>
              </a:rPr>
              <a:t> expression. Cells that failed these quality control criteria were excluded from cDNA library preparation. (B) Statistics of Fluidigm C1 capture and HiSeq 2500 sequencing. A total of 55 HE, 47 non-HE, and 35 HP were considered validated for subsequent analyses. (C) Total gene expression across individual cells were plotted and compared to the gene expression of similarly collected bulk RNASeq sample controls. R</a:t>
            </a:r>
            <a:r>
              <a:rPr lang="en-US" sz="1000" baseline="30000" dirty="0">
                <a:latin typeface="Arial" charset="0"/>
                <a:ea typeface="Arial" charset="0"/>
                <a:cs typeface="Arial" charset="0"/>
              </a:rPr>
              <a:t>2</a:t>
            </a:r>
            <a:r>
              <a:rPr lang="en-US" sz="1000" dirty="0">
                <a:latin typeface="Arial" charset="0"/>
                <a:ea typeface="Arial" charset="0"/>
                <a:cs typeface="Arial" charset="0"/>
              </a:rPr>
              <a:t>=0.90. Each dot represents a single gene, while the blue cloud surrounding each gene reflects the variance across individual cells. (D) Normalized log-transformed FPKM values for the </a:t>
            </a:r>
            <a:r>
              <a:rPr lang="en-US" sz="1000" i="1" dirty="0">
                <a:latin typeface="Arial" charset="0"/>
                <a:ea typeface="Arial" charset="0"/>
                <a:cs typeface="Arial" charset="0"/>
              </a:rPr>
              <a:t>RUNX1c</a:t>
            </a:r>
            <a:r>
              <a:rPr lang="en-US" sz="1000" dirty="0">
                <a:latin typeface="Arial" charset="0"/>
                <a:ea typeface="Arial" charset="0"/>
                <a:cs typeface="Arial" charset="0"/>
              </a:rPr>
              <a:t> isoform averaged across all cells in HE and non-HE populations. **p&lt;0.01 as compared to HE and assessed using student’s t-test, error bars represent SEM. (E) Top 15 canonical pathways derived from the Ingenuity Pathway Analysis gene ontology algorithms for the HE and non-HE populations. </a:t>
            </a:r>
            <a:endParaRPr lang="en-US" sz="1000" b="1" dirty="0">
              <a:latin typeface="Arial" charset="0"/>
              <a:ea typeface="Arial" charset="0"/>
              <a:cs typeface="Arial" charset="0"/>
            </a:endParaRPr>
          </a:p>
        </p:txBody>
      </p:sp>
      <p:sp>
        <p:nvSpPr>
          <p:cNvPr id="41" name="TextBox 40"/>
          <p:cNvSpPr txBox="1"/>
          <p:nvPr/>
        </p:nvSpPr>
        <p:spPr>
          <a:xfrm rot="16200000">
            <a:off x="3910913" y="3372061"/>
            <a:ext cx="1574470" cy="415498"/>
          </a:xfrm>
          <a:prstGeom prst="rect">
            <a:avLst/>
          </a:prstGeom>
          <a:noFill/>
        </p:spPr>
        <p:txBody>
          <a:bodyPr wrap="none" rtlCol="0">
            <a:spAutoFit/>
          </a:bodyPr>
          <a:lstStyle/>
          <a:p>
            <a:pPr algn="ctr"/>
            <a:r>
              <a:rPr lang="en-US" sz="1050" dirty="0">
                <a:latin typeface="Arial" charset="0"/>
                <a:ea typeface="Arial" charset="0"/>
                <a:cs typeface="Arial" charset="0"/>
              </a:rPr>
              <a:t>Single Cell Expression </a:t>
            </a:r>
          </a:p>
          <a:p>
            <a:pPr algn="ctr"/>
            <a:r>
              <a:rPr lang="en-US" sz="1050" dirty="0">
                <a:latin typeface="Arial" charset="0"/>
                <a:ea typeface="Arial" charset="0"/>
                <a:cs typeface="Arial" charset="0"/>
              </a:rPr>
              <a:t>Level (log FPKM+1)</a:t>
            </a:r>
          </a:p>
        </p:txBody>
      </p:sp>
      <p:sp>
        <p:nvSpPr>
          <p:cNvPr id="42" name="TextBox 41"/>
          <p:cNvSpPr txBox="1"/>
          <p:nvPr/>
        </p:nvSpPr>
        <p:spPr>
          <a:xfrm>
            <a:off x="5038902" y="4531814"/>
            <a:ext cx="2385589" cy="253916"/>
          </a:xfrm>
          <a:prstGeom prst="rect">
            <a:avLst/>
          </a:prstGeom>
          <a:noFill/>
        </p:spPr>
        <p:txBody>
          <a:bodyPr wrap="none" rtlCol="0">
            <a:spAutoFit/>
          </a:bodyPr>
          <a:lstStyle/>
          <a:p>
            <a:r>
              <a:rPr lang="en-US" sz="1050">
                <a:latin typeface="Arial" charset="0"/>
                <a:ea typeface="Arial" charset="0"/>
                <a:cs typeface="Arial" charset="0"/>
              </a:rPr>
              <a:t>Bulk Expression </a:t>
            </a:r>
            <a:r>
              <a:rPr lang="en-US" sz="1050" dirty="0">
                <a:latin typeface="Arial" charset="0"/>
                <a:ea typeface="Arial" charset="0"/>
                <a:cs typeface="Arial" charset="0"/>
              </a:rPr>
              <a:t>Level (log FPKM+1)</a:t>
            </a:r>
          </a:p>
        </p:txBody>
      </p:sp>
      <p:sp>
        <p:nvSpPr>
          <p:cNvPr id="43" name="TextBox 42"/>
          <p:cNvSpPr txBox="1"/>
          <p:nvPr/>
        </p:nvSpPr>
        <p:spPr>
          <a:xfrm rot="16200000">
            <a:off x="-61158" y="6268800"/>
            <a:ext cx="1332416" cy="307777"/>
          </a:xfrm>
          <a:prstGeom prst="rect">
            <a:avLst/>
          </a:prstGeom>
          <a:noFill/>
        </p:spPr>
        <p:txBody>
          <a:bodyPr wrap="none" rtlCol="0">
            <a:spAutoFit/>
          </a:bodyPr>
          <a:lstStyle/>
          <a:p>
            <a:pPr algn="ctr"/>
            <a:r>
              <a:rPr lang="en-US" sz="1400" b="1" dirty="0">
                <a:latin typeface="Arial" charset="0"/>
                <a:ea typeface="Arial" charset="0"/>
                <a:cs typeface="Arial" charset="0"/>
              </a:rPr>
              <a:t>log (FPKM+1)</a:t>
            </a:r>
          </a:p>
        </p:txBody>
      </p:sp>
    </p:spTree>
    <p:extLst>
      <p:ext uri="{BB962C8B-B14F-4D97-AF65-F5344CB8AC3E}">
        <p14:creationId xmlns:p14="http://schemas.microsoft.com/office/powerpoint/2010/main" val="21031650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p:cNvGrpSpPr/>
          <p:nvPr/>
        </p:nvGrpSpPr>
        <p:grpSpPr>
          <a:xfrm>
            <a:off x="1564276" y="298347"/>
            <a:ext cx="4670856" cy="8651855"/>
            <a:chOff x="457199" y="736600"/>
            <a:chExt cx="4168095" cy="7720587"/>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57199" y="736600"/>
              <a:ext cx="1243584" cy="999260"/>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752502" y="736600"/>
              <a:ext cx="1246895" cy="996696"/>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038416" y="736600"/>
              <a:ext cx="1243484" cy="996696"/>
            </a:xfrm>
            <a:prstGeom prst="rect">
              <a:avLst/>
            </a:prstGeom>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57199" y="2820673"/>
              <a:ext cx="1243584" cy="996696"/>
            </a:xfrm>
            <a:prstGeom prst="rect">
              <a:avLst/>
            </a:prstGeom>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793170" y="2820673"/>
              <a:ext cx="1197864" cy="996465"/>
            </a:xfrm>
            <a:prstGeom prst="rect">
              <a:avLst/>
            </a:prstGeom>
          </p:spPr>
        </p:pic>
        <p:pic>
          <p:nvPicPr>
            <p:cNvPr id="10" name="Picture 9"/>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3047459" y="2820673"/>
              <a:ext cx="1231801" cy="999025"/>
            </a:xfrm>
            <a:prstGeom prst="rect">
              <a:avLst/>
            </a:prstGeom>
          </p:spPr>
        </p:pic>
        <p:sp>
          <p:nvSpPr>
            <p:cNvPr id="12" name="TextBox 11"/>
            <p:cNvSpPr txBox="1"/>
            <p:nvPr/>
          </p:nvSpPr>
          <p:spPr>
            <a:xfrm rot="5400000">
              <a:off x="3978727" y="1153541"/>
              <a:ext cx="1045952" cy="247183"/>
            </a:xfrm>
            <a:prstGeom prst="rect">
              <a:avLst/>
            </a:prstGeom>
            <a:noFill/>
          </p:spPr>
          <p:txBody>
            <a:bodyPr wrap="none" rtlCol="0">
              <a:spAutoFit/>
            </a:bodyPr>
            <a:lstStyle/>
            <a:p>
              <a:r>
                <a:rPr lang="en-US" sz="1200">
                  <a:latin typeface="Arial" charset="0"/>
                  <a:ea typeface="Arial" charset="0"/>
                  <a:cs typeface="Arial" charset="0"/>
                </a:rPr>
                <a:t>Housekeepers</a:t>
              </a:r>
              <a:endParaRPr lang="en-US" sz="1200" dirty="0">
                <a:latin typeface="Arial" charset="0"/>
                <a:ea typeface="Arial" charset="0"/>
                <a:cs typeface="Arial" charset="0"/>
              </a:endParaRPr>
            </a:p>
          </p:txBody>
        </p:sp>
        <p:sp>
          <p:nvSpPr>
            <p:cNvPr id="13" name="TextBox 12"/>
            <p:cNvSpPr txBox="1"/>
            <p:nvPr/>
          </p:nvSpPr>
          <p:spPr>
            <a:xfrm rot="5400000">
              <a:off x="4025645" y="3221970"/>
              <a:ext cx="897184" cy="302113"/>
            </a:xfrm>
            <a:prstGeom prst="rect">
              <a:avLst/>
            </a:prstGeom>
            <a:noFill/>
          </p:spPr>
          <p:txBody>
            <a:bodyPr wrap="none" rtlCol="0">
              <a:spAutoFit/>
            </a:bodyPr>
            <a:lstStyle/>
            <a:p>
              <a:r>
                <a:rPr lang="en-US" sz="1600" dirty="0">
                  <a:latin typeface="Arial" charset="0"/>
                  <a:ea typeface="Arial" charset="0"/>
                  <a:cs typeface="Arial" charset="0"/>
                </a:rPr>
                <a:t>Erythroid</a:t>
              </a:r>
            </a:p>
          </p:txBody>
        </p:sp>
        <p:pic>
          <p:nvPicPr>
            <p:cNvPr id="14" name="Picture 13"/>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457199" y="3959174"/>
              <a:ext cx="1243584" cy="994661"/>
            </a:xfrm>
            <a:prstGeom prst="rect">
              <a:avLst/>
            </a:prstGeom>
          </p:spPr>
        </p:pic>
        <p:sp>
          <p:nvSpPr>
            <p:cNvPr id="15" name="TextBox 14"/>
            <p:cNvSpPr txBox="1"/>
            <p:nvPr/>
          </p:nvSpPr>
          <p:spPr>
            <a:xfrm rot="5400000">
              <a:off x="3998981" y="4965850"/>
              <a:ext cx="950511" cy="302113"/>
            </a:xfrm>
            <a:prstGeom prst="rect">
              <a:avLst/>
            </a:prstGeom>
            <a:noFill/>
          </p:spPr>
          <p:txBody>
            <a:bodyPr wrap="none" rtlCol="0">
              <a:spAutoFit/>
            </a:bodyPr>
            <a:lstStyle/>
            <a:p>
              <a:r>
                <a:rPr lang="en-US" sz="1600" dirty="0">
                  <a:latin typeface="Arial" charset="0"/>
                  <a:ea typeface="Arial" charset="0"/>
                  <a:cs typeface="Arial" charset="0"/>
                </a:rPr>
                <a:t>Lymphoid</a:t>
              </a:r>
            </a:p>
          </p:txBody>
        </p:sp>
        <p:pic>
          <p:nvPicPr>
            <p:cNvPr id="16" name="Picture 15"/>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1793170" y="3959174"/>
              <a:ext cx="1197864" cy="994753"/>
            </a:xfrm>
            <a:prstGeom prst="rect">
              <a:avLst/>
            </a:prstGeom>
          </p:spPr>
        </p:pic>
        <p:pic>
          <p:nvPicPr>
            <p:cNvPr id="18" name="Picture 17"/>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3047459" y="3959174"/>
              <a:ext cx="1181752" cy="998498"/>
            </a:xfrm>
            <a:prstGeom prst="rect">
              <a:avLst/>
            </a:prstGeom>
          </p:spPr>
        </p:pic>
        <p:pic>
          <p:nvPicPr>
            <p:cNvPr id="19" name="Picture 18"/>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457199" y="4990561"/>
              <a:ext cx="1243584" cy="998652"/>
            </a:xfrm>
            <a:prstGeom prst="rect">
              <a:avLst/>
            </a:prstGeom>
          </p:spPr>
        </p:pic>
        <p:pic>
          <p:nvPicPr>
            <p:cNvPr id="20" name="Picture 19"/>
            <p:cNvPicPr>
              <a:picLocks noChangeAspect="1"/>
            </p:cNvPicPr>
            <p:nvPr/>
          </p:nvPicPr>
          <p:blipFill rotWithShape="1">
            <a:blip r:embed="rId12" cstate="print">
              <a:extLst>
                <a:ext uri="{28A0092B-C50C-407E-A947-70E740481C1C}">
                  <a14:useLocalDpi xmlns:a14="http://schemas.microsoft.com/office/drawing/2010/main"/>
                </a:ext>
              </a:extLst>
            </a:blip>
            <a:srcRect/>
            <a:stretch/>
          </p:blipFill>
          <p:spPr>
            <a:xfrm>
              <a:off x="1793170" y="4990561"/>
              <a:ext cx="1181483" cy="999753"/>
            </a:xfrm>
            <a:prstGeom prst="rect">
              <a:avLst/>
            </a:prstGeom>
          </p:spPr>
        </p:pic>
        <p:pic>
          <p:nvPicPr>
            <p:cNvPr id="21" name="Picture 20"/>
            <p:cNvPicPr>
              <a:picLocks noChangeAspect="1"/>
            </p:cNvPicPr>
            <p:nvPr/>
          </p:nvPicPr>
          <p:blipFill rotWithShape="1">
            <a:blip r:embed="rId13" cstate="print">
              <a:extLst>
                <a:ext uri="{28A0092B-C50C-407E-A947-70E740481C1C}">
                  <a14:useLocalDpi xmlns:a14="http://schemas.microsoft.com/office/drawing/2010/main"/>
                </a:ext>
              </a:extLst>
            </a:blip>
            <a:srcRect/>
            <a:stretch/>
          </p:blipFill>
          <p:spPr>
            <a:xfrm>
              <a:off x="3047459" y="4990561"/>
              <a:ext cx="1215697" cy="996738"/>
            </a:xfrm>
            <a:prstGeom prst="rect">
              <a:avLst/>
            </a:prstGeom>
          </p:spPr>
        </p:pic>
        <p:sp>
          <p:nvSpPr>
            <p:cNvPr id="22" name="TextBox 21"/>
            <p:cNvSpPr txBox="1"/>
            <p:nvPr/>
          </p:nvSpPr>
          <p:spPr>
            <a:xfrm rot="5400000">
              <a:off x="4077142" y="7009759"/>
              <a:ext cx="794191" cy="302113"/>
            </a:xfrm>
            <a:prstGeom prst="rect">
              <a:avLst/>
            </a:prstGeom>
            <a:noFill/>
          </p:spPr>
          <p:txBody>
            <a:bodyPr wrap="none" rtlCol="0">
              <a:spAutoFit/>
            </a:bodyPr>
            <a:lstStyle/>
            <a:p>
              <a:r>
                <a:rPr lang="en-US" sz="1600" dirty="0">
                  <a:latin typeface="Arial" charset="0"/>
                  <a:ea typeface="Arial" charset="0"/>
                  <a:cs typeface="Arial" charset="0"/>
                </a:rPr>
                <a:t>Myeloid</a:t>
              </a:r>
            </a:p>
          </p:txBody>
        </p:sp>
        <p:sp>
          <p:nvSpPr>
            <p:cNvPr id="23" name="Rectangle 22"/>
            <p:cNvSpPr/>
            <p:nvPr/>
          </p:nvSpPr>
          <p:spPr>
            <a:xfrm flipH="1">
              <a:off x="4328917" y="824455"/>
              <a:ext cx="45719" cy="90884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Rectangle 23"/>
            <p:cNvSpPr/>
            <p:nvPr/>
          </p:nvSpPr>
          <p:spPr>
            <a:xfrm flipH="1">
              <a:off x="4328917" y="2908297"/>
              <a:ext cx="45719" cy="90884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5" name="Rectangle 24"/>
            <p:cNvSpPr/>
            <p:nvPr/>
          </p:nvSpPr>
          <p:spPr>
            <a:xfrm flipH="1">
              <a:off x="4328917" y="4049131"/>
              <a:ext cx="45719" cy="193816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26" name="Picture 25"/>
            <p:cNvPicPr>
              <a:picLocks noChangeAspect="1"/>
            </p:cNvPicPr>
            <p:nvPr/>
          </p:nvPicPr>
          <p:blipFill rotWithShape="1">
            <a:blip r:embed="rId14" cstate="print">
              <a:extLst>
                <a:ext uri="{28A0092B-C50C-407E-A947-70E740481C1C}">
                  <a14:useLocalDpi xmlns:a14="http://schemas.microsoft.com/office/drawing/2010/main"/>
                </a:ext>
              </a:extLst>
            </a:blip>
            <a:srcRect/>
            <a:stretch/>
          </p:blipFill>
          <p:spPr>
            <a:xfrm>
              <a:off x="457199" y="6155259"/>
              <a:ext cx="1243584" cy="997201"/>
            </a:xfrm>
            <a:prstGeom prst="rect">
              <a:avLst/>
            </a:prstGeom>
          </p:spPr>
        </p:pic>
        <p:pic>
          <p:nvPicPr>
            <p:cNvPr id="27" name="Picture 26"/>
            <p:cNvPicPr>
              <a:picLocks noChangeAspect="1"/>
            </p:cNvPicPr>
            <p:nvPr/>
          </p:nvPicPr>
          <p:blipFill rotWithShape="1">
            <a:blip r:embed="rId15" cstate="print">
              <a:extLst>
                <a:ext uri="{28A0092B-C50C-407E-A947-70E740481C1C}">
                  <a14:useLocalDpi xmlns:a14="http://schemas.microsoft.com/office/drawing/2010/main"/>
                </a:ext>
              </a:extLst>
            </a:blip>
            <a:srcRect/>
            <a:stretch/>
          </p:blipFill>
          <p:spPr>
            <a:xfrm>
              <a:off x="1793170" y="6155259"/>
              <a:ext cx="1234440" cy="998203"/>
            </a:xfrm>
            <a:prstGeom prst="rect">
              <a:avLst/>
            </a:prstGeom>
          </p:spPr>
        </p:pic>
        <p:pic>
          <p:nvPicPr>
            <p:cNvPr id="28" name="Picture 27"/>
            <p:cNvPicPr>
              <a:picLocks noChangeAspect="1"/>
            </p:cNvPicPr>
            <p:nvPr/>
          </p:nvPicPr>
          <p:blipFill rotWithShape="1">
            <a:blip r:embed="rId16" cstate="print">
              <a:extLst>
                <a:ext uri="{28A0092B-C50C-407E-A947-70E740481C1C}">
                  <a14:useLocalDpi xmlns:a14="http://schemas.microsoft.com/office/drawing/2010/main"/>
                </a:ext>
              </a:extLst>
            </a:blip>
            <a:srcRect/>
            <a:stretch/>
          </p:blipFill>
          <p:spPr>
            <a:xfrm>
              <a:off x="3047459" y="6155259"/>
              <a:ext cx="1165648" cy="997088"/>
            </a:xfrm>
            <a:prstGeom prst="rect">
              <a:avLst/>
            </a:prstGeom>
          </p:spPr>
        </p:pic>
        <p:sp>
          <p:nvSpPr>
            <p:cNvPr id="29" name="Rectangle 28"/>
            <p:cNvSpPr/>
            <p:nvPr/>
          </p:nvSpPr>
          <p:spPr>
            <a:xfrm flipH="1">
              <a:off x="4328917" y="6273705"/>
              <a:ext cx="45719" cy="188421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30" name="Picture 29"/>
            <p:cNvPicPr>
              <a:picLocks noChangeAspect="1"/>
            </p:cNvPicPr>
            <p:nvPr/>
          </p:nvPicPr>
          <p:blipFill rotWithShape="1">
            <a:blip r:embed="rId17" cstate="print">
              <a:extLst>
                <a:ext uri="{28A0092B-C50C-407E-A947-70E740481C1C}">
                  <a14:useLocalDpi xmlns:a14="http://schemas.microsoft.com/office/drawing/2010/main"/>
                </a:ext>
              </a:extLst>
            </a:blip>
            <a:srcRect/>
            <a:stretch/>
          </p:blipFill>
          <p:spPr>
            <a:xfrm>
              <a:off x="457199" y="7161177"/>
              <a:ext cx="1243584" cy="999631"/>
            </a:xfrm>
            <a:prstGeom prst="rect">
              <a:avLst/>
            </a:prstGeom>
          </p:spPr>
        </p:pic>
        <p:pic>
          <p:nvPicPr>
            <p:cNvPr id="31" name="Picture 30"/>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a:off x="1793170" y="7161177"/>
              <a:ext cx="1245246" cy="996746"/>
            </a:xfrm>
            <a:prstGeom prst="rect">
              <a:avLst/>
            </a:prstGeom>
          </p:spPr>
        </p:pic>
        <p:pic>
          <p:nvPicPr>
            <p:cNvPr id="32" name="Picture 31"/>
            <p:cNvPicPr>
              <a:picLocks noChangeAspect="1"/>
            </p:cNvPicPr>
            <p:nvPr/>
          </p:nvPicPr>
          <p:blipFill rotWithShape="1">
            <a:blip r:embed="rId19" cstate="print">
              <a:extLst>
                <a:ext uri="{28A0092B-C50C-407E-A947-70E740481C1C}">
                  <a14:useLocalDpi xmlns:a14="http://schemas.microsoft.com/office/drawing/2010/main"/>
                </a:ext>
              </a:extLst>
            </a:blip>
            <a:srcRect/>
            <a:stretch/>
          </p:blipFill>
          <p:spPr>
            <a:xfrm>
              <a:off x="3047459" y="7161177"/>
              <a:ext cx="1234440" cy="998724"/>
            </a:xfrm>
            <a:prstGeom prst="rect">
              <a:avLst/>
            </a:prstGeom>
          </p:spPr>
        </p:pic>
        <p:grpSp>
          <p:nvGrpSpPr>
            <p:cNvPr id="33" name="Group 32"/>
            <p:cNvGrpSpPr/>
            <p:nvPr/>
          </p:nvGrpSpPr>
          <p:grpSpPr>
            <a:xfrm>
              <a:off x="1438925" y="8210004"/>
              <a:ext cx="469583" cy="247183"/>
              <a:chOff x="811827" y="6364681"/>
              <a:chExt cx="469583" cy="247183"/>
            </a:xfrm>
          </p:grpSpPr>
          <p:sp>
            <p:nvSpPr>
              <p:cNvPr id="34" name="TextBox 33"/>
              <p:cNvSpPr txBox="1"/>
              <p:nvPr/>
            </p:nvSpPr>
            <p:spPr>
              <a:xfrm>
                <a:off x="926370" y="6364681"/>
                <a:ext cx="355040" cy="247183"/>
              </a:xfrm>
              <a:prstGeom prst="rect">
                <a:avLst/>
              </a:prstGeom>
              <a:noFill/>
            </p:spPr>
            <p:txBody>
              <a:bodyPr wrap="none" rtlCol="0">
                <a:spAutoFit/>
              </a:bodyPr>
              <a:lstStyle/>
              <a:p>
                <a:r>
                  <a:rPr lang="en-US" sz="1200" dirty="0">
                    <a:latin typeface="Arial" charset="0"/>
                    <a:ea typeface="Arial" charset="0"/>
                    <a:cs typeface="Arial" charset="0"/>
                  </a:rPr>
                  <a:t>HE</a:t>
                </a:r>
              </a:p>
            </p:txBody>
          </p:sp>
          <p:sp>
            <p:nvSpPr>
              <p:cNvPr id="35" name="Rectangle 34"/>
              <p:cNvSpPr/>
              <p:nvPr/>
            </p:nvSpPr>
            <p:spPr>
              <a:xfrm>
                <a:off x="811827" y="6412606"/>
                <a:ext cx="134982" cy="134982"/>
              </a:xfrm>
              <a:prstGeom prst="rect">
                <a:avLst/>
              </a:prstGeom>
              <a:solidFill>
                <a:srgbClr val="F977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36" name="Group 35"/>
            <p:cNvGrpSpPr/>
            <p:nvPr/>
          </p:nvGrpSpPr>
          <p:grpSpPr>
            <a:xfrm>
              <a:off x="2806425" y="8210004"/>
              <a:ext cx="751298" cy="247183"/>
              <a:chOff x="1255111" y="6363257"/>
              <a:chExt cx="751298" cy="247183"/>
            </a:xfrm>
          </p:grpSpPr>
          <p:sp>
            <p:nvSpPr>
              <p:cNvPr id="37" name="TextBox 36"/>
              <p:cNvSpPr txBox="1"/>
              <p:nvPr/>
            </p:nvSpPr>
            <p:spPr>
              <a:xfrm>
                <a:off x="1355264" y="6363257"/>
                <a:ext cx="651145" cy="247183"/>
              </a:xfrm>
              <a:prstGeom prst="rect">
                <a:avLst/>
              </a:prstGeom>
              <a:noFill/>
            </p:spPr>
            <p:txBody>
              <a:bodyPr wrap="none" rtlCol="0">
                <a:spAutoFit/>
              </a:bodyPr>
              <a:lstStyle/>
              <a:p>
                <a:r>
                  <a:rPr lang="en-US" sz="1200" dirty="0">
                    <a:latin typeface="Arial" charset="0"/>
                    <a:ea typeface="Arial" charset="0"/>
                    <a:cs typeface="Arial" charset="0"/>
                  </a:rPr>
                  <a:t>Non-HE</a:t>
                </a:r>
              </a:p>
            </p:txBody>
          </p:sp>
          <p:sp>
            <p:nvSpPr>
              <p:cNvPr id="38" name="Rectangle 37"/>
              <p:cNvSpPr/>
              <p:nvPr/>
            </p:nvSpPr>
            <p:spPr>
              <a:xfrm>
                <a:off x="1255111" y="6411182"/>
                <a:ext cx="134982" cy="134982"/>
              </a:xfrm>
              <a:prstGeom prst="rect">
                <a:avLst/>
              </a:prstGeom>
              <a:solidFill>
                <a:srgbClr val="609B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39" name="Group 38"/>
            <p:cNvGrpSpPr/>
            <p:nvPr/>
          </p:nvGrpSpPr>
          <p:grpSpPr>
            <a:xfrm>
              <a:off x="2177634" y="8210004"/>
              <a:ext cx="448133" cy="247183"/>
              <a:chOff x="1406972" y="6908531"/>
              <a:chExt cx="448133" cy="247183"/>
            </a:xfrm>
          </p:grpSpPr>
          <p:sp>
            <p:nvSpPr>
              <p:cNvPr id="40" name="TextBox 39"/>
              <p:cNvSpPr txBox="1"/>
              <p:nvPr/>
            </p:nvSpPr>
            <p:spPr>
              <a:xfrm>
                <a:off x="1500064" y="6908531"/>
                <a:ext cx="355041" cy="247183"/>
              </a:xfrm>
              <a:prstGeom prst="rect">
                <a:avLst/>
              </a:prstGeom>
              <a:noFill/>
            </p:spPr>
            <p:txBody>
              <a:bodyPr wrap="none" rtlCol="0">
                <a:spAutoFit/>
              </a:bodyPr>
              <a:lstStyle/>
              <a:p>
                <a:r>
                  <a:rPr lang="en-US" sz="1200" dirty="0">
                    <a:latin typeface="Arial" charset="0"/>
                    <a:ea typeface="Arial" charset="0"/>
                    <a:cs typeface="Arial" charset="0"/>
                  </a:rPr>
                  <a:t>HP</a:t>
                </a:r>
              </a:p>
            </p:txBody>
          </p:sp>
          <p:sp>
            <p:nvSpPr>
              <p:cNvPr id="41" name="Rectangle 40"/>
              <p:cNvSpPr/>
              <p:nvPr/>
            </p:nvSpPr>
            <p:spPr>
              <a:xfrm>
                <a:off x="1406972" y="6956456"/>
                <a:ext cx="134982" cy="134982"/>
              </a:xfrm>
              <a:prstGeom prst="rect">
                <a:avLst/>
              </a:prstGeom>
              <a:solidFill>
                <a:srgbClr val="31BB3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sp>
          <p:nvSpPr>
            <p:cNvPr id="42" name="TextBox 41"/>
            <p:cNvSpPr txBox="1"/>
            <p:nvPr/>
          </p:nvSpPr>
          <p:spPr>
            <a:xfrm rot="5400000">
              <a:off x="3963705" y="2214288"/>
              <a:ext cx="1075991" cy="247183"/>
            </a:xfrm>
            <a:prstGeom prst="rect">
              <a:avLst/>
            </a:prstGeom>
            <a:noFill/>
          </p:spPr>
          <p:txBody>
            <a:bodyPr wrap="none" rtlCol="0">
              <a:spAutoFit/>
            </a:bodyPr>
            <a:lstStyle/>
            <a:p>
              <a:r>
                <a:rPr lang="en-US" sz="1200" dirty="0">
                  <a:latin typeface="Arial" charset="0"/>
                  <a:ea typeface="Arial" charset="0"/>
                  <a:cs typeface="Arial" charset="0"/>
                </a:rPr>
                <a:t>Cardiovascular</a:t>
              </a:r>
            </a:p>
          </p:txBody>
        </p:sp>
        <p:sp>
          <p:nvSpPr>
            <p:cNvPr id="43" name="Rectangle 42"/>
            <p:cNvSpPr/>
            <p:nvPr/>
          </p:nvSpPr>
          <p:spPr>
            <a:xfrm flipH="1">
              <a:off x="4328915" y="1873153"/>
              <a:ext cx="45719" cy="90884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4" name="Picture 43"/>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a:off x="457199" y="1759203"/>
              <a:ext cx="1243584" cy="997938"/>
            </a:xfrm>
            <a:prstGeom prst="rect">
              <a:avLst/>
            </a:prstGeom>
          </p:spPr>
        </p:pic>
        <p:pic>
          <p:nvPicPr>
            <p:cNvPr id="45" name="Picture 44"/>
            <p:cNvPicPr>
              <a:picLocks noChangeAspect="1"/>
            </p:cNvPicPr>
            <p:nvPr/>
          </p:nvPicPr>
          <p:blipFill rotWithShape="1">
            <a:blip r:embed="rId21" cstate="print">
              <a:extLst>
                <a:ext uri="{28A0092B-C50C-407E-A947-70E740481C1C}">
                  <a14:useLocalDpi xmlns:a14="http://schemas.microsoft.com/office/drawing/2010/main"/>
                </a:ext>
              </a:extLst>
            </a:blip>
            <a:srcRect/>
            <a:stretch/>
          </p:blipFill>
          <p:spPr>
            <a:xfrm>
              <a:off x="1793170" y="1759203"/>
              <a:ext cx="1191082" cy="994924"/>
            </a:xfrm>
            <a:prstGeom prst="rect">
              <a:avLst/>
            </a:prstGeom>
          </p:spPr>
        </p:pic>
        <p:pic>
          <p:nvPicPr>
            <p:cNvPr id="46" name="Picture 45"/>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3046785" y="1759203"/>
              <a:ext cx="1232475" cy="996822"/>
            </a:xfrm>
            <a:prstGeom prst="rect">
              <a:avLst/>
            </a:prstGeom>
          </p:spPr>
        </p:pic>
      </p:grpSp>
      <p:sp>
        <p:nvSpPr>
          <p:cNvPr id="48" name="TextBox 47"/>
          <p:cNvSpPr txBox="1"/>
          <p:nvPr/>
        </p:nvSpPr>
        <p:spPr>
          <a:xfrm>
            <a:off x="299" y="9051765"/>
            <a:ext cx="7779626" cy="861774"/>
          </a:xfrm>
          <a:prstGeom prst="rect">
            <a:avLst/>
          </a:prstGeom>
          <a:noFill/>
        </p:spPr>
        <p:txBody>
          <a:bodyPr wrap="square" rtlCol="0">
            <a:spAutoFit/>
          </a:bodyPr>
          <a:lstStyle/>
          <a:p>
            <a:pPr algn="just"/>
            <a:r>
              <a:rPr lang="en-US" sz="1000" b="1" dirty="0">
                <a:latin typeface="Arial" charset="0"/>
                <a:ea typeface="Arial" charset="0"/>
                <a:cs typeface="Arial" charset="0"/>
              </a:rPr>
              <a:t>Supplemental Figure 3.</a:t>
            </a:r>
            <a:r>
              <a:rPr lang="en-US" sz="1000" dirty="0">
                <a:latin typeface="Arial" charset="0"/>
                <a:ea typeface="Arial" charset="0"/>
                <a:cs typeface="Arial" charset="0"/>
              </a:rPr>
              <a:t> </a:t>
            </a:r>
            <a:r>
              <a:rPr lang="en-US" sz="1000" b="1" dirty="0">
                <a:latin typeface="Arial" charset="0"/>
                <a:ea typeface="Arial" charset="0"/>
                <a:cs typeface="Arial" charset="0"/>
              </a:rPr>
              <a:t>Supplemental violin plots of single-cell RNASeq gene expression. </a:t>
            </a:r>
            <a:r>
              <a:rPr lang="en-US" sz="1000" dirty="0">
                <a:latin typeface="Arial" charset="0"/>
                <a:ea typeface="Arial" charset="0"/>
                <a:cs typeface="Arial" charset="0"/>
              </a:rPr>
              <a:t>Normalized</a:t>
            </a:r>
            <a:r>
              <a:rPr lang="en-US" sz="1000" b="1" dirty="0">
                <a:latin typeface="Arial" charset="0"/>
                <a:ea typeface="Arial" charset="0"/>
                <a:cs typeface="Arial" charset="0"/>
              </a:rPr>
              <a:t> </a:t>
            </a:r>
            <a:r>
              <a:rPr lang="en-US" sz="1000" dirty="0">
                <a:latin typeface="Arial" charset="0"/>
                <a:ea typeface="Arial" charset="0"/>
                <a:cs typeface="Arial" charset="0"/>
              </a:rPr>
              <a:t>log-transformed</a:t>
            </a:r>
            <a:r>
              <a:rPr lang="en-US" sz="1000" b="1" dirty="0">
                <a:latin typeface="Arial" charset="0"/>
                <a:ea typeface="Arial" charset="0"/>
                <a:cs typeface="Arial" charset="0"/>
              </a:rPr>
              <a:t> </a:t>
            </a:r>
            <a:r>
              <a:rPr lang="en-US" sz="1000" dirty="0">
                <a:latin typeface="Arial" charset="0"/>
                <a:ea typeface="Arial" charset="0"/>
                <a:cs typeface="Arial" charset="0"/>
              </a:rPr>
              <a:t>FPKM values of key genes associated with cardiovascular development, erythroid, lymphoid, and myeloid cell phenotypes. Traditional housekeeper gene expression (</a:t>
            </a:r>
            <a:r>
              <a:rPr lang="en-US" sz="1000" i="1" dirty="0">
                <a:latin typeface="Arial" charset="0"/>
                <a:ea typeface="Arial" charset="0"/>
                <a:cs typeface="Arial" charset="0"/>
              </a:rPr>
              <a:t>GAPDH</a:t>
            </a:r>
            <a:r>
              <a:rPr lang="en-US" sz="1000" dirty="0">
                <a:latin typeface="Arial" charset="0"/>
                <a:ea typeface="Arial" charset="0"/>
                <a:cs typeface="Arial" charset="0"/>
              </a:rPr>
              <a:t>, </a:t>
            </a:r>
            <a:r>
              <a:rPr lang="en-US" sz="1000" i="1" dirty="0">
                <a:latin typeface="Arial" charset="0"/>
                <a:ea typeface="Arial" charset="0"/>
                <a:cs typeface="Arial" charset="0"/>
              </a:rPr>
              <a:t>ACTB</a:t>
            </a:r>
            <a:r>
              <a:rPr lang="en-US" sz="1000" dirty="0">
                <a:latin typeface="Arial" charset="0"/>
                <a:ea typeface="Arial" charset="0"/>
                <a:cs typeface="Arial" charset="0"/>
              </a:rPr>
              <a:t> and </a:t>
            </a:r>
            <a:r>
              <a:rPr lang="en-US" sz="1000" i="1" dirty="0">
                <a:latin typeface="Arial" charset="0"/>
                <a:ea typeface="Arial" charset="0"/>
                <a:cs typeface="Arial" charset="0"/>
              </a:rPr>
              <a:t>GPI</a:t>
            </a:r>
            <a:r>
              <a:rPr lang="en-US" sz="1000" dirty="0">
                <a:latin typeface="Arial" charset="0"/>
                <a:ea typeface="Arial" charset="0"/>
                <a:cs typeface="Arial" charset="0"/>
              </a:rPr>
              <a:t>) are also shown to demonstrate homogeneous expression and frequency across HE, non-HE, and HP populations.</a:t>
            </a:r>
          </a:p>
          <a:p>
            <a:pPr algn="just"/>
            <a:endParaRPr lang="en-US" sz="1000" b="1" dirty="0">
              <a:latin typeface="Arial" charset="0"/>
              <a:ea typeface="Arial" charset="0"/>
              <a:cs typeface="Arial" charset="0"/>
            </a:endParaRPr>
          </a:p>
        </p:txBody>
      </p:sp>
      <p:sp>
        <p:nvSpPr>
          <p:cNvPr id="49" name="TextBox 48"/>
          <p:cNvSpPr txBox="1"/>
          <p:nvPr/>
        </p:nvSpPr>
        <p:spPr>
          <a:xfrm rot="16200000">
            <a:off x="108368" y="4268480"/>
            <a:ext cx="2347117" cy="276999"/>
          </a:xfrm>
          <a:prstGeom prst="rect">
            <a:avLst/>
          </a:prstGeom>
          <a:noFill/>
        </p:spPr>
        <p:txBody>
          <a:bodyPr wrap="none" rtlCol="0">
            <a:spAutoFit/>
          </a:bodyPr>
          <a:lstStyle/>
          <a:p>
            <a:r>
              <a:rPr lang="en-US" sz="1200" dirty="0">
                <a:latin typeface="Arial" charset="0"/>
                <a:ea typeface="Arial" charset="0"/>
                <a:cs typeface="Arial" charset="0"/>
              </a:rPr>
              <a:t>Expression Level (log FPKM+1)</a:t>
            </a:r>
          </a:p>
        </p:txBody>
      </p:sp>
      <p:cxnSp>
        <p:nvCxnSpPr>
          <p:cNvPr id="50" name="Straight Connector 49"/>
          <p:cNvCxnSpPr>
            <a:stCxn id="49" idx="3"/>
          </p:cNvCxnSpPr>
          <p:nvPr/>
        </p:nvCxnSpPr>
        <p:spPr>
          <a:xfrm flipV="1">
            <a:off x="1281927" y="558466"/>
            <a:ext cx="0" cy="267495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V="1">
            <a:off x="1281925" y="5580538"/>
            <a:ext cx="0" cy="292052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94534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213261" y="4827359"/>
            <a:ext cx="6815781" cy="4371900"/>
          </a:xfrm>
          <a:prstGeom prst="rect">
            <a:avLst/>
          </a:prstGeom>
        </p:spPr>
      </p:pic>
      <p:pic>
        <p:nvPicPr>
          <p:cNvPr id="6" name="Picture 5"/>
          <p:cNvPicPr>
            <a:picLocks noChangeAspect="1"/>
          </p:cNvPicPr>
          <p:nvPr/>
        </p:nvPicPr>
        <p:blipFill>
          <a:blip r:embed="rId3"/>
          <a:stretch>
            <a:fillRect/>
          </a:stretch>
        </p:blipFill>
        <p:spPr>
          <a:xfrm>
            <a:off x="317500" y="286172"/>
            <a:ext cx="6731000" cy="4367989"/>
          </a:xfrm>
          <a:prstGeom prst="rect">
            <a:avLst/>
          </a:prstGeom>
        </p:spPr>
      </p:pic>
      <p:sp>
        <p:nvSpPr>
          <p:cNvPr id="7" name="TextBox 6"/>
          <p:cNvSpPr txBox="1"/>
          <p:nvPr/>
        </p:nvSpPr>
        <p:spPr>
          <a:xfrm>
            <a:off x="102158" y="64508"/>
            <a:ext cx="940578" cy="369332"/>
          </a:xfrm>
          <a:prstGeom prst="rect">
            <a:avLst/>
          </a:prstGeom>
          <a:noFill/>
        </p:spPr>
        <p:txBody>
          <a:bodyPr wrap="square" rtlCol="0">
            <a:spAutoFit/>
          </a:bodyPr>
          <a:lstStyle/>
          <a:p>
            <a:r>
              <a:rPr lang="en-US" b="1" dirty="0">
                <a:latin typeface="Arial" charset="0"/>
                <a:ea typeface="Arial" charset="0"/>
                <a:cs typeface="Arial" charset="0"/>
              </a:rPr>
              <a:t>A</a:t>
            </a:r>
          </a:p>
        </p:txBody>
      </p:sp>
      <p:sp>
        <p:nvSpPr>
          <p:cNvPr id="8" name="TextBox 7"/>
          <p:cNvSpPr txBox="1"/>
          <p:nvPr/>
        </p:nvSpPr>
        <p:spPr>
          <a:xfrm>
            <a:off x="121613" y="4574441"/>
            <a:ext cx="940578" cy="369332"/>
          </a:xfrm>
          <a:prstGeom prst="rect">
            <a:avLst/>
          </a:prstGeom>
          <a:noFill/>
        </p:spPr>
        <p:txBody>
          <a:bodyPr wrap="square" rtlCol="0">
            <a:spAutoFit/>
          </a:bodyPr>
          <a:lstStyle/>
          <a:p>
            <a:r>
              <a:rPr lang="en-US" b="1" dirty="0">
                <a:latin typeface="Arial" charset="0"/>
                <a:ea typeface="Arial" charset="0"/>
                <a:cs typeface="Arial" charset="0"/>
              </a:rPr>
              <a:t>B</a:t>
            </a:r>
          </a:p>
        </p:txBody>
      </p:sp>
      <p:sp>
        <p:nvSpPr>
          <p:cNvPr id="9" name="TextBox 8"/>
          <p:cNvSpPr txBox="1"/>
          <p:nvPr/>
        </p:nvSpPr>
        <p:spPr>
          <a:xfrm>
            <a:off x="16342" y="9115933"/>
            <a:ext cx="7779626" cy="861774"/>
          </a:xfrm>
          <a:prstGeom prst="rect">
            <a:avLst/>
          </a:prstGeom>
          <a:noFill/>
        </p:spPr>
        <p:txBody>
          <a:bodyPr wrap="square" rtlCol="0">
            <a:spAutoFit/>
          </a:bodyPr>
          <a:lstStyle/>
          <a:p>
            <a:pPr algn="just"/>
            <a:r>
              <a:rPr lang="en-US" sz="1000" b="1" dirty="0">
                <a:latin typeface="Arial" charset="0"/>
                <a:ea typeface="Arial" charset="0"/>
                <a:cs typeface="Arial" charset="0"/>
              </a:rPr>
              <a:t>Supplemental Figure 4. Significance level of principal components.</a:t>
            </a:r>
            <a:r>
              <a:rPr lang="en-US" sz="1000" dirty="0">
                <a:latin typeface="Arial" charset="0"/>
                <a:ea typeface="Arial" charset="0"/>
                <a:cs typeface="Arial" charset="0"/>
              </a:rPr>
              <a:t> Output of Seurat p-value calculations of principal components as assessed from the (A) total gene list and (B) blood and endothelial gene restricted subset list. In brief, significance testing of principal components is assessed by Jackstraw analysis</a:t>
            </a:r>
            <a:r>
              <a:rPr lang="en-US" sz="1000" baseline="30000" dirty="0">
                <a:latin typeface="Arial" charset="0"/>
                <a:ea typeface="Arial" charset="0"/>
                <a:cs typeface="Arial" charset="0"/>
              </a:rPr>
              <a:t>77</a:t>
            </a:r>
            <a:r>
              <a:rPr lang="en-US" sz="1000" dirty="0">
                <a:latin typeface="Arial" charset="0"/>
                <a:ea typeface="Arial" charset="0"/>
                <a:cs typeface="Arial" charset="0"/>
              </a:rPr>
              <a:t>. Each subplot compares p-values of genes within the principal component via Jackstraw analysis (horizontal axis) as compared to a theoretical p-values from a random population sampling (vertical axis). Principal components with p&lt;0.05 were subsequently used in t-SNE analysis and clustering classifications as described in Figure 3D. </a:t>
            </a:r>
            <a:endParaRPr lang="en-US" sz="1000" b="1" dirty="0">
              <a:latin typeface="Arial" charset="0"/>
              <a:ea typeface="Arial" charset="0"/>
              <a:cs typeface="Arial" charset="0"/>
            </a:endParaRPr>
          </a:p>
        </p:txBody>
      </p:sp>
    </p:spTree>
    <p:extLst>
      <p:ext uri="{BB962C8B-B14F-4D97-AF65-F5344CB8AC3E}">
        <p14:creationId xmlns:p14="http://schemas.microsoft.com/office/powerpoint/2010/main" val="19997577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757580" y="6265262"/>
            <a:ext cx="2542031" cy="2912839"/>
          </a:xfrm>
          <a:prstGeom prst="rect">
            <a:avLst/>
          </a:prstGeom>
        </p:spPr>
      </p:pic>
      <p:pic>
        <p:nvPicPr>
          <p:cNvPr id="17" name="Picture 1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516507" y="3230646"/>
            <a:ext cx="2563586" cy="2871216"/>
          </a:xfrm>
          <a:prstGeom prst="rect">
            <a:avLst/>
          </a:prstGeom>
        </p:spPr>
      </p:pic>
      <p:pic>
        <p:nvPicPr>
          <p:cNvPr id="16" name="Picture 1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0741" y="3230646"/>
            <a:ext cx="2567881" cy="2871216"/>
          </a:xfrm>
          <a:prstGeom prst="rect">
            <a:avLst/>
          </a:prstGeom>
        </p:spPr>
      </p:pic>
      <p:sp>
        <p:nvSpPr>
          <p:cNvPr id="8" name="TextBox 7"/>
          <p:cNvSpPr txBox="1"/>
          <p:nvPr/>
        </p:nvSpPr>
        <p:spPr>
          <a:xfrm>
            <a:off x="102158" y="32424"/>
            <a:ext cx="940578" cy="369332"/>
          </a:xfrm>
          <a:prstGeom prst="rect">
            <a:avLst/>
          </a:prstGeom>
          <a:noFill/>
        </p:spPr>
        <p:txBody>
          <a:bodyPr wrap="square" rtlCol="0">
            <a:spAutoFit/>
          </a:bodyPr>
          <a:lstStyle/>
          <a:p>
            <a:r>
              <a:rPr lang="en-US" b="1" dirty="0">
                <a:latin typeface="Arial" charset="0"/>
                <a:ea typeface="Arial" charset="0"/>
                <a:cs typeface="Arial" charset="0"/>
              </a:rPr>
              <a:t>A</a:t>
            </a:r>
          </a:p>
        </p:txBody>
      </p:sp>
      <p:sp>
        <p:nvSpPr>
          <p:cNvPr id="12" name="TextBox 11"/>
          <p:cNvSpPr txBox="1"/>
          <p:nvPr/>
        </p:nvSpPr>
        <p:spPr>
          <a:xfrm>
            <a:off x="1347301" y="6028831"/>
            <a:ext cx="940578" cy="369332"/>
          </a:xfrm>
          <a:prstGeom prst="rect">
            <a:avLst/>
          </a:prstGeom>
          <a:noFill/>
        </p:spPr>
        <p:txBody>
          <a:bodyPr wrap="square" rtlCol="0">
            <a:spAutoFit/>
          </a:bodyPr>
          <a:lstStyle/>
          <a:p>
            <a:r>
              <a:rPr lang="en-US" b="1" dirty="0">
                <a:latin typeface="Arial" charset="0"/>
                <a:ea typeface="Arial" charset="0"/>
                <a:cs typeface="Arial" charset="0"/>
              </a:rPr>
              <a:t>B</a:t>
            </a:r>
          </a:p>
        </p:txBody>
      </p:sp>
      <p:pic>
        <p:nvPicPr>
          <p:cNvPr id="13" name="Picture 12"/>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228985" y="369436"/>
            <a:ext cx="2404872" cy="2873354"/>
          </a:xfrm>
          <a:prstGeom prst="rect">
            <a:avLst/>
          </a:prstGeom>
        </p:spPr>
      </p:pic>
      <p:pic>
        <p:nvPicPr>
          <p:cNvPr id="14" name="Picture 13"/>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2633856" y="369435"/>
            <a:ext cx="2481106" cy="2871216"/>
          </a:xfrm>
          <a:prstGeom prst="rect">
            <a:avLst/>
          </a:prstGeom>
        </p:spPr>
      </p:pic>
      <p:pic>
        <p:nvPicPr>
          <p:cNvPr id="15" name="Picture 14"/>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152065" y="369435"/>
            <a:ext cx="2367769" cy="2871216"/>
          </a:xfrm>
          <a:prstGeom prst="rect">
            <a:avLst/>
          </a:prstGeom>
        </p:spPr>
      </p:pic>
      <p:pic>
        <p:nvPicPr>
          <p:cNvPr id="18" name="Picture 17"/>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1325884" y="6303702"/>
            <a:ext cx="2532888" cy="2874400"/>
          </a:xfrm>
          <a:prstGeom prst="rect">
            <a:avLst/>
          </a:prstGeom>
        </p:spPr>
      </p:pic>
      <p:sp>
        <p:nvSpPr>
          <p:cNvPr id="20" name="TextBox 19"/>
          <p:cNvSpPr txBox="1"/>
          <p:nvPr/>
        </p:nvSpPr>
        <p:spPr>
          <a:xfrm>
            <a:off x="8811" y="9196142"/>
            <a:ext cx="7779626" cy="553998"/>
          </a:xfrm>
          <a:prstGeom prst="rect">
            <a:avLst/>
          </a:prstGeom>
          <a:noFill/>
        </p:spPr>
        <p:txBody>
          <a:bodyPr wrap="square" rtlCol="0">
            <a:spAutoFit/>
          </a:bodyPr>
          <a:lstStyle/>
          <a:p>
            <a:pPr algn="just"/>
            <a:r>
              <a:rPr lang="en-US" sz="1000" b="1" dirty="0">
                <a:latin typeface="Arial" charset="0"/>
                <a:ea typeface="Arial" charset="0"/>
                <a:cs typeface="Arial" charset="0"/>
              </a:rPr>
              <a:t>Supplemental Figure 5.</a:t>
            </a:r>
            <a:r>
              <a:rPr lang="en-US" sz="1000" dirty="0">
                <a:latin typeface="Arial" charset="0"/>
                <a:ea typeface="Arial" charset="0"/>
                <a:cs typeface="Arial" charset="0"/>
              </a:rPr>
              <a:t> </a:t>
            </a:r>
            <a:r>
              <a:rPr lang="en-US" sz="1000" b="1" dirty="0">
                <a:latin typeface="Arial" charset="0"/>
                <a:ea typeface="Arial" charset="0"/>
                <a:cs typeface="Arial" charset="0"/>
              </a:rPr>
              <a:t>Gene identification from statistically significant principal components.</a:t>
            </a:r>
            <a:r>
              <a:rPr lang="en-US" sz="1000" dirty="0">
                <a:latin typeface="Arial" charset="0"/>
                <a:ea typeface="Arial" charset="0"/>
                <a:cs typeface="Arial" charset="0"/>
              </a:rPr>
              <a:t> Visualization of principal component scores and gene symbol from each statistically significant principal component identified in Supplemental Figure 4 for (A) total gene list and (B) blood and endothelial gene restricted list subset. </a:t>
            </a:r>
            <a:endParaRPr lang="en-US" sz="1000" b="1" dirty="0">
              <a:latin typeface="Arial" charset="0"/>
              <a:ea typeface="Arial" charset="0"/>
              <a:cs typeface="Arial" charset="0"/>
            </a:endParaRPr>
          </a:p>
        </p:txBody>
      </p:sp>
    </p:spTree>
    <p:extLst>
      <p:ext uri="{BB962C8B-B14F-4D97-AF65-F5344CB8AC3E}">
        <p14:creationId xmlns:p14="http://schemas.microsoft.com/office/powerpoint/2010/main" val="3125669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73103" y="290434"/>
            <a:ext cx="731290" cy="246221"/>
          </a:xfrm>
          <a:prstGeom prst="rect">
            <a:avLst/>
          </a:prstGeom>
          <a:noFill/>
        </p:spPr>
        <p:txBody>
          <a:bodyPr wrap="none" rtlCol="0">
            <a:spAutoFit/>
          </a:bodyPr>
          <a:lstStyle/>
          <a:p>
            <a:r>
              <a:rPr lang="en-US" sz="1000" b="1" dirty="0">
                <a:latin typeface="Arial" charset="0"/>
                <a:ea typeface="Arial" charset="0"/>
                <a:cs typeface="Arial" charset="0"/>
              </a:rPr>
              <a:t>Cluster 2</a:t>
            </a:r>
          </a:p>
        </p:txBody>
      </p:sp>
      <p:sp>
        <p:nvSpPr>
          <p:cNvPr id="8" name="TextBox 7"/>
          <p:cNvSpPr txBox="1"/>
          <p:nvPr/>
        </p:nvSpPr>
        <p:spPr>
          <a:xfrm>
            <a:off x="4490791" y="290434"/>
            <a:ext cx="731290" cy="246221"/>
          </a:xfrm>
          <a:prstGeom prst="rect">
            <a:avLst/>
          </a:prstGeom>
          <a:noFill/>
        </p:spPr>
        <p:txBody>
          <a:bodyPr wrap="none" rtlCol="0">
            <a:spAutoFit/>
          </a:bodyPr>
          <a:lstStyle/>
          <a:p>
            <a:r>
              <a:rPr lang="en-US" sz="1000" b="1" dirty="0">
                <a:latin typeface="Arial" charset="0"/>
                <a:ea typeface="Arial" charset="0"/>
                <a:cs typeface="Arial" charset="0"/>
              </a:rPr>
              <a:t>Cluster 3</a:t>
            </a:r>
          </a:p>
        </p:txBody>
      </p:sp>
      <p:sp>
        <p:nvSpPr>
          <p:cNvPr id="9" name="TextBox 8"/>
          <p:cNvSpPr txBox="1"/>
          <p:nvPr/>
        </p:nvSpPr>
        <p:spPr>
          <a:xfrm>
            <a:off x="6471183" y="290434"/>
            <a:ext cx="731290" cy="246221"/>
          </a:xfrm>
          <a:prstGeom prst="rect">
            <a:avLst/>
          </a:prstGeom>
          <a:noFill/>
        </p:spPr>
        <p:txBody>
          <a:bodyPr wrap="none" rtlCol="0">
            <a:spAutoFit/>
          </a:bodyPr>
          <a:lstStyle/>
          <a:p>
            <a:r>
              <a:rPr lang="en-US" sz="1000" b="1" dirty="0">
                <a:latin typeface="Arial" charset="0"/>
                <a:ea typeface="Arial" charset="0"/>
                <a:cs typeface="Arial" charset="0"/>
              </a:rPr>
              <a:t>Cluster 4</a:t>
            </a:r>
          </a:p>
        </p:txBody>
      </p:sp>
      <p:graphicFrame>
        <p:nvGraphicFramePr>
          <p:cNvPr id="15" name="Table 14"/>
          <p:cNvGraphicFramePr>
            <a:graphicFrameLocks noGrp="1"/>
          </p:cNvGraphicFramePr>
          <p:nvPr>
            <p:extLst>
              <p:ext uri="{D42A27DB-BD31-4B8C-83A1-F6EECF244321}">
                <p14:modId xmlns:p14="http://schemas.microsoft.com/office/powerpoint/2010/main" val="586884486"/>
              </p:ext>
            </p:extLst>
          </p:nvPr>
        </p:nvGraphicFramePr>
        <p:xfrm>
          <a:off x="495572" y="589735"/>
          <a:ext cx="6702426" cy="4577125"/>
        </p:xfrm>
        <a:graphic>
          <a:graphicData uri="http://schemas.openxmlformats.org/drawingml/2006/table">
            <a:tbl>
              <a:tblPr/>
              <a:tblGrid>
                <a:gridCol w="744714"/>
                <a:gridCol w="744714"/>
                <a:gridCol w="744714"/>
                <a:gridCol w="744714"/>
                <a:gridCol w="744714"/>
                <a:gridCol w="744714"/>
                <a:gridCol w="744714"/>
                <a:gridCol w="744714"/>
                <a:gridCol w="744714"/>
              </a:tblGrid>
              <a:tr h="184757">
                <a:tc>
                  <a:txBody>
                    <a:bodyPr/>
                    <a:lstStyle/>
                    <a:p>
                      <a:pPr algn="l" fontAlgn="b"/>
                      <a:r>
                        <a:rPr lang="en-US" sz="1000" b="1" i="0" u="none" strike="noStrike">
                          <a:solidFill>
                            <a:srgbClr val="F9776D"/>
                          </a:solidFill>
                          <a:effectLst/>
                          <a:latin typeface="Arial" charset="0"/>
                        </a:rPr>
                        <a:t>HE_1</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HE_37</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HP_11</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NonHE_23</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HE_15</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NonHE_41</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HE_55</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HE_10</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HE_38</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HP_13</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NonHE_25</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HE_23</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NonHE_42</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HP_24</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HE_11</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HE_39</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HP_14</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NonHE_30</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HE_34</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NonHE_43</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HP_2</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HE_12</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HE_4</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HP_15</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NonHE_32</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HP_12</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NonHE_44</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HP_33</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HE_13</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HE_40</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HP_17</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NonHE_34</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HP_16</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NonHE_46</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NonHE_16</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HE_14</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HE_41</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HP_19</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NonHE_35</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HP_18</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NonHE_6</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NonHE_19</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HE_16</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HE_42</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HP_20</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NonHE_38</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HP_27</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NonHE_7</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NonHE_24</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HE_17</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HE_43</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HP_21</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NonHE_4</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HP_29</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NonHE_8</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NonHE_27</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HE_18</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HE_44</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HP_22</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NonHE_40</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NonHE_1</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NonHE_29</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HE_19</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HE_45</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HP_23</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NonHE_5</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NonHE_11</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NonHE_37</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HE_2</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HE_46</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HP_26</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NonHE_9</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NonHE_13</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NonHE_45</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HE_20</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HE_47</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HP_28</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NonHE_14</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NonHE_47</a:t>
                      </a: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HE_21</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HE_48</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HP_3</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NonHE_15</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HE_22</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HE_49</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HP_31</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NonHE_17</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HE_24</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HE_5</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HP_34</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NonHE_18</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58526">
                <a:tc>
                  <a:txBody>
                    <a:bodyPr/>
                    <a:lstStyle/>
                    <a:p>
                      <a:pPr algn="l" fontAlgn="b"/>
                      <a:r>
                        <a:rPr lang="en-US" sz="1000" b="1" i="0" u="none" strike="noStrike">
                          <a:solidFill>
                            <a:srgbClr val="F9776D"/>
                          </a:solidFill>
                          <a:effectLst/>
                          <a:latin typeface="Arial" charset="0"/>
                        </a:rPr>
                        <a:t>HE_26</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HE_51</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HP_35</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NonHE_2</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HE_27</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HE_52</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HP_4</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NonHE_20</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HE_28</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HE_53</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HP_5</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NonHE_21</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HE_29</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HE_54</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HP_6</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NonHE_26</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HE_3</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HE_6</a:t>
                      </a:r>
                    </a:p>
                  </a:txBody>
                  <a:tcPr marL="11457" marR="11457" marT="11457" marB="0" anchor="b">
                    <a:lnL>
                      <a:noFill/>
                    </a:lnL>
                    <a:lnR>
                      <a:noFill/>
                    </a:lnR>
                    <a:lnT>
                      <a:noFill/>
                    </a:lnT>
                    <a:lnB>
                      <a:noFill/>
                    </a:lnB>
                  </a:tcPr>
                </a:tc>
                <a:tc>
                  <a:txBody>
                    <a:bodyPr/>
                    <a:lstStyle/>
                    <a:p>
                      <a:pPr algn="l" fontAlgn="b"/>
                      <a:r>
                        <a:rPr lang="en-US" sz="1000" b="1" i="0" u="none" strike="noStrike" dirty="0">
                          <a:solidFill>
                            <a:srgbClr val="31BB37"/>
                          </a:solidFill>
                          <a:effectLst/>
                          <a:latin typeface="Arial" charset="0"/>
                        </a:rPr>
                        <a:t>HP_7</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NonHE_28</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58526">
                <a:tc>
                  <a:txBody>
                    <a:bodyPr/>
                    <a:lstStyle/>
                    <a:p>
                      <a:pPr algn="l" fontAlgn="b"/>
                      <a:r>
                        <a:rPr lang="en-US" sz="1000" b="1" i="0" u="none" strike="noStrike">
                          <a:solidFill>
                            <a:srgbClr val="F9776D"/>
                          </a:solidFill>
                          <a:effectLst/>
                          <a:latin typeface="Arial" charset="0"/>
                        </a:rPr>
                        <a:t>HE_30</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HE_7</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HP_8</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NonHE_3</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HE_32</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HE_8</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HP_9</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NonHE_31</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HE_33</a:t>
                      </a:r>
                    </a:p>
                  </a:txBody>
                  <a:tcPr marL="11457" marR="11457" marT="11457" marB="0" anchor="b">
                    <a:lnL>
                      <a:noFill/>
                    </a:lnL>
                    <a:lnR>
                      <a:noFill/>
                    </a:lnR>
                    <a:lnT>
                      <a:noFill/>
                    </a:lnT>
                    <a:lnB>
                      <a:noFill/>
                    </a:lnB>
                  </a:tcPr>
                </a:tc>
                <a:tc>
                  <a:txBody>
                    <a:bodyPr/>
                    <a:lstStyle/>
                    <a:p>
                      <a:pPr algn="l" fontAlgn="b"/>
                      <a:r>
                        <a:rPr lang="en-US" sz="1000" b="1" i="0" u="none" strike="noStrike">
                          <a:solidFill>
                            <a:srgbClr val="F9776D"/>
                          </a:solidFill>
                          <a:effectLst/>
                          <a:latin typeface="Arial" charset="0"/>
                        </a:rPr>
                        <a:t>HE_9</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NonHE_10</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NonHE_33</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HE_35</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HP_1</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NonHE_12</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NonHE_36</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r>
              <a:tr h="184757">
                <a:tc>
                  <a:txBody>
                    <a:bodyPr/>
                    <a:lstStyle/>
                    <a:p>
                      <a:pPr algn="l" fontAlgn="b"/>
                      <a:r>
                        <a:rPr lang="en-US" sz="1000" b="1" i="0" u="none" strike="noStrike">
                          <a:solidFill>
                            <a:srgbClr val="F9776D"/>
                          </a:solidFill>
                          <a:effectLst/>
                          <a:latin typeface="Arial" charset="0"/>
                        </a:rPr>
                        <a:t>HE_36</a:t>
                      </a:r>
                    </a:p>
                  </a:txBody>
                  <a:tcPr marL="11457" marR="11457" marT="11457" marB="0" anchor="b">
                    <a:lnL>
                      <a:noFill/>
                    </a:lnL>
                    <a:lnR>
                      <a:noFill/>
                    </a:lnR>
                    <a:lnT>
                      <a:noFill/>
                    </a:lnT>
                    <a:lnB>
                      <a:noFill/>
                    </a:lnB>
                  </a:tcPr>
                </a:tc>
                <a:tc>
                  <a:txBody>
                    <a:bodyPr/>
                    <a:lstStyle/>
                    <a:p>
                      <a:pPr algn="l" fontAlgn="b"/>
                      <a:r>
                        <a:rPr lang="en-US" sz="1000" b="1" i="0" u="none" strike="noStrike">
                          <a:solidFill>
                            <a:srgbClr val="31BB37"/>
                          </a:solidFill>
                          <a:effectLst/>
                          <a:latin typeface="Arial" charset="0"/>
                        </a:rPr>
                        <a:t>HP_10</a:t>
                      </a: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NonHE_22</a:t>
                      </a:r>
                    </a:p>
                  </a:txBody>
                  <a:tcPr marL="11457" marR="11457" marT="11457"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r>
                        <a:rPr lang="en-US" sz="1000" b="1" i="0" u="none" strike="noStrike">
                          <a:solidFill>
                            <a:srgbClr val="619BFF"/>
                          </a:solidFill>
                          <a:effectLst/>
                          <a:latin typeface="Arial" charset="0"/>
                        </a:rPr>
                        <a:t>NonHE_39</a:t>
                      </a: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a:solidFill>
                          <a:srgbClr val="000000"/>
                        </a:solidFill>
                        <a:effectLst/>
                        <a:latin typeface="Arial" charset="0"/>
                      </a:endParaRPr>
                    </a:p>
                  </a:txBody>
                  <a:tcPr marL="11457" marR="11457" marT="11457" marB="0" anchor="b">
                    <a:lnL>
                      <a:noFill/>
                    </a:lnL>
                    <a:lnR>
                      <a:noFill/>
                    </a:lnR>
                    <a:lnT>
                      <a:noFill/>
                    </a:lnT>
                    <a:lnB>
                      <a:noFill/>
                    </a:lnB>
                  </a:tcPr>
                </a:tc>
                <a:tc>
                  <a:txBody>
                    <a:bodyPr/>
                    <a:lstStyle/>
                    <a:p>
                      <a:pPr algn="l" fontAlgn="b"/>
                      <a:endParaRPr lang="en-US" sz="1000" b="0" i="0" u="none" strike="noStrike" dirty="0">
                        <a:solidFill>
                          <a:srgbClr val="000000"/>
                        </a:solidFill>
                        <a:effectLst/>
                        <a:latin typeface="Arial" charset="0"/>
                      </a:endParaRPr>
                    </a:p>
                  </a:txBody>
                  <a:tcPr marL="11457" marR="11457" marT="11457" marB="0" anchor="b">
                    <a:lnL>
                      <a:noFill/>
                    </a:lnL>
                    <a:lnR>
                      <a:noFill/>
                    </a:lnR>
                    <a:lnT>
                      <a:noFill/>
                    </a:lnT>
                    <a:lnB>
                      <a:noFill/>
                    </a:lnB>
                  </a:tcPr>
                </a:tc>
              </a:tr>
            </a:tbl>
          </a:graphicData>
        </a:graphic>
      </p:graphicFrame>
      <p:sp>
        <p:nvSpPr>
          <p:cNvPr id="18" name="Rectangle 17"/>
          <p:cNvSpPr/>
          <p:nvPr/>
        </p:nvSpPr>
        <p:spPr>
          <a:xfrm>
            <a:off x="431800" y="536655"/>
            <a:ext cx="3136900" cy="4764597"/>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4061099" y="536655"/>
            <a:ext cx="1717402" cy="4764597"/>
          </a:xfrm>
          <a:prstGeom prst="rect">
            <a:avLst/>
          </a:prstGeom>
          <a:noFill/>
          <a:ln>
            <a:solidFill>
              <a:srgbClr val="73FE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326759" y="536656"/>
            <a:ext cx="935012" cy="2351597"/>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p:cNvPicPr>
            <a:picLocks noChangeAspect="1"/>
          </p:cNvPicPr>
          <p:nvPr/>
        </p:nvPicPr>
        <p:blipFill>
          <a:blip r:embed="rId2"/>
          <a:stretch>
            <a:fillRect/>
          </a:stretch>
        </p:blipFill>
        <p:spPr>
          <a:xfrm>
            <a:off x="4265639" y="5547474"/>
            <a:ext cx="1371600" cy="2061713"/>
          </a:xfrm>
          <a:prstGeom prst="rect">
            <a:avLst/>
          </a:prstGeom>
        </p:spPr>
      </p:pic>
      <p:pic>
        <p:nvPicPr>
          <p:cNvPr id="23" name="Picture 22"/>
          <p:cNvPicPr>
            <a:picLocks noChangeAspect="1"/>
          </p:cNvPicPr>
          <p:nvPr/>
        </p:nvPicPr>
        <p:blipFill>
          <a:blip r:embed="rId3"/>
          <a:stretch>
            <a:fillRect/>
          </a:stretch>
        </p:blipFill>
        <p:spPr>
          <a:xfrm>
            <a:off x="6151027" y="2995248"/>
            <a:ext cx="1371600" cy="2070340"/>
          </a:xfrm>
          <a:prstGeom prst="rect">
            <a:avLst/>
          </a:prstGeom>
        </p:spPr>
      </p:pic>
      <p:pic>
        <p:nvPicPr>
          <p:cNvPr id="24" name="Picture 23"/>
          <p:cNvPicPr>
            <a:picLocks noChangeAspect="1"/>
          </p:cNvPicPr>
          <p:nvPr/>
        </p:nvPicPr>
        <p:blipFill>
          <a:blip r:embed="rId4"/>
          <a:stretch>
            <a:fillRect/>
          </a:stretch>
        </p:blipFill>
        <p:spPr>
          <a:xfrm>
            <a:off x="1321564" y="5551787"/>
            <a:ext cx="1357372" cy="2057400"/>
          </a:xfrm>
          <a:prstGeom prst="rect">
            <a:avLst/>
          </a:prstGeom>
        </p:spPr>
      </p:pic>
      <p:sp>
        <p:nvSpPr>
          <p:cNvPr id="13" name="TextBox 12"/>
          <p:cNvSpPr txBox="1"/>
          <p:nvPr/>
        </p:nvSpPr>
        <p:spPr>
          <a:xfrm>
            <a:off x="16342" y="7752357"/>
            <a:ext cx="7779626" cy="707886"/>
          </a:xfrm>
          <a:prstGeom prst="rect">
            <a:avLst/>
          </a:prstGeom>
          <a:noFill/>
        </p:spPr>
        <p:txBody>
          <a:bodyPr wrap="square" rtlCol="0">
            <a:spAutoFit/>
          </a:bodyPr>
          <a:lstStyle/>
          <a:p>
            <a:pPr algn="just"/>
            <a:r>
              <a:rPr lang="en-US" sz="1000" b="1" dirty="0">
                <a:latin typeface="Arial" charset="0"/>
                <a:ea typeface="Arial" charset="0"/>
                <a:cs typeface="Arial" charset="0"/>
              </a:rPr>
              <a:t>Supplemental Figure 6</a:t>
            </a:r>
            <a:r>
              <a:rPr lang="en-US" sz="1000" dirty="0">
                <a:latin typeface="Arial" charset="0"/>
                <a:ea typeface="Arial" charset="0"/>
                <a:cs typeface="Arial" charset="0"/>
              </a:rPr>
              <a:t>. </a:t>
            </a:r>
            <a:r>
              <a:rPr lang="en-US" sz="1000" b="1" dirty="0">
                <a:latin typeface="Arial" charset="0"/>
                <a:ea typeface="Arial" charset="0"/>
                <a:cs typeface="Arial" charset="0"/>
              </a:rPr>
              <a:t>Cell identification of distinct clusters as determined by t-SNE analysis.</a:t>
            </a:r>
            <a:r>
              <a:rPr lang="en-US" sz="1000" dirty="0">
                <a:latin typeface="Arial" charset="0"/>
                <a:ea typeface="Arial" charset="0"/>
                <a:cs typeface="Arial" charset="0"/>
              </a:rPr>
              <a:t> Cells assigned to cluster 2, 3, and 4 from the Total gene list t-SNE analysis are listed based on original single-cell sequencing classification. Cluster 2 comprises a majority of HE while Clusters 3 and 4 both comprise a majority of non-HE.</a:t>
            </a:r>
          </a:p>
          <a:p>
            <a:pPr algn="just"/>
            <a:endParaRPr lang="en-US" sz="1000" b="1" dirty="0">
              <a:latin typeface="Arial" charset="0"/>
              <a:ea typeface="Arial" charset="0"/>
              <a:cs typeface="Arial" charset="0"/>
            </a:endParaRPr>
          </a:p>
        </p:txBody>
      </p:sp>
    </p:spTree>
    <p:extLst>
      <p:ext uri="{BB962C8B-B14F-4D97-AF65-F5344CB8AC3E}">
        <p14:creationId xmlns:p14="http://schemas.microsoft.com/office/powerpoint/2010/main" val="15982291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9380903"/>
            <a:ext cx="7779626" cy="707886"/>
          </a:xfrm>
          <a:prstGeom prst="rect">
            <a:avLst/>
          </a:prstGeom>
          <a:noFill/>
        </p:spPr>
        <p:txBody>
          <a:bodyPr wrap="square" rtlCol="0">
            <a:spAutoFit/>
          </a:bodyPr>
          <a:lstStyle/>
          <a:p>
            <a:pPr algn="just"/>
            <a:r>
              <a:rPr lang="en-US" sz="1000" b="1" dirty="0">
                <a:latin typeface="Arial" charset="0"/>
                <a:ea typeface="Arial" charset="0"/>
                <a:cs typeface="Arial" charset="0"/>
              </a:rPr>
              <a:t>Supplemental Figure </a:t>
            </a:r>
            <a:r>
              <a:rPr lang="en-US" sz="1000" b="1" dirty="0" smtClean="0">
                <a:latin typeface="Arial" charset="0"/>
                <a:ea typeface="Arial" charset="0"/>
                <a:cs typeface="Arial" charset="0"/>
              </a:rPr>
              <a:t>7. </a:t>
            </a:r>
            <a:r>
              <a:rPr lang="en-US" sz="1000" b="1" dirty="0">
                <a:latin typeface="Arial" charset="0"/>
                <a:ea typeface="Arial" charset="0"/>
                <a:cs typeface="Arial" charset="0"/>
              </a:rPr>
              <a:t>Visualization of gene expression based on single-cell t-SNE assignment. </a:t>
            </a:r>
            <a:r>
              <a:rPr lang="en-US" sz="1000" dirty="0">
                <a:latin typeface="Arial" charset="0"/>
                <a:ea typeface="Arial" charset="0"/>
                <a:cs typeface="Arial" charset="0"/>
              </a:rPr>
              <a:t>Heat map of differentially regulated marker genes as defined by cell clustering, as described in Figure 4A. Individual cells assigned to each cluster are plotted as cluster assignment on the vertical axis. </a:t>
            </a:r>
          </a:p>
          <a:p>
            <a:pPr algn="just"/>
            <a:endParaRPr lang="en-US" sz="1000" b="1" dirty="0">
              <a:latin typeface="Arial" charset="0"/>
              <a:ea typeface="Arial" charset="0"/>
              <a:cs typeface="Arial" charset="0"/>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8729" t="11002" r="5756" b="10515"/>
          <a:stretch/>
        </p:blipFill>
        <p:spPr>
          <a:xfrm rot="16200000">
            <a:off x="-349028" y="1492470"/>
            <a:ext cx="9116943" cy="6465514"/>
          </a:xfrm>
          <a:prstGeom prst="rect">
            <a:avLst/>
          </a:prstGeom>
        </p:spPr>
      </p:pic>
      <p:sp>
        <p:nvSpPr>
          <p:cNvPr id="2" name="TextBox 1"/>
          <p:cNvSpPr txBox="1"/>
          <p:nvPr/>
        </p:nvSpPr>
        <p:spPr>
          <a:xfrm>
            <a:off x="7335128" y="8809081"/>
            <a:ext cx="356187" cy="461665"/>
          </a:xfrm>
          <a:prstGeom prst="rect">
            <a:avLst/>
          </a:prstGeom>
          <a:noFill/>
        </p:spPr>
        <p:txBody>
          <a:bodyPr wrap="none" rtlCol="0">
            <a:spAutoFit/>
          </a:bodyPr>
          <a:lstStyle/>
          <a:p>
            <a:r>
              <a:rPr lang="en-US" sz="2400" dirty="0" smtClean="0">
                <a:latin typeface="Arial" charset="0"/>
                <a:ea typeface="Arial" charset="0"/>
                <a:cs typeface="Arial" charset="0"/>
              </a:rPr>
              <a:t>1</a:t>
            </a:r>
            <a:endParaRPr lang="en-US" sz="2400" dirty="0">
              <a:latin typeface="Arial" charset="0"/>
              <a:ea typeface="Arial" charset="0"/>
              <a:cs typeface="Arial" charset="0"/>
            </a:endParaRPr>
          </a:p>
        </p:txBody>
      </p:sp>
      <p:sp>
        <p:nvSpPr>
          <p:cNvPr id="7" name="TextBox 6"/>
          <p:cNvSpPr txBox="1"/>
          <p:nvPr/>
        </p:nvSpPr>
        <p:spPr>
          <a:xfrm>
            <a:off x="7335128" y="6002381"/>
            <a:ext cx="356187" cy="461665"/>
          </a:xfrm>
          <a:prstGeom prst="rect">
            <a:avLst/>
          </a:prstGeom>
          <a:noFill/>
        </p:spPr>
        <p:txBody>
          <a:bodyPr wrap="none" rtlCol="0">
            <a:spAutoFit/>
          </a:bodyPr>
          <a:lstStyle/>
          <a:p>
            <a:r>
              <a:rPr lang="en-US" sz="2400" dirty="0">
                <a:latin typeface="Arial" charset="0"/>
                <a:ea typeface="Arial" charset="0"/>
                <a:cs typeface="Arial" charset="0"/>
              </a:rPr>
              <a:t>2</a:t>
            </a:r>
          </a:p>
        </p:txBody>
      </p:sp>
      <p:sp>
        <p:nvSpPr>
          <p:cNvPr id="8" name="TextBox 7"/>
          <p:cNvSpPr txBox="1"/>
          <p:nvPr/>
        </p:nvSpPr>
        <p:spPr>
          <a:xfrm>
            <a:off x="7330320" y="2116181"/>
            <a:ext cx="356187" cy="461665"/>
          </a:xfrm>
          <a:prstGeom prst="rect">
            <a:avLst/>
          </a:prstGeom>
          <a:noFill/>
        </p:spPr>
        <p:txBody>
          <a:bodyPr wrap="none" rtlCol="0">
            <a:spAutoFit/>
          </a:bodyPr>
          <a:lstStyle/>
          <a:p>
            <a:r>
              <a:rPr lang="en-US" sz="2400" smtClean="0">
                <a:latin typeface="Arial" charset="0"/>
                <a:ea typeface="Arial" charset="0"/>
                <a:cs typeface="Arial" charset="0"/>
              </a:rPr>
              <a:t>3</a:t>
            </a:r>
            <a:endParaRPr lang="en-US" sz="2400" dirty="0">
              <a:latin typeface="Arial" charset="0"/>
              <a:ea typeface="Arial" charset="0"/>
              <a:cs typeface="Arial" charset="0"/>
            </a:endParaRPr>
          </a:p>
        </p:txBody>
      </p:sp>
      <p:sp>
        <p:nvSpPr>
          <p:cNvPr id="9" name="TextBox 8"/>
          <p:cNvSpPr txBox="1"/>
          <p:nvPr/>
        </p:nvSpPr>
        <p:spPr>
          <a:xfrm>
            <a:off x="7330320" y="618248"/>
            <a:ext cx="356187" cy="461665"/>
          </a:xfrm>
          <a:prstGeom prst="rect">
            <a:avLst/>
          </a:prstGeom>
          <a:noFill/>
        </p:spPr>
        <p:txBody>
          <a:bodyPr wrap="none" rtlCol="0">
            <a:spAutoFit/>
          </a:bodyPr>
          <a:lstStyle/>
          <a:p>
            <a:r>
              <a:rPr lang="en-US" sz="2400" dirty="0" smtClean="0">
                <a:latin typeface="Arial" charset="0"/>
                <a:ea typeface="Arial" charset="0"/>
                <a:cs typeface="Arial" charset="0"/>
              </a:rPr>
              <a:t>4</a:t>
            </a:r>
            <a:endParaRPr lang="en-US" sz="2400" dirty="0">
              <a:latin typeface="Arial" charset="0"/>
              <a:ea typeface="Arial" charset="0"/>
              <a:cs typeface="Arial" charset="0"/>
            </a:endParaRPr>
          </a:p>
        </p:txBody>
      </p:sp>
      <p:grpSp>
        <p:nvGrpSpPr>
          <p:cNvPr id="41" name="Group 40"/>
          <p:cNvGrpSpPr/>
          <p:nvPr/>
        </p:nvGrpSpPr>
        <p:grpSpPr>
          <a:xfrm>
            <a:off x="246768" y="7372066"/>
            <a:ext cx="723339" cy="1898680"/>
            <a:chOff x="57310" y="7188199"/>
            <a:chExt cx="773182" cy="2029513"/>
          </a:xfrm>
        </p:grpSpPr>
        <p:grpSp>
          <p:nvGrpSpPr>
            <p:cNvPr id="6" name="Group 5"/>
            <p:cNvGrpSpPr/>
            <p:nvPr/>
          </p:nvGrpSpPr>
          <p:grpSpPr>
            <a:xfrm rot="16200000">
              <a:off x="-536678" y="8084134"/>
              <a:ext cx="2029513" cy="237644"/>
              <a:chOff x="9321801" y="3588650"/>
              <a:chExt cx="3009899" cy="31878"/>
            </a:xfrm>
          </p:grpSpPr>
          <p:pic>
            <p:nvPicPr>
              <p:cNvPr id="11" name="Picture 10"/>
              <p:cNvPicPr>
                <a:picLocks noChangeAspect="1"/>
              </p:cNvPicPr>
              <p:nvPr/>
            </p:nvPicPr>
            <p:blipFill rotWithShape="1">
              <a:blip r:embed="rId3" cstate="print">
                <a:extLst>
                  <a:ext uri="{28A0092B-C50C-407E-A947-70E740481C1C}">
                    <a14:useLocalDpi xmlns:a14="http://schemas.microsoft.com/office/drawing/2010/main"/>
                  </a:ext>
                </a:extLst>
              </a:blip>
              <a:srcRect l="18391" t="9663" r="36353" b="88807"/>
              <a:stretch/>
            </p:blipFill>
            <p:spPr>
              <a:xfrm>
                <a:off x="9321801" y="3588650"/>
                <a:ext cx="1746250" cy="31876"/>
              </a:xfrm>
              <a:prstGeom prst="rect">
                <a:avLst/>
              </a:prstGeom>
            </p:spPr>
          </p:pic>
          <p:pic>
            <p:nvPicPr>
              <p:cNvPr id="16" name="Picture 15"/>
              <p:cNvPicPr>
                <a:picLocks noChangeAspect="1"/>
              </p:cNvPicPr>
              <p:nvPr/>
            </p:nvPicPr>
            <p:blipFill rotWithShape="1">
              <a:blip r:embed="rId3" cstate="print">
                <a:extLst>
                  <a:ext uri="{28A0092B-C50C-407E-A947-70E740481C1C}">
                    <a14:useLocalDpi xmlns:a14="http://schemas.microsoft.com/office/drawing/2010/main"/>
                  </a:ext>
                </a:extLst>
              </a:blip>
              <a:srcRect l="63647" t="13297" r="3603" b="84365"/>
              <a:stretch/>
            </p:blipFill>
            <p:spPr>
              <a:xfrm>
                <a:off x="11068050" y="3588652"/>
                <a:ext cx="1263650" cy="31876"/>
              </a:xfrm>
              <a:prstGeom prst="rect">
                <a:avLst/>
              </a:prstGeom>
            </p:spPr>
          </p:pic>
        </p:grpSp>
        <p:sp>
          <p:nvSpPr>
            <p:cNvPr id="18" name="TextBox 17"/>
            <p:cNvSpPr txBox="1"/>
            <p:nvPr/>
          </p:nvSpPr>
          <p:spPr>
            <a:xfrm rot="16200000">
              <a:off x="-171780" y="8002366"/>
              <a:ext cx="754266" cy="296086"/>
            </a:xfrm>
            <a:prstGeom prst="rect">
              <a:avLst/>
            </a:prstGeom>
            <a:noFill/>
          </p:spPr>
          <p:txBody>
            <a:bodyPr wrap="none" rtlCol="0">
              <a:spAutoFit/>
            </a:bodyPr>
            <a:lstStyle/>
            <a:p>
              <a:r>
                <a:rPr lang="en-US" sz="1200" dirty="0" smtClean="0">
                  <a:latin typeface="Arial" charset="0"/>
                  <a:ea typeface="Arial" charset="0"/>
                  <a:cs typeface="Arial" charset="0"/>
                </a:rPr>
                <a:t>Z-score</a:t>
              </a:r>
              <a:endParaRPr lang="en-US" sz="1200" dirty="0">
                <a:latin typeface="Arial" charset="0"/>
                <a:ea typeface="Arial" charset="0"/>
                <a:cs typeface="Arial" charset="0"/>
              </a:endParaRPr>
            </a:p>
          </p:txBody>
        </p:sp>
        <p:sp>
          <p:nvSpPr>
            <p:cNvPr id="24" name="TextBox 23"/>
            <p:cNvSpPr txBox="1"/>
            <p:nvPr/>
          </p:nvSpPr>
          <p:spPr>
            <a:xfrm rot="16200000">
              <a:off x="543372" y="7201282"/>
              <a:ext cx="281351" cy="279637"/>
            </a:xfrm>
            <a:prstGeom prst="rect">
              <a:avLst/>
            </a:prstGeom>
            <a:noFill/>
          </p:spPr>
          <p:txBody>
            <a:bodyPr wrap="none" rtlCol="0">
              <a:spAutoFit/>
            </a:bodyPr>
            <a:lstStyle/>
            <a:p>
              <a:r>
                <a:rPr lang="en-US" sz="1100" dirty="0" smtClean="0">
                  <a:latin typeface="Arial" charset="0"/>
                  <a:ea typeface="Arial" charset="0"/>
                  <a:cs typeface="Arial" charset="0"/>
                </a:rPr>
                <a:t>2</a:t>
              </a:r>
              <a:endParaRPr lang="en-US" sz="1100" dirty="0">
                <a:latin typeface="Arial" charset="0"/>
                <a:ea typeface="Arial" charset="0"/>
                <a:cs typeface="Arial" charset="0"/>
              </a:endParaRPr>
            </a:p>
          </p:txBody>
        </p:sp>
        <p:sp>
          <p:nvSpPr>
            <p:cNvPr id="25" name="TextBox 24"/>
            <p:cNvSpPr txBox="1"/>
            <p:nvPr/>
          </p:nvSpPr>
          <p:spPr>
            <a:xfrm rot="16200000">
              <a:off x="549998" y="7634099"/>
              <a:ext cx="281351" cy="279637"/>
            </a:xfrm>
            <a:prstGeom prst="rect">
              <a:avLst/>
            </a:prstGeom>
            <a:noFill/>
          </p:spPr>
          <p:txBody>
            <a:bodyPr wrap="none" rtlCol="0">
              <a:spAutoFit/>
            </a:bodyPr>
            <a:lstStyle/>
            <a:p>
              <a:r>
                <a:rPr lang="en-US" sz="1100" dirty="0">
                  <a:latin typeface="Arial" charset="0"/>
                  <a:ea typeface="Arial" charset="0"/>
                  <a:cs typeface="Arial" charset="0"/>
                </a:rPr>
                <a:t>1</a:t>
              </a:r>
            </a:p>
          </p:txBody>
        </p:sp>
        <p:sp>
          <p:nvSpPr>
            <p:cNvPr id="26" name="TextBox 25"/>
            <p:cNvSpPr txBox="1"/>
            <p:nvPr/>
          </p:nvSpPr>
          <p:spPr>
            <a:xfrm rot="16200000">
              <a:off x="543373" y="8053336"/>
              <a:ext cx="281351" cy="279637"/>
            </a:xfrm>
            <a:prstGeom prst="rect">
              <a:avLst/>
            </a:prstGeom>
            <a:noFill/>
          </p:spPr>
          <p:txBody>
            <a:bodyPr wrap="none" rtlCol="0">
              <a:spAutoFit/>
            </a:bodyPr>
            <a:lstStyle/>
            <a:p>
              <a:r>
                <a:rPr lang="en-US" sz="1100" dirty="0" smtClean="0">
                  <a:latin typeface="Arial" charset="0"/>
                  <a:ea typeface="Arial" charset="0"/>
                  <a:cs typeface="Arial" charset="0"/>
                </a:rPr>
                <a:t>0</a:t>
              </a:r>
              <a:endParaRPr lang="en-US" sz="1100" dirty="0">
                <a:latin typeface="Arial" charset="0"/>
                <a:ea typeface="Arial" charset="0"/>
                <a:cs typeface="Arial" charset="0"/>
              </a:endParaRPr>
            </a:p>
          </p:txBody>
        </p:sp>
        <p:sp>
          <p:nvSpPr>
            <p:cNvPr id="30" name="TextBox 29"/>
            <p:cNvSpPr txBox="1"/>
            <p:nvPr/>
          </p:nvSpPr>
          <p:spPr>
            <a:xfrm rot="16200000">
              <a:off x="525153" y="8905389"/>
              <a:ext cx="331041" cy="279637"/>
            </a:xfrm>
            <a:prstGeom prst="rect">
              <a:avLst/>
            </a:prstGeom>
            <a:noFill/>
          </p:spPr>
          <p:txBody>
            <a:bodyPr wrap="none" rtlCol="0">
              <a:spAutoFit/>
            </a:bodyPr>
            <a:lstStyle/>
            <a:p>
              <a:r>
                <a:rPr lang="en-US" sz="1100" dirty="0" smtClean="0">
                  <a:latin typeface="Arial" charset="0"/>
                  <a:ea typeface="Arial" charset="0"/>
                  <a:cs typeface="Arial" charset="0"/>
                </a:rPr>
                <a:t>-2</a:t>
              </a:r>
              <a:endParaRPr lang="en-US" sz="1100" dirty="0">
                <a:latin typeface="Arial" charset="0"/>
                <a:ea typeface="Arial" charset="0"/>
                <a:cs typeface="Arial" charset="0"/>
              </a:endParaRPr>
            </a:p>
          </p:txBody>
        </p:sp>
        <p:sp>
          <p:nvSpPr>
            <p:cNvPr id="31" name="TextBox 30"/>
            <p:cNvSpPr txBox="1"/>
            <p:nvPr/>
          </p:nvSpPr>
          <p:spPr>
            <a:xfrm rot="16200000">
              <a:off x="518527" y="8496848"/>
              <a:ext cx="331041" cy="279637"/>
            </a:xfrm>
            <a:prstGeom prst="rect">
              <a:avLst/>
            </a:prstGeom>
            <a:noFill/>
          </p:spPr>
          <p:txBody>
            <a:bodyPr wrap="none" rtlCol="0">
              <a:spAutoFit/>
            </a:bodyPr>
            <a:lstStyle/>
            <a:p>
              <a:r>
                <a:rPr lang="en-US" sz="1100" dirty="0" smtClean="0">
                  <a:latin typeface="Arial" charset="0"/>
                  <a:ea typeface="Arial" charset="0"/>
                  <a:cs typeface="Arial" charset="0"/>
                </a:rPr>
                <a:t>-1</a:t>
              </a:r>
              <a:endParaRPr lang="en-US" sz="1100" dirty="0">
                <a:latin typeface="Arial" charset="0"/>
                <a:ea typeface="Arial" charset="0"/>
                <a:cs typeface="Arial" charset="0"/>
              </a:endParaRPr>
            </a:p>
          </p:txBody>
        </p:sp>
      </p:grpSp>
    </p:spTree>
    <p:extLst>
      <p:ext uri="{BB962C8B-B14F-4D97-AF65-F5344CB8AC3E}">
        <p14:creationId xmlns:p14="http://schemas.microsoft.com/office/powerpoint/2010/main" val="3751655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2158" y="208886"/>
            <a:ext cx="940578" cy="369332"/>
          </a:xfrm>
          <a:prstGeom prst="rect">
            <a:avLst/>
          </a:prstGeom>
          <a:noFill/>
        </p:spPr>
        <p:txBody>
          <a:bodyPr wrap="square" rtlCol="0">
            <a:spAutoFit/>
          </a:bodyPr>
          <a:lstStyle/>
          <a:p>
            <a:r>
              <a:rPr lang="en-US" b="1" dirty="0">
                <a:latin typeface="Arial" charset="0"/>
                <a:ea typeface="Arial" charset="0"/>
                <a:cs typeface="Arial" charset="0"/>
              </a:rPr>
              <a:t>A</a:t>
            </a:r>
          </a:p>
        </p:txBody>
      </p:sp>
      <p:sp>
        <p:nvSpPr>
          <p:cNvPr id="6" name="TextBox 5"/>
          <p:cNvSpPr txBox="1"/>
          <p:nvPr/>
        </p:nvSpPr>
        <p:spPr>
          <a:xfrm>
            <a:off x="102158" y="5512836"/>
            <a:ext cx="940578" cy="369332"/>
          </a:xfrm>
          <a:prstGeom prst="rect">
            <a:avLst/>
          </a:prstGeom>
          <a:noFill/>
        </p:spPr>
        <p:txBody>
          <a:bodyPr wrap="square" rtlCol="0">
            <a:spAutoFit/>
          </a:bodyPr>
          <a:lstStyle/>
          <a:p>
            <a:r>
              <a:rPr lang="en-US" b="1" dirty="0">
                <a:latin typeface="Arial" charset="0"/>
                <a:ea typeface="Arial" charset="0"/>
                <a:cs typeface="Arial" charset="0"/>
              </a:rPr>
              <a:t>B</a:t>
            </a:r>
          </a:p>
        </p:txBody>
      </p:sp>
      <p:grpSp>
        <p:nvGrpSpPr>
          <p:cNvPr id="28" name="Group 27"/>
          <p:cNvGrpSpPr/>
          <p:nvPr/>
        </p:nvGrpSpPr>
        <p:grpSpPr>
          <a:xfrm>
            <a:off x="479136" y="501212"/>
            <a:ext cx="7010221" cy="4600856"/>
            <a:chOff x="479135" y="701068"/>
            <a:chExt cx="7010221" cy="4600856"/>
          </a:xfrm>
        </p:grpSpPr>
        <p:pic>
          <p:nvPicPr>
            <p:cNvPr id="7" name="Picture 6"/>
            <p:cNvPicPr>
              <a:picLocks noChangeAspect="1"/>
            </p:cNvPicPr>
            <p:nvPr/>
          </p:nvPicPr>
          <p:blipFill rotWithShape="1">
            <a:blip r:embed="rId2"/>
            <a:srcRect l="5596" r="18641" b="10000"/>
            <a:stretch/>
          </p:blipFill>
          <p:spPr>
            <a:xfrm>
              <a:off x="4033311" y="2266508"/>
              <a:ext cx="1636437" cy="1371600"/>
            </a:xfrm>
            <a:prstGeom prst="rect">
              <a:avLst/>
            </a:prstGeom>
          </p:spPr>
        </p:pic>
        <p:pic>
          <p:nvPicPr>
            <p:cNvPr id="8" name="Picture 7"/>
            <p:cNvPicPr>
              <a:picLocks noChangeAspect="1"/>
            </p:cNvPicPr>
            <p:nvPr/>
          </p:nvPicPr>
          <p:blipFill rotWithShape="1">
            <a:blip r:embed="rId3"/>
            <a:srcRect l="5512" r="18348" b="9941"/>
            <a:stretch/>
          </p:blipFill>
          <p:spPr>
            <a:xfrm>
              <a:off x="5845873" y="2266508"/>
              <a:ext cx="1643483" cy="1371600"/>
            </a:xfrm>
            <a:prstGeom prst="rect">
              <a:avLst/>
            </a:prstGeom>
          </p:spPr>
        </p:pic>
        <p:pic>
          <p:nvPicPr>
            <p:cNvPr id="9" name="Picture 8"/>
            <p:cNvPicPr>
              <a:picLocks noChangeAspect="1"/>
            </p:cNvPicPr>
            <p:nvPr/>
          </p:nvPicPr>
          <p:blipFill rotWithShape="1">
            <a:blip r:embed="rId4"/>
            <a:srcRect l="5679" r="18433" b="10059"/>
            <a:stretch/>
          </p:blipFill>
          <p:spPr>
            <a:xfrm>
              <a:off x="479135" y="3920962"/>
              <a:ext cx="1640226" cy="1371600"/>
            </a:xfrm>
            <a:prstGeom prst="rect">
              <a:avLst/>
            </a:prstGeom>
          </p:spPr>
        </p:pic>
        <p:pic>
          <p:nvPicPr>
            <p:cNvPr id="10" name="Picture 9"/>
            <p:cNvPicPr>
              <a:picLocks noChangeAspect="1"/>
            </p:cNvPicPr>
            <p:nvPr/>
          </p:nvPicPr>
          <p:blipFill rotWithShape="1">
            <a:blip r:embed="rId5"/>
            <a:srcRect l="5596" r="18014" b="10000"/>
            <a:stretch/>
          </p:blipFill>
          <p:spPr>
            <a:xfrm>
              <a:off x="2206106" y="3930324"/>
              <a:ext cx="1649984" cy="1371600"/>
            </a:xfrm>
            <a:prstGeom prst="rect">
              <a:avLst/>
            </a:prstGeom>
          </p:spPr>
        </p:pic>
        <p:pic>
          <p:nvPicPr>
            <p:cNvPr id="11" name="Picture 10"/>
            <p:cNvPicPr>
              <a:picLocks noChangeAspect="1"/>
            </p:cNvPicPr>
            <p:nvPr/>
          </p:nvPicPr>
          <p:blipFill rotWithShape="1">
            <a:blip r:embed="rId6"/>
            <a:srcRect l="5530" r="17729" b="9842"/>
            <a:stretch/>
          </p:blipFill>
          <p:spPr>
            <a:xfrm>
              <a:off x="4033311" y="3901586"/>
              <a:ext cx="1654650" cy="1371600"/>
            </a:xfrm>
            <a:prstGeom prst="rect">
              <a:avLst/>
            </a:prstGeom>
          </p:spPr>
        </p:pic>
        <p:sp>
          <p:nvSpPr>
            <p:cNvPr id="12" name="TextBox 11"/>
            <p:cNvSpPr txBox="1"/>
            <p:nvPr/>
          </p:nvSpPr>
          <p:spPr>
            <a:xfrm>
              <a:off x="966236" y="701068"/>
              <a:ext cx="582211" cy="230704"/>
            </a:xfrm>
            <a:prstGeom prst="rect">
              <a:avLst/>
            </a:prstGeom>
            <a:noFill/>
          </p:spPr>
          <p:txBody>
            <a:bodyPr wrap="none" rtlCol="0">
              <a:spAutoFit/>
            </a:bodyPr>
            <a:lstStyle/>
            <a:p>
              <a:r>
                <a:rPr lang="en-US" sz="899" b="1" dirty="0">
                  <a:latin typeface="Arial" charset="0"/>
                  <a:ea typeface="Arial" charset="0"/>
                  <a:cs typeface="Arial" charset="0"/>
                </a:rPr>
                <a:t>HOXA1</a:t>
              </a:r>
            </a:p>
          </p:txBody>
        </p:sp>
        <p:sp>
          <p:nvSpPr>
            <p:cNvPr id="13" name="TextBox 12"/>
            <p:cNvSpPr txBox="1"/>
            <p:nvPr/>
          </p:nvSpPr>
          <p:spPr>
            <a:xfrm>
              <a:off x="2714515" y="701068"/>
              <a:ext cx="582211" cy="230704"/>
            </a:xfrm>
            <a:prstGeom prst="rect">
              <a:avLst/>
            </a:prstGeom>
            <a:noFill/>
          </p:spPr>
          <p:txBody>
            <a:bodyPr wrap="none" rtlCol="0">
              <a:spAutoFit/>
            </a:bodyPr>
            <a:lstStyle/>
            <a:p>
              <a:r>
                <a:rPr lang="en-US" sz="899" b="1" dirty="0">
                  <a:latin typeface="Arial" charset="0"/>
                  <a:ea typeface="Arial" charset="0"/>
                  <a:cs typeface="Arial" charset="0"/>
                </a:rPr>
                <a:t>HOXA2</a:t>
              </a:r>
            </a:p>
          </p:txBody>
        </p:sp>
        <p:sp>
          <p:nvSpPr>
            <p:cNvPr id="14" name="TextBox 13"/>
            <p:cNvSpPr txBox="1"/>
            <p:nvPr/>
          </p:nvSpPr>
          <p:spPr>
            <a:xfrm>
              <a:off x="4567197" y="701068"/>
              <a:ext cx="582211" cy="230704"/>
            </a:xfrm>
            <a:prstGeom prst="rect">
              <a:avLst/>
            </a:prstGeom>
            <a:noFill/>
          </p:spPr>
          <p:txBody>
            <a:bodyPr wrap="none" rtlCol="0">
              <a:spAutoFit/>
            </a:bodyPr>
            <a:lstStyle/>
            <a:p>
              <a:r>
                <a:rPr lang="en-US" sz="899" b="1" dirty="0">
                  <a:latin typeface="Arial" charset="0"/>
                  <a:ea typeface="Arial" charset="0"/>
                  <a:cs typeface="Arial" charset="0"/>
                </a:rPr>
                <a:t>HOXA3</a:t>
              </a:r>
            </a:p>
          </p:txBody>
        </p:sp>
        <p:sp>
          <p:nvSpPr>
            <p:cNvPr id="15" name="TextBox 14"/>
            <p:cNvSpPr txBox="1"/>
            <p:nvPr/>
          </p:nvSpPr>
          <p:spPr>
            <a:xfrm>
              <a:off x="6376511" y="701068"/>
              <a:ext cx="582211" cy="230704"/>
            </a:xfrm>
            <a:prstGeom prst="rect">
              <a:avLst/>
            </a:prstGeom>
            <a:noFill/>
          </p:spPr>
          <p:txBody>
            <a:bodyPr wrap="none" rtlCol="0">
              <a:spAutoFit/>
            </a:bodyPr>
            <a:lstStyle/>
            <a:p>
              <a:r>
                <a:rPr lang="en-US" sz="899" b="1">
                  <a:latin typeface="Arial" charset="0"/>
                  <a:ea typeface="Arial" charset="0"/>
                  <a:cs typeface="Arial" charset="0"/>
                </a:rPr>
                <a:t>HOXA4</a:t>
              </a:r>
              <a:endParaRPr lang="en-US" sz="899" b="1" dirty="0">
                <a:latin typeface="Arial" charset="0"/>
                <a:ea typeface="Arial" charset="0"/>
                <a:cs typeface="Arial" charset="0"/>
              </a:endParaRPr>
            </a:p>
          </p:txBody>
        </p:sp>
        <p:sp>
          <p:nvSpPr>
            <p:cNvPr id="16" name="TextBox 15"/>
            <p:cNvSpPr txBox="1"/>
            <p:nvPr/>
          </p:nvSpPr>
          <p:spPr>
            <a:xfrm>
              <a:off x="1008143" y="2266508"/>
              <a:ext cx="582211" cy="230704"/>
            </a:xfrm>
            <a:prstGeom prst="rect">
              <a:avLst/>
            </a:prstGeom>
            <a:noFill/>
          </p:spPr>
          <p:txBody>
            <a:bodyPr wrap="none" rtlCol="0">
              <a:spAutoFit/>
            </a:bodyPr>
            <a:lstStyle/>
            <a:p>
              <a:r>
                <a:rPr lang="en-US" sz="899" b="1" dirty="0">
                  <a:latin typeface="Arial" charset="0"/>
                  <a:ea typeface="Arial" charset="0"/>
                  <a:cs typeface="Arial" charset="0"/>
                </a:rPr>
                <a:t>HOXA5</a:t>
              </a:r>
            </a:p>
          </p:txBody>
        </p:sp>
        <p:sp>
          <p:nvSpPr>
            <p:cNvPr id="17" name="TextBox 16"/>
            <p:cNvSpPr txBox="1"/>
            <p:nvPr/>
          </p:nvSpPr>
          <p:spPr>
            <a:xfrm>
              <a:off x="2739993" y="2266508"/>
              <a:ext cx="582211" cy="230704"/>
            </a:xfrm>
            <a:prstGeom prst="rect">
              <a:avLst/>
            </a:prstGeom>
            <a:noFill/>
          </p:spPr>
          <p:txBody>
            <a:bodyPr wrap="none" rtlCol="0">
              <a:spAutoFit/>
            </a:bodyPr>
            <a:lstStyle/>
            <a:p>
              <a:r>
                <a:rPr lang="en-US" sz="899" b="1" dirty="0">
                  <a:latin typeface="Arial" charset="0"/>
                  <a:ea typeface="Arial" charset="0"/>
                  <a:cs typeface="Arial" charset="0"/>
                </a:rPr>
                <a:t>HOXA6</a:t>
              </a:r>
            </a:p>
          </p:txBody>
        </p:sp>
        <p:sp>
          <p:nvSpPr>
            <p:cNvPr id="22" name="TextBox 21"/>
            <p:cNvSpPr txBox="1"/>
            <p:nvPr/>
          </p:nvSpPr>
          <p:spPr>
            <a:xfrm>
              <a:off x="2551010" y="2629141"/>
              <a:ext cx="909223" cy="461665"/>
            </a:xfrm>
            <a:prstGeom prst="rect">
              <a:avLst/>
            </a:prstGeom>
            <a:noFill/>
          </p:spPr>
          <p:txBody>
            <a:bodyPr wrap="none" rtlCol="0">
              <a:spAutoFit/>
            </a:bodyPr>
            <a:lstStyle/>
            <a:p>
              <a:pPr algn="ctr"/>
              <a:r>
                <a:rPr lang="en-US" sz="1200" dirty="0">
                  <a:latin typeface="Arial" charset="0"/>
                  <a:ea typeface="Arial" charset="0"/>
                  <a:cs typeface="Arial" charset="0"/>
                </a:rPr>
                <a:t>Not</a:t>
              </a:r>
            </a:p>
            <a:p>
              <a:pPr algn="ctr"/>
              <a:r>
                <a:rPr lang="en-US" sz="1200" dirty="0">
                  <a:latin typeface="Arial" charset="0"/>
                  <a:ea typeface="Arial" charset="0"/>
                  <a:cs typeface="Arial" charset="0"/>
                </a:rPr>
                <a:t>Expressed</a:t>
              </a:r>
            </a:p>
          </p:txBody>
        </p:sp>
        <p:sp>
          <p:nvSpPr>
            <p:cNvPr id="23" name="TextBox 22"/>
            <p:cNvSpPr txBox="1"/>
            <p:nvPr/>
          </p:nvSpPr>
          <p:spPr>
            <a:xfrm>
              <a:off x="802731" y="2629141"/>
              <a:ext cx="909223" cy="461665"/>
            </a:xfrm>
            <a:prstGeom prst="rect">
              <a:avLst/>
            </a:prstGeom>
            <a:noFill/>
          </p:spPr>
          <p:txBody>
            <a:bodyPr wrap="none" rtlCol="0">
              <a:spAutoFit/>
            </a:bodyPr>
            <a:lstStyle/>
            <a:p>
              <a:pPr algn="ctr"/>
              <a:r>
                <a:rPr lang="en-US" sz="1200" dirty="0">
                  <a:latin typeface="Arial" charset="0"/>
                  <a:ea typeface="Arial" charset="0"/>
                  <a:cs typeface="Arial" charset="0"/>
                </a:rPr>
                <a:t>Not</a:t>
              </a:r>
            </a:p>
            <a:p>
              <a:pPr algn="ctr"/>
              <a:r>
                <a:rPr lang="en-US" sz="1200" dirty="0">
                  <a:latin typeface="Arial" charset="0"/>
                  <a:ea typeface="Arial" charset="0"/>
                  <a:cs typeface="Arial" charset="0"/>
                </a:rPr>
                <a:t>Expressed</a:t>
              </a:r>
            </a:p>
          </p:txBody>
        </p:sp>
        <p:sp>
          <p:nvSpPr>
            <p:cNvPr id="24" name="TextBox 23"/>
            <p:cNvSpPr txBox="1"/>
            <p:nvPr/>
          </p:nvSpPr>
          <p:spPr>
            <a:xfrm>
              <a:off x="6213004" y="1251945"/>
              <a:ext cx="909223" cy="461665"/>
            </a:xfrm>
            <a:prstGeom prst="rect">
              <a:avLst/>
            </a:prstGeom>
            <a:noFill/>
          </p:spPr>
          <p:txBody>
            <a:bodyPr wrap="none" rtlCol="0">
              <a:spAutoFit/>
            </a:bodyPr>
            <a:lstStyle/>
            <a:p>
              <a:pPr algn="ctr"/>
              <a:r>
                <a:rPr lang="en-US" sz="1200" dirty="0">
                  <a:latin typeface="Arial" charset="0"/>
                  <a:ea typeface="Arial" charset="0"/>
                  <a:cs typeface="Arial" charset="0"/>
                </a:rPr>
                <a:t>Not</a:t>
              </a:r>
            </a:p>
            <a:p>
              <a:pPr algn="ctr"/>
              <a:r>
                <a:rPr lang="en-US" sz="1200" dirty="0">
                  <a:latin typeface="Arial" charset="0"/>
                  <a:ea typeface="Arial" charset="0"/>
                  <a:cs typeface="Arial" charset="0"/>
                </a:rPr>
                <a:t>Expressed</a:t>
              </a:r>
            </a:p>
          </p:txBody>
        </p:sp>
        <p:sp>
          <p:nvSpPr>
            <p:cNvPr id="25" name="TextBox 24"/>
            <p:cNvSpPr txBox="1"/>
            <p:nvPr/>
          </p:nvSpPr>
          <p:spPr>
            <a:xfrm>
              <a:off x="4403690" y="1251945"/>
              <a:ext cx="909223" cy="461665"/>
            </a:xfrm>
            <a:prstGeom prst="rect">
              <a:avLst/>
            </a:prstGeom>
            <a:noFill/>
          </p:spPr>
          <p:txBody>
            <a:bodyPr wrap="none" rtlCol="0">
              <a:spAutoFit/>
            </a:bodyPr>
            <a:lstStyle/>
            <a:p>
              <a:pPr algn="ctr"/>
              <a:r>
                <a:rPr lang="en-US" sz="1200" dirty="0">
                  <a:latin typeface="Arial" charset="0"/>
                  <a:ea typeface="Arial" charset="0"/>
                  <a:cs typeface="Arial" charset="0"/>
                </a:rPr>
                <a:t>Not</a:t>
              </a:r>
            </a:p>
            <a:p>
              <a:pPr algn="ctr"/>
              <a:r>
                <a:rPr lang="en-US" sz="1200" dirty="0">
                  <a:latin typeface="Arial" charset="0"/>
                  <a:ea typeface="Arial" charset="0"/>
                  <a:cs typeface="Arial" charset="0"/>
                </a:rPr>
                <a:t>Expressed</a:t>
              </a:r>
            </a:p>
          </p:txBody>
        </p:sp>
        <p:sp>
          <p:nvSpPr>
            <p:cNvPr id="26" name="TextBox 25"/>
            <p:cNvSpPr txBox="1"/>
            <p:nvPr/>
          </p:nvSpPr>
          <p:spPr>
            <a:xfrm>
              <a:off x="2551009" y="1251945"/>
              <a:ext cx="909223" cy="461665"/>
            </a:xfrm>
            <a:prstGeom prst="rect">
              <a:avLst/>
            </a:prstGeom>
            <a:noFill/>
          </p:spPr>
          <p:txBody>
            <a:bodyPr wrap="none" rtlCol="0">
              <a:spAutoFit/>
            </a:bodyPr>
            <a:lstStyle/>
            <a:p>
              <a:pPr algn="ctr"/>
              <a:r>
                <a:rPr lang="en-US" sz="1200" dirty="0">
                  <a:latin typeface="Arial" charset="0"/>
                  <a:ea typeface="Arial" charset="0"/>
                  <a:cs typeface="Arial" charset="0"/>
                </a:rPr>
                <a:t>Not</a:t>
              </a:r>
            </a:p>
            <a:p>
              <a:pPr algn="ctr"/>
              <a:r>
                <a:rPr lang="en-US" sz="1200" dirty="0">
                  <a:latin typeface="Arial" charset="0"/>
                  <a:ea typeface="Arial" charset="0"/>
                  <a:cs typeface="Arial" charset="0"/>
                </a:rPr>
                <a:t>Expressed</a:t>
              </a:r>
            </a:p>
          </p:txBody>
        </p:sp>
        <p:sp>
          <p:nvSpPr>
            <p:cNvPr id="27" name="TextBox 26"/>
            <p:cNvSpPr txBox="1"/>
            <p:nvPr/>
          </p:nvSpPr>
          <p:spPr>
            <a:xfrm>
              <a:off x="802730" y="1251945"/>
              <a:ext cx="909223" cy="461665"/>
            </a:xfrm>
            <a:prstGeom prst="rect">
              <a:avLst/>
            </a:prstGeom>
            <a:noFill/>
          </p:spPr>
          <p:txBody>
            <a:bodyPr wrap="none" rtlCol="0">
              <a:spAutoFit/>
            </a:bodyPr>
            <a:lstStyle/>
            <a:p>
              <a:pPr algn="ctr"/>
              <a:r>
                <a:rPr lang="en-US" sz="1200" dirty="0">
                  <a:latin typeface="Arial" charset="0"/>
                  <a:ea typeface="Arial" charset="0"/>
                  <a:cs typeface="Arial" charset="0"/>
                </a:rPr>
                <a:t>Not</a:t>
              </a:r>
            </a:p>
            <a:p>
              <a:pPr algn="ctr"/>
              <a:r>
                <a:rPr lang="en-US" sz="1200" dirty="0">
                  <a:latin typeface="Arial" charset="0"/>
                  <a:ea typeface="Arial" charset="0"/>
                  <a:cs typeface="Arial" charset="0"/>
                </a:rPr>
                <a:t>Expressed</a:t>
              </a:r>
            </a:p>
          </p:txBody>
        </p:sp>
      </p:grpSp>
      <p:sp>
        <p:nvSpPr>
          <p:cNvPr id="29" name="TextBox 28"/>
          <p:cNvSpPr txBox="1"/>
          <p:nvPr/>
        </p:nvSpPr>
        <p:spPr>
          <a:xfrm>
            <a:off x="966235" y="5586760"/>
            <a:ext cx="582211" cy="230704"/>
          </a:xfrm>
          <a:prstGeom prst="rect">
            <a:avLst/>
          </a:prstGeom>
          <a:noFill/>
        </p:spPr>
        <p:txBody>
          <a:bodyPr wrap="none" rtlCol="0">
            <a:spAutoFit/>
          </a:bodyPr>
          <a:lstStyle/>
          <a:p>
            <a:r>
              <a:rPr lang="en-US" sz="899" b="1" dirty="0">
                <a:latin typeface="Arial" charset="0"/>
                <a:ea typeface="Arial" charset="0"/>
                <a:cs typeface="Arial" charset="0"/>
              </a:rPr>
              <a:t>HOXB1</a:t>
            </a:r>
          </a:p>
        </p:txBody>
      </p:sp>
      <p:pic>
        <p:nvPicPr>
          <p:cNvPr id="30" name="Picture 29"/>
          <p:cNvPicPr>
            <a:picLocks noChangeAspect="1"/>
          </p:cNvPicPr>
          <p:nvPr/>
        </p:nvPicPr>
        <p:blipFill rotWithShape="1">
          <a:blip r:embed="rId7"/>
          <a:srcRect l="5401" r="18467" b="9753"/>
          <a:stretch/>
        </p:blipFill>
        <p:spPr>
          <a:xfrm>
            <a:off x="2185661" y="5618710"/>
            <a:ext cx="1639916" cy="1371600"/>
          </a:xfrm>
          <a:prstGeom prst="rect">
            <a:avLst/>
          </a:prstGeom>
        </p:spPr>
      </p:pic>
      <p:pic>
        <p:nvPicPr>
          <p:cNvPr id="31" name="Picture 30"/>
          <p:cNvPicPr>
            <a:picLocks noChangeAspect="1"/>
          </p:cNvPicPr>
          <p:nvPr/>
        </p:nvPicPr>
        <p:blipFill rotWithShape="1">
          <a:blip r:embed="rId8"/>
          <a:srcRect l="5576" r="18293" b="9753"/>
          <a:stretch/>
        </p:blipFill>
        <p:spPr>
          <a:xfrm>
            <a:off x="4031571" y="5618710"/>
            <a:ext cx="1639916" cy="1371600"/>
          </a:xfrm>
          <a:prstGeom prst="rect">
            <a:avLst/>
          </a:prstGeom>
        </p:spPr>
      </p:pic>
      <p:pic>
        <p:nvPicPr>
          <p:cNvPr id="32" name="Picture 31"/>
          <p:cNvPicPr>
            <a:picLocks noChangeAspect="1"/>
          </p:cNvPicPr>
          <p:nvPr/>
        </p:nvPicPr>
        <p:blipFill rotWithShape="1">
          <a:blip r:embed="rId9"/>
          <a:srcRect l="5401" r="18292" b="9753"/>
          <a:stretch/>
        </p:blipFill>
        <p:spPr>
          <a:xfrm>
            <a:off x="5769602" y="5618710"/>
            <a:ext cx="1643668" cy="1371600"/>
          </a:xfrm>
          <a:prstGeom prst="rect">
            <a:avLst/>
          </a:prstGeom>
        </p:spPr>
      </p:pic>
      <p:pic>
        <p:nvPicPr>
          <p:cNvPr id="33" name="Picture 32"/>
          <p:cNvPicPr>
            <a:picLocks noChangeAspect="1"/>
          </p:cNvPicPr>
          <p:nvPr/>
        </p:nvPicPr>
        <p:blipFill rotWithShape="1">
          <a:blip r:embed="rId10"/>
          <a:srcRect l="5575" r="18467" b="9753"/>
          <a:stretch/>
        </p:blipFill>
        <p:spPr>
          <a:xfrm>
            <a:off x="549499" y="7167395"/>
            <a:ext cx="1636163" cy="1371600"/>
          </a:xfrm>
          <a:prstGeom prst="rect">
            <a:avLst/>
          </a:prstGeom>
        </p:spPr>
      </p:pic>
      <p:pic>
        <p:nvPicPr>
          <p:cNvPr id="34" name="Picture 33"/>
          <p:cNvPicPr>
            <a:picLocks noChangeAspect="1"/>
          </p:cNvPicPr>
          <p:nvPr/>
        </p:nvPicPr>
        <p:blipFill rotWithShape="1">
          <a:blip r:embed="rId11"/>
          <a:srcRect l="5575" r="18467" b="9753"/>
          <a:stretch/>
        </p:blipFill>
        <p:spPr>
          <a:xfrm>
            <a:off x="2219928" y="7167395"/>
            <a:ext cx="1636163" cy="1371600"/>
          </a:xfrm>
          <a:prstGeom prst="rect">
            <a:avLst/>
          </a:prstGeom>
        </p:spPr>
      </p:pic>
      <p:pic>
        <p:nvPicPr>
          <p:cNvPr id="35" name="Picture 34"/>
          <p:cNvPicPr>
            <a:picLocks noChangeAspect="1"/>
          </p:cNvPicPr>
          <p:nvPr/>
        </p:nvPicPr>
        <p:blipFill rotWithShape="1">
          <a:blip r:embed="rId12"/>
          <a:srcRect l="5401" r="18292" b="9506"/>
          <a:stretch/>
        </p:blipFill>
        <p:spPr>
          <a:xfrm>
            <a:off x="4030564" y="7167395"/>
            <a:ext cx="1639184" cy="1371600"/>
          </a:xfrm>
          <a:prstGeom prst="rect">
            <a:avLst/>
          </a:prstGeom>
        </p:spPr>
      </p:pic>
      <p:grpSp>
        <p:nvGrpSpPr>
          <p:cNvPr id="36" name="Group 35"/>
          <p:cNvGrpSpPr/>
          <p:nvPr/>
        </p:nvGrpSpPr>
        <p:grpSpPr>
          <a:xfrm>
            <a:off x="5983248" y="4297648"/>
            <a:ext cx="459514" cy="230704"/>
            <a:chOff x="513806" y="6364681"/>
            <a:chExt cx="459515" cy="230704"/>
          </a:xfrm>
        </p:grpSpPr>
        <p:sp>
          <p:nvSpPr>
            <p:cNvPr id="37" name="TextBox 36"/>
            <p:cNvSpPr txBox="1"/>
            <p:nvPr/>
          </p:nvSpPr>
          <p:spPr>
            <a:xfrm>
              <a:off x="628354" y="6364681"/>
              <a:ext cx="344967" cy="230704"/>
            </a:xfrm>
            <a:prstGeom prst="rect">
              <a:avLst/>
            </a:prstGeom>
            <a:noFill/>
          </p:spPr>
          <p:txBody>
            <a:bodyPr wrap="none" rtlCol="0">
              <a:spAutoFit/>
            </a:bodyPr>
            <a:lstStyle/>
            <a:p>
              <a:r>
                <a:rPr lang="en-US" sz="899" dirty="0">
                  <a:latin typeface="Arial" charset="0"/>
                  <a:ea typeface="Arial" charset="0"/>
                  <a:cs typeface="Arial" charset="0"/>
                </a:rPr>
                <a:t>HE</a:t>
              </a:r>
            </a:p>
          </p:txBody>
        </p:sp>
        <p:sp>
          <p:nvSpPr>
            <p:cNvPr id="38" name="Rectangle 37"/>
            <p:cNvSpPr/>
            <p:nvPr/>
          </p:nvSpPr>
          <p:spPr>
            <a:xfrm>
              <a:off x="513806" y="6412606"/>
              <a:ext cx="134982" cy="134982"/>
            </a:xfrm>
            <a:prstGeom prst="rect">
              <a:avLst/>
            </a:prstGeom>
            <a:solidFill>
              <a:srgbClr val="F977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oup 38"/>
          <p:cNvGrpSpPr/>
          <p:nvPr/>
        </p:nvGrpSpPr>
        <p:grpSpPr>
          <a:xfrm>
            <a:off x="6804966" y="4297648"/>
            <a:ext cx="695185" cy="230704"/>
            <a:chOff x="1418304" y="6363257"/>
            <a:chExt cx="695184" cy="230704"/>
          </a:xfrm>
        </p:grpSpPr>
        <p:sp>
          <p:nvSpPr>
            <p:cNvPr id="40" name="TextBox 39"/>
            <p:cNvSpPr txBox="1"/>
            <p:nvPr/>
          </p:nvSpPr>
          <p:spPr>
            <a:xfrm>
              <a:off x="1518454" y="6363257"/>
              <a:ext cx="595034" cy="230704"/>
            </a:xfrm>
            <a:prstGeom prst="rect">
              <a:avLst/>
            </a:prstGeom>
            <a:noFill/>
          </p:spPr>
          <p:txBody>
            <a:bodyPr wrap="none" rtlCol="0">
              <a:spAutoFit/>
            </a:bodyPr>
            <a:lstStyle/>
            <a:p>
              <a:r>
                <a:rPr lang="en-US" sz="899" dirty="0">
                  <a:latin typeface="Arial" charset="0"/>
                  <a:ea typeface="Arial" charset="0"/>
                  <a:cs typeface="Arial" charset="0"/>
                </a:rPr>
                <a:t>Non-HE</a:t>
              </a:r>
            </a:p>
          </p:txBody>
        </p:sp>
        <p:sp>
          <p:nvSpPr>
            <p:cNvPr id="41" name="Rectangle 40"/>
            <p:cNvSpPr/>
            <p:nvPr/>
          </p:nvSpPr>
          <p:spPr>
            <a:xfrm>
              <a:off x="1418304" y="6411182"/>
              <a:ext cx="134982" cy="134982"/>
            </a:xfrm>
            <a:prstGeom prst="rect">
              <a:avLst/>
            </a:prstGeom>
            <a:solidFill>
              <a:srgbClr val="609B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p:cNvGrpSpPr/>
          <p:nvPr/>
        </p:nvGrpSpPr>
        <p:grpSpPr>
          <a:xfrm>
            <a:off x="6418814" y="4297648"/>
            <a:ext cx="438063" cy="230704"/>
            <a:chOff x="1222491" y="6908531"/>
            <a:chExt cx="438061" cy="230704"/>
          </a:xfrm>
        </p:grpSpPr>
        <p:sp>
          <p:nvSpPr>
            <p:cNvPr id="43" name="TextBox 42"/>
            <p:cNvSpPr txBox="1"/>
            <p:nvPr/>
          </p:nvSpPr>
          <p:spPr>
            <a:xfrm>
              <a:off x="1315587" y="6908531"/>
              <a:ext cx="344965" cy="230704"/>
            </a:xfrm>
            <a:prstGeom prst="rect">
              <a:avLst/>
            </a:prstGeom>
            <a:noFill/>
          </p:spPr>
          <p:txBody>
            <a:bodyPr wrap="none" rtlCol="0">
              <a:spAutoFit/>
            </a:bodyPr>
            <a:lstStyle/>
            <a:p>
              <a:r>
                <a:rPr lang="en-US" sz="899" dirty="0">
                  <a:latin typeface="Arial" charset="0"/>
                  <a:ea typeface="Arial" charset="0"/>
                  <a:cs typeface="Arial" charset="0"/>
                </a:rPr>
                <a:t>HP</a:t>
              </a:r>
            </a:p>
          </p:txBody>
        </p:sp>
        <p:sp>
          <p:nvSpPr>
            <p:cNvPr id="44" name="Rectangle 43"/>
            <p:cNvSpPr/>
            <p:nvPr/>
          </p:nvSpPr>
          <p:spPr>
            <a:xfrm>
              <a:off x="1222491" y="6956456"/>
              <a:ext cx="134982" cy="134982"/>
            </a:xfrm>
            <a:prstGeom prst="rect">
              <a:avLst/>
            </a:prstGeom>
            <a:solidFill>
              <a:srgbClr val="31BB3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p:cNvGrpSpPr/>
          <p:nvPr/>
        </p:nvGrpSpPr>
        <p:grpSpPr>
          <a:xfrm>
            <a:off x="5983248" y="7849706"/>
            <a:ext cx="459514" cy="230704"/>
            <a:chOff x="513806" y="6364681"/>
            <a:chExt cx="459515" cy="230704"/>
          </a:xfrm>
        </p:grpSpPr>
        <p:sp>
          <p:nvSpPr>
            <p:cNvPr id="46" name="TextBox 45"/>
            <p:cNvSpPr txBox="1"/>
            <p:nvPr/>
          </p:nvSpPr>
          <p:spPr>
            <a:xfrm>
              <a:off x="628354" y="6364681"/>
              <a:ext cx="344967" cy="230704"/>
            </a:xfrm>
            <a:prstGeom prst="rect">
              <a:avLst/>
            </a:prstGeom>
            <a:noFill/>
          </p:spPr>
          <p:txBody>
            <a:bodyPr wrap="none" rtlCol="0">
              <a:spAutoFit/>
            </a:bodyPr>
            <a:lstStyle/>
            <a:p>
              <a:r>
                <a:rPr lang="en-US" sz="899" dirty="0">
                  <a:latin typeface="Arial" charset="0"/>
                  <a:ea typeface="Arial" charset="0"/>
                  <a:cs typeface="Arial" charset="0"/>
                </a:rPr>
                <a:t>HE</a:t>
              </a:r>
            </a:p>
          </p:txBody>
        </p:sp>
        <p:sp>
          <p:nvSpPr>
            <p:cNvPr id="47" name="Rectangle 46"/>
            <p:cNvSpPr/>
            <p:nvPr/>
          </p:nvSpPr>
          <p:spPr>
            <a:xfrm>
              <a:off x="513806" y="6412606"/>
              <a:ext cx="134982" cy="134982"/>
            </a:xfrm>
            <a:prstGeom prst="rect">
              <a:avLst/>
            </a:prstGeom>
            <a:solidFill>
              <a:srgbClr val="F9776D"/>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Group 47"/>
          <p:cNvGrpSpPr/>
          <p:nvPr/>
        </p:nvGrpSpPr>
        <p:grpSpPr>
          <a:xfrm>
            <a:off x="6804966" y="7849706"/>
            <a:ext cx="695185" cy="230704"/>
            <a:chOff x="1418304" y="6363257"/>
            <a:chExt cx="695184" cy="230704"/>
          </a:xfrm>
        </p:grpSpPr>
        <p:sp>
          <p:nvSpPr>
            <p:cNvPr id="49" name="TextBox 48"/>
            <p:cNvSpPr txBox="1"/>
            <p:nvPr/>
          </p:nvSpPr>
          <p:spPr>
            <a:xfrm>
              <a:off x="1518454" y="6363257"/>
              <a:ext cx="595034" cy="230704"/>
            </a:xfrm>
            <a:prstGeom prst="rect">
              <a:avLst/>
            </a:prstGeom>
            <a:noFill/>
          </p:spPr>
          <p:txBody>
            <a:bodyPr wrap="none" rtlCol="0">
              <a:spAutoFit/>
            </a:bodyPr>
            <a:lstStyle/>
            <a:p>
              <a:r>
                <a:rPr lang="en-US" sz="899" dirty="0">
                  <a:latin typeface="Arial" charset="0"/>
                  <a:ea typeface="Arial" charset="0"/>
                  <a:cs typeface="Arial" charset="0"/>
                </a:rPr>
                <a:t>Non-HE</a:t>
              </a:r>
            </a:p>
          </p:txBody>
        </p:sp>
        <p:sp>
          <p:nvSpPr>
            <p:cNvPr id="50" name="Rectangle 49"/>
            <p:cNvSpPr/>
            <p:nvPr/>
          </p:nvSpPr>
          <p:spPr>
            <a:xfrm>
              <a:off x="1418304" y="6411182"/>
              <a:ext cx="134982" cy="134982"/>
            </a:xfrm>
            <a:prstGeom prst="rect">
              <a:avLst/>
            </a:prstGeom>
            <a:solidFill>
              <a:srgbClr val="609B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1" name="Group 50"/>
          <p:cNvGrpSpPr/>
          <p:nvPr/>
        </p:nvGrpSpPr>
        <p:grpSpPr>
          <a:xfrm>
            <a:off x="6418814" y="7849706"/>
            <a:ext cx="438063" cy="230704"/>
            <a:chOff x="1222491" y="6908531"/>
            <a:chExt cx="438061" cy="230704"/>
          </a:xfrm>
        </p:grpSpPr>
        <p:sp>
          <p:nvSpPr>
            <p:cNvPr id="52" name="TextBox 51"/>
            <p:cNvSpPr txBox="1"/>
            <p:nvPr/>
          </p:nvSpPr>
          <p:spPr>
            <a:xfrm>
              <a:off x="1315587" y="6908531"/>
              <a:ext cx="344965" cy="230704"/>
            </a:xfrm>
            <a:prstGeom prst="rect">
              <a:avLst/>
            </a:prstGeom>
            <a:noFill/>
          </p:spPr>
          <p:txBody>
            <a:bodyPr wrap="none" rtlCol="0">
              <a:spAutoFit/>
            </a:bodyPr>
            <a:lstStyle/>
            <a:p>
              <a:r>
                <a:rPr lang="en-US" sz="899" dirty="0">
                  <a:latin typeface="Arial" charset="0"/>
                  <a:ea typeface="Arial" charset="0"/>
                  <a:cs typeface="Arial" charset="0"/>
                </a:rPr>
                <a:t>HP</a:t>
              </a:r>
            </a:p>
          </p:txBody>
        </p:sp>
        <p:sp>
          <p:nvSpPr>
            <p:cNvPr id="53" name="Rectangle 52"/>
            <p:cNvSpPr/>
            <p:nvPr/>
          </p:nvSpPr>
          <p:spPr>
            <a:xfrm>
              <a:off x="1222491" y="6956456"/>
              <a:ext cx="134982" cy="134982"/>
            </a:xfrm>
            <a:prstGeom prst="rect">
              <a:avLst/>
            </a:prstGeom>
            <a:solidFill>
              <a:srgbClr val="31BB37"/>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p:cNvSpPr txBox="1"/>
          <p:nvPr/>
        </p:nvSpPr>
        <p:spPr>
          <a:xfrm>
            <a:off x="8811" y="8714881"/>
            <a:ext cx="7779626" cy="707886"/>
          </a:xfrm>
          <a:prstGeom prst="rect">
            <a:avLst/>
          </a:prstGeom>
          <a:noFill/>
        </p:spPr>
        <p:txBody>
          <a:bodyPr wrap="square" rtlCol="0">
            <a:spAutoFit/>
          </a:bodyPr>
          <a:lstStyle/>
          <a:p>
            <a:pPr algn="just"/>
            <a:r>
              <a:rPr lang="en-US" sz="1000" b="1" dirty="0">
                <a:latin typeface="Arial" charset="0"/>
                <a:ea typeface="Arial" charset="0"/>
                <a:cs typeface="Arial" charset="0"/>
              </a:rPr>
              <a:t>Supplemental Figure </a:t>
            </a:r>
            <a:r>
              <a:rPr lang="en-US" sz="1000" b="1" dirty="0" smtClean="0">
                <a:latin typeface="Arial" charset="0"/>
                <a:ea typeface="Arial" charset="0"/>
                <a:cs typeface="Arial" charset="0"/>
              </a:rPr>
              <a:t>8. </a:t>
            </a:r>
            <a:r>
              <a:rPr lang="en-US" sz="1000" b="1" dirty="0">
                <a:latin typeface="Arial" charset="0"/>
                <a:ea typeface="Arial" charset="0"/>
                <a:cs typeface="Arial" charset="0"/>
              </a:rPr>
              <a:t>Violin plots of single-cell RNASeq expression of </a:t>
            </a:r>
            <a:r>
              <a:rPr lang="en-US" sz="1000" b="1" i="1" dirty="0">
                <a:latin typeface="Arial" charset="0"/>
                <a:ea typeface="Arial" charset="0"/>
                <a:cs typeface="Arial" charset="0"/>
              </a:rPr>
              <a:t>HOXA</a:t>
            </a:r>
            <a:r>
              <a:rPr lang="en-US" sz="1000" b="1" dirty="0">
                <a:latin typeface="Arial" charset="0"/>
                <a:ea typeface="Arial" charset="0"/>
                <a:cs typeface="Arial" charset="0"/>
              </a:rPr>
              <a:t> and </a:t>
            </a:r>
            <a:r>
              <a:rPr lang="en-US" sz="1000" b="1" i="1" dirty="0">
                <a:latin typeface="Arial" charset="0"/>
                <a:ea typeface="Arial" charset="0"/>
                <a:cs typeface="Arial" charset="0"/>
              </a:rPr>
              <a:t>HOXB</a:t>
            </a:r>
            <a:r>
              <a:rPr lang="en-US" sz="1000" b="1" dirty="0">
                <a:latin typeface="Arial" charset="0"/>
                <a:ea typeface="Arial" charset="0"/>
                <a:cs typeface="Arial" charset="0"/>
              </a:rPr>
              <a:t> locus genes. </a:t>
            </a:r>
            <a:r>
              <a:rPr lang="en-US" sz="1000" dirty="0">
                <a:latin typeface="Arial" charset="0"/>
                <a:ea typeface="Arial" charset="0"/>
                <a:cs typeface="Arial" charset="0"/>
              </a:rPr>
              <a:t>A) Normalized log-transformed FPKM gene expression values for </a:t>
            </a:r>
            <a:r>
              <a:rPr lang="en-US" sz="1000" i="1" dirty="0">
                <a:latin typeface="Arial" charset="0"/>
                <a:ea typeface="Arial" charset="0"/>
                <a:cs typeface="Arial" charset="0"/>
              </a:rPr>
              <a:t>HOXA</a:t>
            </a:r>
            <a:r>
              <a:rPr lang="en-US" sz="1000" dirty="0">
                <a:latin typeface="Arial" charset="0"/>
                <a:ea typeface="Arial" charset="0"/>
                <a:cs typeface="Arial" charset="0"/>
              </a:rPr>
              <a:t> locus genes. Genes that did not have any detectable level of expression are listed as “not-expressed.” B) Normalized log-transformed FPKM gene expression values for </a:t>
            </a:r>
            <a:r>
              <a:rPr lang="en-US" sz="1000" i="1" dirty="0">
                <a:latin typeface="Arial" charset="0"/>
                <a:ea typeface="Arial" charset="0"/>
                <a:cs typeface="Arial" charset="0"/>
              </a:rPr>
              <a:t>HOXB</a:t>
            </a:r>
            <a:r>
              <a:rPr lang="en-US" sz="1000" dirty="0">
                <a:latin typeface="Arial" charset="0"/>
                <a:ea typeface="Arial" charset="0"/>
                <a:cs typeface="Arial" charset="0"/>
              </a:rPr>
              <a:t> locus genes.</a:t>
            </a:r>
          </a:p>
          <a:p>
            <a:pPr algn="just"/>
            <a:endParaRPr lang="en-US" sz="1000" b="1" dirty="0">
              <a:latin typeface="Arial" charset="0"/>
              <a:ea typeface="Arial" charset="0"/>
              <a:cs typeface="Arial" charset="0"/>
            </a:endParaRPr>
          </a:p>
        </p:txBody>
      </p:sp>
      <p:sp>
        <p:nvSpPr>
          <p:cNvPr id="55" name="TextBox 54"/>
          <p:cNvSpPr txBox="1"/>
          <p:nvPr/>
        </p:nvSpPr>
        <p:spPr>
          <a:xfrm>
            <a:off x="790997" y="6165847"/>
            <a:ext cx="909223" cy="461665"/>
          </a:xfrm>
          <a:prstGeom prst="rect">
            <a:avLst/>
          </a:prstGeom>
          <a:noFill/>
        </p:spPr>
        <p:txBody>
          <a:bodyPr wrap="none" rtlCol="0">
            <a:spAutoFit/>
          </a:bodyPr>
          <a:lstStyle/>
          <a:p>
            <a:pPr algn="ctr"/>
            <a:r>
              <a:rPr lang="en-US" sz="1200" dirty="0">
                <a:latin typeface="Arial" charset="0"/>
                <a:ea typeface="Arial" charset="0"/>
                <a:cs typeface="Arial" charset="0"/>
              </a:rPr>
              <a:t>Not</a:t>
            </a:r>
          </a:p>
          <a:p>
            <a:pPr algn="ctr"/>
            <a:r>
              <a:rPr lang="en-US" sz="1200" dirty="0">
                <a:latin typeface="Arial" charset="0"/>
                <a:ea typeface="Arial" charset="0"/>
                <a:cs typeface="Arial" charset="0"/>
              </a:rPr>
              <a:t>Expressed</a:t>
            </a:r>
          </a:p>
        </p:txBody>
      </p:sp>
      <p:cxnSp>
        <p:nvCxnSpPr>
          <p:cNvPr id="56" name="Straight Connector 55"/>
          <p:cNvCxnSpPr/>
          <p:nvPr/>
        </p:nvCxnSpPr>
        <p:spPr>
          <a:xfrm flipV="1">
            <a:off x="253265" y="715406"/>
            <a:ext cx="0" cy="93562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253265" y="4029074"/>
            <a:ext cx="0" cy="94424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rot="16200000">
            <a:off x="-920291" y="2686088"/>
            <a:ext cx="2347117" cy="276999"/>
          </a:xfrm>
          <a:prstGeom prst="rect">
            <a:avLst/>
          </a:prstGeom>
          <a:noFill/>
        </p:spPr>
        <p:txBody>
          <a:bodyPr wrap="none" rtlCol="0">
            <a:spAutoFit/>
          </a:bodyPr>
          <a:lstStyle/>
          <a:p>
            <a:r>
              <a:rPr lang="en-US" sz="1200" dirty="0">
                <a:latin typeface="Arial" charset="0"/>
                <a:ea typeface="Arial" charset="0"/>
                <a:cs typeface="Arial" charset="0"/>
              </a:rPr>
              <a:t>Expression Level (log FPKM+1)</a:t>
            </a:r>
          </a:p>
        </p:txBody>
      </p:sp>
      <p:sp>
        <p:nvSpPr>
          <p:cNvPr id="59" name="TextBox 58"/>
          <p:cNvSpPr txBox="1"/>
          <p:nvPr/>
        </p:nvSpPr>
        <p:spPr>
          <a:xfrm rot="16200000">
            <a:off x="-868003" y="7028896"/>
            <a:ext cx="2347117" cy="276999"/>
          </a:xfrm>
          <a:prstGeom prst="rect">
            <a:avLst/>
          </a:prstGeom>
          <a:noFill/>
        </p:spPr>
        <p:txBody>
          <a:bodyPr wrap="none" rtlCol="0">
            <a:spAutoFit/>
          </a:bodyPr>
          <a:lstStyle/>
          <a:p>
            <a:r>
              <a:rPr lang="en-US" sz="1200" dirty="0">
                <a:latin typeface="Arial" charset="0"/>
                <a:ea typeface="Arial" charset="0"/>
                <a:cs typeface="Arial" charset="0"/>
              </a:rPr>
              <a:t>Expression Level (log FPKM+1)</a:t>
            </a:r>
          </a:p>
        </p:txBody>
      </p:sp>
    </p:spTree>
    <p:extLst>
      <p:ext uri="{BB962C8B-B14F-4D97-AF65-F5344CB8AC3E}">
        <p14:creationId xmlns:p14="http://schemas.microsoft.com/office/powerpoint/2010/main" val="4255859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p:cNvPicPr>
          <p:nvPr/>
        </p:nvPicPr>
        <p:blipFill>
          <a:blip r:embed="rId2"/>
          <a:stretch>
            <a:fillRect/>
          </a:stretch>
        </p:blipFill>
        <p:spPr>
          <a:xfrm>
            <a:off x="512828" y="419100"/>
            <a:ext cx="3136392" cy="3136392"/>
          </a:xfrm>
          <a:prstGeom prst="rect">
            <a:avLst/>
          </a:prstGeom>
        </p:spPr>
      </p:pic>
      <p:pic>
        <p:nvPicPr>
          <p:cNvPr id="2" name="Picture 1"/>
          <p:cNvPicPr>
            <a:picLocks/>
          </p:cNvPicPr>
          <p:nvPr/>
        </p:nvPicPr>
        <p:blipFill>
          <a:blip r:embed="rId3"/>
          <a:stretch>
            <a:fillRect/>
          </a:stretch>
        </p:blipFill>
        <p:spPr>
          <a:xfrm>
            <a:off x="3805732" y="419100"/>
            <a:ext cx="3136392" cy="3136392"/>
          </a:xfrm>
          <a:prstGeom prst="rect">
            <a:avLst/>
          </a:prstGeom>
        </p:spPr>
      </p:pic>
      <p:sp>
        <p:nvSpPr>
          <p:cNvPr id="54" name="TextBox 53"/>
          <p:cNvSpPr txBox="1"/>
          <p:nvPr/>
        </p:nvSpPr>
        <p:spPr>
          <a:xfrm>
            <a:off x="0" y="3609481"/>
            <a:ext cx="7779626" cy="707886"/>
          </a:xfrm>
          <a:prstGeom prst="rect">
            <a:avLst/>
          </a:prstGeom>
          <a:noFill/>
        </p:spPr>
        <p:txBody>
          <a:bodyPr wrap="square" rtlCol="0">
            <a:spAutoFit/>
          </a:bodyPr>
          <a:lstStyle/>
          <a:p>
            <a:pPr algn="just"/>
            <a:r>
              <a:rPr lang="en-US" sz="1000" b="1" dirty="0">
                <a:latin typeface="Arial" charset="0"/>
                <a:ea typeface="Arial" charset="0"/>
                <a:cs typeface="Arial" charset="0"/>
              </a:rPr>
              <a:t>Supplemental Figure 9</a:t>
            </a:r>
            <a:r>
              <a:rPr lang="en-US" sz="1000" b="1" dirty="0" smtClean="0">
                <a:latin typeface="Arial" charset="0"/>
                <a:ea typeface="Arial" charset="0"/>
                <a:cs typeface="Arial" charset="0"/>
              </a:rPr>
              <a:t>. S100A4 expression demonstrates mesenchymal cell differentiation from hESCs exposed to hemato-endothelial microenvironments.</a:t>
            </a:r>
            <a:r>
              <a:rPr lang="en-US" sz="1000" dirty="0">
                <a:latin typeface="Arial" charset="0"/>
                <a:ea typeface="Arial" charset="0"/>
                <a:cs typeface="Arial" charset="0"/>
              </a:rPr>
              <a:t> </a:t>
            </a:r>
            <a:r>
              <a:rPr lang="en-US" sz="1000" dirty="0" smtClean="0">
                <a:latin typeface="Arial" charset="0"/>
                <a:ea typeface="Arial" charset="0"/>
                <a:cs typeface="Arial" charset="0"/>
              </a:rPr>
              <a:t>Representative </a:t>
            </a:r>
            <a:r>
              <a:rPr lang="en-US" sz="1000" dirty="0">
                <a:latin typeface="Arial" charset="0"/>
                <a:ea typeface="Arial" charset="0"/>
                <a:cs typeface="Arial" charset="0"/>
              </a:rPr>
              <a:t>immunofluorescent </a:t>
            </a:r>
            <a:r>
              <a:rPr lang="en-US" sz="1000" dirty="0" smtClean="0">
                <a:latin typeface="Arial" charset="0"/>
                <a:ea typeface="Arial" charset="0"/>
                <a:cs typeface="Arial" charset="0"/>
              </a:rPr>
              <a:t>image </a:t>
            </a:r>
            <a:r>
              <a:rPr lang="en-US" sz="1000" dirty="0">
                <a:latin typeface="Arial" charset="0"/>
                <a:ea typeface="Arial" charset="0"/>
                <a:cs typeface="Arial" charset="0"/>
              </a:rPr>
              <a:t>of hESC-</a:t>
            </a:r>
            <a:r>
              <a:rPr lang="en-US" sz="1000" i="1" dirty="0">
                <a:latin typeface="Arial" charset="0"/>
                <a:ea typeface="Arial" charset="0"/>
                <a:cs typeface="Arial" charset="0"/>
              </a:rPr>
              <a:t>RUNX1c-</a:t>
            </a:r>
            <a:r>
              <a:rPr lang="en-US" sz="1000" dirty="0">
                <a:latin typeface="Arial" charset="0"/>
                <a:ea typeface="Arial" charset="0"/>
                <a:cs typeface="Arial" charset="0"/>
              </a:rPr>
              <a:t>tdTomato at Day 9 of differentiation </a:t>
            </a:r>
            <a:r>
              <a:rPr lang="en-US" sz="1000" dirty="0" smtClean="0">
                <a:latin typeface="Arial" charset="0"/>
                <a:ea typeface="Arial" charset="0"/>
                <a:cs typeface="Arial" charset="0"/>
              </a:rPr>
              <a:t>for the fibroblast specific </a:t>
            </a:r>
            <a:r>
              <a:rPr lang="en-US" sz="1000" dirty="0">
                <a:latin typeface="Arial" charset="0"/>
                <a:ea typeface="Arial" charset="0"/>
                <a:cs typeface="Arial" charset="0"/>
              </a:rPr>
              <a:t>surface antigens </a:t>
            </a:r>
            <a:r>
              <a:rPr lang="en-US" sz="1000" dirty="0" smtClean="0">
                <a:latin typeface="Arial" charset="0"/>
                <a:ea typeface="Arial" charset="0"/>
                <a:cs typeface="Arial" charset="0"/>
              </a:rPr>
              <a:t>S100A4 (right panel, red</a:t>
            </a:r>
            <a:r>
              <a:rPr lang="en-US" sz="1000" dirty="0">
                <a:latin typeface="Arial" charset="0"/>
                <a:ea typeface="Arial" charset="0"/>
                <a:cs typeface="Arial" charset="0"/>
              </a:rPr>
              <a:t>). </a:t>
            </a:r>
            <a:r>
              <a:rPr lang="en-US" sz="1000" dirty="0" smtClean="0">
                <a:latin typeface="Arial" charset="0"/>
                <a:ea typeface="Arial" charset="0"/>
                <a:cs typeface="Arial" charset="0"/>
              </a:rPr>
              <a:t>Unstained controls with secondary antibody only as also shown (left pane.). </a:t>
            </a:r>
            <a:r>
              <a:rPr lang="en-US" sz="1000" dirty="0">
                <a:latin typeface="Arial" charset="0"/>
                <a:ea typeface="Arial" charset="0"/>
                <a:cs typeface="Arial" charset="0"/>
              </a:rPr>
              <a:t>Nuclei are counterstained with DAPI (blue</a:t>
            </a:r>
            <a:r>
              <a:rPr lang="en-US" sz="1000" dirty="0" smtClean="0">
                <a:latin typeface="Arial" charset="0"/>
                <a:ea typeface="Arial" charset="0"/>
                <a:cs typeface="Arial" charset="0"/>
              </a:rPr>
              <a:t>).</a:t>
            </a:r>
            <a:r>
              <a:rPr lang="en-US" sz="1000" b="1" dirty="0" smtClean="0">
                <a:latin typeface="Arial" charset="0"/>
                <a:ea typeface="Arial" charset="0"/>
                <a:cs typeface="Arial" charset="0"/>
              </a:rPr>
              <a:t> </a:t>
            </a:r>
            <a:r>
              <a:rPr lang="en-US" sz="1000" dirty="0" smtClean="0">
                <a:latin typeface="Arial" charset="0"/>
                <a:ea typeface="Arial" charset="0"/>
                <a:cs typeface="Arial" charset="0"/>
              </a:rPr>
              <a:t>Original </a:t>
            </a:r>
            <a:r>
              <a:rPr lang="en-US" sz="1000" dirty="0">
                <a:latin typeface="Arial" charset="0"/>
                <a:ea typeface="Arial" charset="0"/>
                <a:cs typeface="Arial" charset="0"/>
              </a:rPr>
              <a:t>m</a:t>
            </a:r>
            <a:r>
              <a:rPr lang="en-US" sz="1000" dirty="0" smtClean="0">
                <a:latin typeface="Arial" charset="0"/>
                <a:ea typeface="Arial" charset="0"/>
                <a:cs typeface="Arial" charset="0"/>
              </a:rPr>
              <a:t>agnification is 40x. </a:t>
            </a:r>
            <a:endParaRPr lang="en-US" sz="1000" b="1" dirty="0">
              <a:latin typeface="Arial" charset="0"/>
              <a:ea typeface="Arial" charset="0"/>
              <a:cs typeface="Arial" charset="0"/>
            </a:endParaRPr>
          </a:p>
        </p:txBody>
      </p:sp>
      <p:sp>
        <p:nvSpPr>
          <p:cNvPr id="18" name="TextBox 17"/>
          <p:cNvSpPr txBox="1"/>
          <p:nvPr/>
        </p:nvSpPr>
        <p:spPr>
          <a:xfrm>
            <a:off x="2429391" y="372933"/>
            <a:ext cx="1266309" cy="646331"/>
          </a:xfrm>
          <a:prstGeom prst="rect">
            <a:avLst/>
          </a:prstGeom>
          <a:noFill/>
        </p:spPr>
        <p:txBody>
          <a:bodyPr wrap="none" rtlCol="0">
            <a:spAutoFit/>
          </a:bodyPr>
          <a:lstStyle/>
          <a:p>
            <a:pPr algn="r"/>
            <a:r>
              <a:rPr lang="en-US" b="1" dirty="0" smtClean="0">
                <a:solidFill>
                  <a:schemeClr val="bg1"/>
                </a:solidFill>
                <a:latin typeface="Arial" charset="0"/>
                <a:ea typeface="Arial" charset="0"/>
                <a:cs typeface="Arial" charset="0"/>
              </a:rPr>
              <a:t>2’ Ab only</a:t>
            </a:r>
          </a:p>
          <a:p>
            <a:pPr algn="r"/>
            <a:r>
              <a:rPr lang="en-US" b="1" dirty="0" smtClean="0">
                <a:solidFill>
                  <a:srgbClr val="0070C0"/>
                </a:solidFill>
                <a:latin typeface="Arial" charset="0"/>
                <a:ea typeface="Arial" charset="0"/>
                <a:cs typeface="Arial" charset="0"/>
              </a:rPr>
              <a:t>DAPI</a:t>
            </a:r>
            <a:endParaRPr lang="en-US" b="1" dirty="0">
              <a:solidFill>
                <a:srgbClr val="0070C0"/>
              </a:solidFill>
              <a:latin typeface="Arial" charset="0"/>
              <a:ea typeface="Arial" charset="0"/>
              <a:cs typeface="Arial" charset="0"/>
            </a:endParaRPr>
          </a:p>
        </p:txBody>
      </p:sp>
      <p:sp>
        <p:nvSpPr>
          <p:cNvPr id="60" name="TextBox 59"/>
          <p:cNvSpPr txBox="1"/>
          <p:nvPr/>
        </p:nvSpPr>
        <p:spPr>
          <a:xfrm>
            <a:off x="5972691" y="372933"/>
            <a:ext cx="1018227" cy="646331"/>
          </a:xfrm>
          <a:prstGeom prst="rect">
            <a:avLst/>
          </a:prstGeom>
          <a:noFill/>
        </p:spPr>
        <p:txBody>
          <a:bodyPr wrap="none" rtlCol="0">
            <a:spAutoFit/>
          </a:bodyPr>
          <a:lstStyle/>
          <a:p>
            <a:pPr algn="r"/>
            <a:r>
              <a:rPr lang="en-US" b="1" dirty="0" smtClean="0">
                <a:solidFill>
                  <a:srgbClr val="FF2500"/>
                </a:solidFill>
                <a:latin typeface="Arial" charset="0"/>
                <a:ea typeface="Arial" charset="0"/>
                <a:cs typeface="Arial" charset="0"/>
              </a:rPr>
              <a:t>S100A4</a:t>
            </a:r>
          </a:p>
          <a:p>
            <a:pPr algn="r"/>
            <a:r>
              <a:rPr lang="en-US" b="1" dirty="0" smtClean="0">
                <a:solidFill>
                  <a:srgbClr val="0070C0"/>
                </a:solidFill>
                <a:latin typeface="Arial" charset="0"/>
                <a:ea typeface="Arial" charset="0"/>
                <a:cs typeface="Arial" charset="0"/>
              </a:rPr>
              <a:t>DAPI</a:t>
            </a:r>
          </a:p>
        </p:txBody>
      </p:sp>
      <p:sp>
        <p:nvSpPr>
          <p:cNvPr id="61" name="TextBox 60"/>
          <p:cNvSpPr txBox="1"/>
          <p:nvPr/>
        </p:nvSpPr>
        <p:spPr>
          <a:xfrm>
            <a:off x="558800" y="372933"/>
            <a:ext cx="478909" cy="369332"/>
          </a:xfrm>
          <a:prstGeom prst="rect">
            <a:avLst/>
          </a:prstGeom>
          <a:noFill/>
        </p:spPr>
        <p:txBody>
          <a:bodyPr wrap="square" rtlCol="0">
            <a:spAutoFit/>
          </a:bodyPr>
          <a:lstStyle/>
          <a:p>
            <a:r>
              <a:rPr lang="en-US" b="1" dirty="0" smtClean="0">
                <a:solidFill>
                  <a:schemeClr val="bg1"/>
                </a:solidFill>
                <a:latin typeface="Arial" charset="0"/>
                <a:ea typeface="Arial" charset="0"/>
                <a:cs typeface="Arial" charset="0"/>
              </a:rPr>
              <a:t>A</a:t>
            </a:r>
            <a:endParaRPr lang="en-US" b="1" dirty="0">
              <a:solidFill>
                <a:srgbClr val="0070C0"/>
              </a:solidFill>
              <a:latin typeface="Arial" charset="0"/>
              <a:ea typeface="Arial" charset="0"/>
              <a:cs typeface="Arial" charset="0"/>
            </a:endParaRPr>
          </a:p>
        </p:txBody>
      </p:sp>
      <p:sp>
        <p:nvSpPr>
          <p:cNvPr id="62" name="TextBox 61"/>
          <p:cNvSpPr txBox="1"/>
          <p:nvPr/>
        </p:nvSpPr>
        <p:spPr>
          <a:xfrm>
            <a:off x="3811114" y="372933"/>
            <a:ext cx="478909" cy="369332"/>
          </a:xfrm>
          <a:prstGeom prst="rect">
            <a:avLst/>
          </a:prstGeom>
          <a:noFill/>
        </p:spPr>
        <p:txBody>
          <a:bodyPr wrap="square" rtlCol="0">
            <a:spAutoFit/>
          </a:bodyPr>
          <a:lstStyle/>
          <a:p>
            <a:r>
              <a:rPr lang="en-US" b="1" dirty="0">
                <a:solidFill>
                  <a:schemeClr val="bg1"/>
                </a:solidFill>
                <a:latin typeface="Arial" charset="0"/>
                <a:ea typeface="Arial" charset="0"/>
                <a:cs typeface="Arial" charset="0"/>
              </a:rPr>
              <a:t>B</a:t>
            </a:r>
            <a:endParaRPr lang="en-US" b="1" dirty="0">
              <a:solidFill>
                <a:srgbClr val="0070C0"/>
              </a:solidFill>
              <a:latin typeface="Arial" charset="0"/>
              <a:ea typeface="Arial" charset="0"/>
              <a:cs typeface="Arial" charset="0"/>
            </a:endParaRPr>
          </a:p>
        </p:txBody>
      </p:sp>
    </p:spTree>
    <p:extLst>
      <p:ext uri="{BB962C8B-B14F-4D97-AF65-F5344CB8AC3E}">
        <p14:creationId xmlns:p14="http://schemas.microsoft.com/office/powerpoint/2010/main" val="212828185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19214</TotalTime>
  <Words>1094</Words>
  <Application>Microsoft Macintosh PowerPoint</Application>
  <PresentationFormat>Custom</PresentationFormat>
  <Paragraphs>269</Paragraphs>
  <Slides>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 Angelos</dc:creator>
  <cp:lastModifiedBy>Mat Angelos</cp:lastModifiedBy>
  <cp:revision>213</cp:revision>
  <cp:lastPrinted>2017-10-15T23:42:39Z</cp:lastPrinted>
  <dcterms:created xsi:type="dcterms:W3CDTF">2016-07-28T18:51:13Z</dcterms:created>
  <dcterms:modified xsi:type="dcterms:W3CDTF">2017-11-06T15:46:21Z</dcterms:modified>
</cp:coreProperties>
</file>