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7"/>
  </p:notesMasterIdLst>
  <p:sldIdLst>
    <p:sldId id="277" r:id="rId6"/>
    <p:sldId id="281" r:id="rId7"/>
    <p:sldId id="276" r:id="rId8"/>
    <p:sldId id="272" r:id="rId9"/>
    <p:sldId id="278" r:id="rId10"/>
    <p:sldId id="279" r:id="rId11"/>
    <p:sldId id="283" r:id="rId12"/>
    <p:sldId id="282" r:id="rId13"/>
    <p:sldId id="273" r:id="rId14"/>
    <p:sldId id="284" r:id="rId15"/>
    <p:sldId id="267" r:id="rId16"/>
  </p:sldIdLst>
  <p:sldSz cx="9144000" cy="6858000" type="screen4x3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375" autoAdjust="0"/>
  </p:normalViewPr>
  <p:slideViewPr>
    <p:cSldViewPr>
      <p:cViewPr varScale="1">
        <p:scale>
          <a:sx n="41" d="100"/>
          <a:sy n="41" d="100"/>
        </p:scale>
        <p:origin x="1354" y="43"/>
      </p:cViewPr>
      <p:guideLst>
        <p:guide orient="horz" pos="19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microsoft.com/office/2015/10/relationships/revisionInfo" Target="revisionInfo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FF13C57-CC78-4D23-96BF-0D1ADE0B7B65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E664CFF5-8ED6-4D8C-8524-2765D1A46CD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1580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4CFF5-8ED6-4D8C-8524-2765D1A46CD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98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4CFF5-8ED6-4D8C-8524-2765D1A46CD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356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64CFF5-8ED6-4D8C-8524-2765D1A46CD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3356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63A72-28C7-4FD7-BA46-14D9DE6F00B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361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D63A72-28C7-4FD7-BA46-14D9DE6F00B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536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671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57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6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777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5300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8733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68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51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1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925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634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CDA59-809D-4399-AE45-6E32E27CD241}" type="datetimeFigureOut">
              <a:rPr lang="en-US" smtClean="0"/>
              <a:pPr/>
              <a:t>4/16/2018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D81DD-9124-4AB7-A7FA-EB2B186E9E5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271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3.bin"/><Relationship Id="rId7" Type="http://schemas.openxmlformats.org/officeDocument/2006/relationships/oleObject" Target="../embeddings/oleObject5.bin"/><Relationship Id="rId12" Type="http://schemas.openxmlformats.org/officeDocument/2006/relationships/image" Target="../media/image16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3.emf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4.bin"/><Relationship Id="rId10" Type="http://schemas.openxmlformats.org/officeDocument/2006/relationships/image" Target="../media/image15.emf"/><Relationship Id="rId4" Type="http://schemas.openxmlformats.org/officeDocument/2006/relationships/image" Target="../media/image12.emf"/><Relationship Id="rId9" Type="http://schemas.openxmlformats.org/officeDocument/2006/relationships/oleObject" Target="../embeddings/oleObject6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61732" y="2209800"/>
            <a:ext cx="55964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latin typeface="Arial" panose="020B0604020202020204" pitchFamily="34" charset="0"/>
                <a:cs typeface="Arial" panose="020B0604020202020204" pitchFamily="34" charset="0"/>
              </a:rPr>
              <a:t>Additional Figures</a:t>
            </a:r>
          </a:p>
          <a:p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Li et al.</a:t>
            </a:r>
          </a:p>
        </p:txBody>
      </p:sp>
    </p:spTree>
    <p:extLst>
      <p:ext uri="{BB962C8B-B14F-4D97-AF65-F5344CB8AC3E}">
        <p14:creationId xmlns:p14="http://schemas.microsoft.com/office/powerpoint/2010/main" val="4146136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83839F3-71D4-4393-B6BC-46FBD9CF7EF7}"/>
              </a:ext>
            </a:extLst>
          </p:cNvPr>
          <p:cNvSpPr/>
          <p:nvPr/>
        </p:nvSpPr>
        <p:spPr>
          <a:xfrm>
            <a:off x="762000" y="1447800"/>
            <a:ext cx="7086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Fig S7: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Gene expression analysis of spleen (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A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), peripheral blood cells (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B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and bone marrow (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C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was performed using 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QuantiGene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(A and C) or 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NanoString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nCounter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Human Immunology panel (B). Volcano plots show Log2 fold-change of gene expression in the LY3300054 treated group compared to control group. The highlighted circles correspond to DEGs that display fold-change &gt; 1.7 (black solid vertical line) and </a:t>
            </a:r>
            <a:r>
              <a:rPr lang="en-US" i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value &lt; 0.05 (horizontal dotted line). Circle sizes are proportional to the level of expression in LY3300054 group. One-way ANOVA was used for statistical analysis.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8460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59022" y="761026"/>
            <a:ext cx="3737622" cy="3618586"/>
            <a:chOff x="429628" y="-57210"/>
            <a:chExt cx="3737622" cy="361858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98" t="2513" r="12879" b="3109"/>
            <a:stretch/>
          </p:blipFill>
          <p:spPr>
            <a:xfrm>
              <a:off x="731719" y="202183"/>
              <a:ext cx="3435531" cy="3033842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29628" y="-57210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432869" y="1383791"/>
              <a:ext cx="647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/>
                <a:t>p </a:t>
              </a:r>
              <a:r>
                <a:rPr lang="en-US" sz="1200" b="1" dirty="0"/>
                <a:t>value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1313623" y="3313726"/>
              <a:ext cx="280266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1518316" y="3284377"/>
              <a:ext cx="1117618" cy="27699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ysClr val="windowText" lastClr="000000"/>
                  </a:solidFill>
                </a:rPr>
                <a:t>Log2FC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flipH="1">
              <a:off x="1442240" y="3209925"/>
              <a:ext cx="210096" cy="1895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 flipH="1">
              <a:off x="2513740" y="3222048"/>
              <a:ext cx="210096" cy="167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822485" y="761026"/>
            <a:ext cx="3684063" cy="3619560"/>
            <a:chOff x="4393137" y="-57210"/>
            <a:chExt cx="3684063" cy="3619560"/>
          </a:xfrm>
        </p:grpSpPr>
        <p:pic>
          <p:nvPicPr>
            <p:cNvPr id="74" name="Picture 7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039" t="2331" r="12889" b="2390"/>
            <a:stretch/>
          </p:blipFill>
          <p:spPr>
            <a:xfrm>
              <a:off x="4797651" y="194745"/>
              <a:ext cx="3279549" cy="306280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393137" y="-57210"/>
              <a:ext cx="32893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4405902" y="1383792"/>
              <a:ext cx="647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/>
                <a:t>p </a:t>
              </a:r>
              <a:r>
                <a:rPr lang="en-US" sz="1200" b="1" dirty="0"/>
                <a:t>value</a:t>
              </a: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5274532" y="3313726"/>
              <a:ext cx="280266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534024" y="3285351"/>
              <a:ext cx="1800225" cy="27699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ysClr val="windowText" lastClr="000000"/>
                  </a:solidFill>
                </a:rPr>
                <a:t>Log2FC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flipH="1">
              <a:off x="5628900" y="3210899"/>
              <a:ext cx="210096" cy="1895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flipH="1">
              <a:off x="6762749" y="3223022"/>
              <a:ext cx="210096" cy="167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+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221836" y="108047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S8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90594D-7C88-4DB2-BF7B-F8BAB199639D}"/>
              </a:ext>
            </a:extLst>
          </p:cNvPr>
          <p:cNvSpPr/>
          <p:nvPr/>
        </p:nvSpPr>
        <p:spPr>
          <a:xfrm>
            <a:off x="661112" y="4611388"/>
            <a:ext cx="8025687" cy="20544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680"/>
              </a:lnSpc>
            </a:pP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High-content gene expression profiling of HCC827 (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Panel A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and NCI-H292 (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Panel B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tumors collected at day 53 (A) and day 15 (B) post treatment initiation was performed using a custom-made 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QuantiGene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Plex panel. Volcano plots show Log2 fold-change of gene expression in the LY3300054 treated group compared to control group. The highlighted circles correspond to differentially expressed genes that display fold-change &gt; 2 (black solid vertical line) and </a:t>
            </a:r>
            <a:r>
              <a:rPr lang="en-US" i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value &lt; 0.05 (horizontal dotted line). Circle sizes are proportional to the level of expression in LY3300054 group. Two-way ANOVA (A) and one-way ANOVA (B) were used for statistical analysis. (PPTX 1148 kb)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24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684462" y="931849"/>
            <a:ext cx="5915025" cy="4308539"/>
            <a:chOff x="949597" y="304800"/>
            <a:chExt cx="6870428" cy="500446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597" y="337066"/>
              <a:ext cx="2286000" cy="228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9597" y="2918758"/>
              <a:ext cx="2286000" cy="228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8025" y="337066"/>
              <a:ext cx="2286000" cy="228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38500" y="2918758"/>
              <a:ext cx="2286000" cy="228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34025" y="304800"/>
              <a:ext cx="2286000" cy="228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4500" y="2918758"/>
              <a:ext cx="2286000" cy="228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1119250" y="2785552"/>
              <a:ext cx="6675120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129540" y="5309260"/>
              <a:ext cx="6675120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TextBox 29"/>
          <p:cNvSpPr txBox="1"/>
          <p:nvPr/>
        </p:nvSpPr>
        <p:spPr>
          <a:xfrm>
            <a:off x="2470125" y="675669"/>
            <a:ext cx="625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H292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4317281" y="650460"/>
            <a:ext cx="843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HCC827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296089" y="620582"/>
            <a:ext cx="6222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A204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35701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50553" y="1600200"/>
            <a:ext cx="760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M1H1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1665" y="3664542"/>
            <a:ext cx="1201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LY3300054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5B47FE-3BAA-4495-8C3D-87940DE19C95}"/>
              </a:ext>
            </a:extLst>
          </p:cNvPr>
          <p:cNvSpPr/>
          <p:nvPr/>
        </p:nvSpPr>
        <p:spPr>
          <a:xfrm>
            <a:off x="750553" y="5429355"/>
            <a:ext cx="77121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Indicated tumor cell lines were stained for PD-L1 expression (red histogram) using either FITC-conjugated anti-PDL1 antibody M1H1 (top row), or AF488-conjugated LY3300054 Ab (bottom row); corresponding isotype controls shown with black dotted line.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9204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A802947\AppData\Local\Microsoft\Windows\Temporary Internet Files\Content.Outlook\E42ZGZQJ\171018 PDL1 WT 63 and 69 aSEC boxed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371600"/>
            <a:ext cx="7013892" cy="24765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7435701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217F49-68CA-4CAF-A6A0-45B312341C67}"/>
              </a:ext>
            </a:extLst>
          </p:cNvPr>
          <p:cNvSpPr/>
          <p:nvPr/>
        </p:nvSpPr>
        <p:spPr>
          <a:xfrm>
            <a:off x="1195819" y="4191000"/>
            <a:ext cx="6858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mutation N69H fails to rescue the binding of LY3300054 to dog PD-L1-Fc even though SEC demonstrated that its structural integrity is comparable to that of the wild-type or mutant K63 N.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7108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913695"/>
              </p:ext>
            </p:extLst>
          </p:nvPr>
        </p:nvGraphicFramePr>
        <p:xfrm>
          <a:off x="-1023938" y="-685800"/>
          <a:ext cx="6129338" cy="3702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2" name="Prism 7" r:id="rId4" imgW="6128790" imgH="3702023" progId="">
                  <p:embed/>
                </p:oleObj>
              </mc:Choice>
              <mc:Fallback>
                <p:oleObj name="Prism 7" r:id="rId4" imgW="6128790" imgH="3702023" progId="">
                  <p:embed/>
                  <p:pic>
                    <p:nvPicPr>
                      <p:cNvPr id="0" name="Picture 19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023938" y="-685800"/>
                        <a:ext cx="6129338" cy="37020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975829"/>
              </p:ext>
            </p:extLst>
          </p:nvPr>
        </p:nvGraphicFramePr>
        <p:xfrm>
          <a:off x="4928864" y="184666"/>
          <a:ext cx="3641725" cy="2873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3" name="Prism 7" r:id="rId6" imgW="3642052" imgH="2872589" progId="">
                  <p:embed/>
                </p:oleObj>
              </mc:Choice>
              <mc:Fallback>
                <p:oleObj name="Prism 7" r:id="rId6" imgW="3642052" imgH="2872589" progId="">
                  <p:embed/>
                  <p:pic>
                    <p:nvPicPr>
                      <p:cNvPr id="0" name="Picture 19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28864" y="184666"/>
                        <a:ext cx="3641725" cy="28733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30480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928864" y="287337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435701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12A250A-52F6-4B06-8D4C-60E9A33D9440}"/>
              </a:ext>
            </a:extLst>
          </p:cNvPr>
          <p:cNvSpPr/>
          <p:nvPr/>
        </p:nvSpPr>
        <p:spPr>
          <a:xfrm>
            <a:off x="235184" y="2850360"/>
            <a:ext cx="8436753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ELISA binding of immobilized LY3300054-Fab (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A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and immobilized S70-Fab (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B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to in-supernatant (un-purified) human-to-murine mutation N63Q (▲), human-to-murine mutation H69A (</a:t>
            </a:r>
            <a:r>
              <a:rPr lang="en-US" spc="10" dirty="0">
                <a:solidFill>
                  <a:srgbClr val="111111"/>
                </a:solidFill>
                <a:latin typeface="Cambria Math" panose="02040503050406030204" pitchFamily="18" charset="0"/>
                <a:ea typeface="Times New Roman" panose="02020603050405020304" pitchFamily="18" charset="0"/>
                <a:cs typeface="Cambria Math" panose="02040503050406030204" pitchFamily="18" charset="0"/>
              </a:rPr>
              <a:t>△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 and (●) wild type hu-PD-L1-Fc. In (A) and (B) the binding of the supernatant and its content to the ELISA plate was negligible - No immobilized Fab (○). hu-PD-L1-Fc variants were transiently expressed in HEK293 cells and their corresponding in-supernatant concentrations were estimated via the 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ProA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Octet sensors. Expression media was used to normalize the highest concentration of all the hu-PD-L1 variants to 100 ng/ml (1 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nM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). A gradient of 2× dilutions was utilized in these ELISAs (Technical replicates: 2, biological replicates: 2). The ELISA plates were detected with goat anti-human Fc F(ab’)2-HRP conjugate. N63Q and not H69A abrogates the binding of hu-PD-L1-Fc to immobilized LY3300054-Fab. Immobilized S70-Fab binds indistinguishably to the human PD-L1-Fc and its two human-to-mouse mutants. The uncompromised binding of the S70-Fab in (B) demonstrates that the structural integrity of the mouse-to-human mutants was not altered.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709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435701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5800" y="552510"/>
            <a:ext cx="340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267200" y="580097"/>
            <a:ext cx="3289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B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3066" y="1034611"/>
            <a:ext cx="2962275" cy="20764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67200" y="1039927"/>
            <a:ext cx="3028950" cy="207645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FFB1B615-B1F8-4250-A7B3-AC278A24973C}"/>
              </a:ext>
            </a:extLst>
          </p:cNvPr>
          <p:cNvSpPr/>
          <p:nvPr/>
        </p:nvSpPr>
        <p:spPr>
          <a:xfrm>
            <a:off x="1025958" y="3193052"/>
            <a:ext cx="606064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The HEL: PD-L1+ cell line HEL was used in both assays, Anti-CD20 antibody rituximab (wild type IgG1) and effector-function ablated Rituximab (Rituximab-Fc null) were tested as positive and negative controls in each experiment using the CD20+ Wil2-S cell line. 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A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 Antigen-dependent cell-mediated cytotoxicity (ADCC) assay. </a:t>
            </a:r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Panel B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 Complement dependent cytotoxicity (CDC) assay.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82126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03347567"/>
              </p:ext>
            </p:extLst>
          </p:nvPr>
        </p:nvGraphicFramePr>
        <p:xfrm>
          <a:off x="381000" y="1066800"/>
          <a:ext cx="2819400" cy="24444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3" name="Prism 7" r:id="rId3" imgW="2216635" imgH="1840387" progId="">
                  <p:embed/>
                </p:oleObj>
              </mc:Choice>
              <mc:Fallback>
                <p:oleObj name="Prism 7" r:id="rId3" imgW="2216635" imgH="1840387" progId="">
                  <p:embed/>
                  <p:pic>
                    <p:nvPicPr>
                      <p:cNvPr id="0" name="Picture 2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949" t="4280" r="8795" b="4341"/>
                      <a:stretch>
                        <a:fillRect/>
                      </a:stretch>
                    </p:blipFill>
                    <p:spPr bwMode="auto">
                      <a:xfrm>
                        <a:off x="381000" y="1066800"/>
                        <a:ext cx="2819400" cy="2444406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9730504"/>
              </p:ext>
            </p:extLst>
          </p:nvPr>
        </p:nvGraphicFramePr>
        <p:xfrm>
          <a:off x="3052749" y="1141498"/>
          <a:ext cx="2666624" cy="2430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4" name="Prism 7" r:id="rId5" imgW="2166576" imgH="1818778" progId="">
                  <p:embed/>
                </p:oleObj>
              </mc:Choice>
              <mc:Fallback>
                <p:oleObj name="Prism 7" r:id="rId5" imgW="2166576" imgH="1818778" progId="">
                  <p:embed/>
                  <p:pic>
                    <p:nvPicPr>
                      <p:cNvPr id="0" name="Picture 2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907" t="3516" r="12714" b="4671"/>
                      <a:stretch>
                        <a:fillRect/>
                      </a:stretch>
                    </p:blipFill>
                    <p:spPr bwMode="auto">
                      <a:xfrm>
                        <a:off x="3052749" y="1141498"/>
                        <a:ext cx="2666624" cy="243051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8451995"/>
              </p:ext>
            </p:extLst>
          </p:nvPr>
        </p:nvGraphicFramePr>
        <p:xfrm>
          <a:off x="5867400" y="1120332"/>
          <a:ext cx="2819400" cy="24027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5" name="Prism 7" r:id="rId7" imgW="2202950" imgH="1831023" progId="">
                  <p:embed/>
                </p:oleObj>
              </mc:Choice>
              <mc:Fallback>
                <p:oleObj name="Prism 7" r:id="rId7" imgW="2202950" imgH="1831023" progId="">
                  <p:embed/>
                  <p:pic>
                    <p:nvPicPr>
                      <p:cNvPr id="0" name="Picture 2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579" t="3151" r="9494" b="6393"/>
                      <a:stretch>
                        <a:fillRect/>
                      </a:stretch>
                    </p:blipFill>
                    <p:spPr bwMode="auto">
                      <a:xfrm>
                        <a:off x="5867400" y="1120332"/>
                        <a:ext cx="2819400" cy="240274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54082966"/>
              </p:ext>
            </p:extLst>
          </p:nvPr>
        </p:nvGraphicFramePr>
        <p:xfrm>
          <a:off x="304800" y="3810000"/>
          <a:ext cx="2874955" cy="23471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6" name="Prism 7" r:id="rId9" imgW="2216635" imgH="1812655" progId="">
                  <p:embed/>
                </p:oleObj>
              </mc:Choice>
              <mc:Fallback>
                <p:oleObj name="Prism 7" r:id="rId9" imgW="2216635" imgH="1812655" progId="">
                  <p:embed/>
                  <p:pic>
                    <p:nvPicPr>
                      <p:cNvPr id="0" name="Picture 2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3180" t="3922" r="7513" b="6993"/>
                      <a:stretch>
                        <a:fillRect/>
                      </a:stretch>
                    </p:blipFill>
                    <p:spPr bwMode="auto">
                      <a:xfrm>
                        <a:off x="304800" y="3810000"/>
                        <a:ext cx="2874955" cy="234718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9335062"/>
              </p:ext>
            </p:extLst>
          </p:nvPr>
        </p:nvGraphicFramePr>
        <p:xfrm>
          <a:off x="2971800" y="3797238"/>
          <a:ext cx="2958286" cy="2374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47" name="Prism 7" r:id="rId11" imgW="2271736" imgH="1822019" progId="">
                  <p:embed/>
                </p:oleObj>
              </mc:Choice>
              <mc:Fallback>
                <p:oleObj name="Prism 7" r:id="rId11" imgW="2271736" imgH="1822019" progId="">
                  <p:embed/>
                  <p:pic>
                    <p:nvPicPr>
                      <p:cNvPr id="0" name="Picture 2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2824" t="3516" r="7803" b="7034"/>
                      <a:stretch>
                        <a:fillRect/>
                      </a:stretch>
                    </p:blipFill>
                    <p:spPr bwMode="auto">
                      <a:xfrm>
                        <a:off x="2971800" y="3797238"/>
                        <a:ext cx="2958286" cy="2374962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0" y="38004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54483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9"/>
          <p:cNvSpPr>
            <a:spLocks noChangeArrowheads="1"/>
          </p:cNvSpPr>
          <p:nvPr/>
        </p:nvSpPr>
        <p:spPr bwMode="auto">
          <a:xfrm>
            <a:off x="0" y="70580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435701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S5</a:t>
            </a:r>
          </a:p>
        </p:txBody>
      </p:sp>
    </p:spTree>
    <p:extLst>
      <p:ext uri="{BB962C8B-B14F-4D97-AF65-F5344CB8AC3E}">
        <p14:creationId xmlns:p14="http://schemas.microsoft.com/office/powerpoint/2010/main" val="2543002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FABA92C-CA46-492B-BD60-0F85FF4AAC04}"/>
              </a:ext>
            </a:extLst>
          </p:cNvPr>
          <p:cNvSpPr/>
          <p:nvPr/>
        </p:nvSpPr>
        <p:spPr>
          <a:xfrm>
            <a:off x="1219200" y="1524000"/>
            <a:ext cx="66294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Figure S5: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Bulk human PBMCs from 11 individual donors (indicated by unique symbols, were independently co-incubated in vitro for 24 h with serial dilutions of LY3300054, HuIgG1-EN, anti-CD3e (OKT3), or TGN1412 ranging from 0.1 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μg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(1 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μg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/mL) to 10 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μg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(100 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μg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/mL). Cytokine release into culture supernatants was measured by 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Luminex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21-plex assay. Shown are data for TNF-α (A), IL-1β (B), IL-6 (C), 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IFNγ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(D), IL-2 (E), and release expressed as fold-change relative to HuIgG1-EN; values for the HuIgG1-EN assays ranged from 1 to 100 </a:t>
            </a:r>
            <a:r>
              <a:rPr lang="en-US" spc="10" dirty="0" err="1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μg</a:t>
            </a:r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/ml. Biological replicates for individual donors were excluded if a difference of &gt; 10-fold was observed. Vertical bars represent the mean ± SEM.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3930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35701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S6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1143000" y="1195605"/>
            <a:ext cx="5578786" cy="2485892"/>
            <a:chOff x="1143000" y="1195605"/>
            <a:chExt cx="5578786" cy="2485892"/>
          </a:xfrm>
        </p:grpSpPr>
        <p:sp>
          <p:nvSpPr>
            <p:cNvPr id="4" name="TextBox 3"/>
            <p:cNvSpPr txBox="1"/>
            <p:nvPr/>
          </p:nvSpPr>
          <p:spPr>
            <a:xfrm>
              <a:off x="1552181" y="1212180"/>
              <a:ext cx="62709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H292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380981" y="1212180"/>
              <a:ext cx="8451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HCC827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369178" y="1195605"/>
              <a:ext cx="6508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OV79</a:t>
              </a:r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1235386" y="3359518"/>
              <a:ext cx="5486400" cy="0"/>
            </a:xfrm>
            <a:prstGeom prst="straightConnector1">
              <a:avLst/>
            </a:prstGeom>
            <a:ln w="34925">
              <a:solidFill>
                <a:schemeClr val="tx1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2859336" y="3342943"/>
              <a:ext cx="2056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HLA Class I Expression</a:t>
              </a:r>
            </a:p>
          </p:txBody>
        </p:sp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1447800"/>
              <a:ext cx="182880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800" y="1447800"/>
              <a:ext cx="182880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0600" y="1447800"/>
              <a:ext cx="1828800" cy="182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B29757F7-83B9-4A12-BE84-56DE16E9746D}"/>
              </a:ext>
            </a:extLst>
          </p:cNvPr>
          <p:cNvSpPr/>
          <p:nvPr/>
        </p:nvSpPr>
        <p:spPr>
          <a:xfrm>
            <a:off x="1143000" y="3722954"/>
            <a:ext cx="5791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pc="10" dirty="0">
                <a:solidFill>
                  <a:srgbClr val="11111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HLA Class I expression on indicated tumor cell lines was determined using an APC-conjugated pan Class I antibody W6/32) with corresponding isotype control shown with black dotted line.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501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24619" y="147933"/>
            <a:ext cx="3411713" cy="3241765"/>
            <a:chOff x="429628" y="76200"/>
            <a:chExt cx="3667885" cy="3485176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7" t="2294" r="12879" b="2892"/>
            <a:stretch/>
          </p:blipFill>
          <p:spPr>
            <a:xfrm>
              <a:off x="668975" y="223650"/>
              <a:ext cx="3428538" cy="3047858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429628" y="76200"/>
              <a:ext cx="34015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A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 rot="16200000">
              <a:off x="432869" y="1383791"/>
              <a:ext cx="647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/>
                <a:t>p </a:t>
              </a:r>
              <a:r>
                <a:rPr lang="en-US" sz="1200" b="1" dirty="0"/>
                <a:t>value</a:t>
              </a:r>
            </a:p>
          </p:txBody>
        </p:sp>
        <p:cxnSp>
          <p:nvCxnSpPr>
            <p:cNvPr id="59" name="Straight Arrow Connector 58"/>
            <p:cNvCxnSpPr/>
            <p:nvPr/>
          </p:nvCxnSpPr>
          <p:spPr>
            <a:xfrm>
              <a:off x="1218623" y="3313726"/>
              <a:ext cx="280266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1518316" y="3284377"/>
              <a:ext cx="1117618" cy="27699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ysClr val="windowText" lastClr="000000"/>
                  </a:solidFill>
                </a:rPr>
                <a:t>Log2FC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 flipH="1">
              <a:off x="1335365" y="3209925"/>
              <a:ext cx="210096" cy="1895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62" name="TextBox 61"/>
            <p:cNvSpPr txBox="1"/>
            <p:nvPr/>
          </p:nvSpPr>
          <p:spPr>
            <a:xfrm flipH="1">
              <a:off x="2895600" y="3222048"/>
              <a:ext cx="210096" cy="167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4333143" y="204465"/>
            <a:ext cx="3426760" cy="3242671"/>
            <a:chOff x="4393137" y="76200"/>
            <a:chExt cx="3684062" cy="3486150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649" t="2513" r="13048" b="2891"/>
            <a:stretch/>
          </p:blipFill>
          <p:spPr>
            <a:xfrm>
              <a:off x="4795603" y="230658"/>
              <a:ext cx="3281596" cy="3040850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4393137" y="76200"/>
              <a:ext cx="345019" cy="430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C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4405902" y="1383792"/>
              <a:ext cx="647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/>
                <a:t>p </a:t>
              </a:r>
              <a:r>
                <a:rPr lang="en-US" sz="1200" b="1" dirty="0"/>
                <a:t>value</a:t>
              </a: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5274532" y="3313726"/>
              <a:ext cx="280266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5534024" y="3285351"/>
              <a:ext cx="1800225" cy="27699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ysClr val="windowText" lastClr="000000"/>
                  </a:solidFill>
                </a:rPr>
                <a:t>Log2FC</a:t>
              </a:r>
            </a:p>
          </p:txBody>
        </p:sp>
        <p:sp>
          <p:nvSpPr>
            <p:cNvPr id="66" name="TextBox 65"/>
            <p:cNvSpPr txBox="1"/>
            <p:nvPr/>
          </p:nvSpPr>
          <p:spPr>
            <a:xfrm flipH="1">
              <a:off x="5688275" y="3210899"/>
              <a:ext cx="210096" cy="1895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 flipH="1">
              <a:off x="6810249" y="3223022"/>
              <a:ext cx="210096" cy="167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+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457200" y="3631495"/>
            <a:ext cx="3411713" cy="3226505"/>
            <a:chOff x="429628" y="3447136"/>
            <a:chExt cx="3667885" cy="3468770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4" t="2076" r="12879" b="2891"/>
            <a:stretch/>
          </p:blipFill>
          <p:spPr>
            <a:xfrm>
              <a:off x="696990" y="3574503"/>
              <a:ext cx="3400523" cy="3054897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 rot="16200000">
              <a:off x="432870" y="4833347"/>
              <a:ext cx="6472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i="1" dirty="0"/>
                <a:t>p </a:t>
              </a:r>
              <a:r>
                <a:rPr lang="en-US" sz="1200" b="1" dirty="0"/>
                <a:t>value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1223639" y="6667282"/>
              <a:ext cx="280266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 flipH="1">
              <a:off x="1732382" y="6564455"/>
              <a:ext cx="210096" cy="189526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-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flipH="1">
              <a:off x="2380704" y="6576578"/>
              <a:ext cx="210096" cy="16787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000000"/>
                  </a:solidFill>
                </a:rPr>
                <a:t>+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1247775" y="6638907"/>
              <a:ext cx="1800225" cy="276999"/>
            </a:xfrm>
            <a:prstGeom prst="rect">
              <a:avLst/>
            </a:prstGeom>
            <a:noFill/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vert="horz"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ysClr val="windowText" lastClr="000000"/>
                  </a:solidFill>
                </a:rPr>
                <a:t>Log2FC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29628" y="3447136"/>
              <a:ext cx="353634" cy="4301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/>
                <a:t>B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7428455" y="21216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S7</a:t>
            </a:r>
          </a:p>
        </p:txBody>
      </p:sp>
    </p:spTree>
    <p:extLst>
      <p:ext uri="{BB962C8B-B14F-4D97-AF65-F5344CB8AC3E}">
        <p14:creationId xmlns:p14="http://schemas.microsoft.com/office/powerpoint/2010/main" val="126534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haredContentType xmlns="Microsoft.SharePoint.Taxonomy.ContentTypeSync" SourceId="dc7d05db-9a88-43f7-9979-b3027636d983" ContentTypeId="0x0101" PreviousValue="false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AC1419A063EF45A0D375C3E2CCEE7C" ma:contentTypeVersion="9" ma:contentTypeDescription="Create a new document." ma:contentTypeScope="" ma:versionID="2cd16a16dfdfed01c7b59a2408765076">
  <xsd:schema xmlns:xsd="http://www.w3.org/2001/XMLSchema" xmlns:xs="http://www.w3.org/2001/XMLSchema" xmlns:p="http://schemas.microsoft.com/office/2006/metadata/properties" xmlns:ns2="33648e8c-5399-4ce0-994e-2f4ddb1c4614" xmlns:ns3="f77e0220-8b1f-4dbb-9a84-4f752f70a89b" xmlns:ns4="7b61ac20-61be-47ea-bf67-c863214826c0" targetNamespace="http://schemas.microsoft.com/office/2006/metadata/properties" ma:root="true" ma:fieldsID="4343e29730a167244476ff6a9a7f4353" ns2:_="" ns3:_="" ns4:_="">
    <xsd:import namespace="33648e8c-5399-4ce0-994e-2f4ddb1c4614"/>
    <xsd:import namespace="f77e0220-8b1f-4dbb-9a84-4f752f70a89b"/>
    <xsd:import namespace="7b61ac20-61be-47ea-bf67-c863214826c0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EnterpriseDocumentLanguageTaxHTField0" minOccurs="0"/>
                <xsd:element ref="ns2:EnterpriseRecordSeriesCodeTaxHTField0" minOccurs="0"/>
                <xsd:element ref="ns3:TaxKeywordTaxHTField" minOccurs="0"/>
                <xsd:element ref="ns4:Link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648e8c-5399-4ce0-994e-2f4ddb1c4614" elementFormDefault="qualified">
    <xsd:import namespace="http://schemas.microsoft.com/office/2006/documentManagement/types"/>
    <xsd:import namespace="http://schemas.microsoft.com/office/infopath/2007/PartnerControls"/>
    <xsd:element name="TaxCatchAll" ma:index="7" nillable="true" ma:displayName="Taxonomy Catch All Column" ma:hidden="true" ma:list="{7b8c5aab-9a72-435f-ab3b-911c985a0b73}" ma:internalName="TaxCatchAll" ma:showField="CatchAllData" ma:web="f77e0220-8b1f-4dbb-9a84-4f752f70a8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8" nillable="true" ma:displayName="Taxonomy Catch All Column1" ma:hidden="true" ma:list="{7b8c5aab-9a72-435f-ab3b-911c985a0b73}" ma:internalName="TaxCatchAllLabel" ma:readOnly="true" ma:showField="CatchAllDataLabel" ma:web="f77e0220-8b1f-4dbb-9a84-4f752f70a8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nterpriseDocumentLanguageTaxHTField0" ma:index="9" ma:taxonomy="true" ma:internalName="EnterpriseDocumentLanguageTaxHTField0" ma:taxonomyFieldName="EnterpriseDocumentLanguage" ma:displayName="Lilly Document Language" ma:readOnly="false" ma:default="2;#eng|39540796-0396-4e54-afe9-a602f28bbe8f" ma:fieldId="{93e5a5e9-0ea5-4512-9a61-30e562d954b4}" ma:sspId="dc7d05db-9a88-43f7-9979-b3027636d983" ma:termSetId="29d92dd9-4caf-4659-961a-1591fcb1f2f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nterpriseRecordSeriesCodeTaxHTField0" ma:index="11" ma:taxonomy="true" ma:internalName="EnterpriseRecordSeriesCodeTaxHTField0" ma:taxonomyFieldName="EnterpriseRecordSeriesCode" ma:displayName="Lilly Record Series Code" ma:readOnly="false" ma:default="1;#ADM130|70dc3311-3e76-421c-abfa-d108df48853c" ma:fieldId="{23eb9118-512f-4e30-ae67-b759512ccd2b}" ma:sspId="dc7d05db-9a88-43f7-9979-b3027636d983" ma:termSetId="596d0819-e4b3-4e25-8f9b-94317537e497" ma:anchorId="00000000-0000-0000-0000-000000000000" ma:open="fals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7e0220-8b1f-4dbb-9a84-4f752f70a89b" elementFormDefault="qualified">
    <xsd:import namespace="http://schemas.microsoft.com/office/2006/documentManagement/types"/>
    <xsd:import namespace="http://schemas.microsoft.com/office/infopath/2007/PartnerControls"/>
    <xsd:element name="TaxKeywordTaxHTField" ma:index="15" nillable="true" ma:taxonomy="true" ma:internalName="TaxKeywordTaxHTField" ma:taxonomyFieldName="TaxKeyword" ma:displayName="Enterprise Keywords" ma:fieldId="{23f27201-bee3-471e-b2e7-b64fd8b7ca38}" ma:taxonomyMulti="true" ma:sspId="dc7d05db-9a88-43f7-9979-b3027636d983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61ac20-61be-47ea-bf67-c863214826c0" elementFormDefault="qualified">
    <xsd:import namespace="http://schemas.microsoft.com/office/2006/documentManagement/types"/>
    <xsd:import namespace="http://schemas.microsoft.com/office/infopath/2007/PartnerControls"/>
    <xsd:element name="Link" ma:index="16" nillable="true" ma:displayName="Link" ma:description="Click here for link to site or folder" ma:format="Hyperlink" ma:internalName="Link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2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3648e8c-5399-4ce0-994e-2f4ddb1c4614">
      <Value>2</Value>
      <Value>1</Value>
    </TaxCatchAll>
    <TaxKeywordTaxHTField xmlns="f77e0220-8b1f-4dbb-9a84-4f752f70a89b">
      <Terms xmlns="http://schemas.microsoft.com/office/infopath/2007/PartnerControls"/>
    </TaxKeywordTaxHTField>
    <EnterpriseDocumentLanguageTaxHTField0 xmlns="33648e8c-5399-4ce0-994e-2f4ddb1c4614">
      <Terms xmlns="http://schemas.microsoft.com/office/infopath/2007/PartnerControls">
        <TermInfo xmlns="http://schemas.microsoft.com/office/infopath/2007/PartnerControls">
          <TermName xmlns="http://schemas.microsoft.com/office/infopath/2007/PartnerControls">eng</TermName>
          <TermId xmlns="http://schemas.microsoft.com/office/infopath/2007/PartnerControls">39540796-0396-4e54-afe9-a602f28bbe8f</TermId>
        </TermInfo>
      </Terms>
    </EnterpriseDocumentLanguageTaxHTField0>
    <Link xmlns="7b61ac20-61be-47ea-bf67-c863214826c0">
      <Url xsi:nil="true"/>
      <Description xsi:nil="true"/>
    </Link>
    <EnterpriseRecordSeriesCodeTaxHTField0 xmlns="33648e8c-5399-4ce0-994e-2f4ddb1c4614">
      <Terms xmlns="http://schemas.microsoft.com/office/infopath/2007/PartnerControls">
        <TermInfo xmlns="http://schemas.microsoft.com/office/infopath/2007/PartnerControls">
          <TermName xmlns="http://schemas.microsoft.com/office/infopath/2007/PartnerControls">ADM130</TermName>
          <TermId xmlns="http://schemas.microsoft.com/office/infopath/2007/PartnerControls">70dc3311-3e76-421c-abfa-d108df48853c</TermId>
        </TermInfo>
      </Terms>
    </EnterpriseRecordSeriesCodeTaxHTField0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DE7458D-D0BB-4D4E-98CC-E66DD18A2A90}">
  <ds:schemaRefs>
    <ds:schemaRef ds:uri="Microsoft.SharePoint.Taxonomy.ContentTypeSync"/>
  </ds:schemaRefs>
</ds:datastoreItem>
</file>

<file path=customXml/itemProps2.xml><?xml version="1.0" encoding="utf-8"?>
<ds:datastoreItem xmlns:ds="http://schemas.openxmlformats.org/officeDocument/2006/customXml" ds:itemID="{CE5F0C82-5D19-42A4-8A0D-67CF7032EEB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33648e8c-5399-4ce0-994e-2f4ddb1c4614"/>
    <ds:schemaRef ds:uri="f77e0220-8b1f-4dbb-9a84-4f752f70a89b"/>
    <ds:schemaRef ds:uri="7b61ac20-61be-47ea-bf67-c863214826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CC0A9B0-BD7C-4E4E-AC06-B928630E7DF9}">
  <ds:schemaRefs>
    <ds:schemaRef ds:uri="http://schemas.microsoft.com/office/infopath/2007/PartnerControls"/>
    <ds:schemaRef ds:uri="http://purl.org/dc/terms/"/>
    <ds:schemaRef ds:uri="http://purl.org/dc/dcmitype/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7b61ac20-61be-47ea-bf67-c863214826c0"/>
    <ds:schemaRef ds:uri="f77e0220-8b1f-4dbb-9a84-4f752f70a89b"/>
    <ds:schemaRef ds:uri="33648e8c-5399-4ce0-994e-2f4ddb1c4614"/>
  </ds:schemaRefs>
</ds:datastoreItem>
</file>

<file path=customXml/itemProps4.xml><?xml version="1.0" encoding="utf-8"?>
<ds:datastoreItem xmlns:ds="http://schemas.openxmlformats.org/officeDocument/2006/customXml" ds:itemID="{E29D41E6-217C-42EC-A138-E7198B50AB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6314</TotalTime>
  <Words>310</Words>
  <Application>Microsoft Office PowerPoint</Application>
  <PresentationFormat>On-screen Show (4:3)</PresentationFormat>
  <Paragraphs>64</Paragraphs>
  <Slides>11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Cambria Math</vt:lpstr>
      <vt:lpstr>Times New Roman</vt:lpstr>
      <vt:lpstr>Office Theme</vt:lpstr>
      <vt:lpstr>Prism 7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Eli Lilly and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Carmine Carpenito</dc:creator>
  <cp:keywords/>
  <cp:lastModifiedBy>Kalos, Michael [JRDUS]</cp:lastModifiedBy>
  <cp:revision>215</cp:revision>
  <cp:lastPrinted>2017-11-28T17:09:20Z</cp:lastPrinted>
  <dcterms:created xsi:type="dcterms:W3CDTF">2017-05-03T21:28:41Z</dcterms:created>
  <dcterms:modified xsi:type="dcterms:W3CDTF">2018-04-16T22:42:38Z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0x0101003FAC1419A063EF45A0D375C3E2CCEE7C</vt:lpwstr>
  </property>
  <property fmtid="{D5CDD505-2E9C-101B-9397-08002B2CF9AE}" pid="3" name="TaxKeyword">
    <vt:lpwstr/>
  </property>
  <property fmtid="{D5CDD505-2E9C-101B-9397-08002B2CF9AE}" pid="4" name="EnterpriseDocumentLanguage">
    <vt:lpwstr>2;#eng|39540796-0396-4e54-afe9-a602f28bbe8f</vt:lpwstr>
  </property>
  <property fmtid="{D5CDD505-2E9C-101B-9397-08002B2CF9AE}" pid="5" name="EnterpriseRecordSeriesCode">
    <vt:lpwstr>1;#ADM130|70dc3311-3e76-421c-abfa-d108df48853c</vt:lpwstr>
  </property>
</Properties>
</file>