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57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71" r:id="rId13"/>
    <p:sldId id="272" r:id="rId14"/>
  </p:sldIdLst>
  <p:sldSz cx="6858000" cy="9906000" type="A4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59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ana" initials="D" lastIdx="1" clrIdx="0">
    <p:extLst>
      <p:ext uri="{19B8F6BF-5375-455C-9EA6-DF929625EA0E}">
        <p15:presenceInfo xmlns:p15="http://schemas.microsoft.com/office/powerpoint/2012/main" userId="Dia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3" autoAdjust="0"/>
    <p:restoredTop sz="93867" autoAdjust="0"/>
  </p:normalViewPr>
  <p:slideViewPr>
    <p:cSldViewPr snapToGrid="0" showGuides="1">
      <p:cViewPr>
        <p:scale>
          <a:sx n="110" d="100"/>
          <a:sy n="110" d="100"/>
        </p:scale>
        <p:origin x="1206" y="114"/>
      </p:cViewPr>
      <p:guideLst>
        <p:guide orient="horz" pos="1759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5.emf"/><Relationship Id="rId1" Type="http://schemas.openxmlformats.org/officeDocument/2006/relationships/image" Target="../media/image7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7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87.emf"/><Relationship Id="rId2" Type="http://schemas.openxmlformats.org/officeDocument/2006/relationships/image" Target="../media/image86.emf"/><Relationship Id="rId1" Type="http://schemas.openxmlformats.org/officeDocument/2006/relationships/image" Target="../media/image85.emf"/><Relationship Id="rId4" Type="http://schemas.openxmlformats.org/officeDocument/2006/relationships/image" Target="../media/image88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91.emf"/><Relationship Id="rId2" Type="http://schemas.openxmlformats.org/officeDocument/2006/relationships/image" Target="../media/image90.emf"/><Relationship Id="rId1" Type="http://schemas.openxmlformats.org/officeDocument/2006/relationships/image" Target="../media/image89.wmf"/><Relationship Id="rId6" Type="http://schemas.openxmlformats.org/officeDocument/2006/relationships/image" Target="../media/image94.emf"/><Relationship Id="rId5" Type="http://schemas.openxmlformats.org/officeDocument/2006/relationships/image" Target="../media/image93.emf"/><Relationship Id="rId4" Type="http://schemas.openxmlformats.org/officeDocument/2006/relationships/image" Target="../media/image92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97.emf"/><Relationship Id="rId2" Type="http://schemas.openxmlformats.org/officeDocument/2006/relationships/image" Target="../media/image96.emf"/><Relationship Id="rId1" Type="http://schemas.openxmlformats.org/officeDocument/2006/relationships/image" Target="../media/image95.emf"/><Relationship Id="rId5" Type="http://schemas.openxmlformats.org/officeDocument/2006/relationships/image" Target="../media/image99.emf"/><Relationship Id="rId4" Type="http://schemas.openxmlformats.org/officeDocument/2006/relationships/image" Target="../media/image9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12" tIns="46656" rIns="93312" bIns="4665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12" tIns="46656" rIns="93312" bIns="46656" rtlCol="0"/>
          <a:lstStyle>
            <a:lvl1pPr algn="r">
              <a:defRPr sz="1200"/>
            </a:lvl1pPr>
          </a:lstStyle>
          <a:p>
            <a:fld id="{E080766F-0AE4-48B7-A97F-37CC323D89EC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24113" y="1163638"/>
            <a:ext cx="217487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12" tIns="46656" rIns="93312" bIns="4665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12" tIns="46656" rIns="93312" bIns="4665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1"/>
            <a:ext cx="3043343" cy="467071"/>
          </a:xfrm>
          <a:prstGeom prst="rect">
            <a:avLst/>
          </a:prstGeom>
        </p:spPr>
        <p:txBody>
          <a:bodyPr vert="horz" lIns="93312" tIns="46656" rIns="93312" bIns="4665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1"/>
            <a:ext cx="3043343" cy="467071"/>
          </a:xfrm>
          <a:prstGeom prst="rect">
            <a:avLst/>
          </a:prstGeom>
        </p:spPr>
        <p:txBody>
          <a:bodyPr vert="horz" lIns="93312" tIns="46656" rIns="93312" bIns="46656" rtlCol="0" anchor="b"/>
          <a:lstStyle>
            <a:lvl1pPr algn="r">
              <a:defRPr sz="1200"/>
            </a:lvl1pPr>
          </a:lstStyle>
          <a:p>
            <a:fld id="{A6CCF2AB-7917-4BFB-9B04-FAF30BD30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290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24113" y="1163638"/>
            <a:ext cx="217487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FFC9-ACAE-4EC3-8B1D-2A52D1EC2CBB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04598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24113" y="1163638"/>
            <a:ext cx="217487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FFC9-ACAE-4EC3-8B1D-2A52D1EC2CBB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95635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24113" y="1163638"/>
            <a:ext cx="217487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FFC9-ACAE-4EC3-8B1D-2A52D1EC2CBB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9187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24113" y="1163638"/>
            <a:ext cx="217487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DFFC9-ACAE-4EC3-8B1D-2A52D1EC2CBB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9689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F409D-2225-422D-A6AA-C6040F2C9C8E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A35F2-6F2B-4300-9FD3-0BA1BB2B3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870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F409D-2225-422D-A6AA-C6040F2C9C8E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A35F2-6F2B-4300-9FD3-0BA1BB2B3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689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F409D-2225-422D-A6AA-C6040F2C9C8E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A35F2-6F2B-4300-9FD3-0BA1BB2B3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558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F409D-2225-422D-A6AA-C6040F2C9C8E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A35F2-6F2B-4300-9FD3-0BA1BB2B3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120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F409D-2225-422D-A6AA-C6040F2C9C8E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A35F2-6F2B-4300-9FD3-0BA1BB2B3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087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F409D-2225-422D-A6AA-C6040F2C9C8E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A35F2-6F2B-4300-9FD3-0BA1BB2B3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268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F409D-2225-422D-A6AA-C6040F2C9C8E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A35F2-6F2B-4300-9FD3-0BA1BB2B3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939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F409D-2225-422D-A6AA-C6040F2C9C8E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A35F2-6F2B-4300-9FD3-0BA1BB2B3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944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F409D-2225-422D-A6AA-C6040F2C9C8E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A35F2-6F2B-4300-9FD3-0BA1BB2B3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4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F409D-2225-422D-A6AA-C6040F2C9C8E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A35F2-6F2B-4300-9FD3-0BA1BB2B3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184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F409D-2225-422D-A6AA-C6040F2C9C8E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A35F2-6F2B-4300-9FD3-0BA1BB2B3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799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F409D-2225-422D-A6AA-C6040F2C9C8E}" type="datetimeFigureOut">
              <a:rPr lang="en-US" smtClean="0"/>
              <a:t>1/18/2018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A35F2-6F2B-4300-9FD3-0BA1BB2B36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488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13" Type="http://schemas.openxmlformats.org/officeDocument/2006/relationships/image" Target="../media/image84.jpg"/><Relationship Id="rId3" Type="http://schemas.openxmlformats.org/officeDocument/2006/relationships/notesSlide" Target="../notesSlides/notesSlide4.xml"/><Relationship Id="rId7" Type="http://schemas.microsoft.com/office/2007/relationships/hdphoto" Target="../media/hdphoto3.wdp"/><Relationship Id="rId12" Type="http://schemas.openxmlformats.org/officeDocument/2006/relationships/image" Target="../media/image83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80.png"/><Relationship Id="rId11" Type="http://schemas.openxmlformats.org/officeDocument/2006/relationships/image" Target="../media/image82.jpg"/><Relationship Id="rId5" Type="http://schemas.openxmlformats.org/officeDocument/2006/relationships/image" Target="../media/image79.png"/><Relationship Id="rId10" Type="http://schemas.openxmlformats.org/officeDocument/2006/relationships/image" Target="../media/image77.emf"/><Relationship Id="rId4" Type="http://schemas.openxmlformats.org/officeDocument/2006/relationships/image" Target="../media/image78.png"/><Relationship Id="rId9" Type="http://schemas.openxmlformats.org/officeDocument/2006/relationships/oleObject" Target="../embeddings/oleObject5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e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86.emf"/><Relationship Id="rId5" Type="http://schemas.openxmlformats.org/officeDocument/2006/relationships/oleObject" Target="../embeddings/oleObject7.bin"/><Relationship Id="rId10" Type="http://schemas.openxmlformats.org/officeDocument/2006/relationships/image" Target="../media/image88.emf"/><Relationship Id="rId4" Type="http://schemas.openxmlformats.org/officeDocument/2006/relationships/image" Target="../media/image85.emf"/><Relationship Id="rId9" Type="http://schemas.openxmlformats.org/officeDocument/2006/relationships/oleObject" Target="../embeddings/oleObject9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emf"/><Relationship Id="rId13" Type="http://schemas.openxmlformats.org/officeDocument/2006/relationships/oleObject" Target="../embeddings/oleObject15.bin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93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90.emf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92.emf"/><Relationship Id="rId4" Type="http://schemas.openxmlformats.org/officeDocument/2006/relationships/image" Target="../media/image89.wmf"/><Relationship Id="rId9" Type="http://schemas.openxmlformats.org/officeDocument/2006/relationships/oleObject" Target="../embeddings/oleObject13.bin"/><Relationship Id="rId14" Type="http://schemas.openxmlformats.org/officeDocument/2006/relationships/image" Target="../media/image94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emf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12" Type="http://schemas.openxmlformats.org/officeDocument/2006/relationships/image" Target="../media/image99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96.emf"/><Relationship Id="rId11" Type="http://schemas.openxmlformats.org/officeDocument/2006/relationships/oleObject" Target="../embeddings/oleObject20.bin"/><Relationship Id="rId5" Type="http://schemas.openxmlformats.org/officeDocument/2006/relationships/oleObject" Target="../embeddings/oleObject17.bin"/><Relationship Id="rId10" Type="http://schemas.openxmlformats.org/officeDocument/2006/relationships/image" Target="../media/image98.emf"/><Relationship Id="rId4" Type="http://schemas.openxmlformats.org/officeDocument/2006/relationships/image" Target="../media/image95.emf"/><Relationship Id="rId9" Type="http://schemas.openxmlformats.org/officeDocument/2006/relationships/oleObject" Target="../embeddings/oleObject19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9.tiff"/><Relationship Id="rId12" Type="http://schemas.openxmlformats.org/officeDocument/2006/relationships/image" Target="../media/image14.tif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tiff"/><Relationship Id="rId11" Type="http://schemas.openxmlformats.org/officeDocument/2006/relationships/image" Target="../media/image13.tiff"/><Relationship Id="rId5" Type="http://schemas.openxmlformats.org/officeDocument/2006/relationships/image" Target="../media/image7.wmf"/><Relationship Id="rId10" Type="http://schemas.openxmlformats.org/officeDocument/2006/relationships/image" Target="../media/image12.jpe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1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6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7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12" Type="http://schemas.microsoft.com/office/2007/relationships/hdphoto" Target="../media/hdphoto1.wdp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11" Type="http://schemas.openxmlformats.org/officeDocument/2006/relationships/image" Target="../media/image26.png"/><Relationship Id="rId5" Type="http://schemas.openxmlformats.org/officeDocument/2006/relationships/image" Target="../media/image20.jpeg"/><Relationship Id="rId10" Type="http://schemas.openxmlformats.org/officeDocument/2006/relationships/image" Target="../media/image25.png"/><Relationship Id="rId4" Type="http://schemas.openxmlformats.org/officeDocument/2006/relationships/image" Target="../media/image19.jpeg"/><Relationship Id="rId9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tiff"/><Relationship Id="rId3" Type="http://schemas.openxmlformats.org/officeDocument/2006/relationships/image" Target="../media/image32.tiff"/><Relationship Id="rId7" Type="http://schemas.openxmlformats.org/officeDocument/2006/relationships/image" Target="../media/image36.tiff"/><Relationship Id="rId2" Type="http://schemas.openxmlformats.org/officeDocument/2006/relationships/image" Target="../media/image3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tiff"/><Relationship Id="rId5" Type="http://schemas.openxmlformats.org/officeDocument/2006/relationships/image" Target="../media/image34.tiff"/><Relationship Id="rId4" Type="http://schemas.openxmlformats.org/officeDocument/2006/relationships/image" Target="../media/image33.tiff"/><Relationship Id="rId9" Type="http://schemas.openxmlformats.org/officeDocument/2006/relationships/image" Target="../media/image38.tif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tiff"/><Relationship Id="rId13" Type="http://schemas.openxmlformats.org/officeDocument/2006/relationships/image" Target="../media/image50.tiff"/><Relationship Id="rId18" Type="http://schemas.openxmlformats.org/officeDocument/2006/relationships/image" Target="../media/image55.png"/><Relationship Id="rId3" Type="http://schemas.openxmlformats.org/officeDocument/2006/relationships/image" Target="../media/image40.tiff"/><Relationship Id="rId7" Type="http://schemas.openxmlformats.org/officeDocument/2006/relationships/image" Target="../media/image44.tiff"/><Relationship Id="rId12" Type="http://schemas.openxmlformats.org/officeDocument/2006/relationships/image" Target="../media/image49.tiff"/><Relationship Id="rId17" Type="http://schemas.openxmlformats.org/officeDocument/2006/relationships/image" Target="../media/image54.jpeg"/><Relationship Id="rId2" Type="http://schemas.openxmlformats.org/officeDocument/2006/relationships/image" Target="../media/image39.tiff"/><Relationship Id="rId16" Type="http://schemas.openxmlformats.org/officeDocument/2006/relationships/image" Target="../media/image53.tiff"/><Relationship Id="rId20" Type="http://schemas.openxmlformats.org/officeDocument/2006/relationships/image" Target="../media/image56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tiff"/><Relationship Id="rId11" Type="http://schemas.openxmlformats.org/officeDocument/2006/relationships/image" Target="../media/image48.tiff"/><Relationship Id="rId5" Type="http://schemas.openxmlformats.org/officeDocument/2006/relationships/image" Target="../media/image42.tiff"/><Relationship Id="rId15" Type="http://schemas.openxmlformats.org/officeDocument/2006/relationships/image" Target="../media/image52.tiff"/><Relationship Id="rId10" Type="http://schemas.openxmlformats.org/officeDocument/2006/relationships/image" Target="../media/image47.tiff"/><Relationship Id="rId19" Type="http://schemas.microsoft.com/office/2007/relationships/hdphoto" Target="../media/hdphoto2.wdp"/><Relationship Id="rId4" Type="http://schemas.openxmlformats.org/officeDocument/2006/relationships/image" Target="../media/image41.tiff"/><Relationship Id="rId9" Type="http://schemas.openxmlformats.org/officeDocument/2006/relationships/image" Target="../media/image46.tiff"/><Relationship Id="rId14" Type="http://schemas.openxmlformats.org/officeDocument/2006/relationships/image" Target="../media/image51.tif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tiff"/><Relationship Id="rId13" Type="http://schemas.openxmlformats.org/officeDocument/2006/relationships/image" Target="../media/image68.tiff"/><Relationship Id="rId18" Type="http://schemas.openxmlformats.org/officeDocument/2006/relationships/image" Target="../media/image73.tiff"/><Relationship Id="rId3" Type="http://schemas.openxmlformats.org/officeDocument/2006/relationships/image" Target="../media/image58.tiff"/><Relationship Id="rId7" Type="http://schemas.openxmlformats.org/officeDocument/2006/relationships/image" Target="../media/image62.tiff"/><Relationship Id="rId12" Type="http://schemas.openxmlformats.org/officeDocument/2006/relationships/image" Target="../media/image67.tiff"/><Relationship Id="rId17" Type="http://schemas.openxmlformats.org/officeDocument/2006/relationships/image" Target="../media/image72.jpeg"/><Relationship Id="rId2" Type="http://schemas.openxmlformats.org/officeDocument/2006/relationships/image" Target="../media/image57.tiff"/><Relationship Id="rId16" Type="http://schemas.openxmlformats.org/officeDocument/2006/relationships/image" Target="../media/image7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tiff"/><Relationship Id="rId11" Type="http://schemas.openxmlformats.org/officeDocument/2006/relationships/image" Target="../media/image66.tiff"/><Relationship Id="rId5" Type="http://schemas.openxmlformats.org/officeDocument/2006/relationships/image" Target="../media/image60.tiff"/><Relationship Id="rId15" Type="http://schemas.openxmlformats.org/officeDocument/2006/relationships/image" Target="../media/image70.jpeg"/><Relationship Id="rId10" Type="http://schemas.openxmlformats.org/officeDocument/2006/relationships/image" Target="../media/image65.tiff"/><Relationship Id="rId4" Type="http://schemas.openxmlformats.org/officeDocument/2006/relationships/image" Target="../media/image59.tiff"/><Relationship Id="rId9" Type="http://schemas.openxmlformats.org/officeDocument/2006/relationships/image" Target="../media/image64.tiff"/><Relationship Id="rId14" Type="http://schemas.openxmlformats.org/officeDocument/2006/relationships/image" Target="../media/image69.tif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emf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6.png"/><Relationship Id="rId5" Type="http://schemas.openxmlformats.org/officeDocument/2006/relationships/image" Target="../media/image74.emf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feld 14"/>
          <p:cNvSpPr txBox="1"/>
          <p:nvPr/>
        </p:nvSpPr>
        <p:spPr>
          <a:xfrm>
            <a:off x="4428908" y="-7785"/>
            <a:ext cx="2425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Groza et al. </a:t>
            </a:r>
            <a:r>
              <a:rPr lang="de-DE" dirty="0" smtClean="0"/>
              <a:t>Suppl. Fig. </a:t>
            </a:r>
            <a:r>
              <a:rPr lang="de-DE" dirty="0"/>
              <a:t>1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CF117BC5-E86E-4A2B-B74E-24C6826862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8" t="17803" r="48716" b="7826"/>
          <a:stretch/>
        </p:blipFill>
        <p:spPr>
          <a:xfrm>
            <a:off x="2127268" y="2942849"/>
            <a:ext cx="737468" cy="1794971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63031D83-F26C-4E14-9527-9EE295251C7F}"/>
              </a:ext>
            </a:extLst>
          </p:cNvPr>
          <p:cNvSpPr txBox="1"/>
          <p:nvPr/>
        </p:nvSpPr>
        <p:spPr>
          <a:xfrm>
            <a:off x="2309850" y="770824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dirty="0"/>
              <a:t>3h</a:t>
            </a:r>
            <a:endParaRPr lang="en-US" sz="14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E15D5487-99ED-4D22-BE95-C2EADCEC245D}"/>
              </a:ext>
            </a:extLst>
          </p:cNvPr>
          <p:cNvSpPr txBox="1"/>
          <p:nvPr/>
        </p:nvSpPr>
        <p:spPr>
          <a:xfrm>
            <a:off x="3105978" y="770824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dirty="0"/>
              <a:t>4h</a:t>
            </a:r>
            <a:endParaRPr lang="en-US" sz="14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B7CD1A9D-AA82-43A7-A0B2-3615EE8201C5}"/>
              </a:ext>
            </a:extLst>
          </p:cNvPr>
          <p:cNvSpPr txBox="1"/>
          <p:nvPr/>
        </p:nvSpPr>
        <p:spPr>
          <a:xfrm>
            <a:off x="3886785" y="770824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dirty="0"/>
              <a:t>5h</a:t>
            </a:r>
            <a:endParaRPr lang="en-US" sz="14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AE8623AB-DA2D-48E1-8520-B100794E7C5F}"/>
              </a:ext>
            </a:extLst>
          </p:cNvPr>
          <p:cNvSpPr txBox="1"/>
          <p:nvPr/>
        </p:nvSpPr>
        <p:spPr>
          <a:xfrm rot="16200000">
            <a:off x="1350409" y="3766447"/>
            <a:ext cx="13701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b="1" dirty="0"/>
              <a:t>300 µM </a:t>
            </a:r>
            <a:r>
              <a:rPr lang="de-AT" sz="1200" b="1" dirty="0" err="1"/>
              <a:t>oxali</a:t>
            </a:r>
            <a:r>
              <a:rPr lang="de-AT" sz="1200" b="1" dirty="0"/>
              <a:t> +BGs</a:t>
            </a:r>
            <a:endParaRPr lang="en-US" sz="1200" b="1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C04E052A-D055-4C25-A3DB-2EC7AB32C640}"/>
              </a:ext>
            </a:extLst>
          </p:cNvPr>
          <p:cNvSpPr txBox="1"/>
          <p:nvPr/>
        </p:nvSpPr>
        <p:spPr>
          <a:xfrm rot="16200000">
            <a:off x="1351282" y="1842977"/>
            <a:ext cx="12532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200" b="1" dirty="0"/>
              <a:t>300 µM oxali</a:t>
            </a:r>
            <a:endParaRPr lang="en-US" sz="1200" b="1" dirty="0"/>
          </a:p>
        </p:txBody>
      </p:sp>
      <p:pic>
        <p:nvPicPr>
          <p:cNvPr id="49" name="Content Placeholder 3">
            <a:extLst>
              <a:ext uri="{FF2B5EF4-FFF2-40B4-BE49-F238E27FC236}">
                <a16:creationId xmlns:a16="http://schemas.microsoft.com/office/drawing/2014/main" xmlns="" id="{A54C7DA6-5EA4-4150-A4FA-5FA1495F087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6" t="69026" r="24030" b="995"/>
          <a:stretch/>
        </p:blipFill>
        <p:spPr>
          <a:xfrm rot="5400000">
            <a:off x="3172243" y="3490448"/>
            <a:ext cx="1794623" cy="718475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xmlns="" id="{67AC2B80-7E32-44C9-916D-31F49DE35D7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21" t="66274" b="3459"/>
          <a:stretch/>
        </p:blipFill>
        <p:spPr>
          <a:xfrm rot="5400000">
            <a:off x="2388692" y="3475177"/>
            <a:ext cx="1795160" cy="730512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6441A21A-3F82-4FB7-988B-4FCFCBA2ACC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76" t="26120" r="6447" b="44832"/>
          <a:stretch/>
        </p:blipFill>
        <p:spPr>
          <a:xfrm rot="16200000">
            <a:off x="3157213" y="1628397"/>
            <a:ext cx="1829562" cy="713589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BAE6FC14-1468-4B21-BC24-EDFEEABD6D4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578" b="68106"/>
          <a:stretch/>
        </p:blipFill>
        <p:spPr>
          <a:xfrm rot="16200000">
            <a:off x="1592740" y="1584664"/>
            <a:ext cx="1807740" cy="754442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xmlns="" id="{47F6E414-3848-481E-9E03-4CAD5B40840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1" r="2315" b="70952"/>
          <a:stretch/>
        </p:blipFill>
        <p:spPr>
          <a:xfrm rot="16200000">
            <a:off x="2378939" y="1627708"/>
            <a:ext cx="1818219" cy="70362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73833" y="519443"/>
            <a:ext cx="10208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600" b="1" dirty="0"/>
              <a:t>CT26 cells</a:t>
            </a:r>
            <a:endParaRPr lang="en-US" sz="1600" b="1" dirty="0"/>
          </a:p>
        </p:txBody>
      </p:sp>
      <p:sp>
        <p:nvSpPr>
          <p:cNvPr id="4" name="Textfeld 3"/>
          <p:cNvSpPr txBox="1"/>
          <p:nvPr/>
        </p:nvSpPr>
        <p:spPr>
          <a:xfrm>
            <a:off x="644632" y="5115756"/>
            <a:ext cx="52677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/>
              <a:t>Supplementary Figure 1. Kinetic of the impact of BGs on the CRT exposure after oxaliplatin treatment in cell culture</a:t>
            </a:r>
            <a:r>
              <a:rPr lang="en-US" sz="1200" dirty="0"/>
              <a:t>. Immunofluorescent staining of CRT exposure (green) of CT26 cells after treatment with 300 µM oxaliplatin (</a:t>
            </a:r>
            <a:r>
              <a:rPr lang="en-US" sz="1200" dirty="0" err="1"/>
              <a:t>oxali</a:t>
            </a:r>
            <a:r>
              <a:rPr lang="en-US" sz="1200" dirty="0"/>
              <a:t>) alone or in combination with 500 BGs/cell was evaluated by confocal microscopy after the indicated incubation times. Membranes and nuclei were stained with wheat germ agglutinin (red) and DAPI (blue), respectively.  40x magnification is shown.</a:t>
            </a:r>
            <a:endParaRPr lang="de-AT" sz="1200" dirty="0"/>
          </a:p>
        </p:txBody>
      </p:sp>
      <p:sp>
        <p:nvSpPr>
          <p:cNvPr id="16" name="Textfeld 32">
            <a:extLst>
              <a:ext uri="{FF2B5EF4-FFF2-40B4-BE49-F238E27FC236}">
                <a16:creationId xmlns:a16="http://schemas.microsoft.com/office/drawing/2014/main" xmlns="" id="{B5FBE28A-A518-4C97-A26A-316FA6E275D0}"/>
              </a:ext>
            </a:extLst>
          </p:cNvPr>
          <p:cNvSpPr txBox="1"/>
          <p:nvPr/>
        </p:nvSpPr>
        <p:spPr>
          <a:xfrm rot="16200000">
            <a:off x="3727058" y="1515300"/>
            <a:ext cx="1232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900" b="1" dirty="0">
                <a:solidFill>
                  <a:srgbClr val="FF0000"/>
                </a:solidFill>
              </a:rPr>
              <a:t>WGA</a:t>
            </a:r>
            <a:r>
              <a:rPr lang="de-DE" sz="900" b="1" dirty="0">
                <a:solidFill>
                  <a:srgbClr val="FF3399"/>
                </a:solidFill>
              </a:rPr>
              <a:t> </a:t>
            </a:r>
            <a:r>
              <a:rPr lang="de-DE" sz="900" b="1" dirty="0">
                <a:solidFill>
                  <a:srgbClr val="00CC00"/>
                </a:solidFill>
              </a:rPr>
              <a:t>CRT </a:t>
            </a:r>
            <a:r>
              <a:rPr lang="de-DE" sz="900" b="1" dirty="0">
                <a:solidFill>
                  <a:srgbClr val="00B0F0"/>
                </a:solidFill>
              </a:rPr>
              <a:t>DAPI</a:t>
            </a:r>
          </a:p>
        </p:txBody>
      </p:sp>
    </p:spTree>
    <p:extLst>
      <p:ext uri="{BB962C8B-B14F-4D97-AF65-F5344CB8AC3E}">
        <p14:creationId xmlns:p14="http://schemas.microsoft.com/office/powerpoint/2010/main" val="20847906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87" t="-1" r="15364" b="590"/>
          <a:stretch/>
        </p:blipFill>
        <p:spPr>
          <a:xfrm rot="5400000">
            <a:off x="1295343" y="1330788"/>
            <a:ext cx="1490293" cy="1664597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4299528" y="-5339"/>
            <a:ext cx="2542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err="1"/>
              <a:t>Groza</a:t>
            </a:r>
            <a:r>
              <a:rPr lang="de-AT" dirty="0"/>
              <a:t> et al. Suppl. </a:t>
            </a:r>
            <a:r>
              <a:rPr lang="de-AT" dirty="0" smtClean="0"/>
              <a:t>Fig. </a:t>
            </a:r>
            <a:r>
              <a:rPr lang="de-AT" dirty="0"/>
              <a:t>10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15" t="15893" r="30817" b="31103"/>
          <a:stretch/>
        </p:blipFill>
        <p:spPr>
          <a:xfrm rot="5400000">
            <a:off x="4220482" y="1273047"/>
            <a:ext cx="1519865" cy="18382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029" t="23616" r="16260" b="24441"/>
          <a:stretch/>
        </p:blipFill>
        <p:spPr>
          <a:xfrm rot="5400000">
            <a:off x="3727548" y="2328496"/>
            <a:ext cx="982124" cy="917267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FF009E5D-C0F8-4CAD-AB07-177C09EA9F82}"/>
              </a:ext>
            </a:extLst>
          </p:cNvPr>
          <p:cNvSpPr/>
          <p:nvPr/>
        </p:nvSpPr>
        <p:spPr>
          <a:xfrm>
            <a:off x="1607419" y="1495643"/>
            <a:ext cx="352185" cy="38360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FF009E5D-C0F8-4CAD-AB07-177C09EA9F82}"/>
              </a:ext>
            </a:extLst>
          </p:cNvPr>
          <p:cNvSpPr/>
          <p:nvPr/>
        </p:nvSpPr>
        <p:spPr>
          <a:xfrm>
            <a:off x="4304869" y="1755127"/>
            <a:ext cx="348034" cy="39585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feld 37">
            <a:extLst>
              <a:ext uri="{FF2B5EF4-FFF2-40B4-BE49-F238E27FC236}">
                <a16:creationId xmlns:a16="http://schemas.microsoft.com/office/drawing/2014/main" xmlns="" id="{05032D3E-C3D0-4EB4-8935-6F545D8DB9DB}"/>
              </a:ext>
            </a:extLst>
          </p:cNvPr>
          <p:cNvSpPr txBox="1"/>
          <p:nvPr/>
        </p:nvSpPr>
        <p:spPr>
          <a:xfrm>
            <a:off x="4312820" y="3065323"/>
            <a:ext cx="4791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10x</a:t>
            </a:r>
          </a:p>
        </p:txBody>
      </p:sp>
      <p:sp>
        <p:nvSpPr>
          <p:cNvPr id="30" name="Textfeld 37">
            <a:extLst>
              <a:ext uri="{FF2B5EF4-FFF2-40B4-BE49-F238E27FC236}">
                <a16:creationId xmlns:a16="http://schemas.microsoft.com/office/drawing/2014/main" xmlns="" id="{05032D3E-C3D0-4EB4-8935-6F545D8DB9DB}"/>
              </a:ext>
            </a:extLst>
          </p:cNvPr>
          <p:cNvSpPr txBox="1"/>
          <p:nvPr/>
        </p:nvSpPr>
        <p:spPr>
          <a:xfrm>
            <a:off x="2615884" y="2648630"/>
            <a:ext cx="4791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4x</a:t>
            </a:r>
          </a:p>
        </p:txBody>
      </p:sp>
      <p:sp>
        <p:nvSpPr>
          <p:cNvPr id="31" name="Textfeld 37">
            <a:extLst>
              <a:ext uri="{FF2B5EF4-FFF2-40B4-BE49-F238E27FC236}">
                <a16:creationId xmlns:a16="http://schemas.microsoft.com/office/drawing/2014/main" xmlns="" id="{05032D3E-C3D0-4EB4-8935-6F545D8DB9DB}"/>
              </a:ext>
            </a:extLst>
          </p:cNvPr>
          <p:cNvSpPr txBox="1"/>
          <p:nvPr/>
        </p:nvSpPr>
        <p:spPr>
          <a:xfrm>
            <a:off x="5626178" y="2707677"/>
            <a:ext cx="4791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4x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5427361" y="1393102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dirty="0"/>
              <a:t>F4/80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2460639" y="1400544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200" dirty="0"/>
              <a:t>CD3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43" t="9523" r="28133" b="38041"/>
          <a:stretch/>
        </p:blipFill>
        <p:spPr>
          <a:xfrm rot="5400000">
            <a:off x="813500" y="2255880"/>
            <a:ext cx="1000068" cy="88533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28" name="Textfeld 37">
            <a:extLst>
              <a:ext uri="{FF2B5EF4-FFF2-40B4-BE49-F238E27FC236}">
                <a16:creationId xmlns:a16="http://schemas.microsoft.com/office/drawing/2014/main" xmlns="" id="{05032D3E-C3D0-4EB4-8935-6F545D8DB9DB}"/>
              </a:ext>
            </a:extLst>
          </p:cNvPr>
          <p:cNvSpPr txBox="1"/>
          <p:nvPr/>
        </p:nvSpPr>
        <p:spPr>
          <a:xfrm>
            <a:off x="1420123" y="2969361"/>
            <a:ext cx="4791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10x</a:t>
            </a:r>
          </a:p>
        </p:txBody>
      </p:sp>
      <p:sp>
        <p:nvSpPr>
          <p:cNvPr id="2" name="Rectangle 1"/>
          <p:cNvSpPr/>
          <p:nvPr/>
        </p:nvSpPr>
        <p:spPr>
          <a:xfrm>
            <a:off x="298401" y="6605291"/>
            <a:ext cx="6266345" cy="18890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GB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Supplementary Figure 10. Exploring </a:t>
            </a:r>
            <a:r>
              <a:rPr lang="en-GB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 immune </a:t>
            </a:r>
            <a:r>
              <a:rPr lang="en-GB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cell infiltration in </a:t>
            </a:r>
            <a:r>
              <a:rPr lang="en-GB" sz="12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tumor</a:t>
            </a:r>
            <a:r>
              <a:rPr lang="en-GB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tissue. 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(A)</a:t>
            </a:r>
            <a:r>
              <a:rPr lang="en-GB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GB" sz="1200" dirty="0" err="1"/>
              <a:t>umor</a:t>
            </a:r>
            <a:r>
              <a:rPr lang="en-GB" sz="1200" dirty="0"/>
              <a:t> tissue slides from mouse #8, were stained for the T-cell marker CD3 and the macrophage marker F4/80. Infiltration of T-lymphocytes and macrophages is shown in two </a:t>
            </a:r>
            <a:r>
              <a:rPr lang="en-GB" sz="1200" dirty="0" err="1"/>
              <a:t>tumor</a:t>
            </a:r>
            <a:r>
              <a:rPr lang="en-GB" sz="1200" dirty="0"/>
              <a:t> nodules  (4x and 10x magnification). (B) </a:t>
            </a:r>
            <a:r>
              <a:rPr lang="en-US" sz="1200" dirty="0"/>
              <a:t>Paraffin-embedded </a:t>
            </a:r>
            <a:r>
              <a:rPr lang="en-US" sz="1200" dirty="0" smtClean="0"/>
              <a:t>tumors the </a:t>
            </a:r>
            <a:r>
              <a:rPr lang="en-US" sz="1200" dirty="0"/>
              <a:t>first </a:t>
            </a:r>
            <a:r>
              <a:rPr lang="en-US" sz="1200" i="1" dirty="0"/>
              <a:t>in vivo </a:t>
            </a:r>
            <a:r>
              <a:rPr lang="en-US" sz="1200" dirty="0"/>
              <a:t>experiment (compare Fig. 2B) were stained for the T-cell marker CD3, slides scanned and quantified using </a:t>
            </a:r>
            <a:r>
              <a:rPr lang="en-US" sz="1200" dirty="0" err="1"/>
              <a:t>Definiens</a:t>
            </a:r>
            <a:r>
              <a:rPr lang="en-US" sz="1200" dirty="0"/>
              <a:t> software. The amounts of CD3+ cells in tumor are expressed as percentage of the total cell number. Statistical significance was calculated by nonparametric one-way ANOVA and Bonferroni correction (*p&lt;0.05 compared to solvent-treated control). </a:t>
            </a:r>
          </a:p>
          <a:p>
            <a:pPr algn="just">
              <a:spcAft>
                <a:spcPts val="1000"/>
              </a:spcAft>
            </a:pP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EEF94369-7F2A-4568-99A8-713EFB7E2EB2}"/>
              </a:ext>
            </a:extLst>
          </p:cNvPr>
          <p:cNvSpPr txBox="1"/>
          <p:nvPr/>
        </p:nvSpPr>
        <p:spPr>
          <a:xfrm>
            <a:off x="1791802" y="8110982"/>
            <a:ext cx="1405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chemeClr val="bg1"/>
                </a:solidFill>
              </a:rPr>
              <a:t>Combi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F3F42AD7-ED7F-4F0A-B0BA-15CCA57D53A3}"/>
              </a:ext>
            </a:extLst>
          </p:cNvPr>
          <p:cNvSpPr txBox="1"/>
          <p:nvPr/>
        </p:nvSpPr>
        <p:spPr>
          <a:xfrm>
            <a:off x="456052" y="8121988"/>
            <a:ext cx="543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chemeClr val="bg1"/>
                </a:solidFill>
              </a:rPr>
              <a:t>BGs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352239" y="3613927"/>
            <a:ext cx="18997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600" b="1" dirty="0"/>
              <a:t>Tumors day 10 (TS1)</a:t>
            </a:r>
            <a:endParaRPr lang="en-US" sz="1600" b="1" dirty="0"/>
          </a:p>
        </p:txBody>
      </p:sp>
      <p:sp>
        <p:nvSpPr>
          <p:cNvPr id="66" name="Textfeld 7"/>
          <p:cNvSpPr txBox="1"/>
          <p:nvPr/>
        </p:nvSpPr>
        <p:spPr>
          <a:xfrm>
            <a:off x="236055" y="3629111"/>
            <a:ext cx="376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B</a:t>
            </a:r>
          </a:p>
        </p:txBody>
      </p:sp>
      <p:graphicFrame>
        <p:nvGraphicFramePr>
          <p:cNvPr id="67" name="Object 3">
            <a:extLst>
              <a:ext uri="{FF2B5EF4-FFF2-40B4-BE49-F238E27FC236}">
                <a16:creationId xmlns:a16="http://schemas.microsoft.com/office/drawing/2014/main" xmlns="" id="{6CBE2E48-665B-4C0B-BE86-5E76416294B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6110013"/>
              </p:ext>
            </p:extLst>
          </p:nvPr>
        </p:nvGraphicFramePr>
        <p:xfrm>
          <a:off x="4106532" y="3434123"/>
          <a:ext cx="2395868" cy="3158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7" name="Prism 5" r:id="rId9" imgW="2588040" imgH="3411000" progId="Prism5.Document">
                  <p:embed/>
                </p:oleObj>
              </mc:Choice>
              <mc:Fallback>
                <p:oleObj name="Prism 5" r:id="rId9" imgW="2588040" imgH="3411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106532" y="3434123"/>
                        <a:ext cx="2395868" cy="3158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8" name="Group 67"/>
          <p:cNvGrpSpPr/>
          <p:nvPr/>
        </p:nvGrpSpPr>
        <p:grpSpPr>
          <a:xfrm>
            <a:off x="177199" y="4102878"/>
            <a:ext cx="1507545" cy="1856501"/>
            <a:chOff x="-323179" y="3105136"/>
            <a:chExt cx="1507545" cy="1856501"/>
          </a:xfrm>
        </p:grpSpPr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xmlns="" id="{B0FE16BB-663E-4D92-98DE-7230C60F24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66731" b="41515"/>
            <a:stretch/>
          </p:blipFill>
          <p:spPr>
            <a:xfrm>
              <a:off x="89729" y="3105136"/>
              <a:ext cx="1094637" cy="1811382"/>
            </a:xfrm>
            <a:prstGeom prst="rect">
              <a:avLst/>
            </a:prstGeom>
          </p:spPr>
        </p:pic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xmlns="" id="{2E0057BC-E727-4D55-802A-67D4AE814050}"/>
                </a:ext>
              </a:extLst>
            </p:cNvPr>
            <p:cNvSpPr txBox="1"/>
            <p:nvPr/>
          </p:nvSpPr>
          <p:spPr>
            <a:xfrm>
              <a:off x="-323179" y="4684638"/>
              <a:ext cx="14052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bg1"/>
                  </a:solidFill>
                </a:rPr>
                <a:t>Solvent</a:t>
              </a: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1292751" y="4102878"/>
            <a:ext cx="1569546" cy="1827636"/>
            <a:chOff x="792373" y="3105136"/>
            <a:chExt cx="1569546" cy="1827636"/>
          </a:xfrm>
        </p:grpSpPr>
        <p:pic>
          <p:nvPicPr>
            <p:cNvPr id="72" name="Picture 71">
              <a:extLst>
                <a:ext uri="{FF2B5EF4-FFF2-40B4-BE49-F238E27FC236}">
                  <a16:creationId xmlns:a16="http://schemas.microsoft.com/office/drawing/2014/main" xmlns="" id="{C60BB8AC-6429-488E-BF15-881C440C389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66650" b="41718"/>
            <a:stretch/>
          </p:blipFill>
          <p:spPr>
            <a:xfrm>
              <a:off x="1264648" y="3105136"/>
              <a:ext cx="1097271" cy="1805077"/>
            </a:xfrm>
            <a:prstGeom prst="rect">
              <a:avLst/>
            </a:prstGeom>
          </p:spPr>
        </p:pic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xmlns="" id="{F3F42AD7-ED7F-4F0A-B0BA-15CCA57D53A3}"/>
                </a:ext>
              </a:extLst>
            </p:cNvPr>
            <p:cNvSpPr txBox="1"/>
            <p:nvPr/>
          </p:nvSpPr>
          <p:spPr>
            <a:xfrm>
              <a:off x="792373" y="4655773"/>
              <a:ext cx="14052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err="1">
                  <a:solidFill>
                    <a:schemeClr val="bg1"/>
                  </a:solidFill>
                </a:rPr>
                <a:t>Oxali</a:t>
              </a:r>
              <a:endParaRPr lang="en-GB" sz="1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2908394" y="4090244"/>
            <a:ext cx="1135391" cy="1840269"/>
            <a:chOff x="2408016" y="3092502"/>
            <a:chExt cx="1135391" cy="1840269"/>
          </a:xfrm>
        </p:grpSpPr>
        <p:pic>
          <p:nvPicPr>
            <p:cNvPr id="75" name="Picture 74"/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586" t="-2" r="40187" b="41240"/>
            <a:stretch/>
          </p:blipFill>
          <p:spPr>
            <a:xfrm>
              <a:off x="2451530" y="3092502"/>
              <a:ext cx="1091877" cy="1817711"/>
            </a:xfrm>
            <a:prstGeom prst="rect">
              <a:avLst/>
            </a:prstGeom>
          </p:spPr>
        </p:pic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xmlns="" id="{F3F42AD7-ED7F-4F0A-B0BA-15CCA57D53A3}"/>
                </a:ext>
              </a:extLst>
            </p:cNvPr>
            <p:cNvSpPr txBox="1"/>
            <p:nvPr/>
          </p:nvSpPr>
          <p:spPr>
            <a:xfrm>
              <a:off x="2408016" y="4655772"/>
              <a:ext cx="5433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bg1"/>
                  </a:solidFill>
                </a:rPr>
                <a:t>BGs</a:t>
              </a:r>
            </a:p>
          </p:txBody>
        </p:sp>
      </p:grpSp>
      <p:sp>
        <p:nvSpPr>
          <p:cNvPr id="77" name="Textfeld 7"/>
          <p:cNvSpPr txBox="1"/>
          <p:nvPr/>
        </p:nvSpPr>
        <p:spPr>
          <a:xfrm>
            <a:off x="350960" y="886127"/>
            <a:ext cx="376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A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2503506" y="916905"/>
            <a:ext cx="16880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600" b="1" dirty="0"/>
              <a:t>Tumors mouse #8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838882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99072" y="14431"/>
            <a:ext cx="2542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err="1"/>
              <a:t>Groza</a:t>
            </a:r>
            <a:r>
              <a:rPr lang="de-AT" dirty="0"/>
              <a:t> et al. </a:t>
            </a:r>
            <a:r>
              <a:rPr lang="de-AT" dirty="0" err="1"/>
              <a:t>Suppl</a:t>
            </a:r>
            <a:r>
              <a:rPr lang="de-AT" dirty="0"/>
              <a:t>. Fig. 11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2407342" y="546072"/>
            <a:ext cx="20433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sz="1600" b="1" dirty="0"/>
              <a:t>Lymphoid cells day 11</a:t>
            </a:r>
            <a:endParaRPr lang="de-AT" sz="1600" dirty="0"/>
          </a:p>
          <a:p>
            <a:pPr algn="ctr"/>
            <a:endParaRPr lang="de-AT" sz="1600" dirty="0"/>
          </a:p>
        </p:txBody>
      </p:sp>
      <p:sp>
        <p:nvSpPr>
          <p:cNvPr id="4" name="Rectangle 3"/>
          <p:cNvSpPr/>
          <p:nvPr/>
        </p:nvSpPr>
        <p:spPr>
          <a:xfrm>
            <a:off x="490850" y="3668015"/>
            <a:ext cx="58723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GB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Supplementary Figure 11. Impact of the combination treatment on lymphoid cells in </a:t>
            </a:r>
            <a:r>
              <a:rPr lang="en-GB" sz="12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tumor</a:t>
            </a:r>
            <a:r>
              <a:rPr lang="en-GB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spleen. 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Male BALB/c mice were injected </a:t>
            </a:r>
            <a:r>
              <a:rPr lang="en-GB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i.p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with 1x10</a:t>
            </a:r>
            <a:r>
              <a:rPr lang="en-GB" sz="12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 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CT26 cells on day 0 and treated according to TS3. Animals were sacrificed on day 11 and </a:t>
            </a:r>
            <a:r>
              <a:rPr lang="en-GB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tumor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as well as spleen tissue collected. Single cell suspensions were stained with a panel of lymphoid-cell markers and evaluated by multicolour-flow cytometry. Comparison of therapy-induced changes of immune cell populations from the lymphoid lineage is shown as mean percentages </a:t>
            </a:r>
            <a:r>
              <a:rPr lang="en-GB" sz="1200" dirty="0"/>
              <a:t>±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SEM. Each point represents one individual mouse.  Statistical analysis was performed by unpaired t test (*p&lt;0.05).</a:t>
            </a: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773461DA-4A44-4761-9983-98340E0EAF90}"/>
              </a:ext>
            </a:extLst>
          </p:cNvPr>
          <p:cNvGrpSpPr/>
          <p:nvPr/>
        </p:nvGrpSpPr>
        <p:grpSpPr>
          <a:xfrm>
            <a:off x="3378200" y="984923"/>
            <a:ext cx="3162300" cy="2375382"/>
            <a:chOff x="3378200" y="984923"/>
            <a:chExt cx="3162300" cy="2375382"/>
          </a:xfrm>
        </p:grpSpPr>
        <p:graphicFrame>
          <p:nvGraphicFramePr>
            <p:cNvPr id="16" name="Object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35742356"/>
                </p:ext>
              </p:extLst>
            </p:nvPr>
          </p:nvGraphicFramePr>
          <p:xfrm>
            <a:off x="3378200" y="1299586"/>
            <a:ext cx="1752600" cy="2057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605" name="Prism 5" r:id="rId3" imgW="2468880" imgH="2898720" progId="Prism5.Document">
                    <p:embed/>
                  </p:oleObj>
                </mc:Choice>
                <mc:Fallback>
                  <p:oleObj name="Prism 5" r:id="rId3" imgW="2468880" imgH="2898720" progId="Prism5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3378200" y="1299586"/>
                          <a:ext cx="1752600" cy="20574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" name="Object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77557693"/>
                </p:ext>
              </p:extLst>
            </p:nvPr>
          </p:nvGraphicFramePr>
          <p:xfrm>
            <a:off x="4833938" y="1301318"/>
            <a:ext cx="1706562" cy="20589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606" name="Prism 5" r:id="rId5" imgW="2404800" imgH="2898720" progId="Prism5.Document">
                    <p:embed/>
                  </p:oleObj>
                </mc:Choice>
                <mc:Fallback>
                  <p:oleObj name="Prism 5" r:id="rId5" imgW="2404800" imgH="2898720" progId="Prism5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4833938" y="1301318"/>
                          <a:ext cx="1706562" cy="205898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5" name="Textfeld 18"/>
            <p:cNvSpPr txBox="1"/>
            <p:nvPr/>
          </p:nvSpPr>
          <p:spPr>
            <a:xfrm>
              <a:off x="4738105" y="984923"/>
              <a:ext cx="7585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600" b="1" dirty="0"/>
                <a:t>Spleen</a:t>
              </a:r>
              <a:endParaRPr lang="de-AT" sz="160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BCADE4EF-2737-4AA0-A933-54AE90ABF78A}"/>
              </a:ext>
            </a:extLst>
          </p:cNvPr>
          <p:cNvGrpSpPr/>
          <p:nvPr/>
        </p:nvGrpSpPr>
        <p:grpSpPr>
          <a:xfrm>
            <a:off x="209550" y="962108"/>
            <a:ext cx="3343275" cy="2391414"/>
            <a:chOff x="209550" y="962108"/>
            <a:chExt cx="3343275" cy="2391414"/>
          </a:xfrm>
        </p:grpSpPr>
        <p:graphicFrame>
          <p:nvGraphicFramePr>
            <p:cNvPr id="17" name="Object 16">
              <a:extLst>
                <a:ext uri="{FF2B5EF4-FFF2-40B4-BE49-F238E27FC236}">
                  <a16:creationId xmlns:a16="http://schemas.microsoft.com/office/drawing/2014/main" xmlns="" id="{3217DC3F-19D0-4812-9725-54B3E75C83F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57603118"/>
                </p:ext>
              </p:extLst>
            </p:nvPr>
          </p:nvGraphicFramePr>
          <p:xfrm>
            <a:off x="209550" y="1307362"/>
            <a:ext cx="1747838" cy="2043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607" name="Prism 5" r:id="rId7" imgW="2477880" imgH="2898720" progId="Prism5.Document">
                    <p:embed/>
                  </p:oleObj>
                </mc:Choice>
                <mc:Fallback>
                  <p:oleObj name="Prism 5" r:id="rId7" imgW="2477880" imgH="2898720" progId="Prism5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209550" y="1307362"/>
                          <a:ext cx="1747838" cy="20431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bjec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3629390"/>
                </p:ext>
              </p:extLst>
            </p:nvPr>
          </p:nvGraphicFramePr>
          <p:xfrm>
            <a:off x="1851025" y="1308822"/>
            <a:ext cx="1701800" cy="2044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608" name="Prism 5" r:id="rId9" imgW="2414160" imgH="2898720" progId="Prism5.Document">
                    <p:embed/>
                  </p:oleObj>
                </mc:Choice>
                <mc:Fallback>
                  <p:oleObj name="Prism 5" r:id="rId9" imgW="2414160" imgH="2898720" progId="Prism5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1851025" y="1308822"/>
                          <a:ext cx="1701800" cy="20447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" name="Rectangle 4"/>
            <p:cNvSpPr/>
            <p:nvPr/>
          </p:nvSpPr>
          <p:spPr>
            <a:xfrm>
              <a:off x="1433924" y="1014942"/>
              <a:ext cx="73680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AT" sz="1600" b="1" dirty="0"/>
                <a:t>Tumor</a:t>
              </a:r>
              <a:endParaRPr lang="de-AT" sz="1600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3427012" y="962108"/>
              <a:ext cx="0" cy="2194560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592179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7B31EB0B-7EF9-4A95-8A3B-CE37620C0E60}"/>
              </a:ext>
            </a:extLst>
          </p:cNvPr>
          <p:cNvSpPr txBox="1"/>
          <p:nvPr/>
        </p:nvSpPr>
        <p:spPr>
          <a:xfrm>
            <a:off x="4317836" y="14459"/>
            <a:ext cx="2542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err="1"/>
              <a:t>Groza</a:t>
            </a:r>
            <a:r>
              <a:rPr lang="de-AT" dirty="0"/>
              <a:t> et al. </a:t>
            </a:r>
            <a:r>
              <a:rPr lang="de-AT" dirty="0" err="1"/>
              <a:t>Suppl</a:t>
            </a:r>
            <a:r>
              <a:rPr lang="de-AT" dirty="0"/>
              <a:t>. Fig. 12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7003A7A6-425A-4E06-B193-421FAE626EFC}"/>
              </a:ext>
            </a:extLst>
          </p:cNvPr>
          <p:cNvSpPr/>
          <p:nvPr/>
        </p:nvSpPr>
        <p:spPr>
          <a:xfrm>
            <a:off x="448971" y="5546226"/>
            <a:ext cx="61340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GB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Supplementary Figure 12. Impact of the combination treatment on myeloid cells in </a:t>
            </a:r>
            <a:r>
              <a:rPr lang="en-GB" sz="12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tumor</a:t>
            </a:r>
            <a:r>
              <a:rPr lang="en-GB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spleen. 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Male BALB/c mice were injected </a:t>
            </a:r>
            <a:r>
              <a:rPr lang="en-GB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i.p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with 1x10</a:t>
            </a:r>
            <a:r>
              <a:rPr lang="en-GB" sz="12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 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CT26 cells on day 0 and treated according to TS3. Animals were sacrificed on day 11, </a:t>
            </a:r>
            <a:r>
              <a:rPr lang="en-GB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tumor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spleen tissue collected. Single cell suspensions were stained with a panel of myeloid-cell markers and evaluated by </a:t>
            </a:r>
            <a:r>
              <a:rPr lang="en-GB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multicolor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flow cytometry. Comparison of therapy-induced changes of immune cell populations of the myeloid lineage is shown as mean percentages </a:t>
            </a:r>
            <a:r>
              <a:rPr lang="en-GB" sz="1200" dirty="0"/>
              <a:t>±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SEM. Each point represents one individual mouse.  Statistical analysis was performed by unpaired t test (*p&lt;0.05).</a:t>
            </a: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8" name="Textfeld 12"/>
          <p:cNvSpPr txBox="1"/>
          <p:nvPr/>
        </p:nvSpPr>
        <p:spPr>
          <a:xfrm>
            <a:off x="2478577" y="557669"/>
            <a:ext cx="19066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600" b="1" dirty="0"/>
              <a:t>Myeloid cells day 11</a:t>
            </a:r>
            <a:endParaRPr lang="de-AT" sz="1600" dirty="0"/>
          </a:p>
        </p:txBody>
      </p:sp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xmlns="" id="{F2298BDC-739E-4953-B7D0-26D8144281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4212509"/>
              </p:ext>
            </p:extLst>
          </p:nvPr>
        </p:nvGraphicFramePr>
        <p:xfrm>
          <a:off x="1216025" y="2971800"/>
          <a:ext cx="1835150" cy="2227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38" name="Prism 5" r:id="rId3" imgW="2583000" imgH="3136320" progId="Prism5.Document">
                  <p:embed/>
                </p:oleObj>
              </mc:Choice>
              <mc:Fallback>
                <p:oleObj name="Prism 5" r:id="rId3" imgW="2583000" imgH="313632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16025" y="2971800"/>
                        <a:ext cx="1835150" cy="2227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xmlns="" id="{237474C3-9A42-4665-B6A5-9DB45FCC1F8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7249554"/>
              </p:ext>
            </p:extLst>
          </p:nvPr>
        </p:nvGraphicFramePr>
        <p:xfrm>
          <a:off x="227013" y="1162050"/>
          <a:ext cx="1747837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39" name="Prism 5" r:id="rId5" imgW="2459880" imgH="2898720" progId="Prism5.Document">
                  <p:embed/>
                </p:oleObj>
              </mc:Choice>
              <mc:Fallback>
                <p:oleObj name="Prism 5" r:id="rId5" imgW="2459880" imgH="289872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7013" y="1162050"/>
                        <a:ext cx="1747837" cy="2057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xmlns="" id="{F252B2C1-B9FD-4A19-B524-C9845E3AEB1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8495811"/>
              </p:ext>
            </p:extLst>
          </p:nvPr>
        </p:nvGraphicFramePr>
        <p:xfrm>
          <a:off x="1748676" y="1148556"/>
          <a:ext cx="1803400" cy="2065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40" name="Prism 5" r:id="rId7" imgW="2541960" imgH="2907720" progId="Prism5.Document">
                  <p:embed/>
                </p:oleObj>
              </mc:Choice>
              <mc:Fallback>
                <p:oleObj name="Prism 5" r:id="rId7" imgW="2541960" imgH="290772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748676" y="1148556"/>
                        <a:ext cx="1803400" cy="2065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9012930"/>
              </p:ext>
            </p:extLst>
          </p:nvPr>
        </p:nvGraphicFramePr>
        <p:xfrm>
          <a:off x="3419959" y="1155700"/>
          <a:ext cx="1763712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41" name="Prism 5" r:id="rId9" imgW="2487240" imgH="2898720" progId="Prism5.Document">
                  <p:embed/>
                </p:oleObj>
              </mc:Choice>
              <mc:Fallback>
                <p:oleObj name="Prism 5" r:id="rId9" imgW="2487240" imgH="289872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419959" y="1155700"/>
                        <a:ext cx="1763712" cy="2057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7429829"/>
              </p:ext>
            </p:extLst>
          </p:nvPr>
        </p:nvGraphicFramePr>
        <p:xfrm>
          <a:off x="4906792" y="1149350"/>
          <a:ext cx="1738312" cy="2063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42" name="Prism 5" r:id="rId11" imgW="2450520" imgH="2907720" progId="Prism5.Document">
                  <p:embed/>
                </p:oleObj>
              </mc:Choice>
              <mc:Fallback>
                <p:oleObj name="Prism 5" r:id="rId11" imgW="2450520" imgH="290772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906792" y="1149350"/>
                        <a:ext cx="1738312" cy="2063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9243761"/>
              </p:ext>
            </p:extLst>
          </p:nvPr>
        </p:nvGraphicFramePr>
        <p:xfrm>
          <a:off x="4289425" y="3055938"/>
          <a:ext cx="1820863" cy="221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43" name="Prism 5" r:id="rId13" imgW="2564640" imgH="3126960" progId="Prism5.Document">
                  <p:embed/>
                </p:oleObj>
              </mc:Choice>
              <mc:Fallback>
                <p:oleObj name="Prism 5" r:id="rId13" imgW="2564640" imgH="312696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289425" y="3055938"/>
                        <a:ext cx="1820863" cy="2219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feld 18"/>
          <p:cNvSpPr txBox="1"/>
          <p:nvPr/>
        </p:nvSpPr>
        <p:spPr>
          <a:xfrm>
            <a:off x="4698636" y="806500"/>
            <a:ext cx="7585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600" b="1" dirty="0"/>
              <a:t>Spleen</a:t>
            </a:r>
            <a:endParaRPr lang="de-AT" sz="1600" dirty="0"/>
          </a:p>
        </p:txBody>
      </p:sp>
      <p:sp>
        <p:nvSpPr>
          <p:cNvPr id="26" name="Rectangle 25"/>
          <p:cNvSpPr/>
          <p:nvPr/>
        </p:nvSpPr>
        <p:spPr>
          <a:xfrm>
            <a:off x="1373673" y="784565"/>
            <a:ext cx="7368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1600" b="1" dirty="0"/>
              <a:t>Tumor</a:t>
            </a:r>
            <a:endParaRPr lang="de-AT" sz="1600" dirty="0"/>
          </a:p>
        </p:txBody>
      </p:sp>
      <p:cxnSp>
        <p:nvCxnSpPr>
          <p:cNvPr id="14" name="Straight Connector 13"/>
          <p:cNvCxnSpPr>
            <a:cxnSpLocks/>
          </p:cNvCxnSpPr>
          <p:nvPr/>
        </p:nvCxnSpPr>
        <p:spPr>
          <a:xfrm flipH="1">
            <a:off x="3429000" y="1070362"/>
            <a:ext cx="3094" cy="394820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47788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4323916" y="13043"/>
            <a:ext cx="2542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err="1"/>
              <a:t>Groza</a:t>
            </a:r>
            <a:r>
              <a:rPr lang="de-AT" dirty="0"/>
              <a:t> et al. Suppl. </a:t>
            </a:r>
            <a:r>
              <a:rPr lang="de-AT" dirty="0" smtClean="0"/>
              <a:t>Fig. </a:t>
            </a:r>
            <a:r>
              <a:rPr lang="de-AT" dirty="0"/>
              <a:t>13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93494" y="822794"/>
            <a:ext cx="3097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600" b="1" dirty="0"/>
              <a:t>A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822008" y="3104254"/>
            <a:ext cx="300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600" b="1" dirty="0"/>
              <a:t>B</a:t>
            </a:r>
            <a:endParaRPr lang="en-US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344937C-5CA5-417F-92AE-7DECD8CF43C2}"/>
              </a:ext>
            </a:extLst>
          </p:cNvPr>
          <p:cNvSpPr txBox="1"/>
          <p:nvPr/>
        </p:nvSpPr>
        <p:spPr>
          <a:xfrm>
            <a:off x="2456592" y="433733"/>
            <a:ext cx="1918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Blood cells (day 6)</a:t>
            </a:r>
          </a:p>
        </p:txBody>
      </p:sp>
      <p:graphicFrame>
        <p:nvGraphicFramePr>
          <p:cNvPr id="25" name="Object 24">
            <a:extLst>
              <a:ext uri="{FF2B5EF4-FFF2-40B4-BE49-F238E27FC236}">
                <a16:creationId xmlns:a16="http://schemas.microsoft.com/office/drawing/2014/main" xmlns="" id="{22BA2EA0-62EB-4763-909C-2827445870D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0941077"/>
              </p:ext>
            </p:extLst>
          </p:nvPr>
        </p:nvGraphicFramePr>
        <p:xfrm>
          <a:off x="1009650" y="1000125"/>
          <a:ext cx="1758950" cy="2058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88" name="Prism 5" r:id="rId3" imgW="2477880" imgH="2898720" progId="Prism5.Document">
                  <p:embed/>
                </p:oleObj>
              </mc:Choice>
              <mc:Fallback>
                <p:oleObj name="Prism 5" r:id="rId3" imgW="2477880" imgH="289872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09650" y="1000125"/>
                        <a:ext cx="1758950" cy="20589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>
            <a:extLst>
              <a:ext uri="{FF2B5EF4-FFF2-40B4-BE49-F238E27FC236}">
                <a16:creationId xmlns:a16="http://schemas.microsoft.com/office/drawing/2014/main" xmlns="" id="{6F6C736B-D102-43A7-B817-F3CD63A4CBC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3946102"/>
              </p:ext>
            </p:extLst>
          </p:nvPr>
        </p:nvGraphicFramePr>
        <p:xfrm>
          <a:off x="2577362" y="982663"/>
          <a:ext cx="1708150" cy="2058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89" name="Prism 5" r:id="rId5" imgW="2404800" imgH="2898720" progId="Prism5.Document">
                  <p:embed/>
                </p:oleObj>
              </mc:Choice>
              <mc:Fallback>
                <p:oleObj name="Prism 5" r:id="rId5" imgW="2404800" imgH="289872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577362" y="982663"/>
                        <a:ext cx="1708150" cy="20589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>
            <a:extLst>
              <a:ext uri="{FF2B5EF4-FFF2-40B4-BE49-F238E27FC236}">
                <a16:creationId xmlns:a16="http://schemas.microsoft.com/office/drawing/2014/main" xmlns="" id="{7D017C91-9CE2-40D1-A215-CDD4FE72ABD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3475778"/>
              </p:ext>
            </p:extLst>
          </p:nvPr>
        </p:nvGraphicFramePr>
        <p:xfrm>
          <a:off x="4119563" y="966788"/>
          <a:ext cx="1811337" cy="2058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90" name="Prism 5" r:id="rId7" imgW="2551320" imgH="2898720" progId="Prism5.Document">
                  <p:embed/>
                </p:oleObj>
              </mc:Choice>
              <mc:Fallback>
                <p:oleObj name="Prism 5" r:id="rId7" imgW="2551320" imgH="289872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119563" y="966788"/>
                        <a:ext cx="1811337" cy="20589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>
            <a:extLst>
              <a:ext uri="{FF2B5EF4-FFF2-40B4-BE49-F238E27FC236}">
                <a16:creationId xmlns:a16="http://schemas.microsoft.com/office/drawing/2014/main" xmlns="" id="{6BA37E45-832D-4887-A28B-E4BE96A3F0A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0307834"/>
              </p:ext>
            </p:extLst>
          </p:nvPr>
        </p:nvGraphicFramePr>
        <p:xfrm>
          <a:off x="3432230" y="3442808"/>
          <a:ext cx="1706563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91" name="Prism 5" r:id="rId9" imgW="2404800" imgH="2898720" progId="Prism5.Document">
                  <p:embed/>
                </p:oleObj>
              </mc:Choice>
              <mc:Fallback>
                <p:oleObj name="Prism 5" r:id="rId9" imgW="2404800" imgH="289872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432230" y="3442808"/>
                        <a:ext cx="1706563" cy="2057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>
            <a:extLst>
              <a:ext uri="{FF2B5EF4-FFF2-40B4-BE49-F238E27FC236}">
                <a16:creationId xmlns:a16="http://schemas.microsoft.com/office/drawing/2014/main" xmlns="" id="{CF149F98-FE43-45D9-8C89-C41C5147B8D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3115098"/>
              </p:ext>
            </p:extLst>
          </p:nvPr>
        </p:nvGraphicFramePr>
        <p:xfrm>
          <a:off x="1883108" y="3452813"/>
          <a:ext cx="1706562" cy="198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92" name="Prism 5" r:id="rId11" imgW="2404800" imgH="2798280" progId="Prism5.Document">
                  <p:embed/>
                </p:oleObj>
              </mc:Choice>
              <mc:Fallback>
                <p:oleObj name="Prism 5" r:id="rId11" imgW="2404800" imgH="279828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883108" y="3452813"/>
                        <a:ext cx="1706562" cy="1987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05BF219D-F2EF-4CF4-9E55-1B7275AC28C6}"/>
              </a:ext>
            </a:extLst>
          </p:cNvPr>
          <p:cNvSpPr/>
          <p:nvPr/>
        </p:nvSpPr>
        <p:spPr>
          <a:xfrm>
            <a:off x="370984" y="5635354"/>
            <a:ext cx="61340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GB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Supplementary Figure 13. Impact of the combination treatment on immune cells in blood samples. 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Male BALB/c mice were injected </a:t>
            </a:r>
            <a:r>
              <a:rPr lang="en-GB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i.p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with 1x10</a:t>
            </a:r>
            <a:r>
              <a:rPr lang="en-GB" sz="12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 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CT26 cells on day 0 and treated according to TS3. Blood samples were collected from the </a:t>
            </a:r>
            <a:r>
              <a:rPr lang="en-GB" sz="1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submandibular 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vein on day 6 and stained with a panel of (A) lymphoid and a panel of (B) myeloid cell markers and evaluated by </a:t>
            </a:r>
            <a:r>
              <a:rPr lang="en-GB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multicolor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flow cytometry. Comparison of therapy-induced changes on blood immune cells is shown as mean percentages </a:t>
            </a:r>
            <a:r>
              <a:rPr lang="en-GB" sz="1200" dirty="0"/>
              <a:t>±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SEM. Each point represents one individual mouse. Statistical analysis was performed by unpaired t test (*p&lt;0.05).</a:t>
            </a: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CDC99046-5E4B-43D5-97BB-9A402883A413}"/>
              </a:ext>
            </a:extLst>
          </p:cNvPr>
          <p:cNvSpPr/>
          <p:nvPr/>
        </p:nvSpPr>
        <p:spPr>
          <a:xfrm>
            <a:off x="2758540" y="3113701"/>
            <a:ext cx="13461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1600" b="1" dirty="0" err="1"/>
              <a:t>Myeloid</a:t>
            </a:r>
            <a:r>
              <a:rPr lang="de-AT" sz="1600" b="1" dirty="0"/>
              <a:t> </a:t>
            </a:r>
            <a:r>
              <a:rPr lang="de-AT" sz="1600" b="1" dirty="0" err="1"/>
              <a:t>cells</a:t>
            </a:r>
            <a:r>
              <a:rPr lang="de-AT" sz="1600" b="1" dirty="0"/>
              <a:t> </a:t>
            </a:r>
            <a:endParaRPr lang="en-GB" sz="16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47DD0CF6-99D2-4461-8989-9ECFC74CC06A}"/>
              </a:ext>
            </a:extLst>
          </p:cNvPr>
          <p:cNvSpPr/>
          <p:nvPr/>
        </p:nvSpPr>
        <p:spPr>
          <a:xfrm>
            <a:off x="2716669" y="774917"/>
            <a:ext cx="14362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1600" b="1" dirty="0"/>
              <a:t>Lymphoid </a:t>
            </a:r>
            <a:r>
              <a:rPr lang="de-AT" sz="1600" b="1" dirty="0" err="1"/>
              <a:t>cells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263760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4435309"/>
              </p:ext>
            </p:extLst>
          </p:nvPr>
        </p:nvGraphicFramePr>
        <p:xfrm>
          <a:off x="2194719" y="5522956"/>
          <a:ext cx="2468561" cy="260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6" name="Prism 5" r:id="rId4" imgW="3191040" imgH="2898360" progId="Prism5.Document">
                  <p:embed/>
                </p:oleObj>
              </mc:Choice>
              <mc:Fallback>
                <p:oleObj name="Prism 5" r:id="rId4" imgW="3191040" imgH="289836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94719" y="5522956"/>
                        <a:ext cx="2468561" cy="260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feld 14">
            <a:extLst>
              <a:ext uri="{FF2B5EF4-FFF2-40B4-BE49-F238E27FC236}">
                <a16:creationId xmlns:a16="http://schemas.microsoft.com/office/drawing/2014/main" xmlns="" id="{CAEFA00E-2160-44F8-BC5F-89A71A555C4B}"/>
              </a:ext>
            </a:extLst>
          </p:cNvPr>
          <p:cNvSpPr txBox="1"/>
          <p:nvPr/>
        </p:nvSpPr>
        <p:spPr>
          <a:xfrm>
            <a:off x="4440936" y="-1749"/>
            <a:ext cx="2425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Groza</a:t>
            </a:r>
            <a:r>
              <a:rPr lang="de-DE" dirty="0"/>
              <a:t> et al. Suppl. </a:t>
            </a:r>
            <a:r>
              <a:rPr lang="de-DE" dirty="0" smtClean="0"/>
              <a:t>Fig. </a:t>
            </a:r>
            <a:r>
              <a:rPr lang="de-DE" dirty="0"/>
              <a:t>2</a:t>
            </a:r>
          </a:p>
        </p:txBody>
      </p:sp>
      <p:pic>
        <p:nvPicPr>
          <p:cNvPr id="8" name="Picture 5" descr="Y:\groza\Versuche\GHOSTS\Oxa loaded BG\DG200 (ID8, CRT)\control_TRITC.t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5122" y="687507"/>
            <a:ext cx="1546372" cy="1546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Y:\groza\Versuche\GHOSTS\Oxa loaded BG\DG200 (ID8, CRT)\control_FITC.t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6462" y="687507"/>
            <a:ext cx="1546372" cy="1546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1" descr="Y:\groza\Versuche\GHOSTS\Oxa loaded BG\DG200 (ID8, CRT)\control_merge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051" y="679030"/>
            <a:ext cx="1546372" cy="1546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6"/>
          <p:cNvSpPr txBox="1"/>
          <p:nvPr/>
        </p:nvSpPr>
        <p:spPr>
          <a:xfrm>
            <a:off x="2654138" y="661853"/>
            <a:ext cx="487634" cy="2617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1" b="1" dirty="0">
                <a:solidFill>
                  <a:srgbClr val="FF3399"/>
                </a:solidFill>
              </a:rPr>
              <a:t>WGA</a:t>
            </a:r>
          </a:p>
        </p:txBody>
      </p:sp>
      <p:sp>
        <p:nvSpPr>
          <p:cNvPr id="12" name="Textfeld 17"/>
          <p:cNvSpPr txBox="1"/>
          <p:nvPr/>
        </p:nvSpPr>
        <p:spPr>
          <a:xfrm>
            <a:off x="4276460" y="684180"/>
            <a:ext cx="410690" cy="2617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1" b="1" dirty="0">
                <a:solidFill>
                  <a:srgbClr val="33CC33"/>
                </a:solidFill>
              </a:rPr>
              <a:t>CRT</a:t>
            </a:r>
          </a:p>
        </p:txBody>
      </p:sp>
      <p:sp>
        <p:nvSpPr>
          <p:cNvPr id="13" name="Textfeld 18"/>
          <p:cNvSpPr txBox="1"/>
          <p:nvPr/>
        </p:nvSpPr>
        <p:spPr>
          <a:xfrm>
            <a:off x="1032143" y="663589"/>
            <a:ext cx="1064715" cy="2617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1" b="1" dirty="0">
                <a:solidFill>
                  <a:srgbClr val="FF3399"/>
                </a:solidFill>
              </a:rPr>
              <a:t>WGA</a:t>
            </a:r>
            <a:r>
              <a:rPr lang="de-DE" sz="1101" dirty="0"/>
              <a:t> </a:t>
            </a:r>
            <a:r>
              <a:rPr lang="de-DE" sz="1101" b="1" dirty="0">
                <a:solidFill>
                  <a:srgbClr val="00CC00"/>
                </a:solidFill>
              </a:rPr>
              <a:t>CRT </a:t>
            </a:r>
            <a:r>
              <a:rPr lang="de-DE" sz="1101" b="1" dirty="0">
                <a:solidFill>
                  <a:srgbClr val="0000FF"/>
                </a:solidFill>
              </a:rPr>
              <a:t>DAPI</a:t>
            </a:r>
          </a:p>
        </p:txBody>
      </p:sp>
      <p:sp>
        <p:nvSpPr>
          <p:cNvPr id="14" name="Textfeld 19"/>
          <p:cNvSpPr txBox="1"/>
          <p:nvPr/>
        </p:nvSpPr>
        <p:spPr>
          <a:xfrm>
            <a:off x="771278" y="2060131"/>
            <a:ext cx="3347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chemeClr val="bg1"/>
                </a:solidFill>
              </a:rPr>
              <a:t>A.</a:t>
            </a:r>
          </a:p>
        </p:txBody>
      </p:sp>
      <p:sp>
        <p:nvSpPr>
          <p:cNvPr id="15" name="Textfeld 20"/>
          <p:cNvSpPr txBox="1"/>
          <p:nvPr/>
        </p:nvSpPr>
        <p:spPr>
          <a:xfrm>
            <a:off x="2081899" y="339225"/>
            <a:ext cx="2840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ID8 ovarian carcinoma cells </a:t>
            </a:r>
          </a:p>
        </p:txBody>
      </p:sp>
      <p:pic>
        <p:nvPicPr>
          <p:cNvPr id="16" name="Picture 2" descr="Y:\groza\Versuche\GHOSTS\Oxa loaded BG\DG200 (ID8, CRT)\3h Oxali_2_TRITC.ti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5118" y="2293763"/>
            <a:ext cx="1556603" cy="1556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Y:\groza\Versuche\GHOSTS\Oxa loaded BG\DG200 (ID8, CRT)\3h Oxali_2_FITC.t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6462" y="2304944"/>
            <a:ext cx="1546372" cy="1546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5" descr="Y:\groza\Versuche\GHOSTS\Oxa loaded BG\DG200 (ID8, CRT)\3h Oxali_2_merged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984" y="2296465"/>
            <a:ext cx="1546372" cy="1546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feld 24"/>
          <p:cNvSpPr txBox="1"/>
          <p:nvPr/>
        </p:nvSpPr>
        <p:spPr>
          <a:xfrm>
            <a:off x="771278" y="3633511"/>
            <a:ext cx="327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chemeClr val="bg1"/>
                </a:solidFill>
              </a:rPr>
              <a:t>B.</a:t>
            </a:r>
          </a:p>
        </p:txBody>
      </p:sp>
      <p:pic>
        <p:nvPicPr>
          <p:cNvPr id="20" name="Picture 2" descr="Y:\groza\Versuche\GHOSTS\Oxa loaded BG\DG200 (ID8, CRT)\3h Oxali+ BG_FITC.ti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6462" y="3928104"/>
            <a:ext cx="1546372" cy="1546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Y:\groza\Versuche\GHOSTS\Oxa loaded BG\DG200 (ID8, CRT)\3h Oxali+ BG_TRITC.ti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5120" y="3928104"/>
            <a:ext cx="1546372" cy="1546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5" descr="Y:\groza\Versuche\GHOSTS\Oxa loaded BG\DG200 (ID8, CRT)\3h Oxali+ BG_merge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984" y="3919625"/>
            <a:ext cx="1546372" cy="1546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feld 24"/>
          <p:cNvSpPr txBox="1"/>
          <p:nvPr/>
        </p:nvSpPr>
        <p:spPr>
          <a:xfrm rot="16200000">
            <a:off x="337597" y="4556456"/>
            <a:ext cx="1306768" cy="2617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1" b="1" dirty="0"/>
              <a:t>300 µM oxali + BGs</a:t>
            </a:r>
          </a:p>
        </p:txBody>
      </p:sp>
      <p:sp>
        <p:nvSpPr>
          <p:cNvPr id="24" name="Textfeld 25"/>
          <p:cNvSpPr txBox="1"/>
          <p:nvPr/>
        </p:nvSpPr>
        <p:spPr>
          <a:xfrm rot="16200000">
            <a:off x="658398" y="1310035"/>
            <a:ext cx="604653" cy="2617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1" b="1" dirty="0" err="1"/>
              <a:t>control</a:t>
            </a:r>
            <a:endParaRPr lang="de-DE" sz="1101" b="1" dirty="0"/>
          </a:p>
        </p:txBody>
      </p:sp>
      <p:sp>
        <p:nvSpPr>
          <p:cNvPr id="25" name="Textfeld 27"/>
          <p:cNvSpPr txBox="1"/>
          <p:nvPr/>
        </p:nvSpPr>
        <p:spPr>
          <a:xfrm rot="16200000">
            <a:off x="497739" y="2841392"/>
            <a:ext cx="947695" cy="2617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1" b="1" dirty="0"/>
              <a:t>300 µM oxali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82891" y="376483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A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294326" y="5528447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B</a:t>
            </a:r>
            <a:endParaRPr lang="en-US" dirty="0"/>
          </a:p>
        </p:txBody>
      </p:sp>
      <p:sp>
        <p:nvSpPr>
          <p:cNvPr id="6" name="Rechteck 5"/>
          <p:cNvSpPr/>
          <p:nvPr/>
        </p:nvSpPr>
        <p:spPr>
          <a:xfrm>
            <a:off x="305135" y="8094479"/>
            <a:ext cx="6228012" cy="1882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Supplementary Figure 2. ICD induction in an ovarian carcinoma cell line.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(A) Immunofluorescent staining of CRT (green), membranes (WGA, magenta) and nuclei (DAPI, blue) in ID8 cells was performed after short term treatment (4 h) with 300 µM oxaliplatin and 500 BGs/cell. Representative confocal microphotographs </a:t>
            </a:r>
            <a:r>
              <a:rPr lang="en-US" sz="1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 a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magnification of </a:t>
            </a:r>
            <a:r>
              <a:rPr lang="en-US" sz="1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400x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are shown. (B) At least 50 cells were evaluated and CRT exposure was quantified as percentage of positive cells. Data are represented as mean value ± S.D. of quadruplicates of one representative experiment. </a:t>
            </a:r>
            <a:r>
              <a:rPr lang="en-US" sz="1200" dirty="0"/>
              <a:t>Statistical significance calculated by one-way ANOVA and Bonferroni posttest </a:t>
            </a:r>
            <a:r>
              <a:rPr lang="en-US" sz="1200" dirty="0" smtClean="0"/>
              <a:t>*p</a:t>
            </a:r>
            <a:r>
              <a:rPr lang="en-US" sz="1200" dirty="0"/>
              <a:t>&lt; 0.05; **p&lt;0.01; ***p&lt;0.001, significantly different from control.  </a:t>
            </a:r>
          </a:p>
          <a:p>
            <a:pPr algn="just">
              <a:spcAft>
                <a:spcPts val="1000"/>
              </a:spcAft>
            </a:pPr>
            <a:endParaRPr lang="de-AT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563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xmlns="" id="{1D38EB7B-A6BF-40DF-BFEA-B0CCC190464C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977910" y="1006861"/>
          <a:ext cx="5040840" cy="35241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" name="Prism 5" r:id="rId3" imgW="4160520" imgH="2907720" progId="Prism5.Document">
                  <p:embed/>
                </p:oleObj>
              </mc:Choice>
              <mc:Fallback>
                <p:oleObj name="Prism 5" r:id="rId3" imgW="4160520" imgH="290772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77910" y="1006861"/>
                        <a:ext cx="5040840" cy="35241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feld 14">
            <a:extLst>
              <a:ext uri="{FF2B5EF4-FFF2-40B4-BE49-F238E27FC236}">
                <a16:creationId xmlns:a16="http://schemas.microsoft.com/office/drawing/2014/main" xmlns="" id="{6823F3F7-7559-46CB-A094-455A7BFD5C39}"/>
              </a:ext>
            </a:extLst>
          </p:cNvPr>
          <p:cNvSpPr txBox="1"/>
          <p:nvPr/>
        </p:nvSpPr>
        <p:spPr>
          <a:xfrm>
            <a:off x="4428906" y="4246"/>
            <a:ext cx="2425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Groza</a:t>
            </a:r>
            <a:r>
              <a:rPr lang="de-DE" dirty="0"/>
              <a:t> et al. Suppl. </a:t>
            </a:r>
            <a:r>
              <a:rPr lang="de-DE" dirty="0" smtClean="0"/>
              <a:t>Fig. </a:t>
            </a:r>
            <a:r>
              <a:rPr lang="de-DE" dirty="0"/>
              <a:t>3</a:t>
            </a:r>
          </a:p>
        </p:txBody>
      </p:sp>
      <p:sp>
        <p:nvSpPr>
          <p:cNvPr id="4" name="Rechteck 3"/>
          <p:cNvSpPr/>
          <p:nvPr/>
        </p:nvSpPr>
        <p:spPr>
          <a:xfrm>
            <a:off x="587839" y="4899235"/>
            <a:ext cx="56962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Supplementary Figure 3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BG treatment has no influence on cell viability </a:t>
            </a:r>
            <a:r>
              <a:rPr lang="en-US" sz="12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vitro</a:t>
            </a: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200" dirty="0"/>
              <a:t>CT26 cells were treated for 72 h with increasing concentrations of oxaliplatin in combination with different numbers of BGs per cell. Cell viability was determined by viability assay and plotted as logarithmic dose-response curves. </a:t>
            </a:r>
            <a:endParaRPr lang="de-AT" sz="1200" dirty="0"/>
          </a:p>
        </p:txBody>
      </p:sp>
    </p:spTree>
    <p:extLst>
      <p:ext uri="{BB962C8B-B14F-4D97-AF65-F5344CB8AC3E}">
        <p14:creationId xmlns:p14="http://schemas.microsoft.com/office/powerpoint/2010/main" val="1943372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Y:\public\Tierversuche\Abgeschlossene Versuche\abgeschlossene Versuche\L388 (BGs+Oxa CT26)\L388 Sektion (CT26 ip, BGs+Oxali)\DSC_030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84" t="33249" r="39380" b="24813"/>
          <a:stretch/>
        </p:blipFill>
        <p:spPr bwMode="auto">
          <a:xfrm rot="5400000">
            <a:off x="3510222" y="2707197"/>
            <a:ext cx="1317290" cy="1187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Y:\public\Tierversuche\Abgeschlossene Versuche\abgeschlossene Versuche\L388 (BGs+Oxa CT26)\L388 Sektion (CT26 ip, BGs+Oxali)\DSC_030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27" t="31297" r="27354" b="25851"/>
          <a:stretch/>
        </p:blipFill>
        <p:spPr bwMode="auto">
          <a:xfrm rot="5400000">
            <a:off x="3528967" y="1094916"/>
            <a:ext cx="1324356" cy="1201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eck 6"/>
          <p:cNvSpPr/>
          <p:nvPr/>
        </p:nvSpPr>
        <p:spPr>
          <a:xfrm>
            <a:off x="174414" y="490847"/>
            <a:ext cx="3706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 </a:t>
            </a:r>
          </a:p>
        </p:txBody>
      </p:sp>
      <p:pic>
        <p:nvPicPr>
          <p:cNvPr id="9" name="Picture 8" descr="Y:\public\Tierversuche\Abgeschlossene Versuche\abgeschlossene Versuche\L388 (BGs+Oxa CT26)\L388 Sektion (CT26 ip, BGs+Oxali)\DSC_029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09" t="34613" r="23455" b="13008"/>
          <a:stretch/>
        </p:blipFill>
        <p:spPr bwMode="auto">
          <a:xfrm rot="5400000">
            <a:off x="4860489" y="1090297"/>
            <a:ext cx="1315116" cy="1201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hteck 10"/>
          <p:cNvSpPr/>
          <p:nvPr/>
        </p:nvSpPr>
        <p:spPr>
          <a:xfrm>
            <a:off x="3273615" y="396297"/>
            <a:ext cx="3626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B </a:t>
            </a:r>
          </a:p>
        </p:txBody>
      </p:sp>
      <p:pic>
        <p:nvPicPr>
          <p:cNvPr id="12" name="Picture 9" descr="Y:\public\Tierversuche\Abgeschlossene Versuche\abgeschlossene Versuche\L388 (BGs+Oxa CT26)\L388 Sektion (CT26 ip, BGs+Oxali)\DSC_0299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75" t="39178" r="29612" b="17908"/>
          <a:stretch/>
        </p:blipFill>
        <p:spPr bwMode="auto">
          <a:xfrm rot="5400000">
            <a:off x="4889399" y="2666252"/>
            <a:ext cx="1317289" cy="1269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feld 14"/>
          <p:cNvSpPr txBox="1"/>
          <p:nvPr/>
        </p:nvSpPr>
        <p:spPr>
          <a:xfrm>
            <a:off x="4416874" y="-909"/>
            <a:ext cx="2425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Groza</a:t>
            </a:r>
            <a:r>
              <a:rPr lang="de-DE" dirty="0"/>
              <a:t> et al. Suppl. </a:t>
            </a:r>
            <a:r>
              <a:rPr lang="de-DE" dirty="0" smtClean="0"/>
              <a:t>Fig. </a:t>
            </a:r>
            <a:r>
              <a:rPr lang="de-DE" dirty="0"/>
              <a:t>4</a:t>
            </a:r>
          </a:p>
        </p:txBody>
      </p:sp>
      <p:pic>
        <p:nvPicPr>
          <p:cNvPr id="18" name="Picture 5" descr="Y:\public\Tierversuche\Abgeschlossene Versuche\abgeschlossene Versuche\L399 (CT26 BG+Oxali)\Bilder von Sektion\DSC_0620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39" t="32586" r="40948" b="25512"/>
          <a:stretch/>
        </p:blipFill>
        <p:spPr bwMode="auto">
          <a:xfrm rot="5400000">
            <a:off x="3540608" y="4590323"/>
            <a:ext cx="1315118" cy="1216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3" descr="Y:\public\Tierversuche\Abgeschlossene Versuche\abgeschlossene Versuche\L399 (CT26 BG+Oxali)\Bilder von Sektion\DSC_0626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21" t="41420" r="28246" b="10284"/>
          <a:stretch/>
        </p:blipFill>
        <p:spPr bwMode="auto">
          <a:xfrm rot="5400000">
            <a:off x="4864803" y="4640791"/>
            <a:ext cx="1315118" cy="112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feld 36"/>
          <p:cNvSpPr txBox="1"/>
          <p:nvPr/>
        </p:nvSpPr>
        <p:spPr>
          <a:xfrm>
            <a:off x="4254163" y="462843"/>
            <a:ext cx="11070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/>
              <a:t>Day 10 (TS1)</a:t>
            </a:r>
          </a:p>
        </p:txBody>
      </p:sp>
      <p:sp>
        <p:nvSpPr>
          <p:cNvPr id="5" name="Rechteck 4"/>
          <p:cNvSpPr/>
          <p:nvPr/>
        </p:nvSpPr>
        <p:spPr>
          <a:xfrm>
            <a:off x="3857769" y="736847"/>
            <a:ext cx="6466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/>
              <a:t>Solvent</a:t>
            </a:r>
          </a:p>
        </p:txBody>
      </p:sp>
      <p:sp>
        <p:nvSpPr>
          <p:cNvPr id="8" name="Rechteck 7"/>
          <p:cNvSpPr/>
          <p:nvPr/>
        </p:nvSpPr>
        <p:spPr>
          <a:xfrm>
            <a:off x="5114946" y="736847"/>
            <a:ext cx="8496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/>
              <a:t>Oxaliplatin</a:t>
            </a:r>
            <a:endParaRPr lang="de-DE" sz="1200" dirty="0"/>
          </a:p>
        </p:txBody>
      </p:sp>
      <p:sp>
        <p:nvSpPr>
          <p:cNvPr id="10" name="Textfeld 9"/>
          <p:cNvSpPr txBox="1"/>
          <p:nvPr/>
        </p:nvSpPr>
        <p:spPr>
          <a:xfrm>
            <a:off x="4011430" y="2345833"/>
            <a:ext cx="4267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BGs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5318782" y="2345833"/>
            <a:ext cx="587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Combi</a:t>
            </a:r>
          </a:p>
        </p:txBody>
      </p:sp>
      <p:sp>
        <p:nvSpPr>
          <p:cNvPr id="24" name="Rechteck 23"/>
          <p:cNvSpPr/>
          <p:nvPr/>
        </p:nvSpPr>
        <p:spPr>
          <a:xfrm>
            <a:off x="3919676" y="4253908"/>
            <a:ext cx="6466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/>
              <a:t>Solvent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5155017" y="4279120"/>
            <a:ext cx="587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Combi</a:t>
            </a:r>
          </a:p>
        </p:txBody>
      </p:sp>
      <p:sp>
        <p:nvSpPr>
          <p:cNvPr id="45" name="Textfeld 44"/>
          <p:cNvSpPr txBox="1"/>
          <p:nvPr/>
        </p:nvSpPr>
        <p:spPr>
          <a:xfrm>
            <a:off x="4360100" y="4017426"/>
            <a:ext cx="11070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/>
              <a:t>Day 13 (TS1)</a:t>
            </a:r>
          </a:p>
        </p:txBody>
      </p:sp>
      <p:sp>
        <p:nvSpPr>
          <p:cNvPr id="14" name="Rechteck 13"/>
          <p:cNvSpPr/>
          <p:nvPr/>
        </p:nvSpPr>
        <p:spPr>
          <a:xfrm>
            <a:off x="384548" y="6349418"/>
            <a:ext cx="60789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Supplementary Figure 4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Antitumor activity against CT26 </a:t>
            </a:r>
            <a:r>
              <a:rPr lang="en-US" sz="12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carcinosis</a:t>
            </a: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sz="12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histomorphology</a:t>
            </a: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tumor and spleen.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BALB/c mice were injected i.p. with 1x10</a:t>
            </a:r>
            <a:r>
              <a:rPr lang="en-US" sz="12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CT26 cells on day 0 (D0) and treated according to TS1. (A)</a:t>
            </a:r>
            <a:r>
              <a:rPr lang="en-GB" sz="1200" dirty="0"/>
              <a:t> Representative pictures of H&amp;E-stained tissue slices from </a:t>
            </a:r>
            <a:r>
              <a:rPr lang="en-GB" sz="1200" dirty="0" err="1"/>
              <a:t>tumor</a:t>
            </a:r>
            <a:r>
              <a:rPr lang="en-GB" sz="1200" dirty="0"/>
              <a:t> nodules are shown in the indicated magnification. Pancreatic tissue is marked with a plus.</a:t>
            </a: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(B)</a:t>
            </a:r>
            <a:r>
              <a:rPr lang="en-GB" sz="1200" dirty="0"/>
              <a:t>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Representative pictures of mouse autopsy from each group were taken upon dissection on day 10 or 13, respectively. </a:t>
            </a:r>
            <a:r>
              <a:rPr lang="en-GB" sz="1200" dirty="0"/>
              <a:t>(C)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Combination-treated (TS2) survivor (compare Fig. 2E) was </a:t>
            </a:r>
            <a:r>
              <a:rPr lang="en-US" sz="1200" dirty="0" err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rechallenged</a:t>
            </a:r>
            <a:r>
              <a:rPr lang="en-US" sz="1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i.p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day 80 </a:t>
            </a:r>
            <a:r>
              <a:rPr lang="en-US" sz="1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viable 1x10</a:t>
            </a:r>
            <a:r>
              <a:rPr lang="en-US" sz="12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CT26 cells. Upon dissection on day 265 no tumors were found.</a:t>
            </a:r>
            <a:endParaRPr lang="de-AT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7" name="Picture 2" descr="Y:\public\Tierversuche\Abgeschlossene Versuche\abgeschlossene Versuche\L388 (BGs+Oxa CT26)\H&amp;E Bilder Diana\L388 II U_2x_tumor_a.tif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44" t="45" r="9017" b="26314"/>
          <a:stretch/>
        </p:blipFill>
        <p:spPr bwMode="auto">
          <a:xfrm flipH="1">
            <a:off x="2295828" y="2095197"/>
            <a:ext cx="976534" cy="1007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" descr="Y:\public\Tierversuche\Abgeschlossene Versuche\abgeschlossene Versuche\L388 (BGs+Oxa CT26)\H&amp;E Bilder Diana\L388 III R_2x_tumor_a.tif"/>
          <p:cNvPicPr>
            <a:picLocks noChangeAspect="1" noChangeArrowheads="1"/>
          </p:cNvPicPr>
          <p:nvPr/>
        </p:nvPicPr>
        <p:blipFill rotWithShape="1">
          <a:blip r:embed="rId9" cstate="print">
            <a:lum bright="2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1" r="42249" b="16414"/>
          <a:stretch/>
        </p:blipFill>
        <p:spPr bwMode="auto">
          <a:xfrm>
            <a:off x="2295828" y="900638"/>
            <a:ext cx="977851" cy="1159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9" name="Gruppieren 95"/>
          <p:cNvGrpSpPr/>
          <p:nvPr/>
        </p:nvGrpSpPr>
        <p:grpSpPr>
          <a:xfrm>
            <a:off x="332593" y="856909"/>
            <a:ext cx="1956169" cy="2290990"/>
            <a:chOff x="1371600" y="2848823"/>
            <a:chExt cx="1956169" cy="2290990"/>
          </a:xfrm>
        </p:grpSpPr>
        <p:grpSp>
          <p:nvGrpSpPr>
            <p:cNvPr id="50" name="Gruppieren 115"/>
            <p:cNvGrpSpPr/>
            <p:nvPr/>
          </p:nvGrpSpPr>
          <p:grpSpPr>
            <a:xfrm>
              <a:off x="1421537" y="2896448"/>
              <a:ext cx="1906232" cy="2243365"/>
              <a:chOff x="701971" y="3260438"/>
              <a:chExt cx="2252872" cy="2599812"/>
            </a:xfrm>
          </p:grpSpPr>
          <p:pic>
            <p:nvPicPr>
              <p:cNvPr id="52" name="Picture 91" descr="Y:\public\Tierversuche\Abgeschlossene Versuche\abgeschlossene Versuche\L388 (BGs+Oxa CT26)\H&amp;E Bilder Diana\L388 I L+R_20x_tumor_a_5+PANCREAS.tif"/>
              <p:cNvPicPr>
                <a:picLocks noChangeAspect="1" noChangeArrowheads="1"/>
              </p:cNvPicPr>
              <p:nvPr/>
            </p:nvPicPr>
            <p:blipFill>
              <a:blip r:embed="rId10" cstate="print">
                <a:lum bright="13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5417" y="4163982"/>
                <a:ext cx="2191713" cy="164378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3" name="Picture 92" descr="Y:\public\Tierversuche\Abgeschlossene Versuche\abgeschlossene Versuche\L388 (BGs+Oxa CT26)\H&amp;E Bilder Diana\L388 I L+R_2x_tumor_a.tif"/>
              <p:cNvPicPr>
                <a:picLocks noChangeAspect="1" noChangeArrowheads="1"/>
              </p:cNvPicPr>
              <p:nvPr/>
            </p:nvPicPr>
            <p:blipFill rotWithShape="1">
              <a:blip r:embed="rId11" cstate="print">
                <a:lum contrast="3000"/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rightnessContrast bright="22000" contrast="1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919" b="48503"/>
              <a:stretch/>
            </p:blipFill>
            <p:spPr bwMode="auto">
              <a:xfrm>
                <a:off x="705416" y="3260438"/>
                <a:ext cx="2191713" cy="83138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4" name="Rechteck 119"/>
              <p:cNvSpPr>
                <a:spLocks noChangeAspect="1"/>
              </p:cNvSpPr>
              <p:nvPr/>
            </p:nvSpPr>
            <p:spPr>
              <a:xfrm>
                <a:off x="1849817" y="3738518"/>
                <a:ext cx="101281" cy="76413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55" name="Gerade Verbindung 120"/>
              <p:cNvCxnSpPr/>
              <p:nvPr/>
            </p:nvCxnSpPr>
            <p:spPr>
              <a:xfrm flipV="1">
                <a:off x="701971" y="3814932"/>
                <a:ext cx="1137615" cy="362053"/>
              </a:xfrm>
              <a:prstGeom prst="line">
                <a:avLst/>
              </a:prstGeom>
              <a:ln w="63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Gerade Verbindung 121"/>
              <p:cNvCxnSpPr/>
              <p:nvPr/>
            </p:nvCxnSpPr>
            <p:spPr>
              <a:xfrm flipH="1" flipV="1">
                <a:off x="1951098" y="3814932"/>
                <a:ext cx="946032" cy="349051"/>
              </a:xfrm>
              <a:prstGeom prst="line">
                <a:avLst/>
              </a:prstGeom>
              <a:ln w="63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xtfeld 122"/>
              <p:cNvSpPr txBox="1"/>
              <p:nvPr/>
            </p:nvSpPr>
            <p:spPr>
              <a:xfrm>
                <a:off x="2635267" y="3909476"/>
                <a:ext cx="28084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800" dirty="0"/>
                  <a:t>2x</a:t>
                </a:r>
              </a:p>
            </p:txBody>
          </p:sp>
          <p:sp>
            <p:nvSpPr>
              <p:cNvPr id="58" name="Textfeld 123"/>
              <p:cNvSpPr txBox="1"/>
              <p:nvPr/>
            </p:nvSpPr>
            <p:spPr>
              <a:xfrm>
                <a:off x="2622701" y="5644806"/>
                <a:ext cx="33214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800" dirty="0"/>
                  <a:t>20x</a:t>
                </a:r>
              </a:p>
            </p:txBody>
          </p:sp>
        </p:grpSp>
        <p:sp>
          <p:nvSpPr>
            <p:cNvPr id="51" name="Textfeld 116"/>
            <p:cNvSpPr txBox="1"/>
            <p:nvPr/>
          </p:nvSpPr>
          <p:spPr>
            <a:xfrm>
              <a:off x="1371600" y="2848823"/>
              <a:ext cx="4892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/>
                <a:t>solvent</a:t>
              </a:r>
            </a:p>
          </p:txBody>
        </p:sp>
      </p:grpSp>
      <p:grpSp>
        <p:nvGrpSpPr>
          <p:cNvPr id="59" name="Gruppieren 98"/>
          <p:cNvGrpSpPr/>
          <p:nvPr/>
        </p:nvGrpSpPr>
        <p:grpSpPr>
          <a:xfrm>
            <a:off x="2221700" y="2063298"/>
            <a:ext cx="1077024" cy="1039525"/>
            <a:chOff x="403875" y="5089219"/>
            <a:chExt cx="1077024" cy="1039525"/>
          </a:xfrm>
        </p:grpSpPr>
        <p:sp>
          <p:nvSpPr>
            <p:cNvPr id="60" name="Textfeld 111"/>
            <p:cNvSpPr txBox="1"/>
            <p:nvPr/>
          </p:nvSpPr>
          <p:spPr>
            <a:xfrm>
              <a:off x="403875" y="5089219"/>
              <a:ext cx="50677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800" dirty="0" err="1"/>
                <a:t>Oxali</a:t>
              </a:r>
              <a:endParaRPr lang="de-DE" sz="800" dirty="0"/>
            </a:p>
          </p:txBody>
        </p:sp>
        <p:sp>
          <p:nvSpPr>
            <p:cNvPr id="61" name="Textfeld 112"/>
            <p:cNvSpPr txBox="1"/>
            <p:nvPr/>
          </p:nvSpPr>
          <p:spPr>
            <a:xfrm>
              <a:off x="1243266" y="5942838"/>
              <a:ext cx="237633" cy="1859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/>
                <a:t>2x</a:t>
              </a:r>
            </a:p>
          </p:txBody>
        </p:sp>
      </p:grpSp>
      <p:sp>
        <p:nvSpPr>
          <p:cNvPr id="62" name="Textfeld 99"/>
          <p:cNvSpPr txBox="1"/>
          <p:nvPr/>
        </p:nvSpPr>
        <p:spPr>
          <a:xfrm>
            <a:off x="616122" y="2416156"/>
            <a:ext cx="2616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b="1" dirty="0">
                <a:solidFill>
                  <a:srgbClr val="FFFF00"/>
                </a:solidFill>
                <a:latin typeface="Arial Black" panose="020B0A04020102020204" pitchFamily="34" charset="0"/>
              </a:rPr>
              <a:t>+</a:t>
            </a:r>
          </a:p>
        </p:txBody>
      </p:sp>
      <p:sp>
        <p:nvSpPr>
          <p:cNvPr id="63" name="Textfeld 100"/>
          <p:cNvSpPr txBox="1"/>
          <p:nvPr/>
        </p:nvSpPr>
        <p:spPr>
          <a:xfrm>
            <a:off x="957268" y="1178567"/>
            <a:ext cx="2616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b="1" dirty="0">
                <a:solidFill>
                  <a:srgbClr val="FFFF00"/>
                </a:solidFill>
                <a:latin typeface="Arial Black" panose="020B0A04020102020204" pitchFamily="34" charset="0"/>
              </a:rPr>
              <a:t>+</a:t>
            </a:r>
          </a:p>
        </p:txBody>
      </p:sp>
      <p:sp>
        <p:nvSpPr>
          <p:cNvPr id="64" name="Textfeld 105"/>
          <p:cNvSpPr txBox="1"/>
          <p:nvPr/>
        </p:nvSpPr>
        <p:spPr>
          <a:xfrm>
            <a:off x="2208020" y="868429"/>
            <a:ext cx="3449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/>
              <a:t>BGs</a:t>
            </a:r>
          </a:p>
        </p:txBody>
      </p:sp>
      <p:sp>
        <p:nvSpPr>
          <p:cNvPr id="65" name="Textfeld 106"/>
          <p:cNvSpPr txBox="1"/>
          <p:nvPr/>
        </p:nvSpPr>
        <p:spPr>
          <a:xfrm flipH="1">
            <a:off x="3138138" y="1909233"/>
            <a:ext cx="2825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/>
              <a:t>2x</a:t>
            </a:r>
          </a:p>
        </p:txBody>
      </p:sp>
      <p:sp>
        <p:nvSpPr>
          <p:cNvPr id="66" name="Textfeld 91"/>
          <p:cNvSpPr txBox="1"/>
          <p:nvPr/>
        </p:nvSpPr>
        <p:spPr>
          <a:xfrm>
            <a:off x="2594804" y="1501624"/>
            <a:ext cx="2616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b="1" dirty="0">
                <a:solidFill>
                  <a:srgbClr val="FFFF00"/>
                </a:solidFill>
                <a:latin typeface="Arial Black" panose="020B0A04020102020204" pitchFamily="34" charset="0"/>
              </a:rPr>
              <a:t>+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012112" y="546502"/>
            <a:ext cx="16807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b="1" dirty="0"/>
              <a:t>Tumors </a:t>
            </a:r>
            <a:r>
              <a:rPr lang="de-AT" sz="1400" b="1" dirty="0" err="1"/>
              <a:t>day</a:t>
            </a:r>
            <a:r>
              <a:rPr lang="de-AT" sz="1400" b="1" dirty="0"/>
              <a:t> 10 (TS1)</a:t>
            </a:r>
            <a:endParaRPr lang="en-US" sz="1400" b="1" dirty="0"/>
          </a:p>
        </p:txBody>
      </p:sp>
      <p:sp>
        <p:nvSpPr>
          <p:cNvPr id="68" name="Rechteck 10"/>
          <p:cNvSpPr/>
          <p:nvPr/>
        </p:nvSpPr>
        <p:spPr>
          <a:xfrm>
            <a:off x="177065" y="3494719"/>
            <a:ext cx="3626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C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54" t="41499" r="28118" b="16358"/>
          <a:stretch/>
        </p:blipFill>
        <p:spPr>
          <a:xfrm>
            <a:off x="1272255" y="4261729"/>
            <a:ext cx="1437095" cy="15701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TextBox 15"/>
          <p:cNvSpPr txBox="1"/>
          <p:nvPr/>
        </p:nvSpPr>
        <p:spPr>
          <a:xfrm>
            <a:off x="858013" y="3669568"/>
            <a:ext cx="2405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600" b="1"/>
            </a:lvl1pPr>
          </a:lstStyle>
          <a:p>
            <a:pPr algn="ctr"/>
            <a:r>
              <a:rPr lang="de-AT" sz="1400" dirty="0"/>
              <a:t>Rechallenged survivor mouse </a:t>
            </a:r>
          </a:p>
          <a:p>
            <a:pPr algn="ctr"/>
            <a:r>
              <a:rPr lang="de-AT" sz="1400" dirty="0"/>
              <a:t>day 265 (TS2)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59954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42" t="37551" r="19866" b="6791"/>
          <a:stretch/>
        </p:blipFill>
        <p:spPr>
          <a:xfrm rot="16200000">
            <a:off x="2546482" y="1893276"/>
            <a:ext cx="1671985" cy="1205546"/>
          </a:xfrm>
          <a:prstGeom prst="rect">
            <a:avLst/>
          </a:prstGeom>
        </p:spPr>
      </p:pic>
      <p:pic>
        <p:nvPicPr>
          <p:cNvPr id="5" name="Imagem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28" t="30950" r="16112" b="14385"/>
          <a:stretch/>
        </p:blipFill>
        <p:spPr>
          <a:xfrm rot="16200000">
            <a:off x="4093570" y="1895350"/>
            <a:ext cx="1654628" cy="1184039"/>
          </a:xfrm>
          <a:prstGeom prst="rect">
            <a:avLst/>
          </a:prstGeom>
        </p:spPr>
      </p:pic>
      <p:pic>
        <p:nvPicPr>
          <p:cNvPr id="6" name="Imagem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81" t="17144" r="4827" b="27675"/>
          <a:stretch/>
        </p:blipFill>
        <p:spPr>
          <a:xfrm rot="16200000">
            <a:off x="1167137" y="1898440"/>
            <a:ext cx="1671985" cy="1195216"/>
          </a:xfrm>
          <a:prstGeom prst="rect">
            <a:avLst/>
          </a:prstGeom>
        </p:spPr>
      </p:pic>
      <p:sp>
        <p:nvSpPr>
          <p:cNvPr id="8" name="Rechteck 4"/>
          <p:cNvSpPr/>
          <p:nvPr/>
        </p:nvSpPr>
        <p:spPr>
          <a:xfrm>
            <a:off x="1649771" y="1269417"/>
            <a:ext cx="6466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/>
              <a:t>Solvent</a:t>
            </a:r>
          </a:p>
        </p:txBody>
      </p:sp>
      <p:sp>
        <p:nvSpPr>
          <p:cNvPr id="9" name="Rechteck 7"/>
          <p:cNvSpPr/>
          <p:nvPr/>
        </p:nvSpPr>
        <p:spPr>
          <a:xfrm>
            <a:off x="3006315" y="1279716"/>
            <a:ext cx="8496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 err="1"/>
              <a:t>Oxaliplatin</a:t>
            </a:r>
            <a:endParaRPr lang="de-DE" sz="1200" dirty="0"/>
          </a:p>
        </p:txBody>
      </p:sp>
      <p:sp>
        <p:nvSpPr>
          <p:cNvPr id="11" name="Textfeld 12"/>
          <p:cNvSpPr txBox="1"/>
          <p:nvPr/>
        </p:nvSpPr>
        <p:spPr>
          <a:xfrm>
            <a:off x="4641849" y="1301932"/>
            <a:ext cx="587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Combi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flipH="1" flipV="1">
            <a:off x="3494599" y="2750085"/>
            <a:ext cx="140693" cy="33806"/>
          </a:xfrm>
          <a:prstGeom prst="straightConnector1">
            <a:avLst/>
          </a:prstGeom>
          <a:ln w="19050" cap="rnd">
            <a:solidFill>
              <a:srgbClr val="FF0000"/>
            </a:solidFill>
            <a:round/>
            <a:headEnd type="none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2307482" y="2215552"/>
            <a:ext cx="86945" cy="127378"/>
          </a:xfrm>
          <a:prstGeom prst="straightConnector1">
            <a:avLst/>
          </a:prstGeom>
          <a:ln w="19050" cap="rnd">
            <a:solidFill>
              <a:srgbClr val="FF0000"/>
            </a:solidFill>
            <a:round/>
            <a:headEnd type="none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 flipV="1">
            <a:off x="2092913" y="2342926"/>
            <a:ext cx="106795" cy="99147"/>
          </a:xfrm>
          <a:prstGeom prst="straightConnector1">
            <a:avLst/>
          </a:prstGeom>
          <a:ln w="19050" cap="rnd">
            <a:solidFill>
              <a:srgbClr val="FF0000"/>
            </a:solidFill>
            <a:round/>
            <a:headEnd type="none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feld 38"/>
          <p:cNvSpPr txBox="1"/>
          <p:nvPr/>
        </p:nvSpPr>
        <p:spPr>
          <a:xfrm>
            <a:off x="4428907" y="-909"/>
            <a:ext cx="2425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Groza</a:t>
            </a:r>
            <a:r>
              <a:rPr lang="de-DE" dirty="0"/>
              <a:t> et al. Suppl. </a:t>
            </a:r>
            <a:r>
              <a:rPr lang="de-DE" dirty="0" smtClean="0"/>
              <a:t>Fig. </a:t>
            </a:r>
            <a:r>
              <a:rPr lang="de-DE" dirty="0"/>
              <a:t>5</a:t>
            </a:r>
          </a:p>
        </p:txBody>
      </p:sp>
      <p:sp>
        <p:nvSpPr>
          <p:cNvPr id="40" name="Textfeld 20"/>
          <p:cNvSpPr txBox="1"/>
          <p:nvPr/>
        </p:nvSpPr>
        <p:spPr>
          <a:xfrm>
            <a:off x="2242970" y="792502"/>
            <a:ext cx="2907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ID8 ovarian carcinoma (TS3) </a:t>
            </a:r>
          </a:p>
        </p:txBody>
      </p:sp>
      <p:sp>
        <p:nvSpPr>
          <p:cNvPr id="2" name="Rechteck 1"/>
          <p:cNvSpPr/>
          <p:nvPr/>
        </p:nvSpPr>
        <p:spPr>
          <a:xfrm>
            <a:off x="768531" y="3830262"/>
            <a:ext cx="532093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Supplementary Figure 5.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Antitumor activity against ID8 carcinosis.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Female C57BL/6 mice were injected i.p. with 1x10</a:t>
            </a:r>
            <a:r>
              <a:rPr lang="en-US" sz="12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ID8 ovarian carcinoma cells and treated according to TS3, with two cycles of therapy.</a:t>
            </a: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Representative pictures of mouse autopsy from each group upon dissection on day 35. Tumor lesions are indicated by red arrows. </a:t>
            </a:r>
            <a:endParaRPr lang="de-AT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00746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hteck 2"/>
          <p:cNvSpPr/>
          <p:nvPr/>
        </p:nvSpPr>
        <p:spPr>
          <a:xfrm rot="16200000">
            <a:off x="971665" y="1769619"/>
            <a:ext cx="13558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/>
              <a:t>mouse #1</a:t>
            </a: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51" t="25209" r="41204" b="15370"/>
          <a:stretch/>
        </p:blipFill>
        <p:spPr>
          <a:xfrm>
            <a:off x="1795120" y="2726074"/>
            <a:ext cx="1018424" cy="1349342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41" t="25656" r="35006" b="14924"/>
          <a:stretch/>
        </p:blipFill>
        <p:spPr>
          <a:xfrm>
            <a:off x="2674426" y="2726074"/>
            <a:ext cx="1445710" cy="1349342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37" t="27890" r="38148" b="12652"/>
          <a:stretch/>
        </p:blipFill>
        <p:spPr>
          <a:xfrm>
            <a:off x="1795117" y="4137978"/>
            <a:ext cx="1205132" cy="1349342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00" t="26773" r="26204" b="13769"/>
          <a:stretch/>
        </p:blipFill>
        <p:spPr>
          <a:xfrm>
            <a:off x="2800530" y="4137978"/>
            <a:ext cx="1825200" cy="1349342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259" t="25656" b="14924"/>
          <a:stretch/>
        </p:blipFill>
        <p:spPr>
          <a:xfrm>
            <a:off x="4054971" y="2724752"/>
            <a:ext cx="580423" cy="1349342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03" t="26773" b="13769"/>
          <a:stretch/>
        </p:blipFill>
        <p:spPr>
          <a:xfrm>
            <a:off x="4167346" y="4137978"/>
            <a:ext cx="475052" cy="1349342"/>
          </a:xfrm>
          <a:prstGeom prst="rect">
            <a:avLst/>
          </a:prstGeom>
        </p:spPr>
      </p:pic>
      <p:sp>
        <p:nvSpPr>
          <p:cNvPr id="69" name="Textfeld 68"/>
          <p:cNvSpPr txBox="1"/>
          <p:nvPr/>
        </p:nvSpPr>
        <p:spPr>
          <a:xfrm rot="16200000">
            <a:off x="3590793" y="3118350"/>
            <a:ext cx="887569" cy="431144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101" dirty="0" err="1">
                <a:solidFill>
                  <a:schemeClr val="bg1"/>
                </a:solidFill>
              </a:rPr>
              <a:t>Dissection</a:t>
            </a:r>
            <a:r>
              <a:rPr lang="de-DE" sz="1101" dirty="0">
                <a:solidFill>
                  <a:schemeClr val="bg1"/>
                </a:solidFill>
              </a:rPr>
              <a:t> on </a:t>
            </a:r>
            <a:r>
              <a:rPr lang="de-DE" sz="1101" dirty="0" err="1">
                <a:solidFill>
                  <a:schemeClr val="bg1"/>
                </a:solidFill>
              </a:rPr>
              <a:t>day</a:t>
            </a:r>
            <a:r>
              <a:rPr lang="de-DE" sz="1101" dirty="0">
                <a:solidFill>
                  <a:schemeClr val="bg1"/>
                </a:solidFill>
              </a:rPr>
              <a:t> 13</a:t>
            </a:r>
          </a:p>
        </p:txBody>
      </p:sp>
      <p:sp>
        <p:nvSpPr>
          <p:cNvPr id="70" name="Textfeld 68"/>
          <p:cNvSpPr txBox="1"/>
          <p:nvPr/>
        </p:nvSpPr>
        <p:spPr>
          <a:xfrm rot="16200000">
            <a:off x="3573744" y="4554849"/>
            <a:ext cx="887569" cy="431144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101" dirty="0" err="1">
                <a:solidFill>
                  <a:schemeClr val="bg1"/>
                </a:solidFill>
              </a:rPr>
              <a:t>Dissection</a:t>
            </a:r>
            <a:r>
              <a:rPr lang="de-DE" sz="1101" dirty="0">
                <a:solidFill>
                  <a:schemeClr val="bg1"/>
                </a:solidFill>
              </a:rPr>
              <a:t> on </a:t>
            </a:r>
            <a:r>
              <a:rPr lang="de-DE" sz="1101" dirty="0" err="1">
                <a:solidFill>
                  <a:schemeClr val="bg1"/>
                </a:solidFill>
              </a:rPr>
              <a:t>day</a:t>
            </a:r>
            <a:r>
              <a:rPr lang="de-DE" sz="1101" dirty="0">
                <a:solidFill>
                  <a:schemeClr val="bg1"/>
                </a:solidFill>
              </a:rPr>
              <a:t> 13</a:t>
            </a:r>
          </a:p>
        </p:txBody>
      </p:sp>
      <p:pic>
        <p:nvPicPr>
          <p:cNvPr id="72" name="Picture 7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37" t="16601" r="36945" b="8803"/>
          <a:stretch/>
        </p:blipFill>
        <p:spPr>
          <a:xfrm>
            <a:off x="2761947" y="1331789"/>
            <a:ext cx="1167323" cy="1349342"/>
          </a:xfrm>
          <a:prstGeom prst="rect">
            <a:avLst/>
          </a:prstGeom>
        </p:spPr>
      </p:pic>
      <p:pic>
        <p:nvPicPr>
          <p:cNvPr id="73" name="Picture 7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69" t="19203" r="37305" b="8186"/>
          <a:stretch/>
        </p:blipFill>
        <p:spPr>
          <a:xfrm>
            <a:off x="1814684" y="1331789"/>
            <a:ext cx="1133224" cy="1349342"/>
          </a:xfrm>
          <a:prstGeom prst="rect">
            <a:avLst/>
          </a:prstGeom>
        </p:spPr>
      </p:pic>
      <p:sp>
        <p:nvSpPr>
          <p:cNvPr id="93" name="Textfeld 37"/>
          <p:cNvSpPr txBox="1"/>
          <p:nvPr/>
        </p:nvSpPr>
        <p:spPr>
          <a:xfrm>
            <a:off x="2947908" y="3884063"/>
            <a:ext cx="65931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050" dirty="0" err="1">
                <a:solidFill>
                  <a:schemeClr val="bg1"/>
                </a:solidFill>
              </a:rPr>
              <a:t>day</a:t>
            </a:r>
            <a:r>
              <a:rPr lang="de-AT" sz="1050" dirty="0">
                <a:solidFill>
                  <a:schemeClr val="bg1"/>
                </a:solidFill>
              </a:rPr>
              <a:t> 13</a:t>
            </a:r>
          </a:p>
        </p:txBody>
      </p:sp>
      <p:sp>
        <p:nvSpPr>
          <p:cNvPr id="94" name="Textfeld 38"/>
          <p:cNvSpPr txBox="1"/>
          <p:nvPr/>
        </p:nvSpPr>
        <p:spPr>
          <a:xfrm>
            <a:off x="1995544" y="3860139"/>
            <a:ext cx="65931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050" dirty="0" err="1">
                <a:solidFill>
                  <a:schemeClr val="bg1"/>
                </a:solidFill>
              </a:rPr>
              <a:t>day</a:t>
            </a:r>
            <a:r>
              <a:rPr lang="de-AT" sz="1050" dirty="0">
                <a:solidFill>
                  <a:schemeClr val="bg1"/>
                </a:solidFill>
              </a:rPr>
              <a:t> 7</a:t>
            </a:r>
          </a:p>
        </p:txBody>
      </p:sp>
      <p:sp>
        <p:nvSpPr>
          <p:cNvPr id="95" name="Textfeld 37"/>
          <p:cNvSpPr txBox="1"/>
          <p:nvPr/>
        </p:nvSpPr>
        <p:spPr>
          <a:xfrm>
            <a:off x="3015494" y="5271501"/>
            <a:ext cx="65931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050" dirty="0" err="1">
                <a:solidFill>
                  <a:schemeClr val="bg1"/>
                </a:solidFill>
              </a:rPr>
              <a:t>day</a:t>
            </a:r>
            <a:r>
              <a:rPr lang="de-AT" sz="1050" dirty="0">
                <a:solidFill>
                  <a:schemeClr val="bg1"/>
                </a:solidFill>
              </a:rPr>
              <a:t> 13</a:t>
            </a:r>
          </a:p>
        </p:txBody>
      </p:sp>
      <p:sp>
        <p:nvSpPr>
          <p:cNvPr id="96" name="Textfeld 38"/>
          <p:cNvSpPr txBox="1"/>
          <p:nvPr/>
        </p:nvSpPr>
        <p:spPr>
          <a:xfrm>
            <a:off x="2063130" y="5247577"/>
            <a:ext cx="65931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050" dirty="0" err="1">
                <a:solidFill>
                  <a:schemeClr val="bg1"/>
                </a:solidFill>
              </a:rPr>
              <a:t>day</a:t>
            </a:r>
            <a:r>
              <a:rPr lang="de-AT" sz="1050" dirty="0">
                <a:solidFill>
                  <a:schemeClr val="bg1"/>
                </a:solidFill>
              </a:rPr>
              <a:t> 7</a:t>
            </a:r>
          </a:p>
        </p:txBody>
      </p:sp>
      <p:sp>
        <p:nvSpPr>
          <p:cNvPr id="97" name="Textfeld 37"/>
          <p:cNvSpPr txBox="1"/>
          <p:nvPr/>
        </p:nvSpPr>
        <p:spPr>
          <a:xfrm>
            <a:off x="3097245" y="2490380"/>
            <a:ext cx="65931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050" dirty="0" err="1">
                <a:solidFill>
                  <a:schemeClr val="bg1"/>
                </a:solidFill>
              </a:rPr>
              <a:t>day</a:t>
            </a:r>
            <a:r>
              <a:rPr lang="de-AT" sz="1050" dirty="0">
                <a:solidFill>
                  <a:schemeClr val="bg1"/>
                </a:solidFill>
              </a:rPr>
              <a:t> 13</a:t>
            </a:r>
          </a:p>
        </p:txBody>
      </p:sp>
      <p:sp>
        <p:nvSpPr>
          <p:cNvPr id="98" name="Textfeld 38"/>
          <p:cNvSpPr txBox="1"/>
          <p:nvPr/>
        </p:nvSpPr>
        <p:spPr>
          <a:xfrm>
            <a:off x="2144882" y="2466455"/>
            <a:ext cx="65931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050" dirty="0" err="1">
                <a:solidFill>
                  <a:schemeClr val="bg1"/>
                </a:solidFill>
              </a:rPr>
              <a:t>day</a:t>
            </a:r>
            <a:r>
              <a:rPr lang="de-AT" sz="1050" dirty="0">
                <a:solidFill>
                  <a:schemeClr val="bg1"/>
                </a:solidFill>
              </a:rPr>
              <a:t> 7</a:t>
            </a:r>
          </a:p>
        </p:txBody>
      </p:sp>
      <p:pic>
        <p:nvPicPr>
          <p:cNvPr id="99" name="Picture 98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089" t="16601" r="-136" b="8803"/>
          <a:stretch/>
        </p:blipFill>
        <p:spPr>
          <a:xfrm>
            <a:off x="3860053" y="1331789"/>
            <a:ext cx="776837" cy="1349342"/>
          </a:xfrm>
          <a:prstGeom prst="rect">
            <a:avLst/>
          </a:prstGeom>
        </p:spPr>
      </p:pic>
      <p:sp>
        <p:nvSpPr>
          <p:cNvPr id="91" name="Textfeld 68"/>
          <p:cNvSpPr txBox="1"/>
          <p:nvPr/>
        </p:nvSpPr>
        <p:spPr>
          <a:xfrm rot="16200000">
            <a:off x="3648556" y="1769138"/>
            <a:ext cx="887569" cy="431144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101" dirty="0" err="1">
                <a:solidFill>
                  <a:schemeClr val="bg1"/>
                </a:solidFill>
              </a:rPr>
              <a:t>Dissection</a:t>
            </a:r>
            <a:r>
              <a:rPr lang="de-DE" sz="1101" dirty="0">
                <a:solidFill>
                  <a:schemeClr val="bg1"/>
                </a:solidFill>
              </a:rPr>
              <a:t> on </a:t>
            </a:r>
            <a:r>
              <a:rPr lang="de-DE" sz="1101" dirty="0" err="1">
                <a:solidFill>
                  <a:schemeClr val="bg1"/>
                </a:solidFill>
              </a:rPr>
              <a:t>day</a:t>
            </a:r>
            <a:r>
              <a:rPr lang="de-DE" sz="1101" dirty="0">
                <a:solidFill>
                  <a:schemeClr val="bg1"/>
                </a:solidFill>
              </a:rPr>
              <a:t> 13</a:t>
            </a:r>
          </a:p>
        </p:txBody>
      </p:sp>
      <p:sp>
        <p:nvSpPr>
          <p:cNvPr id="100" name="Rechteck 2"/>
          <p:cNvSpPr/>
          <p:nvPr/>
        </p:nvSpPr>
        <p:spPr>
          <a:xfrm rot="16200000">
            <a:off x="977678" y="3217445"/>
            <a:ext cx="138386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/>
              <a:t>mouse #2</a:t>
            </a:r>
          </a:p>
        </p:txBody>
      </p:sp>
      <p:sp>
        <p:nvSpPr>
          <p:cNvPr id="101" name="Rechteck 2"/>
          <p:cNvSpPr/>
          <p:nvPr/>
        </p:nvSpPr>
        <p:spPr>
          <a:xfrm rot="16200000">
            <a:off x="991822" y="4615878"/>
            <a:ext cx="136903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/>
              <a:t>mouse #3</a:t>
            </a:r>
          </a:p>
        </p:txBody>
      </p:sp>
      <p:sp>
        <p:nvSpPr>
          <p:cNvPr id="102" name="Textfeld 16"/>
          <p:cNvSpPr txBox="1"/>
          <p:nvPr/>
        </p:nvSpPr>
        <p:spPr>
          <a:xfrm>
            <a:off x="1809462" y="1034363"/>
            <a:ext cx="3243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/>
              <a:t>Solvent-</a:t>
            </a:r>
            <a:r>
              <a:rPr lang="de-DE" sz="1600" b="1" dirty="0" err="1"/>
              <a:t>treated</a:t>
            </a:r>
            <a:r>
              <a:rPr lang="de-DE" sz="1600" b="1" dirty="0"/>
              <a:t> mice</a:t>
            </a:r>
          </a:p>
        </p:txBody>
      </p:sp>
      <p:sp>
        <p:nvSpPr>
          <p:cNvPr id="77" name="Textfeld 76"/>
          <p:cNvSpPr txBox="1"/>
          <p:nvPr/>
        </p:nvSpPr>
        <p:spPr>
          <a:xfrm>
            <a:off x="4428992" y="-5706"/>
            <a:ext cx="2425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Groza</a:t>
            </a:r>
            <a:r>
              <a:rPr lang="de-DE" dirty="0"/>
              <a:t> et al. Suppl. </a:t>
            </a:r>
            <a:r>
              <a:rPr lang="de-DE" dirty="0" smtClean="0"/>
              <a:t>Fig. </a:t>
            </a:r>
            <a:r>
              <a:rPr lang="de-DE" dirty="0"/>
              <a:t>6</a:t>
            </a:r>
          </a:p>
        </p:txBody>
      </p:sp>
      <p:sp>
        <p:nvSpPr>
          <p:cNvPr id="2" name="Rectangle 1"/>
          <p:cNvSpPr/>
          <p:nvPr/>
        </p:nvSpPr>
        <p:spPr>
          <a:xfrm>
            <a:off x="557947" y="5886596"/>
            <a:ext cx="557408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GB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Supplementary Figure 6. </a:t>
            </a:r>
            <a:r>
              <a:rPr lang="en-GB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DLIT/µCT </a:t>
            </a:r>
            <a:r>
              <a:rPr lang="en-GB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 solvent-treated animals. 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Male BALB/c mice were injected i.p. with 1x10</a:t>
            </a:r>
            <a:r>
              <a:rPr lang="en-GB" sz="12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 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CT26</a:t>
            </a:r>
            <a:r>
              <a:rPr lang="en-GB" sz="12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F-luc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cells  on day 0. Using </a:t>
            </a:r>
            <a:r>
              <a:rPr lang="en-GB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s.c.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luciferin injection followed by </a:t>
            </a:r>
            <a:r>
              <a:rPr lang="en-GB" sz="1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DLIT 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combined with µCT, </a:t>
            </a:r>
            <a:r>
              <a:rPr lang="en-GB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tumor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burden was imaged </a:t>
            </a:r>
            <a:r>
              <a:rPr lang="en-GB" sz="1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 the 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indicated days. Depicted are µCT-scans overlapped with 3D luminescent signals (in photons per second) revealing </a:t>
            </a:r>
            <a:r>
              <a:rPr lang="en-GB" sz="1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multiple </a:t>
            </a:r>
            <a:r>
              <a:rPr lang="en-GB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tumor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nodules. 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6127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/>
        </p:nvGrpSpPr>
        <p:grpSpPr>
          <a:xfrm>
            <a:off x="456626" y="600247"/>
            <a:ext cx="5956455" cy="6207491"/>
            <a:chOff x="568918" y="423786"/>
            <a:chExt cx="5956455" cy="6207490"/>
          </a:xfrm>
        </p:grpSpPr>
        <p:pic>
          <p:nvPicPr>
            <p:cNvPr id="125" name="Picture 28" descr="Y:\groza\Versuche\Imaging mit S. Gehrig\Imaging Juli 2016 males Oxa+BG MRT\BLI Bilder Zeitabfolge\Oxali\280 BLI Bilder\Skala bis 2x10^6\110716.tif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45" t="10061" r="42031" b="9273"/>
            <a:stretch/>
          </p:blipFill>
          <p:spPr bwMode="auto">
            <a:xfrm>
              <a:off x="1820522" y="2737910"/>
              <a:ext cx="1009122" cy="18890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2" name="Picture 11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425" t="-484" r="25249" b="90"/>
            <a:stretch/>
          </p:blipFill>
          <p:spPr>
            <a:xfrm>
              <a:off x="3434175" y="4734750"/>
              <a:ext cx="1902878" cy="1896526"/>
            </a:xfrm>
            <a:prstGeom prst="rect">
              <a:avLst/>
            </a:prstGeom>
          </p:spPr>
        </p:pic>
        <p:pic>
          <p:nvPicPr>
            <p:cNvPr id="111" name="Picture 110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654" r="42294"/>
            <a:stretch/>
          </p:blipFill>
          <p:spPr>
            <a:xfrm>
              <a:off x="2569478" y="4737893"/>
              <a:ext cx="1050391" cy="1889079"/>
            </a:xfrm>
            <a:prstGeom prst="rect">
              <a:avLst/>
            </a:prstGeom>
          </p:spPr>
        </p:pic>
        <p:pic>
          <p:nvPicPr>
            <p:cNvPr id="109" name="Picture 10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642" r="39971"/>
            <a:stretch/>
          </p:blipFill>
          <p:spPr>
            <a:xfrm>
              <a:off x="1743159" y="4737893"/>
              <a:ext cx="1120324" cy="1889079"/>
            </a:xfrm>
            <a:prstGeom prst="rect">
              <a:avLst/>
            </a:prstGeom>
          </p:spPr>
        </p:pic>
        <p:pic>
          <p:nvPicPr>
            <p:cNvPr id="84" name="Grafik 12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92" r="24301" b="993"/>
            <a:stretch/>
          </p:blipFill>
          <p:spPr>
            <a:xfrm>
              <a:off x="1620330" y="730811"/>
              <a:ext cx="979216" cy="1850726"/>
            </a:xfrm>
            <a:prstGeom prst="rect">
              <a:avLst/>
            </a:prstGeom>
          </p:spPr>
        </p:pic>
        <p:pic>
          <p:nvPicPr>
            <p:cNvPr id="137" name="Grafik 15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14" b="1514"/>
            <a:stretch/>
          </p:blipFill>
          <p:spPr>
            <a:xfrm>
              <a:off x="4198338" y="737967"/>
              <a:ext cx="1280378" cy="1851863"/>
            </a:xfrm>
            <a:prstGeom prst="rect">
              <a:avLst/>
            </a:prstGeom>
          </p:spPr>
        </p:pic>
        <p:pic>
          <p:nvPicPr>
            <p:cNvPr id="81" name="Grafik 14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92" r="23183" b="975"/>
            <a:stretch/>
          </p:blipFill>
          <p:spPr>
            <a:xfrm>
              <a:off x="3353698" y="737967"/>
              <a:ext cx="991458" cy="1851072"/>
            </a:xfrm>
            <a:prstGeom prst="rect">
              <a:avLst/>
            </a:prstGeom>
          </p:spPr>
        </p:pic>
        <p:pic>
          <p:nvPicPr>
            <p:cNvPr id="78" name="Grafik 13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73" r="23271" b="2014"/>
            <a:stretch/>
          </p:blipFill>
          <p:spPr>
            <a:xfrm>
              <a:off x="2486474" y="736582"/>
              <a:ext cx="988097" cy="1844954"/>
            </a:xfrm>
            <a:prstGeom prst="rect">
              <a:avLst/>
            </a:prstGeom>
          </p:spPr>
        </p:pic>
        <p:pic>
          <p:nvPicPr>
            <p:cNvPr id="76" name="Grafik 11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449"/>
            <a:stretch/>
          </p:blipFill>
          <p:spPr>
            <a:xfrm>
              <a:off x="940339" y="738998"/>
              <a:ext cx="829386" cy="1842777"/>
            </a:xfrm>
            <a:prstGeom prst="rect">
              <a:avLst/>
            </a:prstGeom>
          </p:spPr>
        </p:pic>
        <p:grpSp>
          <p:nvGrpSpPr>
            <p:cNvPr id="89" name="Gruppieren 45"/>
            <p:cNvGrpSpPr/>
            <p:nvPr/>
          </p:nvGrpSpPr>
          <p:grpSpPr>
            <a:xfrm>
              <a:off x="1011990" y="2252476"/>
              <a:ext cx="3383830" cy="279130"/>
              <a:chOff x="4625128" y="5157805"/>
              <a:chExt cx="3660217" cy="297883"/>
            </a:xfrm>
          </p:grpSpPr>
          <p:sp>
            <p:nvSpPr>
              <p:cNvPr id="106" name="Textfeld 51"/>
              <p:cNvSpPr txBox="1"/>
              <p:nvPr/>
            </p:nvSpPr>
            <p:spPr>
              <a:xfrm>
                <a:off x="7367663" y="5157805"/>
                <a:ext cx="917682" cy="2709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AT" sz="1050" dirty="0" err="1">
                    <a:solidFill>
                      <a:schemeClr val="bg1"/>
                    </a:solidFill>
                  </a:rPr>
                  <a:t>day</a:t>
                </a:r>
                <a:r>
                  <a:rPr lang="de-AT" sz="1050" dirty="0">
                    <a:solidFill>
                      <a:schemeClr val="bg1"/>
                    </a:solidFill>
                  </a:rPr>
                  <a:t> 20</a:t>
                </a:r>
              </a:p>
            </p:txBody>
          </p:sp>
          <p:sp>
            <p:nvSpPr>
              <p:cNvPr id="92" name="Textfeld 47"/>
              <p:cNvSpPr txBox="1"/>
              <p:nvPr/>
            </p:nvSpPr>
            <p:spPr>
              <a:xfrm>
                <a:off x="4625128" y="5184713"/>
                <a:ext cx="845665" cy="2709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AT" sz="1050" dirty="0" err="1">
                    <a:solidFill>
                      <a:schemeClr val="bg1"/>
                    </a:solidFill>
                  </a:rPr>
                  <a:t>day</a:t>
                </a:r>
                <a:r>
                  <a:rPr lang="de-AT" sz="1050" dirty="0">
                    <a:solidFill>
                      <a:schemeClr val="bg1"/>
                    </a:solidFill>
                  </a:rPr>
                  <a:t> 3</a:t>
                </a:r>
              </a:p>
            </p:txBody>
          </p:sp>
        </p:grpSp>
        <p:sp>
          <p:nvSpPr>
            <p:cNvPr id="107" name="Rechteck 2"/>
            <p:cNvSpPr/>
            <p:nvPr/>
          </p:nvSpPr>
          <p:spPr>
            <a:xfrm rot="16200000">
              <a:off x="269850" y="5368314"/>
              <a:ext cx="100059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600" dirty="0"/>
                <a:t>mouse #6</a:t>
              </a:r>
            </a:p>
          </p:txBody>
        </p:sp>
        <p:pic>
          <p:nvPicPr>
            <p:cNvPr id="108" name="Picture 107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863" r="40308" b="1248"/>
            <a:stretch/>
          </p:blipFill>
          <p:spPr>
            <a:xfrm>
              <a:off x="908915" y="4737893"/>
              <a:ext cx="1104843" cy="1889079"/>
            </a:xfrm>
            <a:prstGeom prst="rect">
              <a:avLst/>
            </a:prstGeom>
          </p:spPr>
        </p:pic>
        <p:sp>
          <p:nvSpPr>
            <p:cNvPr id="110" name="Rechteck 2"/>
            <p:cNvSpPr/>
            <p:nvPr/>
          </p:nvSpPr>
          <p:spPr>
            <a:xfrm rot="16200000">
              <a:off x="244640" y="1743066"/>
              <a:ext cx="100059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600" dirty="0"/>
                <a:t>mouse #4</a:t>
              </a:r>
            </a:p>
          </p:txBody>
        </p:sp>
        <p:pic>
          <p:nvPicPr>
            <p:cNvPr id="113" name="Picture 112"/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364" t="-137" r="184" b="374"/>
            <a:stretch/>
          </p:blipFill>
          <p:spPr>
            <a:xfrm>
              <a:off x="5296617" y="4742684"/>
              <a:ext cx="1228756" cy="1885031"/>
            </a:xfrm>
            <a:prstGeom prst="rect">
              <a:avLst/>
            </a:prstGeom>
          </p:spPr>
        </p:pic>
        <p:grpSp>
          <p:nvGrpSpPr>
            <p:cNvPr id="114" name="Gruppieren 45"/>
            <p:cNvGrpSpPr/>
            <p:nvPr/>
          </p:nvGrpSpPr>
          <p:grpSpPr>
            <a:xfrm>
              <a:off x="1110373" y="6362467"/>
              <a:ext cx="3375861" cy="266077"/>
              <a:chOff x="4741565" y="5185486"/>
              <a:chExt cx="3651597" cy="283955"/>
            </a:xfrm>
          </p:grpSpPr>
          <p:grpSp>
            <p:nvGrpSpPr>
              <p:cNvPr id="115" name="Gruppieren 46"/>
              <p:cNvGrpSpPr>
                <a:grpSpLocks noChangeAspect="1"/>
              </p:cNvGrpSpPr>
              <p:nvPr/>
            </p:nvGrpSpPr>
            <p:grpSpPr>
              <a:xfrm>
                <a:off x="5646330" y="5185490"/>
                <a:ext cx="2746832" cy="283951"/>
                <a:chOff x="10912327" y="8241301"/>
                <a:chExt cx="4644090" cy="480076"/>
              </a:xfrm>
            </p:grpSpPr>
            <p:sp>
              <p:nvSpPr>
                <p:cNvPr id="117" name="Textfeld 48"/>
                <p:cNvSpPr txBox="1"/>
                <p:nvPr/>
              </p:nvSpPr>
              <p:spPr>
                <a:xfrm>
                  <a:off x="10912327" y="8241306"/>
                  <a:ext cx="1429770" cy="45813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AT" sz="1050" dirty="0" err="1">
                      <a:solidFill>
                        <a:schemeClr val="bg1"/>
                      </a:solidFill>
                    </a:rPr>
                    <a:t>day</a:t>
                  </a:r>
                  <a:r>
                    <a:rPr lang="de-AT" sz="1050" dirty="0">
                      <a:solidFill>
                        <a:schemeClr val="bg1"/>
                      </a:solidFill>
                    </a:rPr>
                    <a:t> 6</a:t>
                  </a:r>
                </a:p>
              </p:txBody>
            </p:sp>
            <p:sp>
              <p:nvSpPr>
                <p:cNvPr id="118" name="Textfeld 49"/>
                <p:cNvSpPr txBox="1"/>
                <p:nvPr/>
              </p:nvSpPr>
              <p:spPr>
                <a:xfrm>
                  <a:off x="12623517" y="8263238"/>
                  <a:ext cx="1205760" cy="45813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AT" sz="1050" dirty="0" err="1">
                      <a:solidFill>
                        <a:schemeClr val="bg1"/>
                      </a:solidFill>
                    </a:rPr>
                    <a:t>day</a:t>
                  </a:r>
                  <a:r>
                    <a:rPr lang="de-AT" sz="1050" dirty="0">
                      <a:solidFill>
                        <a:schemeClr val="bg1"/>
                      </a:solidFill>
                    </a:rPr>
                    <a:t> 13</a:t>
                  </a:r>
                </a:p>
              </p:txBody>
            </p:sp>
            <p:sp>
              <p:nvSpPr>
                <p:cNvPr id="119" name="Textfeld 51"/>
                <p:cNvSpPr txBox="1"/>
                <p:nvPr/>
              </p:nvSpPr>
              <p:spPr>
                <a:xfrm>
                  <a:off x="14004885" y="8241301"/>
                  <a:ext cx="1551532" cy="45813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AT" sz="1050" dirty="0" err="1">
                      <a:solidFill>
                        <a:schemeClr val="bg1"/>
                      </a:solidFill>
                    </a:rPr>
                    <a:t>day</a:t>
                  </a:r>
                  <a:r>
                    <a:rPr lang="de-AT" sz="1050" dirty="0">
                      <a:solidFill>
                        <a:schemeClr val="bg1"/>
                      </a:solidFill>
                    </a:rPr>
                    <a:t> 20</a:t>
                  </a:r>
                </a:p>
              </p:txBody>
            </p:sp>
          </p:grpSp>
          <p:sp>
            <p:nvSpPr>
              <p:cNvPr id="116" name="Textfeld 47"/>
              <p:cNvSpPr txBox="1"/>
              <p:nvPr/>
            </p:nvSpPr>
            <p:spPr>
              <a:xfrm>
                <a:off x="4741565" y="5185486"/>
                <a:ext cx="845665" cy="2709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AT" sz="1050" dirty="0" err="1">
                    <a:solidFill>
                      <a:schemeClr val="bg1"/>
                    </a:solidFill>
                  </a:rPr>
                  <a:t>day</a:t>
                </a:r>
                <a:r>
                  <a:rPr lang="de-AT" sz="1050" dirty="0">
                    <a:solidFill>
                      <a:schemeClr val="bg1"/>
                    </a:solidFill>
                  </a:rPr>
                  <a:t> 3</a:t>
                </a:r>
              </a:p>
            </p:txBody>
          </p:sp>
        </p:grpSp>
        <p:sp>
          <p:nvSpPr>
            <p:cNvPr id="120" name="Textfeld 16"/>
            <p:cNvSpPr txBox="1"/>
            <p:nvPr/>
          </p:nvSpPr>
          <p:spPr>
            <a:xfrm>
              <a:off x="940873" y="423786"/>
              <a:ext cx="324344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b="1" dirty="0"/>
                <a:t>Oxaliplatin-treated mice</a:t>
              </a:r>
            </a:p>
          </p:txBody>
        </p:sp>
        <p:pic>
          <p:nvPicPr>
            <p:cNvPr id="122" name="Picture 29" descr="Y:\groza\Versuche\Imaging mit S. Gehrig\Imaging Juli 2016 males Oxa+BG MRT\BLI Bilder Zeitabfolge\Oxali\280 BLI Bilder\Skala bis 2x10^6\180716.tif"/>
            <p:cNvPicPr>
              <a:picLocks noChangeAspect="1" noChangeArrowheads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684" t="9596" r="41193" b="9873"/>
            <a:stretch/>
          </p:blipFill>
          <p:spPr bwMode="auto">
            <a:xfrm>
              <a:off x="2658410" y="2742546"/>
              <a:ext cx="1043174" cy="18890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3" name="Picture 30" descr="Y:\groza\Versuche\Imaging mit S. Gehrig\Imaging Juli 2016 males Oxa+BG MRT\BLI Bilder Zeitabfolge\Oxali\280 BLI Bilder\Skala bis 2x10^6\240716.tif"/>
            <p:cNvPicPr>
              <a:picLocks noChangeAspect="1" noChangeArrowheads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909" t="5629" r="40555" b="9423"/>
            <a:stretch/>
          </p:blipFill>
          <p:spPr bwMode="auto">
            <a:xfrm>
              <a:off x="3444175" y="2737910"/>
              <a:ext cx="1136899" cy="18890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6" name="Picture 30" descr="Y:\groza\Versuche\Imaging mit S. Gehrig\Imaging Juli 2016 males Oxa+BG MRT\BLI Bilder Zeitabfolge\Oxali\280 BLI Bilder\Skala bis 2x10^6\240716.tif"/>
            <p:cNvPicPr>
              <a:picLocks noChangeAspect="1" noChangeArrowheads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319" r="1" b="1332"/>
            <a:stretch/>
          </p:blipFill>
          <p:spPr bwMode="auto">
            <a:xfrm>
              <a:off x="4562143" y="2737910"/>
              <a:ext cx="828021" cy="18890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7" name="Picture 31" descr="Y:\groza\Versuche\Imaging mit S. Gehrig\Imaging Juli 2016 males Oxa+BG MRT\BLI Bilder Zeitabfolge\Oxali\280 BLI Bilder\Skala bis 2x10^6\080716.tif"/>
            <p:cNvPicPr>
              <a:picLocks noChangeAspect="1" noChangeArrowheads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034" t="9667" r="42560" b="9667"/>
            <a:stretch/>
          </p:blipFill>
          <p:spPr bwMode="auto">
            <a:xfrm>
              <a:off x="926303" y="2739202"/>
              <a:ext cx="987780" cy="18890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8" name="Textfeld 46"/>
            <p:cNvSpPr txBox="1"/>
            <p:nvPr/>
          </p:nvSpPr>
          <p:spPr>
            <a:xfrm>
              <a:off x="1069005" y="4345429"/>
              <a:ext cx="78180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050" dirty="0" err="1">
                  <a:solidFill>
                    <a:schemeClr val="bg1"/>
                  </a:solidFill>
                </a:rPr>
                <a:t>day</a:t>
              </a:r>
              <a:r>
                <a:rPr lang="de-AT" sz="1050" dirty="0">
                  <a:solidFill>
                    <a:schemeClr val="bg1"/>
                  </a:solidFill>
                </a:rPr>
                <a:t> 3</a:t>
              </a:r>
            </a:p>
          </p:txBody>
        </p:sp>
        <p:sp>
          <p:nvSpPr>
            <p:cNvPr id="129" name="Textfeld 48"/>
            <p:cNvSpPr txBox="1"/>
            <p:nvPr/>
          </p:nvSpPr>
          <p:spPr>
            <a:xfrm>
              <a:off x="1905610" y="4352763"/>
              <a:ext cx="78180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050" dirty="0" err="1">
                  <a:solidFill>
                    <a:schemeClr val="bg1"/>
                  </a:solidFill>
                </a:rPr>
                <a:t>day</a:t>
              </a:r>
              <a:r>
                <a:rPr lang="de-AT" sz="1050" dirty="0">
                  <a:solidFill>
                    <a:schemeClr val="bg1"/>
                  </a:solidFill>
                </a:rPr>
                <a:t> 6</a:t>
              </a:r>
            </a:p>
          </p:txBody>
        </p:sp>
        <p:sp>
          <p:nvSpPr>
            <p:cNvPr id="130" name="Textfeld 64"/>
            <p:cNvSpPr txBox="1"/>
            <p:nvPr/>
          </p:nvSpPr>
          <p:spPr>
            <a:xfrm>
              <a:off x="2770708" y="4330296"/>
              <a:ext cx="659317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050" dirty="0" err="1">
                  <a:solidFill>
                    <a:schemeClr val="bg1"/>
                  </a:solidFill>
                </a:rPr>
                <a:t>day</a:t>
              </a:r>
              <a:r>
                <a:rPr lang="de-AT" sz="1050" dirty="0">
                  <a:solidFill>
                    <a:schemeClr val="bg1"/>
                  </a:solidFill>
                </a:rPr>
                <a:t> 13</a:t>
              </a:r>
            </a:p>
          </p:txBody>
        </p:sp>
        <p:sp>
          <p:nvSpPr>
            <p:cNvPr id="131" name="Textfeld 75"/>
            <p:cNvSpPr txBox="1"/>
            <p:nvPr/>
          </p:nvSpPr>
          <p:spPr>
            <a:xfrm>
              <a:off x="3580603" y="4315162"/>
              <a:ext cx="848387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050" dirty="0" err="1">
                  <a:solidFill>
                    <a:schemeClr val="bg1"/>
                  </a:solidFill>
                </a:rPr>
                <a:t>day</a:t>
              </a:r>
              <a:r>
                <a:rPr lang="de-AT" sz="1050" dirty="0">
                  <a:solidFill>
                    <a:schemeClr val="bg1"/>
                  </a:solidFill>
                </a:rPr>
                <a:t> 19</a:t>
              </a:r>
            </a:p>
          </p:txBody>
        </p:sp>
        <p:sp>
          <p:nvSpPr>
            <p:cNvPr id="132" name="Rechteck 2"/>
            <p:cNvSpPr/>
            <p:nvPr/>
          </p:nvSpPr>
          <p:spPr>
            <a:xfrm rot="16200000">
              <a:off x="237897" y="3508127"/>
              <a:ext cx="100059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600" dirty="0"/>
                <a:t>mouse #5</a:t>
              </a: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4668329" y="6348491"/>
              <a:ext cx="54854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050" dirty="0">
                  <a:solidFill>
                    <a:schemeClr val="bg1"/>
                  </a:solidFill>
                </a:rPr>
                <a:t>day 27</a:t>
              </a:r>
              <a:endParaRPr lang="en-US" sz="1050" dirty="0">
                <a:solidFill>
                  <a:schemeClr val="bg1"/>
                </a:solidFill>
              </a:endParaRPr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454" t="15848" r="29368" b="1624"/>
            <a:stretch/>
          </p:blipFill>
          <p:spPr>
            <a:xfrm>
              <a:off x="4540231" y="5110808"/>
              <a:ext cx="862633" cy="1095981"/>
            </a:xfrm>
            <a:prstGeom prst="rect">
              <a:avLst/>
            </a:prstGeom>
          </p:spPr>
        </p:pic>
        <p:pic>
          <p:nvPicPr>
            <p:cNvPr id="138" name="Grafik 13"/>
            <p:cNvPicPr>
              <a:picLocks noChangeAspect="1"/>
            </p:cNvPicPr>
            <p:nvPr/>
          </p:nvPicPr>
          <p:blipFill rotWithShape="1"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671" t="24168" r="20576"/>
            <a:stretch/>
          </p:blipFill>
          <p:spPr>
            <a:xfrm>
              <a:off x="5402865" y="6048120"/>
              <a:ext cx="598895" cy="522327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4971548" y="5497649"/>
              <a:ext cx="272016" cy="30465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4972457" y="5802300"/>
              <a:ext cx="421015" cy="768147"/>
            </a:xfrm>
            <a:prstGeom prst="line">
              <a:avLst/>
            </a:prstGeom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5243564" y="5497649"/>
              <a:ext cx="758196" cy="550472"/>
            </a:xfrm>
            <a:prstGeom prst="line">
              <a:avLst/>
            </a:prstGeom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85" name="Gruppieren 45"/>
            <p:cNvGrpSpPr/>
            <p:nvPr/>
          </p:nvGrpSpPr>
          <p:grpSpPr>
            <a:xfrm>
              <a:off x="1011990" y="2276892"/>
              <a:ext cx="4162301" cy="261084"/>
              <a:chOff x="4625128" y="5184713"/>
              <a:chExt cx="4502272" cy="278625"/>
            </a:xfrm>
          </p:grpSpPr>
          <p:grpSp>
            <p:nvGrpSpPr>
              <p:cNvPr id="86" name="Gruppieren 46"/>
              <p:cNvGrpSpPr>
                <a:grpSpLocks noChangeAspect="1"/>
              </p:cNvGrpSpPr>
              <p:nvPr/>
            </p:nvGrpSpPr>
            <p:grpSpPr>
              <a:xfrm>
                <a:off x="5560361" y="5192361"/>
                <a:ext cx="3567039" cy="270977"/>
                <a:chOff x="10766976" y="8252955"/>
                <a:chExt cx="6030819" cy="458143"/>
              </a:xfrm>
            </p:grpSpPr>
            <p:sp>
              <p:nvSpPr>
                <p:cNvPr id="88" name="Textfeld 48"/>
                <p:cNvSpPr txBox="1"/>
                <p:nvPr/>
              </p:nvSpPr>
              <p:spPr>
                <a:xfrm>
                  <a:off x="10766976" y="8252955"/>
                  <a:ext cx="1429772" cy="45813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AT" sz="1050" dirty="0" err="1">
                      <a:solidFill>
                        <a:schemeClr val="bg1"/>
                      </a:solidFill>
                    </a:rPr>
                    <a:t>day</a:t>
                  </a:r>
                  <a:r>
                    <a:rPr lang="de-AT" sz="1050" dirty="0">
                      <a:solidFill>
                        <a:schemeClr val="bg1"/>
                      </a:solidFill>
                    </a:rPr>
                    <a:t> 6</a:t>
                  </a:r>
                </a:p>
              </p:txBody>
            </p:sp>
            <p:sp>
              <p:nvSpPr>
                <p:cNvPr id="139" name="Textfeld 49"/>
                <p:cNvSpPr txBox="1"/>
                <p:nvPr/>
              </p:nvSpPr>
              <p:spPr>
                <a:xfrm>
                  <a:off x="12425754" y="8252959"/>
                  <a:ext cx="1205760" cy="45813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AT" sz="1050" dirty="0" err="1">
                      <a:solidFill>
                        <a:schemeClr val="bg1"/>
                      </a:solidFill>
                    </a:rPr>
                    <a:t>day</a:t>
                  </a:r>
                  <a:r>
                    <a:rPr lang="de-AT" sz="1050" dirty="0">
                      <a:solidFill>
                        <a:schemeClr val="bg1"/>
                      </a:solidFill>
                    </a:rPr>
                    <a:t> 13</a:t>
                  </a:r>
                </a:p>
              </p:txBody>
            </p:sp>
            <p:sp>
              <p:nvSpPr>
                <p:cNvPr id="140" name="Textfeld 50"/>
                <p:cNvSpPr txBox="1"/>
                <p:nvPr/>
              </p:nvSpPr>
              <p:spPr>
                <a:xfrm>
                  <a:off x="15643790" y="8252955"/>
                  <a:ext cx="1154005" cy="45814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AT" sz="1050" dirty="0" err="1">
                      <a:solidFill>
                        <a:schemeClr val="bg1"/>
                      </a:solidFill>
                    </a:rPr>
                    <a:t>day</a:t>
                  </a:r>
                  <a:r>
                    <a:rPr lang="de-AT" sz="1050" dirty="0">
                      <a:solidFill>
                        <a:schemeClr val="bg1"/>
                      </a:solidFill>
                    </a:rPr>
                    <a:t> 24</a:t>
                  </a:r>
                </a:p>
              </p:txBody>
            </p:sp>
          </p:grpSp>
          <p:sp>
            <p:nvSpPr>
              <p:cNvPr id="87" name="Textfeld 47"/>
              <p:cNvSpPr txBox="1"/>
              <p:nvPr/>
            </p:nvSpPr>
            <p:spPr>
              <a:xfrm>
                <a:off x="4625128" y="5184713"/>
                <a:ext cx="845665" cy="2709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AT" sz="1050" dirty="0" err="1">
                    <a:solidFill>
                      <a:schemeClr val="bg1"/>
                    </a:solidFill>
                  </a:rPr>
                  <a:t>day</a:t>
                </a:r>
                <a:r>
                  <a:rPr lang="de-AT" sz="1050" dirty="0">
                    <a:solidFill>
                      <a:schemeClr val="bg1"/>
                    </a:solidFill>
                  </a:rPr>
                  <a:t> 3</a:t>
                </a:r>
              </a:p>
            </p:txBody>
          </p:sp>
        </p:grpSp>
        <p:pic>
          <p:nvPicPr>
            <p:cNvPr id="142" name="Picture 30" descr="Y:\groza\Versuche\Imaging mit S. Gehrig\Imaging Juli 2016 males Oxa+BG MRT\BLI Bilder Zeitabfolge\Oxali\280 BLI Bilder\Skala bis 2x10^6\240716.tif"/>
            <p:cNvPicPr>
              <a:picLocks noChangeAspect="1" noChangeArrowheads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304" r="5724" b="3305"/>
            <a:stretch/>
          </p:blipFill>
          <p:spPr bwMode="auto">
            <a:xfrm>
              <a:off x="5115494" y="737752"/>
              <a:ext cx="896227" cy="18512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3" name="Textfeld 68"/>
            <p:cNvSpPr txBox="1"/>
            <p:nvPr/>
          </p:nvSpPr>
          <p:spPr>
            <a:xfrm rot="16200000">
              <a:off x="5051255" y="1368003"/>
              <a:ext cx="887569" cy="431144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1" dirty="0" err="1">
                  <a:solidFill>
                    <a:schemeClr val="bg1"/>
                  </a:solidFill>
                </a:rPr>
                <a:t>Dissection</a:t>
              </a:r>
              <a:r>
                <a:rPr lang="de-DE" sz="1101" dirty="0">
                  <a:solidFill>
                    <a:schemeClr val="bg1"/>
                  </a:solidFill>
                </a:rPr>
                <a:t> on </a:t>
              </a:r>
              <a:r>
                <a:rPr lang="de-DE" sz="1101" dirty="0" err="1">
                  <a:solidFill>
                    <a:schemeClr val="bg1"/>
                  </a:solidFill>
                </a:rPr>
                <a:t>day</a:t>
              </a:r>
              <a:r>
                <a:rPr lang="de-DE" sz="1101" dirty="0">
                  <a:solidFill>
                    <a:schemeClr val="bg1"/>
                  </a:solidFill>
                </a:rPr>
                <a:t> 24</a:t>
              </a:r>
            </a:p>
          </p:txBody>
        </p:sp>
        <p:pic>
          <p:nvPicPr>
            <p:cNvPr id="83" name="Grafik 15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497" t="2314" b="1514"/>
            <a:stretch/>
          </p:blipFill>
          <p:spPr>
            <a:xfrm>
              <a:off x="5846985" y="737463"/>
              <a:ext cx="352144" cy="1851863"/>
            </a:xfrm>
            <a:prstGeom prst="rect">
              <a:avLst/>
            </a:prstGeom>
          </p:spPr>
        </p:pic>
        <p:sp>
          <p:nvSpPr>
            <p:cNvPr id="144" name="Textfeld 68"/>
            <p:cNvSpPr txBox="1"/>
            <p:nvPr/>
          </p:nvSpPr>
          <p:spPr>
            <a:xfrm rot="16200000">
              <a:off x="4293202" y="3415960"/>
              <a:ext cx="887569" cy="431144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1" dirty="0" err="1">
                  <a:solidFill>
                    <a:schemeClr val="bg1"/>
                  </a:solidFill>
                </a:rPr>
                <a:t>Dissection</a:t>
              </a:r>
              <a:r>
                <a:rPr lang="de-DE" sz="1101" dirty="0">
                  <a:solidFill>
                    <a:schemeClr val="bg1"/>
                  </a:solidFill>
                </a:rPr>
                <a:t> on </a:t>
              </a:r>
              <a:r>
                <a:rPr lang="de-DE" sz="1101" dirty="0" err="1">
                  <a:solidFill>
                    <a:schemeClr val="bg1"/>
                  </a:solidFill>
                </a:rPr>
                <a:t>day</a:t>
              </a:r>
              <a:r>
                <a:rPr lang="de-DE" sz="1101" dirty="0">
                  <a:solidFill>
                    <a:schemeClr val="bg1"/>
                  </a:solidFill>
                </a:rPr>
                <a:t> 19</a:t>
              </a:r>
            </a:p>
          </p:txBody>
        </p:sp>
        <p:sp>
          <p:nvSpPr>
            <p:cNvPr id="145" name="Textfeld 68"/>
            <p:cNvSpPr txBox="1"/>
            <p:nvPr/>
          </p:nvSpPr>
          <p:spPr>
            <a:xfrm rot="16200000">
              <a:off x="5403199" y="5322020"/>
              <a:ext cx="887569" cy="431144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1" dirty="0" err="1">
                  <a:solidFill>
                    <a:schemeClr val="bg1"/>
                  </a:solidFill>
                </a:rPr>
                <a:t>Dissection</a:t>
              </a:r>
              <a:r>
                <a:rPr lang="de-DE" sz="1101" dirty="0">
                  <a:solidFill>
                    <a:schemeClr val="bg1"/>
                  </a:solidFill>
                </a:rPr>
                <a:t> on </a:t>
              </a:r>
              <a:r>
                <a:rPr lang="de-DE" sz="1101" dirty="0" err="1">
                  <a:solidFill>
                    <a:schemeClr val="bg1"/>
                  </a:solidFill>
                </a:rPr>
                <a:t>day</a:t>
              </a:r>
              <a:r>
                <a:rPr lang="de-DE" sz="1101" dirty="0">
                  <a:solidFill>
                    <a:schemeClr val="bg1"/>
                  </a:solidFill>
                </a:rPr>
                <a:t> 27</a:t>
              </a:r>
            </a:p>
          </p:txBody>
        </p:sp>
      </p:grpSp>
      <p:sp>
        <p:nvSpPr>
          <p:cNvPr id="77" name="Textfeld 76"/>
          <p:cNvSpPr txBox="1"/>
          <p:nvPr/>
        </p:nvSpPr>
        <p:spPr>
          <a:xfrm>
            <a:off x="4444718" y="4340"/>
            <a:ext cx="2425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Groza</a:t>
            </a:r>
            <a:r>
              <a:rPr lang="de-DE" dirty="0"/>
              <a:t> et al. Suppl. </a:t>
            </a:r>
            <a:r>
              <a:rPr lang="de-DE" dirty="0" smtClean="0"/>
              <a:t>Fig. </a:t>
            </a:r>
            <a:r>
              <a:rPr lang="de-DE" dirty="0"/>
              <a:t>7</a:t>
            </a:r>
          </a:p>
        </p:txBody>
      </p:sp>
      <p:sp>
        <p:nvSpPr>
          <p:cNvPr id="4" name="Rectangle 3"/>
          <p:cNvSpPr/>
          <p:nvPr/>
        </p:nvSpPr>
        <p:spPr>
          <a:xfrm>
            <a:off x="623455" y="7108085"/>
            <a:ext cx="57935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GB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Supplementary Figure 7. </a:t>
            </a:r>
            <a:r>
              <a:rPr lang="en-GB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DLIT/µCT </a:t>
            </a:r>
            <a:r>
              <a:rPr lang="en-GB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 oxaliplatin-treated animals. 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Male BALB/c mice were injected with 1x10</a:t>
            </a:r>
            <a:r>
              <a:rPr lang="en-GB" sz="12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 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CT26</a:t>
            </a:r>
            <a:r>
              <a:rPr lang="en-GB" sz="12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F-luc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cells intraperitoneally (i.p.) on day 0 and treated according to TS2 with OS as endpoint. Using </a:t>
            </a:r>
            <a:r>
              <a:rPr lang="en-GB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s.c.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luciferin injection followed by </a:t>
            </a:r>
            <a:r>
              <a:rPr lang="en-GB" sz="1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DLIT 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combined with µCT, </a:t>
            </a:r>
            <a:r>
              <a:rPr lang="en-GB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tumor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burden was imaged on indicated days. Depicted are µCT-scans overlapped with </a:t>
            </a:r>
            <a:r>
              <a:rPr lang="en-GB" sz="1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3D- 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luminescent signals (in photons per second) revealing the </a:t>
            </a:r>
            <a:r>
              <a:rPr lang="en-GB" sz="1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individual </a:t>
            </a:r>
            <a:r>
              <a:rPr lang="en-GB" sz="1200" dirty="0" err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tumor</a:t>
            </a:r>
            <a:r>
              <a:rPr lang="en-GB" sz="1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nodules. Luminescent signals were confirmed to be </a:t>
            </a:r>
            <a:r>
              <a:rPr lang="en-GB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tumors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by comparison of anatomical localization upon dissection (as seen in picture (a)) and histopathology of tissues.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14144" y="6170165"/>
            <a:ext cx="3385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100" dirty="0">
                <a:solidFill>
                  <a:schemeClr val="bg1"/>
                </a:solidFill>
              </a:rPr>
              <a:t>(a)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274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/>
          <p:cNvGrpSpPr/>
          <p:nvPr/>
        </p:nvGrpSpPr>
        <p:grpSpPr>
          <a:xfrm>
            <a:off x="314519" y="-5123"/>
            <a:ext cx="6552978" cy="7890907"/>
            <a:chOff x="-68540" y="-643072"/>
            <a:chExt cx="7030156" cy="8518914"/>
          </a:xfrm>
        </p:grpSpPr>
        <p:pic>
          <p:nvPicPr>
            <p:cNvPr id="2" name="Picture 2" descr="Y:\groza\Versuche\Imaging mit S. Gehrig\Imaging Oxa+BG (pt 1) females\BLI Signale Zeitablauf\248\191216Re_248.tif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694" r="57161"/>
            <a:stretch/>
          </p:blipFill>
          <p:spPr bwMode="auto">
            <a:xfrm>
              <a:off x="314235" y="4652477"/>
              <a:ext cx="1222745" cy="199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Grafik 2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5" r="23620"/>
            <a:stretch/>
          </p:blipFill>
          <p:spPr>
            <a:xfrm>
              <a:off x="916493" y="4652477"/>
              <a:ext cx="1364330" cy="1994400"/>
            </a:xfrm>
            <a:prstGeom prst="rect">
              <a:avLst/>
            </a:prstGeom>
          </p:spPr>
        </p:pic>
        <p:pic>
          <p:nvPicPr>
            <p:cNvPr id="10" name="Grafik 2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31" r="19673"/>
            <a:stretch/>
          </p:blipFill>
          <p:spPr>
            <a:xfrm>
              <a:off x="2279521" y="4650307"/>
              <a:ext cx="1050980" cy="1994400"/>
            </a:xfrm>
            <a:prstGeom prst="rect">
              <a:avLst/>
            </a:prstGeom>
          </p:spPr>
        </p:pic>
        <p:pic>
          <p:nvPicPr>
            <p:cNvPr id="11" name="Grafik 25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692" r="23845"/>
            <a:stretch/>
          </p:blipFill>
          <p:spPr>
            <a:xfrm>
              <a:off x="3200177" y="4650306"/>
              <a:ext cx="1005727" cy="1994400"/>
            </a:xfrm>
            <a:prstGeom prst="rect">
              <a:avLst/>
            </a:prstGeom>
          </p:spPr>
        </p:pic>
        <p:pic>
          <p:nvPicPr>
            <p:cNvPr id="12" name="Grafik 26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824"/>
            <a:stretch/>
          </p:blipFill>
          <p:spPr>
            <a:xfrm>
              <a:off x="4043922" y="4650307"/>
              <a:ext cx="1489247" cy="1994399"/>
            </a:xfrm>
            <a:prstGeom prst="rect">
              <a:avLst/>
            </a:prstGeom>
          </p:spPr>
        </p:pic>
        <p:sp>
          <p:nvSpPr>
            <p:cNvPr id="5" name="Textfeld 19"/>
            <p:cNvSpPr txBox="1"/>
            <p:nvPr/>
          </p:nvSpPr>
          <p:spPr>
            <a:xfrm>
              <a:off x="1414191" y="6330470"/>
              <a:ext cx="732068" cy="2825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1" dirty="0" err="1">
                  <a:solidFill>
                    <a:schemeClr val="bg1"/>
                  </a:solidFill>
                </a:rPr>
                <a:t>day</a:t>
              </a:r>
              <a:r>
                <a:rPr lang="de-AT" sz="1101" dirty="0">
                  <a:solidFill>
                    <a:schemeClr val="bg1"/>
                  </a:solidFill>
                </a:rPr>
                <a:t> 6</a:t>
              </a:r>
            </a:p>
          </p:txBody>
        </p:sp>
        <p:sp>
          <p:nvSpPr>
            <p:cNvPr id="6" name="Textfeld 20"/>
            <p:cNvSpPr txBox="1"/>
            <p:nvPr/>
          </p:nvSpPr>
          <p:spPr>
            <a:xfrm>
              <a:off x="2369933" y="6338759"/>
              <a:ext cx="749437" cy="2825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1" dirty="0">
                  <a:solidFill>
                    <a:schemeClr val="bg1"/>
                  </a:solidFill>
                </a:rPr>
                <a:t>day 13</a:t>
              </a:r>
            </a:p>
          </p:txBody>
        </p:sp>
        <p:sp>
          <p:nvSpPr>
            <p:cNvPr id="7" name="Textfeld 21"/>
            <p:cNvSpPr txBox="1"/>
            <p:nvPr/>
          </p:nvSpPr>
          <p:spPr>
            <a:xfrm>
              <a:off x="3341539" y="6330470"/>
              <a:ext cx="767542" cy="2825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1" dirty="0" err="1">
                  <a:solidFill>
                    <a:schemeClr val="bg1"/>
                  </a:solidFill>
                </a:rPr>
                <a:t>day</a:t>
              </a:r>
              <a:r>
                <a:rPr lang="de-AT" sz="1101" dirty="0">
                  <a:solidFill>
                    <a:schemeClr val="bg1"/>
                  </a:solidFill>
                </a:rPr>
                <a:t> 20</a:t>
              </a:r>
            </a:p>
          </p:txBody>
        </p:sp>
        <p:sp>
          <p:nvSpPr>
            <p:cNvPr id="8" name="Textfeld 22"/>
            <p:cNvSpPr txBox="1"/>
            <p:nvPr/>
          </p:nvSpPr>
          <p:spPr>
            <a:xfrm>
              <a:off x="4338554" y="6338759"/>
              <a:ext cx="718895" cy="2825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1" dirty="0" err="1">
                  <a:solidFill>
                    <a:schemeClr val="bg1"/>
                  </a:solidFill>
                </a:rPr>
                <a:t>day</a:t>
              </a:r>
              <a:r>
                <a:rPr lang="de-AT" sz="1101" dirty="0">
                  <a:solidFill>
                    <a:schemeClr val="bg1"/>
                  </a:solidFill>
                </a:rPr>
                <a:t> 36</a:t>
              </a:r>
            </a:p>
          </p:txBody>
        </p:sp>
        <p:grpSp>
          <p:nvGrpSpPr>
            <p:cNvPr id="13" name="Gruppieren 31"/>
            <p:cNvGrpSpPr/>
            <p:nvPr/>
          </p:nvGrpSpPr>
          <p:grpSpPr>
            <a:xfrm>
              <a:off x="317965" y="2563844"/>
              <a:ext cx="2376598" cy="1996867"/>
              <a:chOff x="439641" y="5829453"/>
              <a:chExt cx="2679639" cy="2405594"/>
            </a:xfrm>
          </p:grpSpPr>
          <p:pic>
            <p:nvPicPr>
              <p:cNvPr id="14" name="Picture 2" descr="Y:\groza\Versuche\Imaging mit S. Gehrig\Imaging Juli 2016 males Oxa+BG MRT\BLI Bilder Zeitabfolge\Ghost &amp; Oxali\278\080716.tif"/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346" r="28436"/>
              <a:stretch/>
            </p:blipFill>
            <p:spPr bwMode="auto">
              <a:xfrm>
                <a:off x="439641" y="5833149"/>
                <a:ext cx="1819720" cy="24018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5" name="Picture 3" descr="Y:\groza\Versuche\Imaging mit S. Gehrig\Imaging Juli 2016 males Oxa+BG MRT\BLI Bilder Zeitabfolge\Ghost &amp; Oxali\278\110716.tif"/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9773" t="30" r="36266" b="196"/>
              <a:stretch/>
            </p:blipFill>
            <p:spPr bwMode="auto">
              <a:xfrm>
                <a:off x="2007158" y="5829453"/>
                <a:ext cx="1112122" cy="240262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6" name="Textfeld 35"/>
              <p:cNvSpPr txBox="1"/>
              <p:nvPr/>
            </p:nvSpPr>
            <p:spPr>
              <a:xfrm>
                <a:off x="2117650" y="7870367"/>
                <a:ext cx="845665" cy="3404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AT" sz="1101" dirty="0" err="1">
                    <a:solidFill>
                      <a:schemeClr val="bg1"/>
                    </a:solidFill>
                  </a:rPr>
                  <a:t>day</a:t>
                </a:r>
                <a:r>
                  <a:rPr lang="de-AT" sz="1101" dirty="0">
                    <a:solidFill>
                      <a:schemeClr val="bg1"/>
                    </a:solidFill>
                  </a:rPr>
                  <a:t> 6</a:t>
                </a:r>
              </a:p>
            </p:txBody>
          </p:sp>
        </p:grpSp>
        <p:sp>
          <p:nvSpPr>
            <p:cNvPr id="17" name="Textfeld 16"/>
            <p:cNvSpPr txBox="1"/>
            <p:nvPr/>
          </p:nvSpPr>
          <p:spPr>
            <a:xfrm>
              <a:off x="303572" y="50928"/>
              <a:ext cx="3508359" cy="36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b="1" dirty="0" err="1"/>
                <a:t>Combination-treated</a:t>
              </a:r>
              <a:r>
                <a:rPr lang="de-DE" sz="1600" b="1" dirty="0"/>
                <a:t> mice</a:t>
              </a:r>
            </a:p>
          </p:txBody>
        </p:sp>
        <p:sp>
          <p:nvSpPr>
            <p:cNvPr id="18" name="Textfeld 65"/>
            <p:cNvSpPr txBox="1"/>
            <p:nvPr/>
          </p:nvSpPr>
          <p:spPr>
            <a:xfrm>
              <a:off x="3662297" y="1176641"/>
              <a:ext cx="368367" cy="2161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701" dirty="0">
                  <a:solidFill>
                    <a:schemeClr val="bg1"/>
                  </a:solidFill>
                </a:rPr>
                <a:t>x10</a:t>
              </a:r>
              <a:r>
                <a:rPr lang="de-DE" sz="701" baseline="30000" dirty="0">
                  <a:solidFill>
                    <a:schemeClr val="bg1"/>
                  </a:solidFill>
                </a:rPr>
                <a:t>5</a:t>
              </a:r>
            </a:p>
          </p:txBody>
        </p:sp>
        <p:pic>
          <p:nvPicPr>
            <p:cNvPr id="19" name="Picture 2" descr="Y:\groza\Versuche\Imaging mit S. Gehrig\Imaging Juli 2016 males Oxa+BG MRT\BLI Bilder Zeitabfolge\Ghost &amp; Oxali\277\110716.tif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642" r="39122"/>
            <a:stretch/>
          </p:blipFill>
          <p:spPr bwMode="auto">
            <a:xfrm>
              <a:off x="1327981" y="477921"/>
              <a:ext cx="1145175" cy="19938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3" descr="Y:\groza\Versuche\Imaging mit S. Gehrig\Imaging Juli 2016 males Oxa+BG MRT\BLI Bilder Zeitabfolge\Ghost &amp; Oxali\277\180716.tif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956" r="39805"/>
            <a:stretch/>
          </p:blipFill>
          <p:spPr bwMode="auto">
            <a:xfrm>
              <a:off x="2290949" y="474854"/>
              <a:ext cx="1037431" cy="19938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" descr="Y:\groza\Versuche\Imaging mit S. Gehrig\Imaging Juli 2016 males Oxa+BG MRT\BLI Bilder Zeitabfolge\Ghost &amp; Oxali\277\250716.tif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878" r="36780"/>
            <a:stretch/>
          </p:blipFill>
          <p:spPr bwMode="auto">
            <a:xfrm>
              <a:off x="3151391" y="474038"/>
              <a:ext cx="1312659" cy="19938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5" descr="Y:\groza\Versuche\Imaging mit S. Gehrig\Imaging Juli 2016 males Oxa+BG MRT\BLI Bilder Zeitabfolge\Ghost &amp; Oxali\277\080716.tif"/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010" r="38729"/>
            <a:stretch/>
          </p:blipFill>
          <p:spPr bwMode="auto">
            <a:xfrm>
              <a:off x="303573" y="477919"/>
              <a:ext cx="1254376" cy="19938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feld 42"/>
            <p:cNvSpPr txBox="1"/>
            <p:nvPr/>
          </p:nvSpPr>
          <p:spPr>
            <a:xfrm>
              <a:off x="507928" y="2168894"/>
              <a:ext cx="845665" cy="2825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1" dirty="0" err="1">
                  <a:solidFill>
                    <a:schemeClr val="bg1"/>
                  </a:solidFill>
                </a:rPr>
                <a:t>day</a:t>
              </a:r>
              <a:r>
                <a:rPr lang="de-AT" sz="1101" dirty="0">
                  <a:solidFill>
                    <a:schemeClr val="bg1"/>
                  </a:solidFill>
                </a:rPr>
                <a:t> 3</a:t>
              </a:r>
            </a:p>
          </p:txBody>
        </p:sp>
        <p:pic>
          <p:nvPicPr>
            <p:cNvPr id="24" name="Picture 6" descr="Y:\groza\Versuche\Imaging mit S. Gehrig\Imaging Juli 2016 males Oxa+BG MRT\BLI Bilder Zeitabfolge\Ghost &amp; Oxali\277\100816.tif"/>
            <p:cNvPicPr>
              <a:picLocks noChangeAspect="1" noChangeArrowheads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787" r="38189"/>
            <a:stretch/>
          </p:blipFill>
          <p:spPr bwMode="auto">
            <a:xfrm>
              <a:off x="4216953" y="474039"/>
              <a:ext cx="1133684" cy="19938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6" descr="Y:\groza\Versuche\Imaging mit S. Gehrig\Imaging Juli 2016 males Oxa+BG MRT\BLI Bilder Zeitabfolge\Ghost &amp; Oxali\277\100816.tif"/>
            <p:cNvPicPr>
              <a:picLocks noChangeAspect="1" noChangeArrowheads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775" r="-272"/>
            <a:stretch/>
          </p:blipFill>
          <p:spPr bwMode="auto">
            <a:xfrm>
              <a:off x="5304242" y="474038"/>
              <a:ext cx="889626" cy="19938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feld 70"/>
            <p:cNvSpPr txBox="1"/>
            <p:nvPr/>
          </p:nvSpPr>
          <p:spPr>
            <a:xfrm>
              <a:off x="1463533" y="2170319"/>
              <a:ext cx="845665" cy="2825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1" dirty="0" err="1">
                  <a:solidFill>
                    <a:schemeClr val="bg1"/>
                  </a:solidFill>
                </a:rPr>
                <a:t>day</a:t>
              </a:r>
              <a:r>
                <a:rPr lang="de-AT" sz="1101" dirty="0">
                  <a:solidFill>
                    <a:schemeClr val="bg1"/>
                  </a:solidFill>
                </a:rPr>
                <a:t> 6</a:t>
              </a:r>
            </a:p>
          </p:txBody>
        </p:sp>
        <p:sp>
          <p:nvSpPr>
            <p:cNvPr id="27" name="Textfeld 71"/>
            <p:cNvSpPr txBox="1"/>
            <p:nvPr/>
          </p:nvSpPr>
          <p:spPr>
            <a:xfrm>
              <a:off x="2382748" y="2168894"/>
              <a:ext cx="713168" cy="2825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1" dirty="0" err="1">
                  <a:solidFill>
                    <a:schemeClr val="bg1"/>
                  </a:solidFill>
                </a:rPr>
                <a:t>day</a:t>
              </a:r>
              <a:r>
                <a:rPr lang="de-AT" sz="1101" dirty="0">
                  <a:solidFill>
                    <a:schemeClr val="bg1"/>
                  </a:solidFill>
                </a:rPr>
                <a:t> 13</a:t>
              </a:r>
            </a:p>
          </p:txBody>
        </p:sp>
        <p:sp>
          <p:nvSpPr>
            <p:cNvPr id="28" name="Textfeld 72"/>
            <p:cNvSpPr txBox="1"/>
            <p:nvPr/>
          </p:nvSpPr>
          <p:spPr>
            <a:xfrm>
              <a:off x="3283365" y="2186147"/>
              <a:ext cx="917683" cy="2825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1" dirty="0" err="1">
                  <a:solidFill>
                    <a:schemeClr val="bg1"/>
                  </a:solidFill>
                </a:rPr>
                <a:t>day</a:t>
              </a:r>
              <a:r>
                <a:rPr lang="de-AT" sz="1101" dirty="0">
                  <a:solidFill>
                    <a:schemeClr val="bg1"/>
                  </a:solidFill>
                </a:rPr>
                <a:t> 20</a:t>
              </a:r>
            </a:p>
          </p:txBody>
        </p:sp>
        <p:sp>
          <p:nvSpPr>
            <p:cNvPr id="29" name="Textfeld 73"/>
            <p:cNvSpPr txBox="1"/>
            <p:nvPr/>
          </p:nvSpPr>
          <p:spPr>
            <a:xfrm>
              <a:off x="4413298" y="2186147"/>
              <a:ext cx="682558" cy="2825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1" dirty="0">
                  <a:solidFill>
                    <a:schemeClr val="bg1"/>
                  </a:solidFill>
                </a:rPr>
                <a:t>day 36</a:t>
              </a:r>
            </a:p>
          </p:txBody>
        </p:sp>
        <p:sp>
          <p:nvSpPr>
            <p:cNvPr id="30" name="Rechteck 2"/>
            <p:cNvSpPr/>
            <p:nvPr/>
          </p:nvSpPr>
          <p:spPr>
            <a:xfrm rot="16200000">
              <a:off x="-446920" y="3408358"/>
              <a:ext cx="1190986" cy="3962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dirty="0"/>
                <a:t>mouse #8</a:t>
              </a:r>
            </a:p>
          </p:txBody>
        </p:sp>
        <p:sp>
          <p:nvSpPr>
            <p:cNvPr id="31" name="Textfeld 42"/>
            <p:cNvSpPr txBox="1"/>
            <p:nvPr/>
          </p:nvSpPr>
          <p:spPr>
            <a:xfrm>
              <a:off x="599182" y="4275083"/>
              <a:ext cx="675981" cy="2825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1" dirty="0" err="1">
                  <a:solidFill>
                    <a:schemeClr val="bg1"/>
                  </a:solidFill>
                </a:rPr>
                <a:t>day</a:t>
              </a:r>
              <a:r>
                <a:rPr lang="de-AT" sz="1101" dirty="0">
                  <a:solidFill>
                    <a:schemeClr val="bg1"/>
                  </a:solidFill>
                </a:rPr>
                <a:t> 3</a:t>
              </a:r>
            </a:p>
          </p:txBody>
        </p:sp>
        <p:sp>
          <p:nvSpPr>
            <p:cNvPr id="32" name="Rechteck 2"/>
            <p:cNvSpPr/>
            <p:nvPr/>
          </p:nvSpPr>
          <p:spPr>
            <a:xfrm rot="16200000">
              <a:off x="-429928" y="5661649"/>
              <a:ext cx="1190986" cy="3962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dirty="0"/>
                <a:t>mouse #9</a:t>
              </a:r>
            </a:p>
          </p:txBody>
        </p:sp>
        <p:sp>
          <p:nvSpPr>
            <p:cNvPr id="33" name="Rechteck 2"/>
            <p:cNvSpPr/>
            <p:nvPr/>
          </p:nvSpPr>
          <p:spPr>
            <a:xfrm rot="16200000">
              <a:off x="-465920" y="1272861"/>
              <a:ext cx="1190986" cy="3962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dirty="0"/>
                <a:t>mouse #7</a:t>
              </a:r>
            </a:p>
          </p:txBody>
        </p:sp>
        <p:pic>
          <p:nvPicPr>
            <p:cNvPr id="34" name="Picture 3" descr="Y:\groza\Versuche\Imaging mit S. Gehrig\Imaging Juli 2016 males Oxa+BG MRT\BLI Bilder Zeitabfolge\Ghost &amp; Oxali\278\110716.tif"/>
            <p:cNvPicPr>
              <a:picLocks noChangeAspect="1" noChangeArrowheads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210" t="29" r="106" b="195"/>
            <a:stretch/>
          </p:blipFill>
          <p:spPr bwMode="auto">
            <a:xfrm>
              <a:off x="2689333" y="2563847"/>
              <a:ext cx="1212451" cy="199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Textfeld 13"/>
            <p:cNvSpPr txBox="1"/>
            <p:nvPr/>
          </p:nvSpPr>
          <p:spPr>
            <a:xfrm rot="16200000">
              <a:off x="512954" y="5249619"/>
              <a:ext cx="864446" cy="792452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dirty="0" smtClean="0">
                  <a:solidFill>
                    <a:schemeClr val="bg1"/>
                  </a:solidFill>
                </a:rPr>
                <a:t>DLIT signal </a:t>
              </a:r>
              <a:r>
                <a:rPr lang="de-DE" sz="1400" dirty="0">
                  <a:solidFill>
                    <a:schemeClr val="bg1"/>
                  </a:solidFill>
                </a:rPr>
                <a:t>&lt;LOD</a:t>
              </a:r>
            </a:p>
          </p:txBody>
        </p:sp>
        <p:sp>
          <p:nvSpPr>
            <p:cNvPr id="36" name="Textfeld 42"/>
            <p:cNvSpPr txBox="1"/>
            <p:nvPr/>
          </p:nvSpPr>
          <p:spPr>
            <a:xfrm>
              <a:off x="604297" y="6266767"/>
              <a:ext cx="675981" cy="2825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101" dirty="0" err="1">
                  <a:solidFill>
                    <a:schemeClr val="bg1"/>
                  </a:solidFill>
                </a:rPr>
                <a:t>day</a:t>
              </a:r>
              <a:r>
                <a:rPr lang="de-AT" sz="1101" dirty="0">
                  <a:solidFill>
                    <a:schemeClr val="bg1"/>
                  </a:solidFill>
                </a:rPr>
                <a:t> 3</a:t>
              </a:r>
            </a:p>
          </p:txBody>
        </p:sp>
        <p:sp>
          <p:nvSpPr>
            <p:cNvPr id="37" name="Textfeld 1"/>
            <p:cNvSpPr txBox="1"/>
            <p:nvPr/>
          </p:nvSpPr>
          <p:spPr>
            <a:xfrm rot="16200000">
              <a:off x="2461343" y="3036475"/>
              <a:ext cx="1269049" cy="1089622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algn="ctr">
                <a:defRPr sz="1200">
                  <a:solidFill>
                    <a:schemeClr val="bg1"/>
                  </a:solidFill>
                </a:defRPr>
              </a:lvl1pPr>
            </a:lstStyle>
            <a:p>
              <a:r>
                <a:rPr lang="de-AT" dirty="0"/>
                <a:t>Aorta </a:t>
              </a:r>
              <a:r>
                <a:rPr lang="de-AT" dirty="0" err="1"/>
                <a:t>punctation</a:t>
              </a:r>
              <a:r>
                <a:rPr lang="de-AT" dirty="0"/>
                <a:t> </a:t>
              </a:r>
              <a:r>
                <a:rPr lang="de-AT" dirty="0" err="1"/>
                <a:t>during</a:t>
              </a:r>
              <a:r>
                <a:rPr lang="de-AT" dirty="0"/>
                <a:t> </a:t>
              </a:r>
              <a:r>
                <a:rPr lang="de-AT" dirty="0" err="1"/>
                <a:t>drug</a:t>
              </a:r>
              <a:r>
                <a:rPr lang="de-AT" dirty="0"/>
                <a:t> </a:t>
              </a:r>
              <a:r>
                <a:rPr lang="de-AT" dirty="0" err="1"/>
                <a:t>application</a:t>
              </a:r>
              <a:r>
                <a:rPr lang="de-AT" dirty="0"/>
                <a:t> on </a:t>
              </a:r>
              <a:r>
                <a:rPr lang="de-AT" dirty="0" err="1"/>
                <a:t>day</a:t>
              </a:r>
              <a:r>
                <a:rPr lang="de-AT" dirty="0"/>
                <a:t> 6</a:t>
              </a:r>
            </a:p>
          </p:txBody>
        </p:sp>
        <p:sp>
          <p:nvSpPr>
            <p:cNvPr id="41" name="Textfeld 14"/>
            <p:cNvSpPr txBox="1"/>
            <p:nvPr/>
          </p:nvSpPr>
          <p:spPr>
            <a:xfrm>
              <a:off x="4359938" y="-643072"/>
              <a:ext cx="2601678" cy="3987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/>
                <a:t>Groza</a:t>
              </a:r>
              <a:r>
                <a:rPr lang="de-DE" dirty="0"/>
                <a:t> et al. Suppl. </a:t>
              </a:r>
              <a:r>
                <a:rPr lang="de-DE" dirty="0" smtClean="0"/>
                <a:t>Fig. </a:t>
              </a:r>
              <a:r>
                <a:rPr lang="de-DE" dirty="0"/>
                <a:t>8</a:t>
              </a:r>
            </a:p>
          </p:txBody>
        </p:sp>
        <p:grpSp>
          <p:nvGrpSpPr>
            <p:cNvPr id="42" name="Gruppieren 10"/>
            <p:cNvGrpSpPr/>
            <p:nvPr/>
          </p:nvGrpSpPr>
          <p:grpSpPr>
            <a:xfrm>
              <a:off x="4229383" y="6702541"/>
              <a:ext cx="914448" cy="829442"/>
              <a:chOff x="10234991" y="4733901"/>
              <a:chExt cx="1412198" cy="1071047"/>
            </a:xfrm>
          </p:grpSpPr>
          <p:pic>
            <p:nvPicPr>
              <p:cNvPr id="43" name="Grafik 6"/>
              <p:cNvPicPr>
                <a:picLocks noChangeAspect="1"/>
              </p:cNvPicPr>
              <p:nvPr/>
            </p:nvPicPr>
            <p:blipFill rotWithShape="1"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438"/>
              <a:stretch/>
            </p:blipFill>
            <p:spPr>
              <a:xfrm rot="5400000">
                <a:off x="10405566" y="4563326"/>
                <a:ext cx="1071047" cy="1412198"/>
              </a:xfrm>
              <a:prstGeom prst="rect">
                <a:avLst/>
              </a:prstGeom>
            </p:spPr>
          </p:pic>
          <p:sp>
            <p:nvSpPr>
              <p:cNvPr id="44" name="Ellipse 9"/>
              <p:cNvSpPr/>
              <p:nvPr/>
            </p:nvSpPr>
            <p:spPr>
              <a:xfrm>
                <a:off x="10795861" y="4773477"/>
                <a:ext cx="557939" cy="495946"/>
              </a:xfrm>
              <a:prstGeom prst="ellipse">
                <a:avLst/>
              </a:prstGeom>
              <a:noFill/>
              <a:ln w="12700">
                <a:solidFill>
                  <a:srgbClr val="FF0000"/>
                </a:solidFill>
                <a:prstDash val="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 dirty="0"/>
              </a:p>
            </p:txBody>
          </p:sp>
        </p:grpSp>
        <p:pic>
          <p:nvPicPr>
            <p:cNvPr id="45" name="Picture 44"/>
            <p:cNvPicPr>
              <a:picLocks noChangeAspect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891" t="29374" r="19225" b="51608"/>
            <a:stretch/>
          </p:blipFill>
          <p:spPr>
            <a:xfrm>
              <a:off x="5221128" y="6761130"/>
              <a:ext cx="892984" cy="641832"/>
            </a:xfrm>
            <a:prstGeom prst="rect">
              <a:avLst/>
            </a:prstGeom>
          </p:spPr>
        </p:pic>
        <p:pic>
          <p:nvPicPr>
            <p:cNvPr id="46" name="Grafik 7"/>
            <p:cNvPicPr>
              <a:picLocks noChangeAspect="1"/>
            </p:cNvPicPr>
            <p:nvPr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305" b="7084"/>
            <a:stretch/>
          </p:blipFill>
          <p:spPr bwMode="auto">
            <a:xfrm rot="16200000">
              <a:off x="5125729" y="2166066"/>
              <a:ext cx="515919" cy="623826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56" name="Ellipse 9"/>
            <p:cNvSpPr/>
            <p:nvPr/>
          </p:nvSpPr>
          <p:spPr>
            <a:xfrm>
              <a:off x="4509317" y="5759799"/>
              <a:ext cx="296363" cy="318270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dirty="0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59691" y="1663435"/>
              <a:ext cx="493146" cy="403593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5128908" y="2324468"/>
              <a:ext cx="493146" cy="403593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Textfeld 68"/>
            <p:cNvSpPr txBox="1"/>
            <p:nvPr/>
          </p:nvSpPr>
          <p:spPr>
            <a:xfrm rot="16200000">
              <a:off x="4973145" y="1059545"/>
              <a:ext cx="1030672" cy="693396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>
                  <a:solidFill>
                    <a:schemeClr val="bg1"/>
                  </a:solidFill>
                </a:rPr>
                <a:t>End </a:t>
              </a:r>
              <a:r>
                <a:rPr lang="de-DE" sz="1200" dirty="0" err="1">
                  <a:solidFill>
                    <a:schemeClr val="bg1"/>
                  </a:solidFill>
                </a:rPr>
                <a:t>of</a:t>
              </a:r>
              <a:r>
                <a:rPr lang="de-DE" sz="1200" dirty="0">
                  <a:solidFill>
                    <a:schemeClr val="bg1"/>
                  </a:solidFill>
                </a:rPr>
                <a:t> </a:t>
              </a:r>
              <a:r>
                <a:rPr lang="de-DE" sz="1200" dirty="0" err="1">
                  <a:solidFill>
                    <a:schemeClr val="bg1"/>
                  </a:solidFill>
                </a:rPr>
                <a:t>experiment</a:t>
              </a:r>
              <a:r>
                <a:rPr lang="de-DE" sz="1200" dirty="0">
                  <a:solidFill>
                    <a:schemeClr val="bg1"/>
                  </a:solidFill>
                </a:rPr>
                <a:t> on </a:t>
              </a:r>
              <a:r>
                <a:rPr lang="de-DE" sz="1200" dirty="0" err="1">
                  <a:solidFill>
                    <a:schemeClr val="bg1"/>
                  </a:solidFill>
                </a:rPr>
                <a:t>day</a:t>
              </a:r>
              <a:r>
                <a:rPr lang="de-DE" sz="1200" dirty="0">
                  <a:solidFill>
                    <a:schemeClr val="bg1"/>
                  </a:solidFill>
                </a:rPr>
                <a:t> 36</a:t>
              </a:r>
            </a:p>
          </p:txBody>
        </p:sp>
        <p:pic>
          <p:nvPicPr>
            <p:cNvPr id="63" name="Picture 2" descr="Y:\groza\Versuche\Imaging mit S. Gehrig\Imaging Oxa+BG (pt 1) females\BLI Signale Zeitablauf\248\191216Re_248.tif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694" r="57161"/>
            <a:stretch/>
          </p:blipFill>
          <p:spPr bwMode="auto">
            <a:xfrm>
              <a:off x="4952837" y="4648779"/>
              <a:ext cx="1222745" cy="199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4" name="Grafik 26"/>
            <p:cNvPicPr>
              <a:picLocks noChangeAspect="1"/>
            </p:cNvPicPr>
            <p:nvPr/>
          </p:nvPicPr>
          <p:blipFill rotWithShape="1"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140"/>
            <a:stretch/>
          </p:blipFill>
          <p:spPr>
            <a:xfrm>
              <a:off x="5702284" y="4647252"/>
              <a:ext cx="534647" cy="1994399"/>
            </a:xfrm>
            <a:prstGeom prst="rect">
              <a:avLst/>
            </a:prstGeom>
          </p:spPr>
        </p:pic>
        <p:sp>
          <p:nvSpPr>
            <p:cNvPr id="65" name="Textfeld 68"/>
            <p:cNvSpPr txBox="1"/>
            <p:nvPr/>
          </p:nvSpPr>
          <p:spPr>
            <a:xfrm rot="16200000">
              <a:off x="4955901" y="5242539"/>
              <a:ext cx="977663" cy="693396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>
                  <a:solidFill>
                    <a:schemeClr val="bg1"/>
                  </a:solidFill>
                </a:rPr>
                <a:t>End </a:t>
              </a:r>
              <a:r>
                <a:rPr lang="de-DE" sz="1200" dirty="0" err="1">
                  <a:solidFill>
                    <a:schemeClr val="bg1"/>
                  </a:solidFill>
                </a:rPr>
                <a:t>of</a:t>
              </a:r>
              <a:r>
                <a:rPr lang="de-DE" sz="1200" dirty="0">
                  <a:solidFill>
                    <a:schemeClr val="bg1"/>
                  </a:solidFill>
                </a:rPr>
                <a:t> </a:t>
              </a:r>
              <a:r>
                <a:rPr lang="de-DE" sz="1200" dirty="0" err="1">
                  <a:solidFill>
                    <a:schemeClr val="bg1"/>
                  </a:solidFill>
                </a:rPr>
                <a:t>experiment</a:t>
              </a:r>
              <a:r>
                <a:rPr lang="de-DE" sz="1200" dirty="0">
                  <a:solidFill>
                    <a:schemeClr val="bg1"/>
                  </a:solidFill>
                </a:rPr>
                <a:t> on </a:t>
              </a:r>
              <a:r>
                <a:rPr lang="de-DE" sz="1200" dirty="0" err="1">
                  <a:solidFill>
                    <a:schemeClr val="bg1"/>
                  </a:solidFill>
                </a:rPr>
                <a:t>day</a:t>
              </a:r>
              <a:r>
                <a:rPr lang="de-DE" sz="1200" dirty="0">
                  <a:solidFill>
                    <a:schemeClr val="bg1"/>
                  </a:solidFill>
                </a:rPr>
                <a:t> 36</a:t>
              </a:r>
            </a:p>
          </p:txBody>
        </p:sp>
        <p:cxnSp>
          <p:nvCxnSpPr>
            <p:cNvPr id="54" name="Straight Arrow Connector 53"/>
            <p:cNvCxnSpPr/>
            <p:nvPr/>
          </p:nvCxnSpPr>
          <p:spPr>
            <a:xfrm>
              <a:off x="1706095" y="5370256"/>
              <a:ext cx="93294" cy="7102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 flipH="1" flipV="1">
              <a:off x="1687158" y="6035801"/>
              <a:ext cx="52202" cy="14855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 flipH="1" flipV="1">
              <a:off x="1015464" y="3869841"/>
              <a:ext cx="52202" cy="14855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>
              <a:off x="705222" y="1470971"/>
              <a:ext cx="42863" cy="10699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 flipH="1">
              <a:off x="1220601" y="1319959"/>
              <a:ext cx="76660" cy="12595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>
              <a:off x="1698598" y="1194216"/>
              <a:ext cx="98710" cy="5916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xmlns="" id="{E066FE85-58A6-4C63-A819-326D57841E71}"/>
                </a:ext>
              </a:extLst>
            </p:cNvPr>
            <p:cNvSpPr txBox="1"/>
            <p:nvPr/>
          </p:nvSpPr>
          <p:spPr>
            <a:xfrm>
              <a:off x="4162138" y="7576798"/>
              <a:ext cx="1287080" cy="299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GB" sz="1200" dirty="0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7AD5350C-D5AA-4A78-8E08-1A919D98F285}"/>
                </a:ext>
              </a:extLst>
            </p:cNvPr>
            <p:cNvSpPr txBox="1"/>
            <p:nvPr/>
          </p:nvSpPr>
          <p:spPr>
            <a:xfrm>
              <a:off x="5122143" y="7402962"/>
              <a:ext cx="1451483" cy="299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GB" sz="1200" dirty="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xmlns="" id="{EED5523F-3D39-402E-8869-4B0B41D0E1E2}"/>
                </a:ext>
              </a:extLst>
            </p:cNvPr>
            <p:cNvSpPr txBox="1"/>
            <p:nvPr/>
          </p:nvSpPr>
          <p:spPr>
            <a:xfrm>
              <a:off x="4178503" y="6665158"/>
              <a:ext cx="363207" cy="2824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>
                  <a:solidFill>
                    <a:schemeClr val="bg1"/>
                  </a:solidFill>
                </a:rPr>
                <a:t>(a)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xmlns="" id="{F2C69FC7-D6F5-4746-A2B4-62AD943DB178}"/>
                </a:ext>
              </a:extLst>
            </p:cNvPr>
            <p:cNvSpPr txBox="1"/>
            <p:nvPr/>
          </p:nvSpPr>
          <p:spPr>
            <a:xfrm>
              <a:off x="5120445" y="6688556"/>
              <a:ext cx="370086" cy="2824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>
                  <a:solidFill>
                    <a:schemeClr val="bg1"/>
                  </a:solidFill>
                </a:rPr>
                <a:t>(b)</a:t>
              </a:r>
            </a:p>
          </p:txBody>
        </p:sp>
      </p:grpSp>
      <p:sp>
        <p:nvSpPr>
          <p:cNvPr id="69" name="Rectangle 68"/>
          <p:cNvSpPr/>
          <p:nvPr/>
        </p:nvSpPr>
        <p:spPr>
          <a:xfrm>
            <a:off x="509154" y="7675115"/>
            <a:ext cx="585401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GB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Supplementary Figure 8. </a:t>
            </a:r>
            <a:r>
              <a:rPr lang="en-GB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DLIT/µCT </a:t>
            </a:r>
            <a:r>
              <a:rPr lang="en-GB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 combination-treated animals.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Male BALB/c mice were injected i.p. with 1x10</a:t>
            </a:r>
            <a:r>
              <a:rPr lang="en-GB" sz="12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 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CT26</a:t>
            </a:r>
            <a:r>
              <a:rPr lang="en-GB" sz="12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F-luc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cells on day 0 and treated according to TS2. Animals were sacrificed on day 36. Using </a:t>
            </a:r>
            <a:r>
              <a:rPr lang="en-GB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s.c.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luciferin injection followed by </a:t>
            </a:r>
            <a:r>
              <a:rPr lang="en-GB" sz="1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DLIT 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combined with µCT, </a:t>
            </a:r>
            <a:r>
              <a:rPr lang="en-GB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tumor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burden was imaged on indicated days. Depicted are µCT-scans overlapped with </a:t>
            </a:r>
            <a:r>
              <a:rPr lang="en-GB" sz="1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3D- 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luminescent signals revealing the </a:t>
            </a:r>
            <a:r>
              <a:rPr lang="en-GB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tumor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nodules. Red arrows point to signals of </a:t>
            </a:r>
            <a:r>
              <a:rPr lang="en-GB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tumors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responding to therapy. Red shapes show </a:t>
            </a:r>
            <a:r>
              <a:rPr lang="en-GB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tumors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at superficial sites in the abdomen. Luminescent signals were confirmed as malignant </a:t>
            </a:r>
            <a:r>
              <a:rPr lang="en-GB" sz="1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tissue 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by comparison of anatomical localization upon dissection (as seen in pictures (a): </a:t>
            </a:r>
            <a:r>
              <a:rPr lang="en-GB" sz="1200" dirty="0" err="1"/>
              <a:t>tumor</a:t>
            </a:r>
            <a:r>
              <a:rPr lang="en-GB" sz="1200" dirty="0"/>
              <a:t> In situ after section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(b): same </a:t>
            </a:r>
            <a:r>
              <a:rPr lang="en-GB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tumor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after fixation appears to be nestled in </a:t>
            </a:r>
            <a:r>
              <a:rPr lang="en-GB" sz="1200" dirty="0"/>
              <a:t>abdominal skin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and histopathology of tissues. 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437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7611048"/>
              </p:ext>
            </p:extLst>
          </p:nvPr>
        </p:nvGraphicFramePr>
        <p:xfrm>
          <a:off x="284163" y="560388"/>
          <a:ext cx="6330950" cy="2703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4" name="Prism 5" r:id="rId4" imgW="8668800" imgH="3704760" progId="Prism5.Document">
                  <p:embed/>
                </p:oleObj>
              </mc:Choice>
              <mc:Fallback>
                <p:oleObj name="Prism 5" r:id="rId4" imgW="8668800" imgH="3704760" progId="Prism5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163" y="560388"/>
                        <a:ext cx="6330950" cy="2703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4321684" y="3258166"/>
            <a:ext cx="1282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/>
              <a:t>Spleen </a:t>
            </a:r>
            <a:r>
              <a:rPr lang="de-DE" sz="1400" b="1" dirty="0" err="1"/>
              <a:t>volume</a:t>
            </a:r>
            <a:endParaRPr lang="de-DE" sz="1400" b="1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9317" y="3680019"/>
            <a:ext cx="2887390" cy="1539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feld 10"/>
          <p:cNvSpPr txBox="1"/>
          <p:nvPr/>
        </p:nvSpPr>
        <p:spPr>
          <a:xfrm>
            <a:off x="3587333" y="5196364"/>
            <a:ext cx="13600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err="1"/>
              <a:t>Before</a:t>
            </a:r>
            <a:r>
              <a:rPr lang="de-DE" sz="1200" b="1" dirty="0"/>
              <a:t> </a:t>
            </a:r>
            <a:r>
              <a:rPr lang="de-DE" sz="1200" b="1" dirty="0" err="1"/>
              <a:t>treatment</a:t>
            </a:r>
            <a:endParaRPr lang="de-DE" sz="1200" b="1" dirty="0"/>
          </a:p>
        </p:txBody>
      </p:sp>
      <p:sp>
        <p:nvSpPr>
          <p:cNvPr id="12" name="Textfeld 11"/>
          <p:cNvSpPr txBox="1"/>
          <p:nvPr/>
        </p:nvSpPr>
        <p:spPr>
          <a:xfrm>
            <a:off x="4856564" y="5220898"/>
            <a:ext cx="1569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/>
              <a:t>After combination treatment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4432913" y="-3004"/>
            <a:ext cx="2425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Groza</a:t>
            </a:r>
            <a:r>
              <a:rPr lang="de-DE" dirty="0"/>
              <a:t> et al. Suppl. </a:t>
            </a:r>
            <a:r>
              <a:rPr lang="de-DE" dirty="0" smtClean="0"/>
              <a:t>Fig. </a:t>
            </a:r>
            <a:r>
              <a:rPr lang="de-DE" dirty="0"/>
              <a:t>9</a:t>
            </a:r>
          </a:p>
        </p:txBody>
      </p:sp>
      <p:sp>
        <p:nvSpPr>
          <p:cNvPr id="16" name="Rechteck 15"/>
          <p:cNvSpPr/>
          <p:nvPr/>
        </p:nvSpPr>
        <p:spPr>
          <a:xfrm>
            <a:off x="285984" y="499031"/>
            <a:ext cx="3706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A </a:t>
            </a:r>
          </a:p>
        </p:txBody>
      </p:sp>
      <p:sp>
        <p:nvSpPr>
          <p:cNvPr id="19" name="Rechteck 17"/>
          <p:cNvSpPr/>
          <p:nvPr/>
        </p:nvSpPr>
        <p:spPr>
          <a:xfrm>
            <a:off x="284529" y="3155069"/>
            <a:ext cx="3674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B </a:t>
            </a:r>
          </a:p>
        </p:txBody>
      </p:sp>
      <p:graphicFrame>
        <p:nvGraphicFramePr>
          <p:cNvPr id="10" name="Objekt 4">
            <a:extLst>
              <a:ext uri="{FF2B5EF4-FFF2-40B4-BE49-F238E27FC236}">
                <a16:creationId xmlns:a16="http://schemas.microsoft.com/office/drawing/2014/main" xmlns="" id="{ED608B31-2C6F-4D4F-A24A-972F7BB877A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1263292"/>
              </p:ext>
            </p:extLst>
          </p:nvPr>
        </p:nvGraphicFramePr>
        <p:xfrm>
          <a:off x="228429" y="3321549"/>
          <a:ext cx="3379489" cy="25499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5" name="Prism 5" r:id="rId7" imgW="3840480" imgH="2898720" progId="Prism5.Document">
                  <p:embed/>
                </p:oleObj>
              </mc:Choice>
              <mc:Fallback>
                <p:oleObj name="Prism 5" r:id="rId7" imgW="3840480" imgH="2898720" progId="Prism5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429" y="3321549"/>
                        <a:ext cx="3379489" cy="254995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hteck 17"/>
          <p:cNvSpPr/>
          <p:nvPr/>
        </p:nvSpPr>
        <p:spPr>
          <a:xfrm>
            <a:off x="3167642" y="3155069"/>
            <a:ext cx="3674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C </a:t>
            </a:r>
          </a:p>
        </p:txBody>
      </p:sp>
      <p:sp>
        <p:nvSpPr>
          <p:cNvPr id="2" name="Rectangle 1"/>
          <p:cNvSpPr/>
          <p:nvPr/>
        </p:nvSpPr>
        <p:spPr>
          <a:xfrm>
            <a:off x="516853" y="6287016"/>
            <a:ext cx="58252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GB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Supplementary Figure 9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GB" sz="12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Tumor</a:t>
            </a:r>
            <a:r>
              <a:rPr lang="en-GB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spleen growth quantification from 3D imaging. 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Male BALB/c mice were injected </a:t>
            </a:r>
            <a:r>
              <a:rPr lang="en-GB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i.p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with 1x10</a:t>
            </a:r>
            <a:r>
              <a:rPr lang="en-GB" sz="12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 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CT26</a:t>
            </a:r>
            <a:r>
              <a:rPr lang="en-GB" sz="12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F-luc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cells on day 0 and treated according to TS2. Experiment was terminated on day 36. 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(A)</a:t>
            </a:r>
            <a:r>
              <a:rPr lang="en-GB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Using </a:t>
            </a:r>
            <a:r>
              <a:rPr lang="en-GB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s.c.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luciferin </a:t>
            </a:r>
            <a:r>
              <a:rPr lang="en-GB" sz="1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injection, 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followed by </a:t>
            </a:r>
            <a:r>
              <a:rPr lang="en-GB" sz="1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DLIT/µCT, the</a:t>
            </a:r>
            <a:r>
              <a:rPr lang="en-GB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GB" sz="1200" dirty="0" err="1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umor</a:t>
            </a:r>
            <a:r>
              <a:rPr lang="en-GB" sz="1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burden was quantified </a:t>
            </a:r>
            <a:r>
              <a:rPr lang="en-GB" sz="1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 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luminescent signal intensity integrated over the signal voxels.</a:t>
            </a:r>
            <a:r>
              <a:rPr lang="en-GB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(B) Spleen volume was calculated for each mouse from 3D imaging signals and its progression plotted against time. Each line represents one animal. (C)  Spleen (red shape) volume measurement </a:t>
            </a:r>
            <a:r>
              <a:rPr lang="en-GB" sz="1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was visualized for 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one combination-treated </a:t>
            </a:r>
            <a:r>
              <a:rPr lang="en-GB" sz="12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mouse using Amira imaging software 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7603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1737</Words>
  <Application>Microsoft Office PowerPoint</Application>
  <PresentationFormat>A4 Paper (210x297 mm)</PresentationFormat>
  <Paragraphs>167</Paragraphs>
  <Slides>13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Arial Black</vt:lpstr>
      <vt:lpstr>Calibri</vt:lpstr>
      <vt:lpstr>Calibri Light</vt:lpstr>
      <vt:lpstr>Times New Roman</vt:lpstr>
      <vt:lpstr>Office Theme</vt:lpstr>
      <vt:lpstr>Prism 5</vt:lpstr>
      <vt:lpstr>GraphPad Prism 5 Project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Medizinische Universitaet Wien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</dc:creator>
  <cp:lastModifiedBy>Diana</cp:lastModifiedBy>
  <cp:revision>98</cp:revision>
  <cp:lastPrinted>2017-11-30T16:38:40Z</cp:lastPrinted>
  <dcterms:created xsi:type="dcterms:W3CDTF">2017-11-10T11:24:27Z</dcterms:created>
  <dcterms:modified xsi:type="dcterms:W3CDTF">2018-01-18T16:29:25Z</dcterms:modified>
</cp:coreProperties>
</file>