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994" autoAdjust="0"/>
  </p:normalViewPr>
  <p:slideViewPr>
    <p:cSldViewPr>
      <p:cViewPr varScale="1">
        <p:scale>
          <a:sx n="66" d="100"/>
          <a:sy n="66" d="100"/>
        </p:scale>
        <p:origin x="1830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-%20%20%20:Users:Afag:Desktop:Fig%20Sup.%20Elisa%20inf%20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768372703412094E-2"/>
          <c:y val="0.21111111111111103"/>
          <c:w val="0.91212051618547718"/>
          <c:h val="0.6159878973461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Feuil1!$M$22</c:f>
              <c:strCache>
                <c:ptCount val="1"/>
                <c:pt idx="0">
                  <c:v>INFΥ</c:v>
                </c:pt>
              </c:strCache>
            </c:strRef>
          </c:tx>
          <c:spPr>
            <a:pattFill prst="pct75">
              <a:fgClr>
                <a:schemeClr val="tx1">
                  <a:lumMod val="75000"/>
                  <a:lumOff val="25000"/>
                </a:schemeClr>
              </a:fgClr>
              <a:bgClr>
                <a:prstClr val="white"/>
              </a:bgClr>
            </a:pattFill>
          </c:spPr>
          <c:invertIfNegative val="0"/>
          <c:cat>
            <c:strRef>
              <c:f>Feuil1!$L$23:$L$28</c:f>
              <c:strCache>
                <c:ptCount val="6"/>
                <c:pt idx="0">
                  <c:v>Ctrl -</c:v>
                </c:pt>
                <c:pt idx="1">
                  <c:v>A549</c:v>
                </c:pt>
                <c:pt idx="2">
                  <c:v>A549 TNFα</c:v>
                </c:pt>
                <c:pt idx="3">
                  <c:v>A549 TGFβ</c:v>
                </c:pt>
                <c:pt idx="4">
                  <c:v>A549 TNFα+TGFβ</c:v>
                </c:pt>
                <c:pt idx="5">
                  <c:v>Ctrl +</c:v>
                </c:pt>
              </c:strCache>
            </c:strRef>
          </c:cat>
          <c:val>
            <c:numRef>
              <c:f>Feuil1!$M$23:$M$28</c:f>
              <c:numCache>
                <c:formatCode>General</c:formatCode>
                <c:ptCount val="6"/>
                <c:pt idx="0">
                  <c:v>9.0500000000000011E-2</c:v>
                </c:pt>
                <c:pt idx="1">
                  <c:v>7.350000000000001E-2</c:v>
                </c:pt>
                <c:pt idx="2">
                  <c:v>7.3999999999999996E-2</c:v>
                </c:pt>
                <c:pt idx="3">
                  <c:v>9.1000000000000025E-2</c:v>
                </c:pt>
                <c:pt idx="4">
                  <c:v>9.7500000000000017E-2</c:v>
                </c:pt>
                <c:pt idx="5">
                  <c:v>4.67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50424"/>
        <c:axId val="214761064"/>
      </c:barChart>
      <c:catAx>
        <c:axId val="211050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/>
            </a:pPr>
            <a:endParaRPr lang="en-US"/>
          </a:p>
        </c:txPr>
        <c:crossAx val="214761064"/>
        <c:crosses val="autoZero"/>
        <c:auto val="1"/>
        <c:lblAlgn val="ctr"/>
        <c:lblOffset val="100"/>
        <c:noMultiLvlLbl val="0"/>
      </c:catAx>
      <c:valAx>
        <c:axId val="2147610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en-US"/>
          </a:p>
        </c:txPr>
        <c:crossAx val="21105042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8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6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0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9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1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3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4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89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9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25B7A-AFF4-40BC-BE76-03AAB6238E7A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BD1D2-E639-4108-B2D3-678C5F89D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chart" Target="../charts/chart1.xml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microsoft.com/office/2007/relationships/hdphoto" Target="../media/hdphoto5.wdp"/><Relationship Id="rId18" Type="http://schemas.openxmlformats.org/officeDocument/2006/relationships/image" Target="../media/image50.jpeg"/><Relationship Id="rId26" Type="http://schemas.openxmlformats.org/officeDocument/2006/relationships/image" Target="../media/image54.jpeg"/><Relationship Id="rId39" Type="http://schemas.openxmlformats.org/officeDocument/2006/relationships/image" Target="../media/image66.png"/><Relationship Id="rId3" Type="http://schemas.openxmlformats.org/officeDocument/2006/relationships/image" Target="../media/image42.png"/><Relationship Id="rId21" Type="http://schemas.microsoft.com/office/2007/relationships/hdphoto" Target="../media/hdphoto9.wdp"/><Relationship Id="rId34" Type="http://schemas.openxmlformats.org/officeDocument/2006/relationships/image" Target="../media/image61.png"/><Relationship Id="rId7" Type="http://schemas.microsoft.com/office/2007/relationships/hdphoto" Target="../media/hdphoto2.wdp"/><Relationship Id="rId12" Type="http://schemas.openxmlformats.org/officeDocument/2006/relationships/image" Target="../media/image47.jpe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openxmlformats.org/officeDocument/2006/relationships/image" Target="../media/image60.png"/><Relationship Id="rId38" Type="http://schemas.openxmlformats.org/officeDocument/2006/relationships/image" Target="../media/image65.png"/><Relationship Id="rId2" Type="http://schemas.openxmlformats.org/officeDocument/2006/relationships/image" Target="../media/image41.png"/><Relationship Id="rId16" Type="http://schemas.openxmlformats.org/officeDocument/2006/relationships/image" Target="../media/image49.jpeg"/><Relationship Id="rId20" Type="http://schemas.openxmlformats.org/officeDocument/2006/relationships/image" Target="../media/image51.jpeg"/><Relationship Id="rId29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microsoft.com/office/2007/relationships/hdphoto" Target="../media/hdphoto4.wdp"/><Relationship Id="rId24" Type="http://schemas.openxmlformats.org/officeDocument/2006/relationships/image" Target="../media/image53.jpe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55.png"/><Relationship Id="rId36" Type="http://schemas.openxmlformats.org/officeDocument/2006/relationships/image" Target="../media/image63.png"/><Relationship Id="rId10" Type="http://schemas.openxmlformats.org/officeDocument/2006/relationships/image" Target="../media/image46.jpeg"/><Relationship Id="rId19" Type="http://schemas.microsoft.com/office/2007/relationships/hdphoto" Target="../media/hdphoto8.wdp"/><Relationship Id="rId31" Type="http://schemas.openxmlformats.org/officeDocument/2006/relationships/image" Target="../media/image58.png"/><Relationship Id="rId4" Type="http://schemas.openxmlformats.org/officeDocument/2006/relationships/image" Target="../media/image43.jpeg"/><Relationship Id="rId9" Type="http://schemas.microsoft.com/office/2007/relationships/hdphoto" Target="../media/hdphoto3.wdp"/><Relationship Id="rId14" Type="http://schemas.openxmlformats.org/officeDocument/2006/relationships/image" Target="../media/image48.jpeg"/><Relationship Id="rId22" Type="http://schemas.openxmlformats.org/officeDocument/2006/relationships/image" Target="../media/image52.jpeg"/><Relationship Id="rId27" Type="http://schemas.microsoft.com/office/2007/relationships/hdphoto" Target="../media/hdphoto12.wdp"/><Relationship Id="rId30" Type="http://schemas.openxmlformats.org/officeDocument/2006/relationships/image" Target="../media/image57.png"/><Relationship Id="rId35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jpe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jpeg"/><Relationship Id="rId2" Type="http://schemas.openxmlformats.org/officeDocument/2006/relationships/image" Target="../media/image68.png"/><Relationship Id="rId16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png"/><Relationship Id="rId18" Type="http://schemas.openxmlformats.org/officeDocument/2006/relationships/image" Target="../media/image113.jpeg"/><Relationship Id="rId3" Type="http://schemas.openxmlformats.org/officeDocument/2006/relationships/image" Target="../media/image98.png"/><Relationship Id="rId21" Type="http://schemas.openxmlformats.org/officeDocument/2006/relationships/image" Target="../media/image115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17" Type="http://schemas.openxmlformats.org/officeDocument/2006/relationships/image" Target="../media/image112.png"/><Relationship Id="rId2" Type="http://schemas.openxmlformats.org/officeDocument/2006/relationships/image" Target="../media/image97.png"/><Relationship Id="rId16" Type="http://schemas.openxmlformats.org/officeDocument/2006/relationships/image" Target="../media/image111.png"/><Relationship Id="rId20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5" Type="http://schemas.openxmlformats.org/officeDocument/2006/relationships/image" Target="../media/image110.png"/><Relationship Id="rId10" Type="http://schemas.openxmlformats.org/officeDocument/2006/relationships/image" Target="../media/image105.png"/><Relationship Id="rId19" Type="http://schemas.microsoft.com/office/2007/relationships/hdphoto" Target="../media/hdphoto13.wdp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109.png"/><Relationship Id="rId22" Type="http://schemas.openxmlformats.org/officeDocument/2006/relationships/image" Target="../media/image1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18" Type="http://schemas.openxmlformats.org/officeDocument/2006/relationships/image" Target="../media/image133.png"/><Relationship Id="rId3" Type="http://schemas.openxmlformats.org/officeDocument/2006/relationships/image" Target="../media/image118.png"/><Relationship Id="rId21" Type="http://schemas.openxmlformats.org/officeDocument/2006/relationships/image" Target="../media/image136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17" Type="http://schemas.openxmlformats.org/officeDocument/2006/relationships/image" Target="../media/image132.png"/><Relationship Id="rId2" Type="http://schemas.openxmlformats.org/officeDocument/2006/relationships/image" Target="../media/image117.png"/><Relationship Id="rId16" Type="http://schemas.openxmlformats.org/officeDocument/2006/relationships/image" Target="../media/image131.png"/><Relationship Id="rId20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11" Type="http://schemas.openxmlformats.org/officeDocument/2006/relationships/image" Target="../media/image126.png"/><Relationship Id="rId5" Type="http://schemas.openxmlformats.org/officeDocument/2006/relationships/image" Target="../media/image120.png"/><Relationship Id="rId15" Type="http://schemas.openxmlformats.org/officeDocument/2006/relationships/image" Target="../media/image130.png"/><Relationship Id="rId23" Type="http://schemas.openxmlformats.org/officeDocument/2006/relationships/image" Target="../media/image138.png"/><Relationship Id="rId10" Type="http://schemas.openxmlformats.org/officeDocument/2006/relationships/image" Target="../media/image125.png"/><Relationship Id="rId19" Type="http://schemas.openxmlformats.org/officeDocument/2006/relationships/image" Target="../media/image134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Relationship Id="rId14" Type="http://schemas.openxmlformats.org/officeDocument/2006/relationships/image" Target="../media/image129.png"/><Relationship Id="rId22" Type="http://schemas.openxmlformats.org/officeDocument/2006/relationships/image" Target="../media/image1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tiff"/><Relationship Id="rId7" Type="http://schemas.openxmlformats.org/officeDocument/2006/relationships/image" Target="../media/image144.png"/><Relationship Id="rId2" Type="http://schemas.openxmlformats.org/officeDocument/2006/relationships/image" Target="../media/image13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140717 beta catenin Afag jpeg\A549 002.jpg.frames\A549 002_C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74" y="2638806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E:\140717 beta catenin Afag jpeg\A549 002.jpg.frames\A549 002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74" y="3553643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E:\140717 beta catenin Afag jpeg\A549 002.jpg.frames\A549 002_C001.jpg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74" y="1706902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140717 beta catenin Afag jpeg\A549 ab1 002.jpg.frames\A549 ab1 002_C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657" y="2638806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140717 beta catenin Afag jpeg\A549 ab1 002.jpg.frames\A549 ab1 002_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657" y="3553643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:\140717 beta catenin Afag jpeg\A549 ab1 002.jpg.frames\A549 ab1 002_C0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657" y="1706251"/>
            <a:ext cx="884417" cy="87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340768" y="1912589"/>
            <a:ext cx="1198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B0F0"/>
                </a:solidFill>
              </a:rPr>
              <a:t>DAPI</a:t>
            </a:r>
          </a:p>
          <a:p>
            <a:pPr algn="ctr"/>
            <a:r>
              <a:rPr lang="fr-FR" sz="1200" b="1" dirty="0" smtClean="0">
                <a:solidFill>
                  <a:srgbClr val="00B0F0"/>
                </a:solidFill>
              </a:rPr>
              <a:t>Nucleus</a:t>
            </a:r>
            <a:endParaRPr lang="fr-FR" sz="1200" b="1" dirty="0">
              <a:solidFill>
                <a:srgbClr val="00B0F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36712" y="2840762"/>
            <a:ext cx="18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B050"/>
                </a:solidFill>
              </a:rPr>
              <a:t>FITC</a:t>
            </a:r>
          </a:p>
          <a:p>
            <a:pPr algn="ctr"/>
            <a:r>
              <a:rPr lang="fr-FR" sz="1200" b="1" dirty="0" smtClean="0">
                <a:solidFill>
                  <a:srgbClr val="00B050"/>
                </a:solidFill>
              </a:rPr>
              <a:t>beta CATENIN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404495" y="1428158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latin typeface="+mj-lt"/>
              </a:rPr>
              <a:t>A549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192657" y="1307634"/>
            <a:ext cx="9396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>
                <a:latin typeface="+mj-lt"/>
              </a:rPr>
              <a:t>A549 </a:t>
            </a:r>
          </a:p>
          <a:p>
            <a:pPr algn="ctr"/>
            <a:r>
              <a:rPr lang="fr-FR" sz="1100" b="1" dirty="0" smtClean="0">
                <a:latin typeface="+mj-lt"/>
              </a:rPr>
              <a:t>TNFα+TGFβ1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5516" y="3860007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err="1" smtClean="0">
                <a:latin typeface="+mj-lt"/>
              </a:rPr>
              <a:t>merge</a:t>
            </a:r>
            <a:endParaRPr lang="fr-FR" sz="1100" b="1" dirty="0" smtClean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327" y="10406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310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327" y="104063"/>
            <a:ext cx="2144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10</a:t>
            </a:r>
            <a:endParaRPr lang="en-US" sz="2400" b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1777027" y="1787532"/>
            <a:ext cx="2015240" cy="2693416"/>
            <a:chOff x="1777027" y="1787532"/>
            <a:chExt cx="2015240" cy="2693416"/>
          </a:xfrm>
        </p:grpSpPr>
        <p:sp>
          <p:nvSpPr>
            <p:cNvPr id="4" name="Rectangle 3"/>
            <p:cNvSpPr/>
            <p:nvPr/>
          </p:nvSpPr>
          <p:spPr>
            <a:xfrm>
              <a:off x="2204866" y="1895254"/>
              <a:ext cx="1414336" cy="218697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204865" y="2267744"/>
              <a:ext cx="360040" cy="181448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 rot="16200000">
              <a:off x="1141656" y="2773300"/>
              <a:ext cx="170163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000" b="1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fr-FR" sz="1100" dirty="0" smtClean="0"/>
                <a:t>Relative </a:t>
              </a:r>
              <a:r>
                <a:rPr lang="fr-FR" sz="1100" dirty="0" err="1" smtClean="0"/>
                <a:t>methylation</a:t>
              </a:r>
              <a:r>
                <a:rPr lang="fr-FR" sz="1100" dirty="0"/>
                <a:t> </a:t>
              </a:r>
              <a:r>
                <a:rPr lang="fr-FR" sz="1100" i="1" dirty="0" smtClean="0"/>
                <a:t>promPDL1</a:t>
              </a:r>
              <a:endParaRPr lang="fr-FR" sz="1100" i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717305" y="3969374"/>
              <a:ext cx="360040" cy="1128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59161" y="3966822"/>
              <a:ext cx="360040" cy="1128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3439181" y="3910647"/>
              <a:ext cx="0" cy="587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flipH="1">
              <a:off x="3376455" y="3912858"/>
              <a:ext cx="1254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1916832" y="1787532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120</a:t>
              </a:r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043064" y="3974511"/>
              <a:ext cx="2359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0</a:t>
              </a:r>
              <a:endParaRPr lang="fr-FR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169444" y="4025803"/>
              <a:ext cx="7061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cs typeface="Arial" pitchFamily="34" charset="0"/>
                </a:rPr>
                <a:t>M-Ct</a:t>
              </a:r>
              <a:endParaRPr lang="fr-FR" sz="1100" b="1" dirty="0">
                <a:cs typeface="Arial" pitchFamily="34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97872" y="4034272"/>
              <a:ext cx="7061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cs typeface="Arial" pitchFamily="34" charset="0"/>
                </a:rPr>
                <a:t>unM</a:t>
              </a:r>
              <a:r>
                <a:rPr lang="fr-FR" sz="1100" b="1" dirty="0" smtClean="0">
                  <a:cs typeface="Arial" pitchFamily="34" charset="0"/>
                </a:rPr>
                <a:t>-Ct</a:t>
              </a:r>
              <a:endParaRPr lang="fr-FR" sz="1100" b="1" dirty="0">
                <a:cs typeface="Arial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086094" y="4050061"/>
              <a:ext cx="7061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>
                  <a:cs typeface="Arial" pitchFamily="34" charset="0"/>
                </a:rPr>
                <a:t>MDA-MB-231</a:t>
              </a:r>
              <a:endParaRPr lang="fr-FR" sz="1100" b="1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88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ZoneTexte 235"/>
          <p:cNvSpPr txBox="1"/>
          <p:nvPr/>
        </p:nvSpPr>
        <p:spPr>
          <a:xfrm>
            <a:off x="3944988" y="3753603"/>
            <a:ext cx="878106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NF-</a:t>
            </a:r>
            <a:r>
              <a:rPr lang="en-US" sz="2000" dirty="0" err="1">
                <a:solidFill>
                  <a:schemeClr val="bg1"/>
                </a:solidFill>
              </a:rPr>
              <a:t>κB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cxnSp>
        <p:nvCxnSpPr>
          <p:cNvPr id="336" name="Connecteur droit 335"/>
          <p:cNvCxnSpPr/>
          <p:nvPr/>
        </p:nvCxnSpPr>
        <p:spPr>
          <a:xfrm flipV="1">
            <a:off x="2104194" y="4317433"/>
            <a:ext cx="0" cy="398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Connecteur droit avec flèche 336"/>
          <p:cNvCxnSpPr/>
          <p:nvPr/>
        </p:nvCxnSpPr>
        <p:spPr>
          <a:xfrm>
            <a:off x="2098740" y="4324311"/>
            <a:ext cx="3087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Ellipse 338"/>
          <p:cNvSpPr/>
          <p:nvPr/>
        </p:nvSpPr>
        <p:spPr>
          <a:xfrm>
            <a:off x="1056966" y="4396699"/>
            <a:ext cx="187878" cy="2035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/>
          <p:cNvSpPr/>
          <p:nvPr/>
        </p:nvSpPr>
        <p:spPr>
          <a:xfrm>
            <a:off x="795104" y="4715731"/>
            <a:ext cx="187878" cy="2035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9" name="Groupe 448"/>
          <p:cNvGrpSpPr/>
          <p:nvPr/>
        </p:nvGrpSpPr>
        <p:grpSpPr>
          <a:xfrm>
            <a:off x="615671" y="4487380"/>
            <a:ext cx="2054484" cy="424485"/>
            <a:chOff x="615671" y="2498057"/>
            <a:chExt cx="2054484" cy="424485"/>
          </a:xfrm>
        </p:grpSpPr>
        <p:grpSp>
          <p:nvGrpSpPr>
            <p:cNvPr id="237" name="Groupe 236"/>
            <p:cNvGrpSpPr/>
            <p:nvPr/>
          </p:nvGrpSpPr>
          <p:grpSpPr>
            <a:xfrm>
              <a:off x="768780" y="2509228"/>
              <a:ext cx="1901375" cy="413314"/>
              <a:chOff x="1004888" y="2511421"/>
              <a:chExt cx="2282826" cy="909638"/>
            </a:xfrm>
          </p:grpSpPr>
          <p:sp>
            <p:nvSpPr>
              <p:cNvPr id="238" name="Freeform 5"/>
              <p:cNvSpPr>
                <a:spLocks/>
              </p:cNvSpPr>
              <p:nvPr/>
            </p:nvSpPr>
            <p:spPr bwMode="auto">
              <a:xfrm rot="5400000">
                <a:off x="1081882" y="2480464"/>
                <a:ext cx="127000" cy="211138"/>
              </a:xfrm>
              <a:custGeom>
                <a:avLst/>
                <a:gdLst>
                  <a:gd name="T0" fmla="*/ 0 w 32"/>
                  <a:gd name="T1" fmla="*/ 0 h 50"/>
                  <a:gd name="T2" fmla="*/ 0 w 32"/>
                  <a:gd name="T3" fmla="*/ 4253 h 50"/>
                  <a:gd name="T4" fmla="*/ 988 w 32"/>
                  <a:gd name="T5" fmla="*/ 6666 h 50"/>
                  <a:gd name="T6" fmla="*/ 3125 w 32"/>
                  <a:gd name="T7" fmla="*/ 4501 h 50"/>
                  <a:gd name="T8" fmla="*/ 0 w 32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50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4" y="44"/>
                      <a:pt x="10" y="50"/>
                    </a:cubicBezTo>
                    <a:cubicBezTo>
                      <a:pt x="15" y="44"/>
                      <a:pt x="23" y="39"/>
                      <a:pt x="32" y="34"/>
                    </a:cubicBezTo>
                    <a:cubicBezTo>
                      <a:pt x="14" y="23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" name="Freeform 7"/>
              <p:cNvSpPr>
                <a:spLocks/>
              </p:cNvSpPr>
              <p:nvPr/>
            </p:nvSpPr>
            <p:spPr bwMode="auto">
              <a:xfrm rot="5400000">
                <a:off x="2510632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309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74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9"/>
                    </a:cubicBezTo>
                    <a:cubicBezTo>
                      <a:pt x="78" y="57"/>
                      <a:pt x="0" y="28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60"/>
                      <a:pt x="78" y="90"/>
                      <a:pt x="108" y="102"/>
                    </a:cubicBezTo>
                    <a:cubicBezTo>
                      <a:pt x="139" y="114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" name="Freeform 12"/>
              <p:cNvSpPr>
                <a:spLocks/>
              </p:cNvSpPr>
              <p:nvPr/>
            </p:nvSpPr>
            <p:spPr bwMode="auto">
              <a:xfrm rot="5400000">
                <a:off x="2221707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160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59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2"/>
                      <a:pt x="139" y="80"/>
                      <a:pt x="108" y="68"/>
                    </a:cubicBezTo>
                    <a:cubicBezTo>
                      <a:pt x="78" y="56"/>
                      <a:pt x="0" y="27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59"/>
                      <a:pt x="78" y="89"/>
                      <a:pt x="108" y="101"/>
                    </a:cubicBezTo>
                    <a:cubicBezTo>
                      <a:pt x="139" y="113"/>
                      <a:pt x="225" y="134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" name="Freeform 13"/>
              <p:cNvSpPr>
                <a:spLocks/>
              </p:cNvSpPr>
              <p:nvPr/>
            </p:nvSpPr>
            <p:spPr bwMode="auto">
              <a:xfrm rot="5400000">
                <a:off x="1489870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160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59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8"/>
                    </a:cubicBezTo>
                    <a:cubicBezTo>
                      <a:pt x="78" y="56"/>
                      <a:pt x="0" y="27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59"/>
                      <a:pt x="78" y="90"/>
                      <a:pt x="108" y="101"/>
                    </a:cubicBezTo>
                    <a:cubicBezTo>
                      <a:pt x="139" y="113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" name="Freeform 14"/>
              <p:cNvSpPr>
                <a:spLocks/>
              </p:cNvSpPr>
              <p:nvPr/>
            </p:nvSpPr>
            <p:spPr bwMode="auto">
              <a:xfrm rot="5400000">
                <a:off x="1205707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309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74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9"/>
                    </a:cubicBezTo>
                    <a:cubicBezTo>
                      <a:pt x="78" y="57"/>
                      <a:pt x="0" y="28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60"/>
                      <a:pt x="78" y="90"/>
                      <a:pt x="108" y="102"/>
                    </a:cubicBezTo>
                    <a:cubicBezTo>
                      <a:pt x="139" y="114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" name="Freeform 15"/>
              <p:cNvSpPr>
                <a:spLocks/>
              </p:cNvSpPr>
              <p:nvPr/>
            </p:nvSpPr>
            <p:spPr bwMode="auto">
              <a:xfrm rot="5400000">
                <a:off x="2568576" y="2601908"/>
                <a:ext cx="425450" cy="266700"/>
              </a:xfrm>
              <a:custGeom>
                <a:avLst/>
                <a:gdLst>
                  <a:gd name="T0" fmla="*/ 1097 w 107"/>
                  <a:gd name="T1" fmla="*/ 0 h 63"/>
                  <a:gd name="T2" fmla="*/ 4649 w 107"/>
                  <a:gd name="T3" fmla="*/ 3392 h 63"/>
                  <a:gd name="T4" fmla="*/ 3344 w 107"/>
                  <a:gd name="T5" fmla="*/ 3891 h 63"/>
                  <a:gd name="T6" fmla="*/ 5312 w 107"/>
                  <a:gd name="T7" fmla="*/ 6464 h 63"/>
                  <a:gd name="T8" fmla="*/ 10545 w 107"/>
                  <a:gd name="T9" fmla="*/ 6733 h 63"/>
                  <a:gd name="T10" fmla="*/ 7276 w 107"/>
                  <a:gd name="T11" fmla="*/ 7283 h 63"/>
                  <a:gd name="T12" fmla="*/ 6692 w 107"/>
                  <a:gd name="T13" fmla="*/ 8499 h 63"/>
                  <a:gd name="T14" fmla="*/ 4448 w 107"/>
                  <a:gd name="T15" fmla="*/ 7032 h 63"/>
                  <a:gd name="T16" fmla="*/ 2277 w 107"/>
                  <a:gd name="T17" fmla="*/ 5256 h 63"/>
                  <a:gd name="T18" fmla="*/ 396 w 107"/>
                  <a:gd name="T19" fmla="*/ 3093 h 63"/>
                  <a:gd name="T20" fmla="*/ 396 w 107"/>
                  <a:gd name="T21" fmla="*/ 0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7" h="63">
                    <a:moveTo>
                      <a:pt x="11" y="0"/>
                    </a:moveTo>
                    <a:cubicBezTo>
                      <a:pt x="9" y="18"/>
                      <a:pt x="36" y="20"/>
                      <a:pt x="47" y="25"/>
                    </a:cubicBezTo>
                    <a:cubicBezTo>
                      <a:pt x="46" y="29"/>
                      <a:pt x="37" y="25"/>
                      <a:pt x="34" y="29"/>
                    </a:cubicBezTo>
                    <a:cubicBezTo>
                      <a:pt x="32" y="35"/>
                      <a:pt x="47" y="48"/>
                      <a:pt x="54" y="48"/>
                    </a:cubicBezTo>
                    <a:cubicBezTo>
                      <a:pt x="63" y="48"/>
                      <a:pt x="99" y="47"/>
                      <a:pt x="107" y="50"/>
                    </a:cubicBezTo>
                    <a:cubicBezTo>
                      <a:pt x="104" y="49"/>
                      <a:pt x="77" y="52"/>
                      <a:pt x="74" y="54"/>
                    </a:cubicBezTo>
                    <a:cubicBezTo>
                      <a:pt x="71" y="57"/>
                      <a:pt x="68" y="59"/>
                      <a:pt x="68" y="63"/>
                    </a:cubicBezTo>
                    <a:cubicBezTo>
                      <a:pt x="60" y="61"/>
                      <a:pt x="53" y="56"/>
                      <a:pt x="45" y="52"/>
                    </a:cubicBezTo>
                    <a:cubicBezTo>
                      <a:pt x="38" y="48"/>
                      <a:pt x="29" y="44"/>
                      <a:pt x="23" y="39"/>
                    </a:cubicBezTo>
                    <a:cubicBezTo>
                      <a:pt x="16" y="35"/>
                      <a:pt x="9" y="29"/>
                      <a:pt x="4" y="23"/>
                    </a:cubicBezTo>
                    <a:cubicBezTo>
                      <a:pt x="1" y="18"/>
                      <a:pt x="0" y="5"/>
                      <a:pt x="4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" name="Freeform 16"/>
              <p:cNvSpPr>
                <a:spLocks/>
              </p:cNvSpPr>
              <p:nvPr/>
            </p:nvSpPr>
            <p:spPr bwMode="auto">
              <a:xfrm rot="5400000">
                <a:off x="2463801" y="2876546"/>
                <a:ext cx="304800" cy="98425"/>
              </a:xfrm>
              <a:custGeom>
                <a:avLst/>
                <a:gdLst>
                  <a:gd name="T0" fmla="*/ 0 w 77"/>
                  <a:gd name="T1" fmla="*/ 253 h 23"/>
                  <a:gd name="T2" fmla="*/ 5408 w 77"/>
                  <a:gd name="T3" fmla="*/ 3270 h 23"/>
                  <a:gd name="T4" fmla="*/ 7423 w 77"/>
                  <a:gd name="T5" fmla="*/ 2113 h 23"/>
                  <a:gd name="T6" fmla="*/ 4451 w 77"/>
                  <a:gd name="T7" fmla="*/ 2113 h 23"/>
                  <a:gd name="T8" fmla="*/ 3935 w 77"/>
                  <a:gd name="T9" fmla="*/ 995 h 23"/>
                  <a:gd name="T10" fmla="*/ 571 w 77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7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" name="Freeform 17"/>
              <p:cNvSpPr>
                <a:spLocks/>
              </p:cNvSpPr>
              <p:nvPr/>
            </p:nvSpPr>
            <p:spPr bwMode="auto">
              <a:xfrm rot="5400000">
                <a:off x="2405857" y="3310727"/>
                <a:ext cx="115888" cy="104775"/>
              </a:xfrm>
              <a:custGeom>
                <a:avLst/>
                <a:gdLst>
                  <a:gd name="T0" fmla="*/ 0 w 29"/>
                  <a:gd name="T1" fmla="*/ 2189 h 25"/>
                  <a:gd name="T2" fmla="*/ 1533 w 29"/>
                  <a:gd name="T3" fmla="*/ 3052 h 25"/>
                  <a:gd name="T4" fmla="*/ 2618 w 29"/>
                  <a:gd name="T5" fmla="*/ 1156 h 25"/>
                  <a:gd name="T6" fmla="*/ 926 w 29"/>
                  <a:gd name="T7" fmla="*/ 233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Freeform 18"/>
              <p:cNvSpPr>
                <a:spLocks/>
              </p:cNvSpPr>
              <p:nvPr/>
            </p:nvSpPr>
            <p:spPr bwMode="auto">
              <a:xfrm rot="5400000">
                <a:off x="2852738" y="2593971"/>
                <a:ext cx="433388" cy="274638"/>
              </a:xfrm>
              <a:custGeom>
                <a:avLst/>
                <a:gdLst>
                  <a:gd name="T0" fmla="*/ 1305 w 109"/>
                  <a:gd name="T1" fmla="*/ 248 h 65"/>
                  <a:gd name="T2" fmla="*/ 4836 w 109"/>
                  <a:gd name="T3" fmla="*/ 3620 h 65"/>
                  <a:gd name="T4" fmla="*/ 3539 w 109"/>
                  <a:gd name="T5" fmla="*/ 4165 h 65"/>
                  <a:gd name="T6" fmla="*/ 5515 w 109"/>
                  <a:gd name="T7" fmla="*/ 6672 h 65"/>
                  <a:gd name="T8" fmla="*/ 10745 w 109"/>
                  <a:gd name="T9" fmla="*/ 6920 h 65"/>
                  <a:gd name="T10" fmla="*/ 7476 w 109"/>
                  <a:gd name="T11" fmla="*/ 7487 h 65"/>
                  <a:gd name="T12" fmla="*/ 6883 w 109"/>
                  <a:gd name="T13" fmla="*/ 8671 h 65"/>
                  <a:gd name="T14" fmla="*/ 4649 w 109"/>
                  <a:gd name="T15" fmla="*/ 7218 h 65"/>
                  <a:gd name="T16" fmla="*/ 2485 w 109"/>
                  <a:gd name="T17" fmla="*/ 5469 h 65"/>
                  <a:gd name="T18" fmla="*/ 784 w 109"/>
                  <a:gd name="T19" fmla="*/ 3359 h 65"/>
                  <a:gd name="T20" fmla="*/ 992 w 109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9" h="65">
                    <a:moveTo>
                      <a:pt x="13" y="2"/>
                    </a:moveTo>
                    <a:cubicBezTo>
                      <a:pt x="11" y="20"/>
                      <a:pt x="38" y="22"/>
                      <a:pt x="49" y="27"/>
                    </a:cubicBezTo>
                    <a:cubicBezTo>
                      <a:pt x="48" y="31"/>
                      <a:pt x="39" y="27"/>
                      <a:pt x="36" y="31"/>
                    </a:cubicBezTo>
                    <a:cubicBezTo>
                      <a:pt x="34" y="37"/>
                      <a:pt x="49" y="50"/>
                      <a:pt x="56" y="50"/>
                    </a:cubicBezTo>
                    <a:cubicBezTo>
                      <a:pt x="65" y="50"/>
                      <a:pt x="101" y="49"/>
                      <a:pt x="109" y="52"/>
                    </a:cubicBezTo>
                    <a:cubicBezTo>
                      <a:pt x="106" y="51"/>
                      <a:pt x="79" y="54"/>
                      <a:pt x="76" y="56"/>
                    </a:cubicBezTo>
                    <a:cubicBezTo>
                      <a:pt x="73" y="59"/>
                      <a:pt x="70" y="61"/>
                      <a:pt x="70" y="65"/>
                    </a:cubicBezTo>
                    <a:cubicBezTo>
                      <a:pt x="62" y="63"/>
                      <a:pt x="55" y="58"/>
                      <a:pt x="47" y="54"/>
                    </a:cubicBezTo>
                    <a:cubicBezTo>
                      <a:pt x="40" y="50"/>
                      <a:pt x="31" y="46"/>
                      <a:pt x="25" y="41"/>
                    </a:cubicBezTo>
                    <a:cubicBezTo>
                      <a:pt x="18" y="37"/>
                      <a:pt x="12" y="31"/>
                      <a:pt x="8" y="25"/>
                    </a:cubicBezTo>
                    <a:cubicBezTo>
                      <a:pt x="4" y="19"/>
                      <a:pt x="0" y="9"/>
                      <a:pt x="10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Freeform 19"/>
              <p:cNvSpPr>
                <a:spLocks/>
              </p:cNvSpPr>
              <p:nvPr/>
            </p:nvSpPr>
            <p:spPr bwMode="auto">
              <a:xfrm rot="5400000">
                <a:off x="2723357" y="2901152"/>
                <a:ext cx="352425" cy="96838"/>
              </a:xfrm>
              <a:custGeom>
                <a:avLst/>
                <a:gdLst>
                  <a:gd name="T0" fmla="*/ 0 w 89"/>
                  <a:gd name="T1" fmla="*/ 239 h 23"/>
                  <a:gd name="T2" fmla="*/ 5420 w 89"/>
                  <a:gd name="T3" fmla="*/ 3023 h 23"/>
                  <a:gd name="T4" fmla="*/ 8598 w 89"/>
                  <a:gd name="T5" fmla="*/ 2870 h 23"/>
                  <a:gd name="T6" fmla="*/ 4455 w 89"/>
                  <a:gd name="T7" fmla="*/ 1976 h 23"/>
                  <a:gd name="T8" fmla="*/ 3944 w 89"/>
                  <a:gd name="T9" fmla="*/ 936 h 23"/>
                  <a:gd name="T10" fmla="*/ 571 w 89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" name="Freeform 20"/>
              <p:cNvSpPr>
                <a:spLocks/>
              </p:cNvSpPr>
              <p:nvPr/>
            </p:nvSpPr>
            <p:spPr bwMode="auto">
              <a:xfrm rot="5400000">
                <a:off x="2689226" y="3309933"/>
                <a:ext cx="115888" cy="106363"/>
              </a:xfrm>
              <a:custGeom>
                <a:avLst/>
                <a:gdLst>
                  <a:gd name="T0" fmla="*/ 0 w 29"/>
                  <a:gd name="T1" fmla="*/ 2369 h 25"/>
                  <a:gd name="T2" fmla="*/ 1533 w 29"/>
                  <a:gd name="T3" fmla="*/ 3310 h 25"/>
                  <a:gd name="T4" fmla="*/ 2618 w 29"/>
                  <a:gd name="T5" fmla="*/ 1235 h 25"/>
                  <a:gd name="T6" fmla="*/ 926 w 29"/>
                  <a:gd name="T7" fmla="*/ 248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Freeform 21"/>
              <p:cNvSpPr>
                <a:spLocks/>
              </p:cNvSpPr>
              <p:nvPr/>
            </p:nvSpPr>
            <p:spPr bwMode="auto">
              <a:xfrm rot="5400000">
                <a:off x="2980532" y="2712239"/>
                <a:ext cx="66675" cy="46038"/>
              </a:xfrm>
              <a:custGeom>
                <a:avLst/>
                <a:gdLst>
                  <a:gd name="T0" fmla="*/ 183 w 17"/>
                  <a:gd name="T1" fmla="*/ 1265 h 11"/>
                  <a:gd name="T2" fmla="*/ 1013 w 17"/>
                  <a:gd name="T3" fmla="*/ 1155 h 11"/>
                  <a:gd name="T4" fmla="*/ 1295 w 17"/>
                  <a:gd name="T5" fmla="*/ 0 h 11"/>
                  <a:gd name="T6" fmla="*/ 0 w 17"/>
                  <a:gd name="T7" fmla="*/ 77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1">
                    <a:moveTo>
                      <a:pt x="2" y="10"/>
                    </a:moveTo>
                    <a:cubicBezTo>
                      <a:pt x="5" y="11"/>
                      <a:pt x="8" y="10"/>
                      <a:pt x="11" y="9"/>
                    </a:cubicBezTo>
                    <a:cubicBezTo>
                      <a:pt x="13" y="8"/>
                      <a:pt x="17" y="3"/>
                      <a:pt x="14" y="0"/>
                    </a:cubicBezTo>
                    <a:cubicBezTo>
                      <a:pt x="13" y="7"/>
                      <a:pt x="6" y="6"/>
                      <a:pt x="0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Freeform 22"/>
              <p:cNvSpPr>
                <a:spLocks/>
              </p:cNvSpPr>
              <p:nvPr/>
            </p:nvSpPr>
            <p:spPr bwMode="auto">
              <a:xfrm rot="5400000">
                <a:off x="2911476" y="2909883"/>
                <a:ext cx="23813" cy="58738"/>
              </a:xfrm>
              <a:custGeom>
                <a:avLst/>
                <a:gdLst>
                  <a:gd name="T0" fmla="*/ 208 w 6"/>
                  <a:gd name="T1" fmla="*/ 0 h 14"/>
                  <a:gd name="T2" fmla="*/ 0 w 6"/>
                  <a:gd name="T3" fmla="*/ 181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4">
                    <a:moveTo>
                      <a:pt x="2" y="0"/>
                    </a:moveTo>
                    <a:cubicBezTo>
                      <a:pt x="6" y="5"/>
                      <a:pt x="5" y="11"/>
                      <a:pt x="0" y="14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Freeform 23"/>
              <p:cNvSpPr>
                <a:spLocks/>
              </p:cNvSpPr>
              <p:nvPr/>
            </p:nvSpPr>
            <p:spPr bwMode="auto">
              <a:xfrm rot="5400000">
                <a:off x="2765426" y="3132133"/>
                <a:ext cx="95250" cy="50800"/>
              </a:xfrm>
              <a:custGeom>
                <a:avLst/>
                <a:gdLst>
                  <a:gd name="T0" fmla="*/ 0 w 24"/>
                  <a:gd name="T1" fmla="*/ 1059 h 12"/>
                  <a:gd name="T2" fmla="*/ 1488 w 24"/>
                  <a:gd name="T3" fmla="*/ 1459 h 12"/>
                  <a:gd name="T4" fmla="*/ 2270 w 24"/>
                  <a:gd name="T5" fmla="*/ 1216 h 12"/>
                  <a:gd name="T6" fmla="*/ 2158 w 24"/>
                  <a:gd name="T7" fmla="*/ 0 h 12"/>
                  <a:gd name="T8" fmla="*/ 1688 w 24"/>
                  <a:gd name="T9" fmla="*/ 819 h 12"/>
                  <a:gd name="T10" fmla="*/ 1300 w 24"/>
                  <a:gd name="T11" fmla="*/ 819 h 12"/>
                  <a:gd name="T12" fmla="*/ 520 w 24"/>
                  <a:gd name="T13" fmla="*/ 81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0" y="8"/>
                    </a:moveTo>
                    <a:cubicBezTo>
                      <a:pt x="5" y="10"/>
                      <a:pt x="10" y="11"/>
                      <a:pt x="15" y="11"/>
                    </a:cubicBezTo>
                    <a:cubicBezTo>
                      <a:pt x="18" y="12"/>
                      <a:pt x="21" y="12"/>
                      <a:pt x="23" y="9"/>
                    </a:cubicBezTo>
                    <a:cubicBezTo>
                      <a:pt x="24" y="7"/>
                      <a:pt x="24" y="2"/>
                      <a:pt x="22" y="0"/>
                    </a:cubicBezTo>
                    <a:cubicBezTo>
                      <a:pt x="20" y="2"/>
                      <a:pt x="22" y="5"/>
                      <a:pt x="17" y="6"/>
                    </a:cubicBezTo>
                    <a:cubicBezTo>
                      <a:pt x="16" y="6"/>
                      <a:pt x="14" y="6"/>
                      <a:pt x="13" y="6"/>
                    </a:cubicBezTo>
                    <a:cubicBezTo>
                      <a:pt x="10" y="6"/>
                      <a:pt x="7" y="7"/>
                      <a:pt x="5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" name="Freeform 42"/>
              <p:cNvSpPr>
                <a:spLocks/>
              </p:cNvSpPr>
              <p:nvPr/>
            </p:nvSpPr>
            <p:spPr bwMode="auto">
              <a:xfrm rot="5400000">
                <a:off x="1552576" y="2601908"/>
                <a:ext cx="425450" cy="266700"/>
              </a:xfrm>
              <a:custGeom>
                <a:avLst/>
                <a:gdLst>
                  <a:gd name="T0" fmla="*/ 1097 w 107"/>
                  <a:gd name="T1" fmla="*/ 0 h 63"/>
                  <a:gd name="T2" fmla="*/ 4649 w 107"/>
                  <a:gd name="T3" fmla="*/ 3392 h 63"/>
                  <a:gd name="T4" fmla="*/ 3344 w 107"/>
                  <a:gd name="T5" fmla="*/ 3891 h 63"/>
                  <a:gd name="T6" fmla="*/ 5312 w 107"/>
                  <a:gd name="T7" fmla="*/ 6464 h 63"/>
                  <a:gd name="T8" fmla="*/ 10545 w 107"/>
                  <a:gd name="T9" fmla="*/ 6733 h 63"/>
                  <a:gd name="T10" fmla="*/ 7276 w 107"/>
                  <a:gd name="T11" fmla="*/ 7283 h 63"/>
                  <a:gd name="T12" fmla="*/ 6692 w 107"/>
                  <a:gd name="T13" fmla="*/ 8499 h 63"/>
                  <a:gd name="T14" fmla="*/ 4448 w 107"/>
                  <a:gd name="T15" fmla="*/ 7032 h 63"/>
                  <a:gd name="T16" fmla="*/ 2277 w 107"/>
                  <a:gd name="T17" fmla="*/ 5256 h 63"/>
                  <a:gd name="T18" fmla="*/ 396 w 107"/>
                  <a:gd name="T19" fmla="*/ 3093 h 63"/>
                  <a:gd name="T20" fmla="*/ 396 w 107"/>
                  <a:gd name="T21" fmla="*/ 0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7" h="63">
                    <a:moveTo>
                      <a:pt x="11" y="0"/>
                    </a:moveTo>
                    <a:cubicBezTo>
                      <a:pt x="9" y="18"/>
                      <a:pt x="36" y="20"/>
                      <a:pt x="47" y="25"/>
                    </a:cubicBezTo>
                    <a:cubicBezTo>
                      <a:pt x="46" y="29"/>
                      <a:pt x="37" y="25"/>
                      <a:pt x="34" y="29"/>
                    </a:cubicBezTo>
                    <a:cubicBezTo>
                      <a:pt x="32" y="35"/>
                      <a:pt x="47" y="48"/>
                      <a:pt x="54" y="48"/>
                    </a:cubicBezTo>
                    <a:cubicBezTo>
                      <a:pt x="63" y="48"/>
                      <a:pt x="99" y="47"/>
                      <a:pt x="107" y="50"/>
                    </a:cubicBezTo>
                    <a:cubicBezTo>
                      <a:pt x="104" y="49"/>
                      <a:pt x="77" y="52"/>
                      <a:pt x="74" y="54"/>
                    </a:cubicBezTo>
                    <a:cubicBezTo>
                      <a:pt x="71" y="57"/>
                      <a:pt x="68" y="59"/>
                      <a:pt x="68" y="63"/>
                    </a:cubicBezTo>
                    <a:cubicBezTo>
                      <a:pt x="60" y="61"/>
                      <a:pt x="53" y="56"/>
                      <a:pt x="45" y="52"/>
                    </a:cubicBezTo>
                    <a:cubicBezTo>
                      <a:pt x="38" y="48"/>
                      <a:pt x="29" y="44"/>
                      <a:pt x="23" y="39"/>
                    </a:cubicBezTo>
                    <a:cubicBezTo>
                      <a:pt x="16" y="35"/>
                      <a:pt x="9" y="29"/>
                      <a:pt x="4" y="23"/>
                    </a:cubicBezTo>
                    <a:cubicBezTo>
                      <a:pt x="1" y="18"/>
                      <a:pt x="0" y="5"/>
                      <a:pt x="4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Freeform 43"/>
              <p:cNvSpPr>
                <a:spLocks/>
              </p:cNvSpPr>
              <p:nvPr/>
            </p:nvSpPr>
            <p:spPr bwMode="auto">
              <a:xfrm rot="5400000">
                <a:off x="1447801" y="2876546"/>
                <a:ext cx="304800" cy="98425"/>
              </a:xfrm>
              <a:custGeom>
                <a:avLst/>
                <a:gdLst>
                  <a:gd name="T0" fmla="*/ 0 w 77"/>
                  <a:gd name="T1" fmla="*/ 253 h 23"/>
                  <a:gd name="T2" fmla="*/ 5408 w 77"/>
                  <a:gd name="T3" fmla="*/ 3270 h 23"/>
                  <a:gd name="T4" fmla="*/ 7423 w 77"/>
                  <a:gd name="T5" fmla="*/ 2113 h 23"/>
                  <a:gd name="T6" fmla="*/ 4451 w 77"/>
                  <a:gd name="T7" fmla="*/ 2113 h 23"/>
                  <a:gd name="T8" fmla="*/ 3935 w 77"/>
                  <a:gd name="T9" fmla="*/ 995 h 23"/>
                  <a:gd name="T10" fmla="*/ 571 w 77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7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Freeform 44"/>
              <p:cNvSpPr>
                <a:spLocks/>
              </p:cNvSpPr>
              <p:nvPr/>
            </p:nvSpPr>
            <p:spPr bwMode="auto">
              <a:xfrm rot="5400000">
                <a:off x="1389857" y="3310727"/>
                <a:ext cx="115888" cy="104775"/>
              </a:xfrm>
              <a:custGeom>
                <a:avLst/>
                <a:gdLst>
                  <a:gd name="T0" fmla="*/ 0 w 29"/>
                  <a:gd name="T1" fmla="*/ 2189 h 25"/>
                  <a:gd name="T2" fmla="*/ 1533 w 29"/>
                  <a:gd name="T3" fmla="*/ 3052 h 25"/>
                  <a:gd name="T4" fmla="*/ 2618 w 29"/>
                  <a:gd name="T5" fmla="*/ 1156 h 25"/>
                  <a:gd name="T6" fmla="*/ 926 w 29"/>
                  <a:gd name="T7" fmla="*/ 233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Freeform 45"/>
              <p:cNvSpPr>
                <a:spLocks/>
              </p:cNvSpPr>
              <p:nvPr/>
            </p:nvSpPr>
            <p:spPr bwMode="auto">
              <a:xfrm rot="5400000">
                <a:off x="1836738" y="2593971"/>
                <a:ext cx="433388" cy="274638"/>
              </a:xfrm>
              <a:custGeom>
                <a:avLst/>
                <a:gdLst>
                  <a:gd name="T0" fmla="*/ 1305 w 109"/>
                  <a:gd name="T1" fmla="*/ 248 h 65"/>
                  <a:gd name="T2" fmla="*/ 4836 w 109"/>
                  <a:gd name="T3" fmla="*/ 3620 h 65"/>
                  <a:gd name="T4" fmla="*/ 3539 w 109"/>
                  <a:gd name="T5" fmla="*/ 4165 h 65"/>
                  <a:gd name="T6" fmla="*/ 5515 w 109"/>
                  <a:gd name="T7" fmla="*/ 6672 h 65"/>
                  <a:gd name="T8" fmla="*/ 10745 w 109"/>
                  <a:gd name="T9" fmla="*/ 6920 h 65"/>
                  <a:gd name="T10" fmla="*/ 7476 w 109"/>
                  <a:gd name="T11" fmla="*/ 7487 h 65"/>
                  <a:gd name="T12" fmla="*/ 6883 w 109"/>
                  <a:gd name="T13" fmla="*/ 8671 h 65"/>
                  <a:gd name="T14" fmla="*/ 4649 w 109"/>
                  <a:gd name="T15" fmla="*/ 7218 h 65"/>
                  <a:gd name="T16" fmla="*/ 2485 w 109"/>
                  <a:gd name="T17" fmla="*/ 5469 h 65"/>
                  <a:gd name="T18" fmla="*/ 784 w 109"/>
                  <a:gd name="T19" fmla="*/ 3359 h 65"/>
                  <a:gd name="T20" fmla="*/ 992 w 109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9" h="65">
                    <a:moveTo>
                      <a:pt x="13" y="2"/>
                    </a:moveTo>
                    <a:cubicBezTo>
                      <a:pt x="11" y="20"/>
                      <a:pt x="38" y="22"/>
                      <a:pt x="49" y="27"/>
                    </a:cubicBezTo>
                    <a:cubicBezTo>
                      <a:pt x="48" y="31"/>
                      <a:pt x="39" y="27"/>
                      <a:pt x="36" y="31"/>
                    </a:cubicBezTo>
                    <a:cubicBezTo>
                      <a:pt x="34" y="37"/>
                      <a:pt x="49" y="50"/>
                      <a:pt x="56" y="50"/>
                    </a:cubicBezTo>
                    <a:cubicBezTo>
                      <a:pt x="65" y="50"/>
                      <a:pt x="101" y="49"/>
                      <a:pt x="109" y="52"/>
                    </a:cubicBezTo>
                    <a:cubicBezTo>
                      <a:pt x="106" y="51"/>
                      <a:pt x="79" y="54"/>
                      <a:pt x="76" y="56"/>
                    </a:cubicBezTo>
                    <a:cubicBezTo>
                      <a:pt x="73" y="59"/>
                      <a:pt x="70" y="61"/>
                      <a:pt x="70" y="65"/>
                    </a:cubicBezTo>
                    <a:cubicBezTo>
                      <a:pt x="62" y="63"/>
                      <a:pt x="55" y="58"/>
                      <a:pt x="47" y="54"/>
                    </a:cubicBezTo>
                    <a:cubicBezTo>
                      <a:pt x="40" y="50"/>
                      <a:pt x="31" y="46"/>
                      <a:pt x="25" y="41"/>
                    </a:cubicBezTo>
                    <a:cubicBezTo>
                      <a:pt x="18" y="37"/>
                      <a:pt x="12" y="31"/>
                      <a:pt x="8" y="25"/>
                    </a:cubicBezTo>
                    <a:cubicBezTo>
                      <a:pt x="4" y="19"/>
                      <a:pt x="0" y="9"/>
                      <a:pt x="10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" name="Freeform 46"/>
              <p:cNvSpPr>
                <a:spLocks/>
              </p:cNvSpPr>
              <p:nvPr/>
            </p:nvSpPr>
            <p:spPr bwMode="auto">
              <a:xfrm rot="5400000">
                <a:off x="1707357" y="2901152"/>
                <a:ext cx="352425" cy="96838"/>
              </a:xfrm>
              <a:custGeom>
                <a:avLst/>
                <a:gdLst>
                  <a:gd name="T0" fmla="*/ 0 w 89"/>
                  <a:gd name="T1" fmla="*/ 239 h 23"/>
                  <a:gd name="T2" fmla="*/ 5420 w 89"/>
                  <a:gd name="T3" fmla="*/ 3023 h 23"/>
                  <a:gd name="T4" fmla="*/ 8598 w 89"/>
                  <a:gd name="T5" fmla="*/ 2870 h 23"/>
                  <a:gd name="T6" fmla="*/ 4455 w 89"/>
                  <a:gd name="T7" fmla="*/ 1976 h 23"/>
                  <a:gd name="T8" fmla="*/ 3944 w 89"/>
                  <a:gd name="T9" fmla="*/ 936 h 23"/>
                  <a:gd name="T10" fmla="*/ 571 w 89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Freeform 47"/>
              <p:cNvSpPr>
                <a:spLocks/>
              </p:cNvSpPr>
              <p:nvPr/>
            </p:nvSpPr>
            <p:spPr bwMode="auto">
              <a:xfrm rot="5400000">
                <a:off x="1673226" y="3309933"/>
                <a:ext cx="115888" cy="106363"/>
              </a:xfrm>
              <a:custGeom>
                <a:avLst/>
                <a:gdLst>
                  <a:gd name="T0" fmla="*/ 0 w 29"/>
                  <a:gd name="T1" fmla="*/ 2369 h 25"/>
                  <a:gd name="T2" fmla="*/ 1533 w 29"/>
                  <a:gd name="T3" fmla="*/ 3310 h 25"/>
                  <a:gd name="T4" fmla="*/ 2618 w 29"/>
                  <a:gd name="T5" fmla="*/ 1235 h 25"/>
                  <a:gd name="T6" fmla="*/ 926 w 29"/>
                  <a:gd name="T7" fmla="*/ 248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Freeform 48"/>
              <p:cNvSpPr>
                <a:spLocks/>
              </p:cNvSpPr>
              <p:nvPr/>
            </p:nvSpPr>
            <p:spPr bwMode="auto">
              <a:xfrm rot="5400000">
                <a:off x="1964532" y="2712239"/>
                <a:ext cx="66675" cy="46038"/>
              </a:xfrm>
              <a:custGeom>
                <a:avLst/>
                <a:gdLst>
                  <a:gd name="T0" fmla="*/ 183 w 17"/>
                  <a:gd name="T1" fmla="*/ 1265 h 11"/>
                  <a:gd name="T2" fmla="*/ 1013 w 17"/>
                  <a:gd name="T3" fmla="*/ 1155 h 11"/>
                  <a:gd name="T4" fmla="*/ 1295 w 17"/>
                  <a:gd name="T5" fmla="*/ 0 h 11"/>
                  <a:gd name="T6" fmla="*/ 0 w 17"/>
                  <a:gd name="T7" fmla="*/ 77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1">
                    <a:moveTo>
                      <a:pt x="2" y="10"/>
                    </a:moveTo>
                    <a:cubicBezTo>
                      <a:pt x="5" y="11"/>
                      <a:pt x="8" y="10"/>
                      <a:pt x="11" y="9"/>
                    </a:cubicBezTo>
                    <a:cubicBezTo>
                      <a:pt x="13" y="8"/>
                      <a:pt x="17" y="3"/>
                      <a:pt x="14" y="0"/>
                    </a:cubicBezTo>
                    <a:cubicBezTo>
                      <a:pt x="13" y="7"/>
                      <a:pt x="6" y="6"/>
                      <a:pt x="0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Freeform 49"/>
              <p:cNvSpPr>
                <a:spLocks/>
              </p:cNvSpPr>
              <p:nvPr/>
            </p:nvSpPr>
            <p:spPr bwMode="auto">
              <a:xfrm rot="5400000">
                <a:off x="1895476" y="2909883"/>
                <a:ext cx="23813" cy="58738"/>
              </a:xfrm>
              <a:custGeom>
                <a:avLst/>
                <a:gdLst>
                  <a:gd name="T0" fmla="*/ 208 w 6"/>
                  <a:gd name="T1" fmla="*/ 0 h 14"/>
                  <a:gd name="T2" fmla="*/ 0 w 6"/>
                  <a:gd name="T3" fmla="*/ 181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4">
                    <a:moveTo>
                      <a:pt x="2" y="0"/>
                    </a:moveTo>
                    <a:cubicBezTo>
                      <a:pt x="6" y="5"/>
                      <a:pt x="5" y="11"/>
                      <a:pt x="0" y="14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" name="Freeform 50"/>
              <p:cNvSpPr>
                <a:spLocks/>
              </p:cNvSpPr>
              <p:nvPr/>
            </p:nvSpPr>
            <p:spPr bwMode="auto">
              <a:xfrm rot="5400000">
                <a:off x="1749426" y="3132133"/>
                <a:ext cx="95250" cy="50800"/>
              </a:xfrm>
              <a:custGeom>
                <a:avLst/>
                <a:gdLst>
                  <a:gd name="T0" fmla="*/ 0 w 24"/>
                  <a:gd name="T1" fmla="*/ 1059 h 12"/>
                  <a:gd name="T2" fmla="*/ 1488 w 24"/>
                  <a:gd name="T3" fmla="*/ 1459 h 12"/>
                  <a:gd name="T4" fmla="*/ 2270 w 24"/>
                  <a:gd name="T5" fmla="*/ 1216 h 12"/>
                  <a:gd name="T6" fmla="*/ 2158 w 24"/>
                  <a:gd name="T7" fmla="*/ 0 h 12"/>
                  <a:gd name="T8" fmla="*/ 1688 w 24"/>
                  <a:gd name="T9" fmla="*/ 819 h 12"/>
                  <a:gd name="T10" fmla="*/ 1300 w 24"/>
                  <a:gd name="T11" fmla="*/ 819 h 12"/>
                  <a:gd name="T12" fmla="*/ 520 w 24"/>
                  <a:gd name="T13" fmla="*/ 81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0" y="8"/>
                    </a:moveTo>
                    <a:cubicBezTo>
                      <a:pt x="5" y="10"/>
                      <a:pt x="10" y="11"/>
                      <a:pt x="15" y="11"/>
                    </a:cubicBezTo>
                    <a:cubicBezTo>
                      <a:pt x="18" y="12"/>
                      <a:pt x="21" y="12"/>
                      <a:pt x="23" y="9"/>
                    </a:cubicBezTo>
                    <a:cubicBezTo>
                      <a:pt x="24" y="7"/>
                      <a:pt x="24" y="2"/>
                      <a:pt x="22" y="0"/>
                    </a:cubicBezTo>
                    <a:cubicBezTo>
                      <a:pt x="20" y="2"/>
                      <a:pt x="22" y="5"/>
                      <a:pt x="17" y="6"/>
                    </a:cubicBezTo>
                    <a:cubicBezTo>
                      <a:pt x="16" y="6"/>
                      <a:pt x="14" y="6"/>
                      <a:pt x="13" y="6"/>
                    </a:cubicBezTo>
                    <a:cubicBezTo>
                      <a:pt x="10" y="6"/>
                      <a:pt x="7" y="7"/>
                      <a:pt x="5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Freeform 51"/>
              <p:cNvSpPr>
                <a:spLocks/>
              </p:cNvSpPr>
              <p:nvPr/>
            </p:nvSpPr>
            <p:spPr bwMode="auto">
              <a:xfrm rot="5400000">
                <a:off x="1063626" y="2500308"/>
                <a:ext cx="95250" cy="117475"/>
              </a:xfrm>
              <a:custGeom>
                <a:avLst/>
                <a:gdLst>
                  <a:gd name="T0" fmla="*/ 988 w 24"/>
                  <a:gd name="T1" fmla="*/ 0 h 28"/>
                  <a:gd name="T2" fmla="*/ 1095 w 24"/>
                  <a:gd name="T3" fmla="*/ 3618 h 28"/>
                  <a:gd name="T4" fmla="*/ 1488 w 24"/>
                  <a:gd name="T5" fmla="*/ 2730 h 28"/>
                  <a:gd name="T6" fmla="*/ 2345 w 24"/>
                  <a:gd name="T7" fmla="*/ 1810 h 28"/>
                  <a:gd name="T8" fmla="*/ 1375 w 24"/>
                  <a:gd name="T9" fmla="*/ 1573 h 28"/>
                  <a:gd name="T10" fmla="*/ 1095 w 24"/>
                  <a:gd name="T11" fmla="*/ 14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10" y="0"/>
                    </a:moveTo>
                    <a:cubicBezTo>
                      <a:pt x="0" y="3"/>
                      <a:pt x="7" y="23"/>
                      <a:pt x="11" y="28"/>
                    </a:cubicBezTo>
                    <a:cubicBezTo>
                      <a:pt x="13" y="26"/>
                      <a:pt x="13" y="23"/>
                      <a:pt x="15" y="21"/>
                    </a:cubicBezTo>
                    <a:cubicBezTo>
                      <a:pt x="17" y="18"/>
                      <a:pt x="22" y="17"/>
                      <a:pt x="24" y="14"/>
                    </a:cubicBezTo>
                    <a:cubicBezTo>
                      <a:pt x="21" y="10"/>
                      <a:pt x="17" y="14"/>
                      <a:pt x="14" y="12"/>
                    </a:cubicBezTo>
                    <a:cubicBezTo>
                      <a:pt x="10" y="10"/>
                      <a:pt x="12" y="5"/>
                      <a:pt x="11" y="1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Freeform 52"/>
              <p:cNvSpPr>
                <a:spLocks/>
              </p:cNvSpPr>
              <p:nvPr/>
            </p:nvSpPr>
            <p:spPr bwMode="auto">
              <a:xfrm rot="5400000">
                <a:off x="2396332" y="3028152"/>
                <a:ext cx="671513" cy="50800"/>
              </a:xfrm>
              <a:custGeom>
                <a:avLst/>
                <a:gdLst>
                  <a:gd name="T0" fmla="*/ 8250 w 169"/>
                  <a:gd name="T1" fmla="*/ 0 h 12"/>
                  <a:gd name="T2" fmla="*/ 596 w 169"/>
                  <a:gd name="T3" fmla="*/ 0 h 12"/>
                  <a:gd name="T4" fmla="*/ 0 w 169"/>
                  <a:gd name="T5" fmla="*/ 819 h 12"/>
                  <a:gd name="T6" fmla="*/ 596 w 169"/>
                  <a:gd name="T7" fmla="*/ 1613 h 12"/>
                  <a:gd name="T8" fmla="*/ 16014 w 169"/>
                  <a:gd name="T9" fmla="*/ 1613 h 12"/>
                  <a:gd name="T10" fmla="*/ 16607 w 169"/>
                  <a:gd name="T11" fmla="*/ 819 h 12"/>
                  <a:gd name="T12" fmla="*/ 16014 w 169"/>
                  <a:gd name="T13" fmla="*/ 0 h 12"/>
                  <a:gd name="T14" fmla="*/ 8250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9"/>
                      <a:pt x="169" y="6"/>
                    </a:cubicBezTo>
                    <a:cubicBezTo>
                      <a:pt x="169" y="2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Freeform 53"/>
              <p:cNvSpPr>
                <a:spLocks/>
              </p:cNvSpPr>
              <p:nvPr/>
            </p:nvSpPr>
            <p:spPr bwMode="auto">
              <a:xfrm rot="5400000">
                <a:off x="2517776" y="2852733"/>
                <a:ext cx="631825" cy="50800"/>
              </a:xfrm>
              <a:custGeom>
                <a:avLst/>
                <a:gdLst>
                  <a:gd name="T0" fmla="*/ 7857 w 159"/>
                  <a:gd name="T1" fmla="*/ 0 h 12"/>
                  <a:gd name="T2" fmla="*/ 708 w 159"/>
                  <a:gd name="T3" fmla="*/ 0 h 12"/>
                  <a:gd name="T4" fmla="*/ 0 w 159"/>
                  <a:gd name="T5" fmla="*/ 819 h 12"/>
                  <a:gd name="T6" fmla="*/ 708 w 159"/>
                  <a:gd name="T7" fmla="*/ 1613 h 12"/>
                  <a:gd name="T8" fmla="*/ 15044 w 159"/>
                  <a:gd name="T9" fmla="*/ 1613 h 12"/>
                  <a:gd name="T10" fmla="*/ 15620 w 159"/>
                  <a:gd name="T11" fmla="*/ 819 h 12"/>
                  <a:gd name="T12" fmla="*/ 15044 w 159"/>
                  <a:gd name="T13" fmla="*/ 0 h 12"/>
                  <a:gd name="T14" fmla="*/ 7857 w 15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2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53" y="12"/>
                      <a:pt x="153" y="12"/>
                      <a:pt x="153" y="12"/>
                    </a:cubicBezTo>
                    <a:cubicBezTo>
                      <a:pt x="156" y="12"/>
                      <a:pt x="159" y="10"/>
                      <a:pt x="159" y="6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Freeform 54"/>
              <p:cNvSpPr>
                <a:spLocks/>
              </p:cNvSpPr>
              <p:nvPr/>
            </p:nvSpPr>
            <p:spPr bwMode="auto">
              <a:xfrm rot="5400000">
                <a:off x="2739232" y="2713827"/>
                <a:ext cx="401638" cy="50800"/>
              </a:xfrm>
              <a:custGeom>
                <a:avLst/>
                <a:gdLst>
                  <a:gd name="T0" fmla="*/ 9369 w 101"/>
                  <a:gd name="T1" fmla="*/ 0 h 12"/>
                  <a:gd name="T2" fmla="*/ 4649 w 101"/>
                  <a:gd name="T3" fmla="*/ 0 h 12"/>
                  <a:gd name="T4" fmla="*/ 1180 w 101"/>
                  <a:gd name="T5" fmla="*/ 0 h 12"/>
                  <a:gd name="T6" fmla="*/ 0 w 101"/>
                  <a:gd name="T7" fmla="*/ 1613 h 12"/>
                  <a:gd name="T8" fmla="*/ 9369 w 101"/>
                  <a:gd name="T9" fmla="*/ 1613 h 12"/>
                  <a:gd name="T10" fmla="*/ 9965 w 101"/>
                  <a:gd name="T11" fmla="*/ 819 h 12"/>
                  <a:gd name="T12" fmla="*/ 9369 w 101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2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8"/>
                      <a:pt x="0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8" y="12"/>
                      <a:pt x="101" y="10"/>
                      <a:pt x="101" y="6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Freeform 56"/>
              <p:cNvSpPr>
                <a:spLocks/>
              </p:cNvSpPr>
              <p:nvPr/>
            </p:nvSpPr>
            <p:spPr bwMode="auto">
              <a:xfrm rot="5400000">
                <a:off x="2452688" y="3081333"/>
                <a:ext cx="352425" cy="53975"/>
              </a:xfrm>
              <a:custGeom>
                <a:avLst/>
                <a:gdLst>
                  <a:gd name="T0" fmla="*/ 571 w 89"/>
                  <a:gd name="T1" fmla="*/ 1593 h 13"/>
                  <a:gd name="T2" fmla="*/ 4717 w 89"/>
                  <a:gd name="T3" fmla="*/ 1593 h 13"/>
                  <a:gd name="T4" fmla="*/ 8598 w 89"/>
                  <a:gd name="T5" fmla="*/ 0 h 13"/>
                  <a:gd name="T6" fmla="*/ 5692 w 89"/>
                  <a:gd name="T7" fmla="*/ 0 h 13"/>
                  <a:gd name="T8" fmla="*/ 571 w 89"/>
                  <a:gd name="T9" fmla="*/ 0 h 13"/>
                  <a:gd name="T10" fmla="*/ 0 w 89"/>
                  <a:gd name="T11" fmla="*/ 842 h 13"/>
                  <a:gd name="T12" fmla="*/ 571 w 89"/>
                  <a:gd name="T13" fmla="*/ 1593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3">
                    <a:moveTo>
                      <a:pt x="6" y="13"/>
                    </a:moveTo>
                    <a:cubicBezTo>
                      <a:pt x="49" y="13"/>
                      <a:pt x="49" y="13"/>
                      <a:pt x="49" y="13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1706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Freeform 57"/>
              <p:cNvSpPr>
                <a:spLocks/>
              </p:cNvSpPr>
              <p:nvPr/>
            </p:nvSpPr>
            <p:spPr bwMode="auto">
              <a:xfrm rot="5400000">
                <a:off x="2676526" y="3011483"/>
                <a:ext cx="314325" cy="50800"/>
              </a:xfrm>
              <a:custGeom>
                <a:avLst/>
                <a:gdLst>
                  <a:gd name="T0" fmla="*/ 7223 w 79"/>
                  <a:gd name="T1" fmla="*/ 1613 h 12"/>
                  <a:gd name="T2" fmla="*/ 7807 w 79"/>
                  <a:gd name="T3" fmla="*/ 819 h 12"/>
                  <a:gd name="T4" fmla="*/ 7223 w 79"/>
                  <a:gd name="T5" fmla="*/ 0 h 12"/>
                  <a:gd name="T6" fmla="*/ 0 w 79"/>
                  <a:gd name="T7" fmla="*/ 0 h 12"/>
                  <a:gd name="T8" fmla="*/ 0 w 79"/>
                  <a:gd name="T9" fmla="*/ 1613 h 12"/>
                  <a:gd name="T10" fmla="*/ 7223 w 79"/>
                  <a:gd name="T11" fmla="*/ 16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2">
                    <a:moveTo>
                      <a:pt x="73" y="12"/>
                    </a:moveTo>
                    <a:cubicBezTo>
                      <a:pt x="76" y="12"/>
                      <a:pt x="79" y="10"/>
                      <a:pt x="79" y="6"/>
                    </a:cubicBezTo>
                    <a:cubicBezTo>
                      <a:pt x="79" y="3"/>
                      <a:pt x="76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lnTo>
                      <a:pt x="73" y="12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Freeform 58"/>
              <p:cNvSpPr>
                <a:spLocks/>
              </p:cNvSpPr>
              <p:nvPr/>
            </p:nvSpPr>
            <p:spPr bwMode="auto">
              <a:xfrm rot="5400000">
                <a:off x="2563020" y="3194840"/>
                <a:ext cx="338138" cy="50800"/>
              </a:xfrm>
              <a:custGeom>
                <a:avLst/>
                <a:gdLst>
                  <a:gd name="T0" fmla="*/ 0 w 85"/>
                  <a:gd name="T1" fmla="*/ 0 h 12"/>
                  <a:gd name="T2" fmla="*/ 0 w 85"/>
                  <a:gd name="T3" fmla="*/ 1613 h 12"/>
                  <a:gd name="T4" fmla="*/ 7806 w 85"/>
                  <a:gd name="T5" fmla="*/ 1613 h 12"/>
                  <a:gd name="T6" fmla="*/ 8402 w 85"/>
                  <a:gd name="T7" fmla="*/ 819 h 12"/>
                  <a:gd name="T8" fmla="*/ 7806 w 85"/>
                  <a:gd name="T9" fmla="*/ 0 h 12"/>
                  <a:gd name="T10" fmla="*/ 0 w 85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5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2" y="12"/>
                      <a:pt x="85" y="9"/>
                      <a:pt x="85" y="6"/>
                    </a:cubicBezTo>
                    <a:cubicBezTo>
                      <a:pt x="85" y="2"/>
                      <a:pt x="82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" name="Freeform 59"/>
              <p:cNvSpPr>
                <a:spLocks/>
              </p:cNvSpPr>
              <p:nvPr/>
            </p:nvSpPr>
            <p:spPr bwMode="auto">
              <a:xfrm rot="5400000">
                <a:off x="2547938" y="3176583"/>
                <a:ext cx="161925" cy="53975"/>
              </a:xfrm>
              <a:custGeom>
                <a:avLst/>
                <a:gdLst>
                  <a:gd name="T0" fmla="*/ 0 w 41"/>
                  <a:gd name="T1" fmla="*/ 0 h 13"/>
                  <a:gd name="T2" fmla="*/ 0 w 41"/>
                  <a:gd name="T3" fmla="*/ 1593 h 13"/>
                  <a:gd name="T4" fmla="*/ 75 w 41"/>
                  <a:gd name="T5" fmla="*/ 1593 h 13"/>
                  <a:gd name="T6" fmla="*/ 3911 w 41"/>
                  <a:gd name="T7" fmla="*/ 0 h 13"/>
                  <a:gd name="T8" fmla="*/ 0 w 41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Freeform 60"/>
              <p:cNvSpPr>
                <a:spLocks/>
              </p:cNvSpPr>
              <p:nvPr/>
            </p:nvSpPr>
            <p:spPr bwMode="auto">
              <a:xfrm rot="5400000">
                <a:off x="2832895" y="2807489"/>
                <a:ext cx="214313" cy="50800"/>
              </a:xfrm>
              <a:custGeom>
                <a:avLst/>
                <a:gdLst>
                  <a:gd name="T0" fmla="*/ 0 w 54"/>
                  <a:gd name="T1" fmla="*/ 1613 h 12"/>
                  <a:gd name="T2" fmla="*/ 4688 w 54"/>
                  <a:gd name="T3" fmla="*/ 1613 h 12"/>
                  <a:gd name="T4" fmla="*/ 5283 w 54"/>
                  <a:gd name="T5" fmla="*/ 819 h 12"/>
                  <a:gd name="T6" fmla="*/ 4688 w 54"/>
                  <a:gd name="T7" fmla="*/ 0 h 12"/>
                  <a:gd name="T8" fmla="*/ 0 w 54"/>
                  <a:gd name="T9" fmla="*/ 0 h 12"/>
                  <a:gd name="T10" fmla="*/ 0 w 54"/>
                  <a:gd name="T11" fmla="*/ 16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2">
                    <a:moveTo>
                      <a:pt x="0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51" y="12"/>
                      <a:pt x="54" y="10"/>
                      <a:pt x="54" y="6"/>
                    </a:cubicBezTo>
                    <a:cubicBezTo>
                      <a:pt x="54" y="3"/>
                      <a:pt x="51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Freeform 61"/>
              <p:cNvSpPr>
                <a:spLocks/>
              </p:cNvSpPr>
              <p:nvPr/>
            </p:nvSpPr>
            <p:spPr bwMode="auto">
              <a:xfrm rot="5400000">
                <a:off x="2439195" y="2990052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248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Freeform 62"/>
              <p:cNvSpPr>
                <a:spLocks/>
              </p:cNvSpPr>
              <p:nvPr/>
            </p:nvSpPr>
            <p:spPr bwMode="auto">
              <a:xfrm rot="5400000">
                <a:off x="2543176" y="283685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397 h 9"/>
                  <a:gd name="T6" fmla="*/ 395 w 148"/>
                  <a:gd name="T7" fmla="*/ 1059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2" y="1"/>
                      <a:pt x="52" y="3"/>
                    </a:cubicBezTo>
                    <a:cubicBezTo>
                      <a:pt x="27" y="4"/>
                      <a:pt x="4" y="5"/>
                      <a:pt x="4" y="8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" name="Freeform 63"/>
              <p:cNvSpPr>
                <a:spLocks/>
              </p:cNvSpPr>
              <p:nvPr/>
            </p:nvSpPr>
            <p:spPr bwMode="auto">
              <a:xfrm rot="5400000">
                <a:off x="2474120" y="3071014"/>
                <a:ext cx="309563" cy="38100"/>
              </a:xfrm>
              <a:custGeom>
                <a:avLst/>
                <a:gdLst>
                  <a:gd name="T0" fmla="*/ 595 w 78"/>
                  <a:gd name="T1" fmla="*/ 0 h 9"/>
                  <a:gd name="T2" fmla="*/ 7550 w 78"/>
                  <a:gd name="T3" fmla="*/ 0 h 9"/>
                  <a:gd name="T4" fmla="*/ 3720 w 78"/>
                  <a:gd name="T5" fmla="*/ 248 h 9"/>
                  <a:gd name="T6" fmla="*/ 313 w 78"/>
                  <a:gd name="T7" fmla="*/ 968 h 9"/>
                  <a:gd name="T8" fmla="*/ 595 w 7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9">
                    <a:moveTo>
                      <a:pt x="6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71" y="0"/>
                      <a:pt x="78" y="0"/>
                      <a:pt x="38" y="2"/>
                    </a:cubicBezTo>
                    <a:cubicBezTo>
                      <a:pt x="13" y="3"/>
                      <a:pt x="3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Freeform 64"/>
              <p:cNvSpPr>
                <a:spLocks/>
              </p:cNvSpPr>
              <p:nvPr/>
            </p:nvSpPr>
            <p:spPr bwMode="auto">
              <a:xfrm rot="5400000">
                <a:off x="2813845" y="2756689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0" y="2"/>
                      <a:pt x="9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Freeform 65"/>
              <p:cNvSpPr>
                <a:spLocks/>
              </p:cNvSpPr>
              <p:nvPr/>
            </p:nvSpPr>
            <p:spPr bwMode="auto">
              <a:xfrm rot="5400000">
                <a:off x="2396332" y="3028152"/>
                <a:ext cx="671513" cy="50800"/>
              </a:xfrm>
              <a:custGeom>
                <a:avLst/>
                <a:gdLst>
                  <a:gd name="T0" fmla="*/ 8250 w 169"/>
                  <a:gd name="T1" fmla="*/ 0 h 12"/>
                  <a:gd name="T2" fmla="*/ 596 w 169"/>
                  <a:gd name="T3" fmla="*/ 0 h 12"/>
                  <a:gd name="T4" fmla="*/ 0 w 169"/>
                  <a:gd name="T5" fmla="*/ 819 h 12"/>
                  <a:gd name="T6" fmla="*/ 596 w 169"/>
                  <a:gd name="T7" fmla="*/ 1613 h 12"/>
                  <a:gd name="T8" fmla="*/ 16014 w 169"/>
                  <a:gd name="T9" fmla="*/ 1613 h 12"/>
                  <a:gd name="T10" fmla="*/ 16607 w 169"/>
                  <a:gd name="T11" fmla="*/ 819 h 12"/>
                  <a:gd name="T12" fmla="*/ 16014 w 169"/>
                  <a:gd name="T13" fmla="*/ 0 h 12"/>
                  <a:gd name="T14" fmla="*/ 8250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9"/>
                      <a:pt x="169" y="6"/>
                    </a:cubicBezTo>
                    <a:cubicBezTo>
                      <a:pt x="169" y="2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Freeform 66"/>
              <p:cNvSpPr>
                <a:spLocks/>
              </p:cNvSpPr>
              <p:nvPr/>
            </p:nvSpPr>
            <p:spPr bwMode="auto">
              <a:xfrm rot="5400000">
                <a:off x="2517776" y="2852733"/>
                <a:ext cx="631825" cy="50800"/>
              </a:xfrm>
              <a:custGeom>
                <a:avLst/>
                <a:gdLst>
                  <a:gd name="T0" fmla="*/ 7857 w 159"/>
                  <a:gd name="T1" fmla="*/ 0 h 12"/>
                  <a:gd name="T2" fmla="*/ 708 w 159"/>
                  <a:gd name="T3" fmla="*/ 0 h 12"/>
                  <a:gd name="T4" fmla="*/ 0 w 159"/>
                  <a:gd name="T5" fmla="*/ 819 h 12"/>
                  <a:gd name="T6" fmla="*/ 708 w 159"/>
                  <a:gd name="T7" fmla="*/ 1613 h 12"/>
                  <a:gd name="T8" fmla="*/ 15044 w 159"/>
                  <a:gd name="T9" fmla="*/ 1613 h 12"/>
                  <a:gd name="T10" fmla="*/ 15620 w 159"/>
                  <a:gd name="T11" fmla="*/ 819 h 12"/>
                  <a:gd name="T12" fmla="*/ 15044 w 159"/>
                  <a:gd name="T13" fmla="*/ 0 h 12"/>
                  <a:gd name="T14" fmla="*/ 7857 w 15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2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53" y="12"/>
                      <a:pt x="153" y="12"/>
                      <a:pt x="153" y="12"/>
                    </a:cubicBezTo>
                    <a:cubicBezTo>
                      <a:pt x="156" y="12"/>
                      <a:pt x="159" y="10"/>
                      <a:pt x="159" y="6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Freeform 67"/>
              <p:cNvSpPr>
                <a:spLocks/>
              </p:cNvSpPr>
              <p:nvPr/>
            </p:nvSpPr>
            <p:spPr bwMode="auto">
              <a:xfrm rot="5400000">
                <a:off x="2739232" y="2713827"/>
                <a:ext cx="401638" cy="50800"/>
              </a:xfrm>
              <a:custGeom>
                <a:avLst/>
                <a:gdLst>
                  <a:gd name="T0" fmla="*/ 9369 w 101"/>
                  <a:gd name="T1" fmla="*/ 0 h 12"/>
                  <a:gd name="T2" fmla="*/ 4649 w 101"/>
                  <a:gd name="T3" fmla="*/ 0 h 12"/>
                  <a:gd name="T4" fmla="*/ 1180 w 101"/>
                  <a:gd name="T5" fmla="*/ 0 h 12"/>
                  <a:gd name="T6" fmla="*/ 0 w 101"/>
                  <a:gd name="T7" fmla="*/ 1613 h 12"/>
                  <a:gd name="T8" fmla="*/ 9369 w 101"/>
                  <a:gd name="T9" fmla="*/ 1613 h 12"/>
                  <a:gd name="T10" fmla="*/ 9965 w 101"/>
                  <a:gd name="T11" fmla="*/ 819 h 12"/>
                  <a:gd name="T12" fmla="*/ 9369 w 101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2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8"/>
                      <a:pt x="0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8" y="12"/>
                      <a:pt x="101" y="10"/>
                      <a:pt x="101" y="6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Freeform 69"/>
              <p:cNvSpPr>
                <a:spLocks/>
              </p:cNvSpPr>
              <p:nvPr/>
            </p:nvSpPr>
            <p:spPr bwMode="auto">
              <a:xfrm rot="5400000">
                <a:off x="2452688" y="3081333"/>
                <a:ext cx="352425" cy="53975"/>
              </a:xfrm>
              <a:custGeom>
                <a:avLst/>
                <a:gdLst>
                  <a:gd name="T0" fmla="*/ 571 w 89"/>
                  <a:gd name="T1" fmla="*/ 1593 h 13"/>
                  <a:gd name="T2" fmla="*/ 4717 w 89"/>
                  <a:gd name="T3" fmla="*/ 1593 h 13"/>
                  <a:gd name="T4" fmla="*/ 8598 w 89"/>
                  <a:gd name="T5" fmla="*/ 0 h 13"/>
                  <a:gd name="T6" fmla="*/ 5692 w 89"/>
                  <a:gd name="T7" fmla="*/ 0 h 13"/>
                  <a:gd name="T8" fmla="*/ 571 w 89"/>
                  <a:gd name="T9" fmla="*/ 0 h 13"/>
                  <a:gd name="T10" fmla="*/ 0 w 89"/>
                  <a:gd name="T11" fmla="*/ 842 h 13"/>
                  <a:gd name="T12" fmla="*/ 571 w 89"/>
                  <a:gd name="T13" fmla="*/ 1593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3">
                    <a:moveTo>
                      <a:pt x="6" y="13"/>
                    </a:moveTo>
                    <a:cubicBezTo>
                      <a:pt x="49" y="13"/>
                      <a:pt x="49" y="13"/>
                      <a:pt x="49" y="13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Freeform 120"/>
              <p:cNvSpPr>
                <a:spLocks/>
              </p:cNvSpPr>
              <p:nvPr/>
            </p:nvSpPr>
            <p:spPr bwMode="auto">
              <a:xfrm rot="5400000">
                <a:off x="1939926" y="2852733"/>
                <a:ext cx="669925" cy="50800"/>
              </a:xfrm>
              <a:custGeom>
                <a:avLst/>
                <a:gdLst>
                  <a:gd name="T0" fmla="*/ 8238 w 169"/>
                  <a:gd name="T1" fmla="*/ 0 h 12"/>
                  <a:gd name="T2" fmla="*/ 654 w 169"/>
                  <a:gd name="T3" fmla="*/ 0 h 12"/>
                  <a:gd name="T4" fmla="*/ 0 w 169"/>
                  <a:gd name="T5" fmla="*/ 819 h 12"/>
                  <a:gd name="T6" fmla="*/ 654 w 169"/>
                  <a:gd name="T7" fmla="*/ 1613 h 12"/>
                  <a:gd name="T8" fmla="*/ 15819 w 169"/>
                  <a:gd name="T9" fmla="*/ 1613 h 12"/>
                  <a:gd name="T10" fmla="*/ 16411 w 169"/>
                  <a:gd name="T11" fmla="*/ 819 h 12"/>
                  <a:gd name="T12" fmla="*/ 15819 w 169"/>
                  <a:gd name="T13" fmla="*/ 0 h 12"/>
                  <a:gd name="T14" fmla="*/ 8238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Freeform 121"/>
              <p:cNvSpPr>
                <a:spLocks/>
              </p:cNvSpPr>
              <p:nvPr/>
            </p:nvSpPr>
            <p:spPr bwMode="auto">
              <a:xfrm rot="5400000">
                <a:off x="2061370" y="3028152"/>
                <a:ext cx="627063" cy="53975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753 h 13"/>
                  <a:gd name="T6" fmla="*/ 595 w 158"/>
                  <a:gd name="T7" fmla="*/ 1593 h 13"/>
                  <a:gd name="T8" fmla="*/ 14845 w 158"/>
                  <a:gd name="T9" fmla="*/ 1593 h 13"/>
                  <a:gd name="T10" fmla="*/ 15438 w 158"/>
                  <a:gd name="T11" fmla="*/ 75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6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Freeform 122"/>
              <p:cNvSpPr>
                <a:spLocks/>
              </p:cNvSpPr>
              <p:nvPr/>
            </p:nvSpPr>
            <p:spPr bwMode="auto">
              <a:xfrm rot="5400000">
                <a:off x="2278063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840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8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6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Freeform 123"/>
              <p:cNvSpPr>
                <a:spLocks/>
              </p:cNvSpPr>
              <p:nvPr/>
            </p:nvSpPr>
            <p:spPr bwMode="auto">
              <a:xfrm rot="5400000">
                <a:off x="1993107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7"/>
                      <a:pt x="77" y="3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Freeform 124"/>
              <p:cNvSpPr>
                <a:spLocks/>
              </p:cNvSpPr>
              <p:nvPr/>
            </p:nvSpPr>
            <p:spPr bwMode="auto">
              <a:xfrm rot="5400000">
                <a:off x="2217738" y="3184521"/>
                <a:ext cx="314325" cy="53975"/>
              </a:xfrm>
              <a:custGeom>
                <a:avLst/>
                <a:gdLst>
                  <a:gd name="T0" fmla="*/ 7223 w 79"/>
                  <a:gd name="T1" fmla="*/ 1593 h 13"/>
                  <a:gd name="T2" fmla="*/ 7807 w 79"/>
                  <a:gd name="T3" fmla="*/ 753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593 h 13"/>
                  <a:gd name="T10" fmla="*/ 7223 w 79"/>
                  <a:gd name="T11" fmla="*/ 159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7" y="13"/>
                      <a:pt x="79" y="10"/>
                      <a:pt x="79" y="6"/>
                    </a:cubicBezTo>
                    <a:cubicBezTo>
                      <a:pt x="79" y="3"/>
                      <a:pt x="77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Freeform 125"/>
              <p:cNvSpPr>
                <a:spLocks/>
              </p:cNvSpPr>
              <p:nvPr/>
            </p:nvSpPr>
            <p:spPr bwMode="auto">
              <a:xfrm rot="5400000">
                <a:off x="2108201" y="3021008"/>
                <a:ext cx="333375" cy="50800"/>
              </a:xfrm>
              <a:custGeom>
                <a:avLst/>
                <a:gdLst>
                  <a:gd name="T0" fmla="*/ 0 w 84"/>
                  <a:gd name="T1" fmla="*/ 0 h 12"/>
                  <a:gd name="T2" fmla="*/ 0 w 84"/>
                  <a:gd name="T3" fmla="*/ 1613 h 12"/>
                  <a:gd name="T4" fmla="*/ 7625 w 84"/>
                  <a:gd name="T5" fmla="*/ 1613 h 12"/>
                  <a:gd name="T6" fmla="*/ 8208 w 84"/>
                  <a:gd name="T7" fmla="*/ 819 h 12"/>
                  <a:gd name="T8" fmla="*/ 7625 w 84"/>
                  <a:gd name="T9" fmla="*/ 0 h 12"/>
                  <a:gd name="T10" fmla="*/ 0 w 8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81" y="12"/>
                      <a:pt x="84" y="10"/>
                      <a:pt x="84" y="6"/>
                    </a:cubicBezTo>
                    <a:cubicBezTo>
                      <a:pt x="84" y="3"/>
                      <a:pt x="81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Freeform 126"/>
              <p:cNvSpPr>
                <a:spLocks/>
              </p:cNvSpPr>
              <p:nvPr/>
            </p:nvSpPr>
            <p:spPr bwMode="auto">
              <a:xfrm rot="5400000">
                <a:off x="2088357" y="2801139"/>
                <a:ext cx="163513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126 w 41"/>
                  <a:gd name="T5" fmla="*/ 1613 h 12"/>
                  <a:gd name="T6" fmla="*/ 4107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7"/>
                      <a:pt x="29" y="3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Freeform 127"/>
              <p:cNvSpPr>
                <a:spLocks/>
              </p:cNvSpPr>
              <p:nvPr/>
            </p:nvSpPr>
            <p:spPr bwMode="auto">
              <a:xfrm rot="5400000">
                <a:off x="2373313" y="3241671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13 w 54"/>
                  <a:gd name="T3" fmla="*/ 1833 h 13"/>
                  <a:gd name="T4" fmla="*/ 5283 w 54"/>
                  <a:gd name="T5" fmla="*/ 840 h 13"/>
                  <a:gd name="T6" fmla="*/ 4613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7" y="13"/>
                      <a:pt x="47" y="13"/>
                      <a:pt x="47" y="13"/>
                    </a:cubicBezTo>
                    <a:cubicBezTo>
                      <a:pt x="51" y="13"/>
                      <a:pt x="54" y="10"/>
                      <a:pt x="54" y="6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Freeform 128"/>
              <p:cNvSpPr>
                <a:spLocks/>
              </p:cNvSpPr>
              <p:nvPr/>
            </p:nvSpPr>
            <p:spPr bwMode="auto">
              <a:xfrm rot="5400000">
                <a:off x="1979613" y="281780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248 h 9"/>
                  <a:gd name="T6" fmla="*/ 313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1" y="1"/>
                      <a:pt x="52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Freeform 129"/>
              <p:cNvSpPr>
                <a:spLocks/>
              </p:cNvSpPr>
              <p:nvPr/>
            </p:nvSpPr>
            <p:spPr bwMode="auto">
              <a:xfrm rot="5400000">
                <a:off x="2088357" y="3013864"/>
                <a:ext cx="582613" cy="38100"/>
              </a:xfrm>
              <a:custGeom>
                <a:avLst/>
                <a:gdLst>
                  <a:gd name="T0" fmla="*/ 574 w 147"/>
                  <a:gd name="T1" fmla="*/ 149 h 9"/>
                  <a:gd name="T2" fmla="*/ 14256 w 147"/>
                  <a:gd name="T3" fmla="*/ 149 h 9"/>
                  <a:gd name="T4" fmla="*/ 4931 w 147"/>
                  <a:gd name="T5" fmla="*/ 397 h 9"/>
                  <a:gd name="T6" fmla="*/ 262 w 147"/>
                  <a:gd name="T7" fmla="*/ 1059 h 9"/>
                  <a:gd name="T8" fmla="*/ 574 w 147"/>
                  <a:gd name="T9" fmla="*/ 14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1"/>
                    </a:moveTo>
                    <a:cubicBezTo>
                      <a:pt x="147" y="1"/>
                      <a:pt x="147" y="1"/>
                      <a:pt x="147" y="1"/>
                    </a:cubicBezTo>
                    <a:cubicBezTo>
                      <a:pt x="141" y="0"/>
                      <a:pt x="91" y="1"/>
                      <a:pt x="51" y="3"/>
                    </a:cubicBezTo>
                    <a:cubicBezTo>
                      <a:pt x="27" y="4"/>
                      <a:pt x="4" y="5"/>
                      <a:pt x="3" y="8"/>
                    </a:cubicBezTo>
                    <a:cubicBezTo>
                      <a:pt x="2" y="9"/>
                      <a:pt x="0" y="1"/>
                      <a:pt x="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Freeform 130"/>
              <p:cNvSpPr>
                <a:spLocks/>
              </p:cNvSpPr>
              <p:nvPr/>
            </p:nvSpPr>
            <p:spPr bwMode="auto">
              <a:xfrm rot="5400000">
                <a:off x="2016920" y="2669377"/>
                <a:ext cx="309563" cy="38100"/>
              </a:xfrm>
              <a:custGeom>
                <a:avLst/>
                <a:gdLst>
                  <a:gd name="T0" fmla="*/ 595 w 78"/>
                  <a:gd name="T1" fmla="*/ 0 h 9"/>
                  <a:gd name="T2" fmla="*/ 7550 w 78"/>
                  <a:gd name="T3" fmla="*/ 0 h 9"/>
                  <a:gd name="T4" fmla="*/ 3720 w 78"/>
                  <a:gd name="T5" fmla="*/ 248 h 9"/>
                  <a:gd name="T6" fmla="*/ 313 w 78"/>
                  <a:gd name="T7" fmla="*/ 968 h 9"/>
                  <a:gd name="T8" fmla="*/ 595 w 7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9">
                    <a:moveTo>
                      <a:pt x="6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71" y="0"/>
                      <a:pt x="78" y="1"/>
                      <a:pt x="38" y="2"/>
                    </a:cubicBezTo>
                    <a:cubicBezTo>
                      <a:pt x="13" y="3"/>
                      <a:pt x="3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Freeform 131"/>
              <p:cNvSpPr>
                <a:spLocks/>
              </p:cNvSpPr>
              <p:nvPr/>
            </p:nvSpPr>
            <p:spPr bwMode="auto">
              <a:xfrm rot="5400000">
                <a:off x="2356645" y="3188490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1" y="2"/>
                      <a:pt x="10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Freeform 132"/>
              <p:cNvSpPr>
                <a:spLocks/>
              </p:cNvSpPr>
              <p:nvPr/>
            </p:nvSpPr>
            <p:spPr bwMode="auto">
              <a:xfrm rot="5400000">
                <a:off x="1939926" y="2852733"/>
                <a:ext cx="669925" cy="50800"/>
              </a:xfrm>
              <a:custGeom>
                <a:avLst/>
                <a:gdLst>
                  <a:gd name="T0" fmla="*/ 8238 w 169"/>
                  <a:gd name="T1" fmla="*/ 0 h 12"/>
                  <a:gd name="T2" fmla="*/ 654 w 169"/>
                  <a:gd name="T3" fmla="*/ 0 h 12"/>
                  <a:gd name="T4" fmla="*/ 0 w 169"/>
                  <a:gd name="T5" fmla="*/ 819 h 12"/>
                  <a:gd name="T6" fmla="*/ 654 w 169"/>
                  <a:gd name="T7" fmla="*/ 1613 h 12"/>
                  <a:gd name="T8" fmla="*/ 15819 w 169"/>
                  <a:gd name="T9" fmla="*/ 1613 h 12"/>
                  <a:gd name="T10" fmla="*/ 16411 w 169"/>
                  <a:gd name="T11" fmla="*/ 819 h 12"/>
                  <a:gd name="T12" fmla="*/ 15819 w 169"/>
                  <a:gd name="T13" fmla="*/ 0 h 12"/>
                  <a:gd name="T14" fmla="*/ 8238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" name="Freeform 133"/>
              <p:cNvSpPr>
                <a:spLocks/>
              </p:cNvSpPr>
              <p:nvPr/>
            </p:nvSpPr>
            <p:spPr bwMode="auto">
              <a:xfrm rot="5400000">
                <a:off x="2061370" y="3028152"/>
                <a:ext cx="627063" cy="53975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753 h 13"/>
                  <a:gd name="T6" fmla="*/ 595 w 158"/>
                  <a:gd name="T7" fmla="*/ 1593 h 13"/>
                  <a:gd name="T8" fmla="*/ 14845 w 158"/>
                  <a:gd name="T9" fmla="*/ 1593 h 13"/>
                  <a:gd name="T10" fmla="*/ 15438 w 158"/>
                  <a:gd name="T11" fmla="*/ 75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6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" name="Freeform 134"/>
              <p:cNvSpPr>
                <a:spLocks/>
              </p:cNvSpPr>
              <p:nvPr/>
            </p:nvSpPr>
            <p:spPr bwMode="auto">
              <a:xfrm rot="5400000">
                <a:off x="2278063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840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8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6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" name="Freeform 135"/>
              <p:cNvSpPr>
                <a:spLocks/>
              </p:cNvSpPr>
              <p:nvPr/>
            </p:nvSpPr>
            <p:spPr bwMode="auto">
              <a:xfrm rot="5400000">
                <a:off x="1993107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7"/>
                      <a:pt x="77" y="3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Freeform 136"/>
              <p:cNvSpPr>
                <a:spLocks/>
              </p:cNvSpPr>
              <p:nvPr/>
            </p:nvSpPr>
            <p:spPr bwMode="auto">
              <a:xfrm rot="5400000">
                <a:off x="926307" y="2850352"/>
                <a:ext cx="669925" cy="55563"/>
              </a:xfrm>
              <a:custGeom>
                <a:avLst/>
                <a:gdLst>
                  <a:gd name="T0" fmla="*/ 8238 w 169"/>
                  <a:gd name="T1" fmla="*/ 0 h 13"/>
                  <a:gd name="T2" fmla="*/ 654 w 169"/>
                  <a:gd name="T3" fmla="*/ 0 h 13"/>
                  <a:gd name="T4" fmla="*/ 0 w 169"/>
                  <a:gd name="T5" fmla="*/ 840 h 13"/>
                  <a:gd name="T6" fmla="*/ 654 w 169"/>
                  <a:gd name="T7" fmla="*/ 1833 h 13"/>
                  <a:gd name="T8" fmla="*/ 15819 w 169"/>
                  <a:gd name="T9" fmla="*/ 1833 h 13"/>
                  <a:gd name="T10" fmla="*/ 16411 w 169"/>
                  <a:gd name="T11" fmla="*/ 840 h 13"/>
                  <a:gd name="T12" fmla="*/ 15819 w 169"/>
                  <a:gd name="T13" fmla="*/ 0 h 13"/>
                  <a:gd name="T14" fmla="*/ 8238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Freeform 137"/>
              <p:cNvSpPr>
                <a:spLocks/>
              </p:cNvSpPr>
              <p:nvPr/>
            </p:nvSpPr>
            <p:spPr bwMode="auto">
              <a:xfrm rot="5400000">
                <a:off x="1049338" y="3027358"/>
                <a:ext cx="627063" cy="55563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993 h 13"/>
                  <a:gd name="T6" fmla="*/ 595 w 158"/>
                  <a:gd name="T7" fmla="*/ 1833 h 13"/>
                  <a:gd name="T8" fmla="*/ 14845 w 158"/>
                  <a:gd name="T9" fmla="*/ 1833 h 13"/>
                  <a:gd name="T10" fmla="*/ 15438 w 158"/>
                  <a:gd name="T11" fmla="*/ 99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7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" name="Freeform 138"/>
              <p:cNvSpPr>
                <a:spLocks/>
              </p:cNvSpPr>
              <p:nvPr/>
            </p:nvSpPr>
            <p:spPr bwMode="auto">
              <a:xfrm rot="5400000">
                <a:off x="1266826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993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7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Freeform 139"/>
              <p:cNvSpPr>
                <a:spLocks/>
              </p:cNvSpPr>
              <p:nvPr/>
            </p:nvSpPr>
            <p:spPr bwMode="auto">
              <a:xfrm rot="5400000">
                <a:off x="980282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" name="Freeform 140"/>
              <p:cNvSpPr>
                <a:spLocks/>
              </p:cNvSpPr>
              <p:nvPr/>
            </p:nvSpPr>
            <p:spPr bwMode="auto">
              <a:xfrm rot="5400000">
                <a:off x="1205707" y="3183727"/>
                <a:ext cx="314325" cy="55563"/>
              </a:xfrm>
              <a:custGeom>
                <a:avLst/>
                <a:gdLst>
                  <a:gd name="T0" fmla="*/ 7223 w 79"/>
                  <a:gd name="T1" fmla="*/ 1833 h 13"/>
                  <a:gd name="T2" fmla="*/ 7807 w 79"/>
                  <a:gd name="T3" fmla="*/ 993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833 h 13"/>
                  <a:gd name="T10" fmla="*/ 7223 w 79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7" y="13"/>
                      <a:pt x="79" y="10"/>
                      <a:pt x="79" y="7"/>
                    </a:cubicBezTo>
                    <a:cubicBezTo>
                      <a:pt x="79" y="3"/>
                      <a:pt x="77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Freeform 141"/>
              <p:cNvSpPr>
                <a:spLocks/>
              </p:cNvSpPr>
              <p:nvPr/>
            </p:nvSpPr>
            <p:spPr bwMode="auto">
              <a:xfrm rot="5400000">
                <a:off x="1094582" y="3018627"/>
                <a:ext cx="333375" cy="55563"/>
              </a:xfrm>
              <a:custGeom>
                <a:avLst/>
                <a:gdLst>
                  <a:gd name="T0" fmla="*/ 0 w 84"/>
                  <a:gd name="T1" fmla="*/ 0 h 13"/>
                  <a:gd name="T2" fmla="*/ 0 w 84"/>
                  <a:gd name="T3" fmla="*/ 1833 h 13"/>
                  <a:gd name="T4" fmla="*/ 7625 w 84"/>
                  <a:gd name="T5" fmla="*/ 1833 h 13"/>
                  <a:gd name="T6" fmla="*/ 8208 w 84"/>
                  <a:gd name="T7" fmla="*/ 840 h 13"/>
                  <a:gd name="T8" fmla="*/ 7625 w 84"/>
                  <a:gd name="T9" fmla="*/ 0 h 13"/>
                  <a:gd name="T10" fmla="*/ 0 w 84"/>
                  <a:gd name="T11" fmla="*/ 0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3"/>
                      <a:pt x="84" y="10"/>
                      <a:pt x="84" y="6"/>
                    </a:cubicBezTo>
                    <a:cubicBezTo>
                      <a:pt x="84" y="3"/>
                      <a:pt x="81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" name="Freeform 142"/>
              <p:cNvSpPr>
                <a:spLocks/>
              </p:cNvSpPr>
              <p:nvPr/>
            </p:nvSpPr>
            <p:spPr bwMode="auto">
              <a:xfrm rot="5400000">
                <a:off x="1075532" y="2801139"/>
                <a:ext cx="163513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126 w 41"/>
                  <a:gd name="T5" fmla="*/ 1613 h 12"/>
                  <a:gd name="T6" fmla="*/ 4107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" name="Freeform 143"/>
              <p:cNvSpPr>
                <a:spLocks/>
              </p:cNvSpPr>
              <p:nvPr/>
            </p:nvSpPr>
            <p:spPr bwMode="auto">
              <a:xfrm rot="5400000">
                <a:off x="1362076" y="3241671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13 w 54"/>
                  <a:gd name="T3" fmla="*/ 1833 h 13"/>
                  <a:gd name="T4" fmla="*/ 5283 w 54"/>
                  <a:gd name="T5" fmla="*/ 993 h 13"/>
                  <a:gd name="T6" fmla="*/ 4613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7" y="13"/>
                      <a:pt x="47" y="13"/>
                      <a:pt x="47" y="13"/>
                    </a:cubicBezTo>
                    <a:cubicBezTo>
                      <a:pt x="51" y="13"/>
                      <a:pt x="54" y="10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" name="Freeform 144"/>
              <p:cNvSpPr>
                <a:spLocks/>
              </p:cNvSpPr>
              <p:nvPr/>
            </p:nvSpPr>
            <p:spPr bwMode="auto">
              <a:xfrm rot="5400000">
                <a:off x="968376" y="281780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397 h 9"/>
                  <a:gd name="T6" fmla="*/ 313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1" y="1"/>
                      <a:pt x="52" y="3"/>
                    </a:cubicBezTo>
                    <a:cubicBezTo>
                      <a:pt x="27" y="4"/>
                      <a:pt x="4" y="5"/>
                      <a:pt x="3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Freeform 145"/>
              <p:cNvSpPr>
                <a:spLocks/>
              </p:cNvSpPr>
              <p:nvPr/>
            </p:nvSpPr>
            <p:spPr bwMode="auto">
              <a:xfrm rot="5400000">
                <a:off x="1072357" y="3013864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248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" name="Freeform 146"/>
              <p:cNvSpPr>
                <a:spLocks/>
              </p:cNvSpPr>
              <p:nvPr/>
            </p:nvSpPr>
            <p:spPr bwMode="auto">
              <a:xfrm rot="5400000">
                <a:off x="1003301" y="2692396"/>
                <a:ext cx="309563" cy="42863"/>
              </a:xfrm>
              <a:custGeom>
                <a:avLst/>
                <a:gdLst>
                  <a:gd name="T0" fmla="*/ 595 w 78"/>
                  <a:gd name="T1" fmla="*/ 159 h 10"/>
                  <a:gd name="T2" fmla="*/ 7550 w 78"/>
                  <a:gd name="T3" fmla="*/ 159 h 10"/>
                  <a:gd name="T4" fmla="*/ 3720 w 78"/>
                  <a:gd name="T5" fmla="*/ 278 h 10"/>
                  <a:gd name="T6" fmla="*/ 313 w 78"/>
                  <a:gd name="T7" fmla="*/ 1158 h 10"/>
                  <a:gd name="T8" fmla="*/ 595 w 78"/>
                  <a:gd name="T9" fmla="*/ 15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">
                    <a:moveTo>
                      <a:pt x="6" y="1"/>
                    </a:moveTo>
                    <a:cubicBezTo>
                      <a:pt x="77" y="1"/>
                      <a:pt x="77" y="1"/>
                      <a:pt x="77" y="1"/>
                    </a:cubicBezTo>
                    <a:cubicBezTo>
                      <a:pt x="71" y="0"/>
                      <a:pt x="78" y="1"/>
                      <a:pt x="38" y="2"/>
                    </a:cubicBezTo>
                    <a:cubicBezTo>
                      <a:pt x="13" y="3"/>
                      <a:pt x="3" y="5"/>
                      <a:pt x="3" y="8"/>
                    </a:cubicBezTo>
                    <a:cubicBezTo>
                      <a:pt x="2" y="10"/>
                      <a:pt x="0" y="1"/>
                      <a:pt x="6" y="1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Freeform 147"/>
              <p:cNvSpPr>
                <a:spLocks/>
              </p:cNvSpPr>
              <p:nvPr/>
            </p:nvSpPr>
            <p:spPr bwMode="auto">
              <a:xfrm rot="5400000">
                <a:off x="1344613" y="3189283"/>
                <a:ext cx="269875" cy="15875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1" y="2"/>
                      <a:pt x="10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Freeform 148"/>
              <p:cNvSpPr>
                <a:spLocks/>
              </p:cNvSpPr>
              <p:nvPr/>
            </p:nvSpPr>
            <p:spPr bwMode="auto">
              <a:xfrm rot="5400000">
                <a:off x="926307" y="2850352"/>
                <a:ext cx="669925" cy="55563"/>
              </a:xfrm>
              <a:custGeom>
                <a:avLst/>
                <a:gdLst>
                  <a:gd name="T0" fmla="*/ 8238 w 169"/>
                  <a:gd name="T1" fmla="*/ 0 h 13"/>
                  <a:gd name="T2" fmla="*/ 654 w 169"/>
                  <a:gd name="T3" fmla="*/ 0 h 13"/>
                  <a:gd name="T4" fmla="*/ 0 w 169"/>
                  <a:gd name="T5" fmla="*/ 840 h 13"/>
                  <a:gd name="T6" fmla="*/ 654 w 169"/>
                  <a:gd name="T7" fmla="*/ 1833 h 13"/>
                  <a:gd name="T8" fmla="*/ 15819 w 169"/>
                  <a:gd name="T9" fmla="*/ 1833 h 13"/>
                  <a:gd name="T10" fmla="*/ 16411 w 169"/>
                  <a:gd name="T11" fmla="*/ 840 h 13"/>
                  <a:gd name="T12" fmla="*/ 15819 w 169"/>
                  <a:gd name="T13" fmla="*/ 0 h 13"/>
                  <a:gd name="T14" fmla="*/ 8238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Freeform 149"/>
              <p:cNvSpPr>
                <a:spLocks/>
              </p:cNvSpPr>
              <p:nvPr/>
            </p:nvSpPr>
            <p:spPr bwMode="auto">
              <a:xfrm rot="5400000">
                <a:off x="1049338" y="3027358"/>
                <a:ext cx="627063" cy="55563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993 h 13"/>
                  <a:gd name="T6" fmla="*/ 595 w 158"/>
                  <a:gd name="T7" fmla="*/ 1833 h 13"/>
                  <a:gd name="T8" fmla="*/ 14845 w 158"/>
                  <a:gd name="T9" fmla="*/ 1833 h 13"/>
                  <a:gd name="T10" fmla="*/ 15438 w 158"/>
                  <a:gd name="T11" fmla="*/ 99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7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Freeform 150"/>
              <p:cNvSpPr>
                <a:spLocks/>
              </p:cNvSpPr>
              <p:nvPr/>
            </p:nvSpPr>
            <p:spPr bwMode="auto">
              <a:xfrm rot="5400000">
                <a:off x="1266826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993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7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Freeform 151"/>
              <p:cNvSpPr>
                <a:spLocks/>
              </p:cNvSpPr>
              <p:nvPr/>
            </p:nvSpPr>
            <p:spPr bwMode="auto">
              <a:xfrm rot="5400000">
                <a:off x="980282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Freeform 186"/>
              <p:cNvSpPr>
                <a:spLocks/>
              </p:cNvSpPr>
              <p:nvPr/>
            </p:nvSpPr>
            <p:spPr bwMode="auto">
              <a:xfrm rot="5400000">
                <a:off x="1378745" y="3026564"/>
                <a:ext cx="671513" cy="53975"/>
              </a:xfrm>
              <a:custGeom>
                <a:avLst/>
                <a:gdLst>
                  <a:gd name="T0" fmla="*/ 8250 w 169"/>
                  <a:gd name="T1" fmla="*/ 0 h 13"/>
                  <a:gd name="T2" fmla="*/ 596 w 169"/>
                  <a:gd name="T3" fmla="*/ 0 h 13"/>
                  <a:gd name="T4" fmla="*/ 0 w 169"/>
                  <a:gd name="T5" fmla="*/ 753 h 13"/>
                  <a:gd name="T6" fmla="*/ 596 w 169"/>
                  <a:gd name="T7" fmla="*/ 1593 h 13"/>
                  <a:gd name="T8" fmla="*/ 16014 w 169"/>
                  <a:gd name="T9" fmla="*/ 1593 h 13"/>
                  <a:gd name="T10" fmla="*/ 16607 w 169"/>
                  <a:gd name="T11" fmla="*/ 753 h 13"/>
                  <a:gd name="T12" fmla="*/ 16014 w 169"/>
                  <a:gd name="T13" fmla="*/ 0 h 13"/>
                  <a:gd name="T14" fmla="*/ 8250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Freeform 187"/>
              <p:cNvSpPr>
                <a:spLocks/>
              </p:cNvSpPr>
              <p:nvPr/>
            </p:nvSpPr>
            <p:spPr bwMode="auto">
              <a:xfrm rot="5400000">
                <a:off x="1500188" y="2851146"/>
                <a:ext cx="631825" cy="53975"/>
              </a:xfrm>
              <a:custGeom>
                <a:avLst/>
                <a:gdLst>
                  <a:gd name="T0" fmla="*/ 7857 w 159"/>
                  <a:gd name="T1" fmla="*/ 0 h 13"/>
                  <a:gd name="T2" fmla="*/ 708 w 159"/>
                  <a:gd name="T3" fmla="*/ 0 h 13"/>
                  <a:gd name="T4" fmla="*/ 0 w 159"/>
                  <a:gd name="T5" fmla="*/ 842 h 13"/>
                  <a:gd name="T6" fmla="*/ 708 w 159"/>
                  <a:gd name="T7" fmla="*/ 1593 h 13"/>
                  <a:gd name="T8" fmla="*/ 15044 w 159"/>
                  <a:gd name="T9" fmla="*/ 1593 h 13"/>
                  <a:gd name="T10" fmla="*/ 15620 w 159"/>
                  <a:gd name="T11" fmla="*/ 842 h 13"/>
                  <a:gd name="T12" fmla="*/ 15044 w 159"/>
                  <a:gd name="T13" fmla="*/ 0 h 13"/>
                  <a:gd name="T14" fmla="*/ 7857 w 15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3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6" y="13"/>
                      <a:pt x="159" y="10"/>
                      <a:pt x="159" y="7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" name="Freeform 188"/>
              <p:cNvSpPr>
                <a:spLocks/>
              </p:cNvSpPr>
              <p:nvPr/>
            </p:nvSpPr>
            <p:spPr bwMode="auto">
              <a:xfrm rot="5400000">
                <a:off x="1720851" y="2711446"/>
                <a:ext cx="401638" cy="55563"/>
              </a:xfrm>
              <a:custGeom>
                <a:avLst/>
                <a:gdLst>
                  <a:gd name="T0" fmla="*/ 9369 w 101"/>
                  <a:gd name="T1" fmla="*/ 0 h 13"/>
                  <a:gd name="T2" fmla="*/ 4649 w 101"/>
                  <a:gd name="T3" fmla="*/ 0 h 13"/>
                  <a:gd name="T4" fmla="*/ 1180 w 101"/>
                  <a:gd name="T5" fmla="*/ 0 h 13"/>
                  <a:gd name="T6" fmla="*/ 0 w 101"/>
                  <a:gd name="T7" fmla="*/ 1833 h 13"/>
                  <a:gd name="T8" fmla="*/ 9369 w 101"/>
                  <a:gd name="T9" fmla="*/ 1833 h 13"/>
                  <a:gd name="T10" fmla="*/ 9965 w 101"/>
                  <a:gd name="T11" fmla="*/ 993 h 13"/>
                  <a:gd name="T12" fmla="*/ 9369 w 101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8" y="13"/>
                      <a:pt x="101" y="10"/>
                      <a:pt x="101" y="7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" name="Freeform 189"/>
              <p:cNvSpPr>
                <a:spLocks/>
              </p:cNvSpPr>
              <p:nvPr/>
            </p:nvSpPr>
            <p:spPr bwMode="auto">
              <a:xfrm rot="5400000">
                <a:off x="1971676" y="2686046"/>
                <a:ext cx="95250" cy="47625"/>
              </a:xfrm>
              <a:custGeom>
                <a:avLst/>
                <a:gdLst>
                  <a:gd name="T0" fmla="*/ 0 w 24"/>
                  <a:gd name="T1" fmla="*/ 1666 h 11"/>
                  <a:gd name="T2" fmla="*/ 1688 w 24"/>
                  <a:gd name="T3" fmla="*/ 1666 h 11"/>
                  <a:gd name="T4" fmla="*/ 2345 w 24"/>
                  <a:gd name="T5" fmla="*/ 611 h 11"/>
                  <a:gd name="T6" fmla="*/ 2158 w 24"/>
                  <a:gd name="T7" fmla="*/ 0 h 11"/>
                  <a:gd name="T8" fmla="*/ 0 w 24"/>
                  <a:gd name="T9" fmla="*/ 166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11"/>
                      <a:pt x="24" y="8"/>
                      <a:pt x="24" y="4"/>
                    </a:cubicBezTo>
                    <a:cubicBezTo>
                      <a:pt x="24" y="3"/>
                      <a:pt x="23" y="1"/>
                      <a:pt x="22" y="0"/>
                    </a:cubicBezTo>
                    <a:cubicBezTo>
                      <a:pt x="14" y="4"/>
                      <a:pt x="7" y="7"/>
                      <a:pt x="0" y="11"/>
                    </a:cubicBez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" name="Freeform 190"/>
              <p:cNvSpPr>
                <a:spLocks/>
              </p:cNvSpPr>
              <p:nvPr/>
            </p:nvSpPr>
            <p:spPr bwMode="auto">
              <a:xfrm rot="5400000">
                <a:off x="1435101" y="3082921"/>
                <a:ext cx="352425" cy="50800"/>
              </a:xfrm>
              <a:custGeom>
                <a:avLst/>
                <a:gdLst>
                  <a:gd name="T0" fmla="*/ 571 w 89"/>
                  <a:gd name="T1" fmla="*/ 1613 h 12"/>
                  <a:gd name="T2" fmla="*/ 4717 w 89"/>
                  <a:gd name="T3" fmla="*/ 1613 h 12"/>
                  <a:gd name="T4" fmla="*/ 8598 w 89"/>
                  <a:gd name="T5" fmla="*/ 0 h 12"/>
                  <a:gd name="T6" fmla="*/ 5692 w 89"/>
                  <a:gd name="T7" fmla="*/ 0 h 12"/>
                  <a:gd name="T8" fmla="*/ 571 w 89"/>
                  <a:gd name="T9" fmla="*/ 0 h 12"/>
                  <a:gd name="T10" fmla="*/ 0 w 89"/>
                  <a:gd name="T11" fmla="*/ 819 h 12"/>
                  <a:gd name="T12" fmla="*/ 571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Freeform 191"/>
              <p:cNvSpPr>
                <a:spLocks/>
              </p:cNvSpPr>
              <p:nvPr/>
            </p:nvSpPr>
            <p:spPr bwMode="auto">
              <a:xfrm rot="5400000">
                <a:off x="1658938" y="3009896"/>
                <a:ext cx="314325" cy="53975"/>
              </a:xfrm>
              <a:custGeom>
                <a:avLst/>
                <a:gdLst>
                  <a:gd name="T0" fmla="*/ 7223 w 79"/>
                  <a:gd name="T1" fmla="*/ 1593 h 13"/>
                  <a:gd name="T2" fmla="*/ 7807 w 79"/>
                  <a:gd name="T3" fmla="*/ 842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593 h 13"/>
                  <a:gd name="T10" fmla="*/ 7223 w 79"/>
                  <a:gd name="T11" fmla="*/ 159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6" y="13"/>
                      <a:pt x="79" y="10"/>
                      <a:pt x="79" y="7"/>
                    </a:cubicBezTo>
                    <a:cubicBezTo>
                      <a:pt x="79" y="3"/>
                      <a:pt x="76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" name="Freeform 192"/>
              <p:cNvSpPr>
                <a:spLocks/>
              </p:cNvSpPr>
              <p:nvPr/>
            </p:nvSpPr>
            <p:spPr bwMode="auto">
              <a:xfrm rot="5400000">
                <a:off x="1545432" y="3193252"/>
                <a:ext cx="338138" cy="53975"/>
              </a:xfrm>
              <a:custGeom>
                <a:avLst/>
                <a:gdLst>
                  <a:gd name="T0" fmla="*/ 0 w 85"/>
                  <a:gd name="T1" fmla="*/ 0 h 13"/>
                  <a:gd name="T2" fmla="*/ 0 w 85"/>
                  <a:gd name="T3" fmla="*/ 1593 h 13"/>
                  <a:gd name="T4" fmla="*/ 7806 w 85"/>
                  <a:gd name="T5" fmla="*/ 1593 h 13"/>
                  <a:gd name="T6" fmla="*/ 8402 w 85"/>
                  <a:gd name="T7" fmla="*/ 753 h 13"/>
                  <a:gd name="T8" fmla="*/ 7806 w 85"/>
                  <a:gd name="T9" fmla="*/ 0 h 13"/>
                  <a:gd name="T10" fmla="*/ 0 w 85"/>
                  <a:gd name="T11" fmla="*/ 0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5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2" y="13"/>
                      <a:pt x="85" y="10"/>
                      <a:pt x="85" y="6"/>
                    </a:cubicBezTo>
                    <a:cubicBezTo>
                      <a:pt x="85" y="3"/>
                      <a:pt x="82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Freeform 193"/>
              <p:cNvSpPr>
                <a:spLocks/>
              </p:cNvSpPr>
              <p:nvPr/>
            </p:nvSpPr>
            <p:spPr bwMode="auto">
              <a:xfrm rot="5400000">
                <a:off x="1530351" y="3178171"/>
                <a:ext cx="161925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75 w 41"/>
                  <a:gd name="T5" fmla="*/ 1613 h 12"/>
                  <a:gd name="T6" fmla="*/ 3911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Freeform 194"/>
              <p:cNvSpPr>
                <a:spLocks/>
              </p:cNvSpPr>
              <p:nvPr/>
            </p:nvSpPr>
            <p:spPr bwMode="auto">
              <a:xfrm rot="5400000">
                <a:off x="1814513" y="2805108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88 w 54"/>
                  <a:gd name="T3" fmla="*/ 1833 h 13"/>
                  <a:gd name="T4" fmla="*/ 5283 w 54"/>
                  <a:gd name="T5" fmla="*/ 993 h 13"/>
                  <a:gd name="T6" fmla="*/ 4688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8" y="13"/>
                      <a:pt x="48" y="13"/>
                      <a:pt x="48" y="13"/>
                    </a:cubicBezTo>
                    <a:cubicBezTo>
                      <a:pt x="51" y="13"/>
                      <a:pt x="54" y="10"/>
                      <a:pt x="54" y="7"/>
                    </a:cubicBezTo>
                    <a:cubicBezTo>
                      <a:pt x="54" y="3"/>
                      <a:pt x="51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Freeform 195"/>
              <p:cNvSpPr>
                <a:spLocks/>
              </p:cNvSpPr>
              <p:nvPr/>
            </p:nvSpPr>
            <p:spPr bwMode="auto">
              <a:xfrm rot="5400000">
                <a:off x="1423195" y="2990052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397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3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Freeform 196"/>
              <p:cNvSpPr>
                <a:spLocks/>
              </p:cNvSpPr>
              <p:nvPr/>
            </p:nvSpPr>
            <p:spPr bwMode="auto">
              <a:xfrm rot="5400000">
                <a:off x="1522413" y="283685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248 h 9"/>
                  <a:gd name="T6" fmla="*/ 395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2" y="1"/>
                      <a:pt x="52" y="2"/>
                    </a:cubicBezTo>
                    <a:cubicBezTo>
                      <a:pt x="27" y="3"/>
                      <a:pt x="4" y="5"/>
                      <a:pt x="4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Freeform 198"/>
              <p:cNvSpPr>
                <a:spLocks/>
              </p:cNvSpPr>
              <p:nvPr/>
            </p:nvSpPr>
            <p:spPr bwMode="auto">
              <a:xfrm rot="5400000">
                <a:off x="1797845" y="2756689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0" y="2"/>
                      <a:pt x="9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Freeform 199"/>
              <p:cNvSpPr>
                <a:spLocks/>
              </p:cNvSpPr>
              <p:nvPr/>
            </p:nvSpPr>
            <p:spPr bwMode="auto">
              <a:xfrm rot="5400000">
                <a:off x="1378745" y="3026564"/>
                <a:ext cx="671513" cy="53975"/>
              </a:xfrm>
              <a:custGeom>
                <a:avLst/>
                <a:gdLst>
                  <a:gd name="T0" fmla="*/ 8250 w 169"/>
                  <a:gd name="T1" fmla="*/ 0 h 13"/>
                  <a:gd name="T2" fmla="*/ 596 w 169"/>
                  <a:gd name="T3" fmla="*/ 0 h 13"/>
                  <a:gd name="T4" fmla="*/ 0 w 169"/>
                  <a:gd name="T5" fmla="*/ 753 h 13"/>
                  <a:gd name="T6" fmla="*/ 596 w 169"/>
                  <a:gd name="T7" fmla="*/ 1593 h 13"/>
                  <a:gd name="T8" fmla="*/ 16014 w 169"/>
                  <a:gd name="T9" fmla="*/ 1593 h 13"/>
                  <a:gd name="T10" fmla="*/ 16607 w 169"/>
                  <a:gd name="T11" fmla="*/ 753 h 13"/>
                  <a:gd name="T12" fmla="*/ 16014 w 169"/>
                  <a:gd name="T13" fmla="*/ 0 h 13"/>
                  <a:gd name="T14" fmla="*/ 8250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" name="Freeform 201"/>
              <p:cNvSpPr>
                <a:spLocks/>
              </p:cNvSpPr>
              <p:nvPr/>
            </p:nvSpPr>
            <p:spPr bwMode="auto">
              <a:xfrm rot="5400000">
                <a:off x="1720851" y="2711446"/>
                <a:ext cx="401638" cy="55563"/>
              </a:xfrm>
              <a:custGeom>
                <a:avLst/>
                <a:gdLst>
                  <a:gd name="T0" fmla="*/ 9369 w 101"/>
                  <a:gd name="T1" fmla="*/ 0 h 13"/>
                  <a:gd name="T2" fmla="*/ 4649 w 101"/>
                  <a:gd name="T3" fmla="*/ 0 h 13"/>
                  <a:gd name="T4" fmla="*/ 1180 w 101"/>
                  <a:gd name="T5" fmla="*/ 0 h 13"/>
                  <a:gd name="T6" fmla="*/ 0 w 101"/>
                  <a:gd name="T7" fmla="*/ 1833 h 13"/>
                  <a:gd name="T8" fmla="*/ 9369 w 101"/>
                  <a:gd name="T9" fmla="*/ 1833 h 13"/>
                  <a:gd name="T10" fmla="*/ 9965 w 101"/>
                  <a:gd name="T11" fmla="*/ 993 h 13"/>
                  <a:gd name="T12" fmla="*/ 9369 w 101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8" y="13"/>
                      <a:pt x="101" y="10"/>
                      <a:pt x="101" y="7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" name="Freeform 202"/>
              <p:cNvSpPr>
                <a:spLocks/>
              </p:cNvSpPr>
              <p:nvPr/>
            </p:nvSpPr>
            <p:spPr bwMode="auto">
              <a:xfrm rot="5400000">
                <a:off x="1971676" y="2686046"/>
                <a:ext cx="95250" cy="47625"/>
              </a:xfrm>
              <a:custGeom>
                <a:avLst/>
                <a:gdLst>
                  <a:gd name="T0" fmla="*/ 0 w 24"/>
                  <a:gd name="T1" fmla="*/ 1666 h 11"/>
                  <a:gd name="T2" fmla="*/ 1688 w 24"/>
                  <a:gd name="T3" fmla="*/ 1666 h 11"/>
                  <a:gd name="T4" fmla="*/ 2345 w 24"/>
                  <a:gd name="T5" fmla="*/ 611 h 11"/>
                  <a:gd name="T6" fmla="*/ 2158 w 24"/>
                  <a:gd name="T7" fmla="*/ 0 h 11"/>
                  <a:gd name="T8" fmla="*/ 0 w 24"/>
                  <a:gd name="T9" fmla="*/ 166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11"/>
                      <a:pt x="24" y="8"/>
                      <a:pt x="24" y="4"/>
                    </a:cubicBezTo>
                    <a:cubicBezTo>
                      <a:pt x="24" y="3"/>
                      <a:pt x="23" y="1"/>
                      <a:pt x="22" y="0"/>
                    </a:cubicBezTo>
                    <a:cubicBezTo>
                      <a:pt x="14" y="4"/>
                      <a:pt x="7" y="7"/>
                      <a:pt x="0" y="11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" name="Freeform 203"/>
              <p:cNvSpPr>
                <a:spLocks/>
              </p:cNvSpPr>
              <p:nvPr/>
            </p:nvSpPr>
            <p:spPr bwMode="auto">
              <a:xfrm rot="5400000">
                <a:off x="1435101" y="3082921"/>
                <a:ext cx="352425" cy="50800"/>
              </a:xfrm>
              <a:custGeom>
                <a:avLst/>
                <a:gdLst>
                  <a:gd name="T0" fmla="*/ 571 w 89"/>
                  <a:gd name="T1" fmla="*/ 1613 h 12"/>
                  <a:gd name="T2" fmla="*/ 4717 w 89"/>
                  <a:gd name="T3" fmla="*/ 1613 h 12"/>
                  <a:gd name="T4" fmla="*/ 8598 w 89"/>
                  <a:gd name="T5" fmla="*/ 0 h 12"/>
                  <a:gd name="T6" fmla="*/ 5692 w 89"/>
                  <a:gd name="T7" fmla="*/ 0 h 12"/>
                  <a:gd name="T8" fmla="*/ 571 w 89"/>
                  <a:gd name="T9" fmla="*/ 0 h 12"/>
                  <a:gd name="T10" fmla="*/ 0 w 89"/>
                  <a:gd name="T11" fmla="*/ 819 h 12"/>
                  <a:gd name="T12" fmla="*/ 571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" name="Freeform 206"/>
              <p:cNvSpPr>
                <a:spLocks/>
              </p:cNvSpPr>
              <p:nvPr/>
            </p:nvSpPr>
            <p:spPr bwMode="auto">
              <a:xfrm rot="5400000">
                <a:off x="2000250" y="2654296"/>
                <a:ext cx="893763" cy="630238"/>
              </a:xfrm>
              <a:custGeom>
                <a:avLst/>
                <a:gdLst>
                  <a:gd name="T0" fmla="*/ 0 w 225"/>
                  <a:gd name="T1" fmla="*/ 20013 h 149"/>
                  <a:gd name="T2" fmla="*/ 11878 w 225"/>
                  <a:gd name="T3" fmla="*/ 10591 h 149"/>
                  <a:gd name="T4" fmla="*/ 22077 w 225"/>
                  <a:gd name="T5" fmla="*/ 4180 h 149"/>
                  <a:gd name="T6" fmla="*/ 22077 w 225"/>
                  <a:gd name="T7" fmla="*/ 0 h 149"/>
                  <a:gd name="T8" fmla="*/ 11878 w 225"/>
                  <a:gd name="T9" fmla="*/ 6453 h 149"/>
                  <a:gd name="T10" fmla="*/ 0 w 225"/>
                  <a:gd name="T11" fmla="*/ 15832 h 149"/>
                  <a:gd name="T12" fmla="*/ 0 w 225"/>
                  <a:gd name="T13" fmla="*/ 20013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9">
                    <a:moveTo>
                      <a:pt x="0" y="149"/>
                    </a:moveTo>
                    <a:cubicBezTo>
                      <a:pt x="0" y="121"/>
                      <a:pt x="67" y="98"/>
                      <a:pt x="121" y="79"/>
                    </a:cubicBezTo>
                    <a:cubicBezTo>
                      <a:pt x="176" y="59"/>
                      <a:pt x="225" y="52"/>
                      <a:pt x="225" y="31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1"/>
                      <a:pt x="176" y="28"/>
                      <a:pt x="121" y="48"/>
                    </a:cubicBezTo>
                    <a:cubicBezTo>
                      <a:pt x="67" y="67"/>
                      <a:pt x="0" y="90"/>
                      <a:pt x="0" y="118"/>
                    </a:cubicBez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" name="Freeform 207"/>
              <p:cNvSpPr>
                <a:spLocks/>
              </p:cNvSpPr>
              <p:nvPr/>
            </p:nvSpPr>
            <p:spPr bwMode="auto">
              <a:xfrm rot="5400000">
                <a:off x="1714500" y="2655884"/>
                <a:ext cx="893763" cy="627063"/>
              </a:xfrm>
              <a:custGeom>
                <a:avLst/>
                <a:gdLst>
                  <a:gd name="T0" fmla="*/ 0 w 225"/>
                  <a:gd name="T1" fmla="*/ 20038 h 148"/>
                  <a:gd name="T2" fmla="*/ 11878 w 225"/>
                  <a:gd name="T3" fmla="*/ 10550 h 148"/>
                  <a:gd name="T4" fmla="*/ 22077 w 225"/>
                  <a:gd name="T5" fmla="*/ 4225 h 148"/>
                  <a:gd name="T6" fmla="*/ 22077 w 225"/>
                  <a:gd name="T7" fmla="*/ 0 h 148"/>
                  <a:gd name="T8" fmla="*/ 11878 w 225"/>
                  <a:gd name="T9" fmla="*/ 6347 h 148"/>
                  <a:gd name="T10" fmla="*/ 0 w 225"/>
                  <a:gd name="T11" fmla="*/ 15835 h 148"/>
                  <a:gd name="T12" fmla="*/ 0 w 225"/>
                  <a:gd name="T13" fmla="*/ 20038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8">
                    <a:moveTo>
                      <a:pt x="0" y="148"/>
                    </a:moveTo>
                    <a:cubicBezTo>
                      <a:pt x="0" y="120"/>
                      <a:pt x="67" y="97"/>
                      <a:pt x="121" y="78"/>
                    </a:cubicBezTo>
                    <a:cubicBezTo>
                      <a:pt x="176" y="59"/>
                      <a:pt x="225" y="52"/>
                      <a:pt x="225" y="31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1"/>
                      <a:pt x="176" y="28"/>
                      <a:pt x="121" y="47"/>
                    </a:cubicBezTo>
                    <a:cubicBezTo>
                      <a:pt x="67" y="66"/>
                      <a:pt x="0" y="90"/>
                      <a:pt x="0" y="117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" name="Freeform 212"/>
              <p:cNvSpPr>
                <a:spLocks/>
              </p:cNvSpPr>
              <p:nvPr/>
            </p:nvSpPr>
            <p:spPr bwMode="auto">
              <a:xfrm rot="5400000">
                <a:off x="1019969" y="2656677"/>
                <a:ext cx="893763" cy="625475"/>
              </a:xfrm>
              <a:custGeom>
                <a:avLst/>
                <a:gdLst>
                  <a:gd name="T0" fmla="*/ 0 w 225"/>
                  <a:gd name="T1" fmla="*/ 19793 h 148"/>
                  <a:gd name="T2" fmla="*/ 11878 w 225"/>
                  <a:gd name="T3" fmla="*/ 10454 h 148"/>
                  <a:gd name="T4" fmla="*/ 22077 w 225"/>
                  <a:gd name="T5" fmla="*/ 4017 h 148"/>
                  <a:gd name="T6" fmla="*/ 22077 w 225"/>
                  <a:gd name="T7" fmla="*/ 0 h 148"/>
                  <a:gd name="T8" fmla="*/ 11878 w 225"/>
                  <a:gd name="T9" fmla="*/ 6285 h 148"/>
                  <a:gd name="T10" fmla="*/ 0 w 225"/>
                  <a:gd name="T11" fmla="*/ 15619 h 148"/>
                  <a:gd name="T12" fmla="*/ 0 w 225"/>
                  <a:gd name="T13" fmla="*/ 19793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8">
                    <a:moveTo>
                      <a:pt x="0" y="148"/>
                    </a:moveTo>
                    <a:cubicBezTo>
                      <a:pt x="0" y="120"/>
                      <a:pt x="67" y="97"/>
                      <a:pt x="121" y="78"/>
                    </a:cubicBezTo>
                    <a:cubicBezTo>
                      <a:pt x="176" y="58"/>
                      <a:pt x="225" y="51"/>
                      <a:pt x="225" y="3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0"/>
                      <a:pt x="176" y="27"/>
                      <a:pt x="121" y="47"/>
                    </a:cubicBezTo>
                    <a:cubicBezTo>
                      <a:pt x="67" y="66"/>
                      <a:pt x="0" y="89"/>
                      <a:pt x="0" y="117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" name="Freeform 213"/>
              <p:cNvSpPr>
                <a:spLocks/>
              </p:cNvSpPr>
              <p:nvPr/>
            </p:nvSpPr>
            <p:spPr bwMode="auto">
              <a:xfrm rot="5400000">
                <a:off x="1042988" y="2781296"/>
                <a:ext cx="841375" cy="381000"/>
              </a:xfrm>
              <a:custGeom>
                <a:avLst/>
                <a:gdLst>
                  <a:gd name="T0" fmla="*/ 20708 w 212"/>
                  <a:gd name="T1" fmla="*/ 0 h 90"/>
                  <a:gd name="T2" fmla="*/ 11145 w 212"/>
                  <a:gd name="T3" fmla="*/ 5256 h 90"/>
                  <a:gd name="T4" fmla="*/ 0 w 212"/>
                  <a:gd name="T5" fmla="*/ 12139 h 90"/>
                  <a:gd name="T6" fmla="*/ 11145 w 212"/>
                  <a:gd name="T7" fmla="*/ 4856 h 90"/>
                  <a:gd name="T8" fmla="*/ 20708 w 212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0">
                    <a:moveTo>
                      <a:pt x="212" y="0"/>
                    </a:moveTo>
                    <a:cubicBezTo>
                      <a:pt x="197" y="13"/>
                      <a:pt x="157" y="24"/>
                      <a:pt x="114" y="39"/>
                    </a:cubicBezTo>
                    <a:cubicBezTo>
                      <a:pt x="70" y="55"/>
                      <a:pt x="18" y="69"/>
                      <a:pt x="0" y="90"/>
                    </a:cubicBezTo>
                    <a:cubicBezTo>
                      <a:pt x="18" y="69"/>
                      <a:pt x="70" y="51"/>
                      <a:pt x="114" y="36"/>
                    </a:cubicBezTo>
                    <a:cubicBezTo>
                      <a:pt x="157" y="20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" name="Freeform 216"/>
              <p:cNvSpPr>
                <a:spLocks/>
              </p:cNvSpPr>
              <p:nvPr/>
            </p:nvSpPr>
            <p:spPr bwMode="auto">
              <a:xfrm rot="5400000">
                <a:off x="777082" y="2778915"/>
                <a:ext cx="841375" cy="385763"/>
              </a:xfrm>
              <a:custGeom>
                <a:avLst/>
                <a:gdLst>
                  <a:gd name="T0" fmla="*/ 20708 w 212"/>
                  <a:gd name="T1" fmla="*/ 0 h 91"/>
                  <a:gd name="T2" fmla="*/ 11145 w 212"/>
                  <a:gd name="T3" fmla="*/ 5447 h 91"/>
                  <a:gd name="T4" fmla="*/ 0 w 212"/>
                  <a:gd name="T5" fmla="*/ 12358 h 91"/>
                  <a:gd name="T6" fmla="*/ 11145 w 212"/>
                  <a:gd name="T7" fmla="*/ 4879 h 91"/>
                  <a:gd name="T8" fmla="*/ 20708 w 212"/>
                  <a:gd name="T9" fmla="*/ 0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1">
                    <a:moveTo>
                      <a:pt x="212" y="0"/>
                    </a:moveTo>
                    <a:cubicBezTo>
                      <a:pt x="197" y="13"/>
                      <a:pt x="157" y="24"/>
                      <a:pt x="114" y="40"/>
                    </a:cubicBezTo>
                    <a:cubicBezTo>
                      <a:pt x="70" y="55"/>
                      <a:pt x="18" y="70"/>
                      <a:pt x="0" y="91"/>
                    </a:cubicBezTo>
                    <a:cubicBezTo>
                      <a:pt x="18" y="70"/>
                      <a:pt x="70" y="51"/>
                      <a:pt x="114" y="36"/>
                    </a:cubicBezTo>
                    <a:cubicBezTo>
                      <a:pt x="157" y="21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" name="Freeform 217"/>
              <p:cNvSpPr>
                <a:spLocks/>
              </p:cNvSpPr>
              <p:nvPr/>
            </p:nvSpPr>
            <p:spPr bwMode="auto">
              <a:xfrm rot="5400000">
                <a:off x="2081213" y="2779709"/>
                <a:ext cx="841375" cy="384175"/>
              </a:xfrm>
              <a:custGeom>
                <a:avLst/>
                <a:gdLst>
                  <a:gd name="T0" fmla="*/ 20708 w 212"/>
                  <a:gd name="T1" fmla="*/ 0 h 91"/>
                  <a:gd name="T2" fmla="*/ 11145 w 212"/>
                  <a:gd name="T3" fmla="*/ 5305 h 91"/>
                  <a:gd name="T4" fmla="*/ 0 w 212"/>
                  <a:gd name="T5" fmla="*/ 12113 h 91"/>
                  <a:gd name="T6" fmla="*/ 11145 w 212"/>
                  <a:gd name="T7" fmla="*/ 4795 h 91"/>
                  <a:gd name="T8" fmla="*/ 20708 w 212"/>
                  <a:gd name="T9" fmla="*/ 0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1">
                    <a:moveTo>
                      <a:pt x="212" y="0"/>
                    </a:moveTo>
                    <a:cubicBezTo>
                      <a:pt x="197" y="13"/>
                      <a:pt x="157" y="24"/>
                      <a:pt x="114" y="40"/>
                    </a:cubicBezTo>
                    <a:cubicBezTo>
                      <a:pt x="70" y="55"/>
                      <a:pt x="18" y="70"/>
                      <a:pt x="0" y="91"/>
                    </a:cubicBezTo>
                    <a:cubicBezTo>
                      <a:pt x="18" y="70"/>
                      <a:pt x="70" y="51"/>
                      <a:pt x="114" y="36"/>
                    </a:cubicBezTo>
                    <a:cubicBezTo>
                      <a:pt x="157" y="21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" name="Freeform 218"/>
              <p:cNvSpPr>
                <a:spLocks/>
              </p:cNvSpPr>
              <p:nvPr/>
            </p:nvSpPr>
            <p:spPr bwMode="auto">
              <a:xfrm rot="5400000">
                <a:off x="1795463" y="2781296"/>
                <a:ext cx="841375" cy="381000"/>
              </a:xfrm>
              <a:custGeom>
                <a:avLst/>
                <a:gdLst>
                  <a:gd name="T0" fmla="*/ 20708 w 212"/>
                  <a:gd name="T1" fmla="*/ 0 h 90"/>
                  <a:gd name="T2" fmla="*/ 11145 w 212"/>
                  <a:gd name="T3" fmla="*/ 5256 h 90"/>
                  <a:gd name="T4" fmla="*/ 0 w 212"/>
                  <a:gd name="T5" fmla="*/ 12139 h 90"/>
                  <a:gd name="T6" fmla="*/ 11145 w 212"/>
                  <a:gd name="T7" fmla="*/ 4701 h 90"/>
                  <a:gd name="T8" fmla="*/ 20708 w 212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0">
                    <a:moveTo>
                      <a:pt x="212" y="0"/>
                    </a:moveTo>
                    <a:cubicBezTo>
                      <a:pt x="197" y="12"/>
                      <a:pt x="157" y="24"/>
                      <a:pt x="114" y="39"/>
                    </a:cubicBezTo>
                    <a:cubicBezTo>
                      <a:pt x="70" y="54"/>
                      <a:pt x="18" y="69"/>
                      <a:pt x="0" y="90"/>
                    </a:cubicBezTo>
                    <a:cubicBezTo>
                      <a:pt x="18" y="69"/>
                      <a:pt x="70" y="51"/>
                      <a:pt x="114" y="35"/>
                    </a:cubicBezTo>
                    <a:cubicBezTo>
                      <a:pt x="157" y="20"/>
                      <a:pt x="197" y="12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" name="Freeform 229"/>
              <p:cNvSpPr>
                <a:spLocks/>
              </p:cNvSpPr>
              <p:nvPr/>
            </p:nvSpPr>
            <p:spPr bwMode="auto">
              <a:xfrm rot="5400000">
                <a:off x="1692275" y="3162296"/>
                <a:ext cx="311150" cy="142875"/>
              </a:xfrm>
              <a:custGeom>
                <a:avLst/>
                <a:gdLst>
                  <a:gd name="T0" fmla="*/ 0 w 78"/>
                  <a:gd name="T1" fmla="*/ 0 h 34"/>
                  <a:gd name="T2" fmla="*/ 7822 w 78"/>
                  <a:gd name="T3" fmla="*/ 4415 h 34"/>
                  <a:gd name="T4" fmla="*/ 4616 w 78"/>
                  <a:gd name="T5" fmla="*/ 2446 h 34"/>
                  <a:gd name="T6" fmla="*/ 0 w 78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34">
                    <a:moveTo>
                      <a:pt x="0" y="0"/>
                    </a:moveTo>
                    <a:cubicBezTo>
                      <a:pt x="10" y="3"/>
                      <a:pt x="67" y="23"/>
                      <a:pt x="78" y="34"/>
                    </a:cubicBezTo>
                    <a:cubicBezTo>
                      <a:pt x="70" y="31"/>
                      <a:pt x="50" y="21"/>
                      <a:pt x="46" y="19"/>
                    </a:cubicBezTo>
                    <a:cubicBezTo>
                      <a:pt x="41" y="1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0" name="Freeform 215"/>
            <p:cNvSpPr>
              <a:spLocks noEditPoints="1"/>
            </p:cNvSpPr>
            <p:nvPr/>
          </p:nvSpPr>
          <p:spPr bwMode="auto">
            <a:xfrm rot="5400000">
              <a:off x="673942" y="2439786"/>
              <a:ext cx="409707" cy="526250"/>
            </a:xfrm>
            <a:custGeom>
              <a:avLst/>
              <a:gdLst>
                <a:gd name="T0" fmla="*/ 22077 w 227"/>
                <a:gd name="T1" fmla="*/ 0 h 149"/>
                <a:gd name="T2" fmla="*/ 16072 w 227"/>
                <a:gd name="T3" fmla="*/ 4480 h 149"/>
                <a:gd name="T4" fmla="*/ 11878 w 227"/>
                <a:gd name="T5" fmla="*/ 6421 h 149"/>
                <a:gd name="T6" fmla="*/ 11765 w 227"/>
                <a:gd name="T7" fmla="*/ 6421 h 149"/>
                <a:gd name="T8" fmla="*/ 0 w 227"/>
                <a:gd name="T9" fmla="*/ 16024 h 149"/>
                <a:gd name="T10" fmla="*/ 125 w 227"/>
                <a:gd name="T11" fmla="*/ 20255 h 149"/>
                <a:gd name="T12" fmla="*/ 125 w 227"/>
                <a:gd name="T13" fmla="*/ 20255 h 149"/>
                <a:gd name="T14" fmla="*/ 11878 w 227"/>
                <a:gd name="T15" fmla="*/ 10904 h 149"/>
                <a:gd name="T16" fmla="*/ 11953 w 227"/>
                <a:gd name="T17" fmla="*/ 10751 h 149"/>
                <a:gd name="T18" fmla="*/ 16072 w 227"/>
                <a:gd name="T19" fmla="*/ 8954 h 149"/>
                <a:gd name="T20" fmla="*/ 22265 w 227"/>
                <a:gd name="T21" fmla="*/ 4231 h 149"/>
                <a:gd name="T22" fmla="*/ 22265 w 227"/>
                <a:gd name="T23" fmla="*/ 0 h 149"/>
                <a:gd name="T24" fmla="*/ 22077 w 227"/>
                <a:gd name="T25" fmla="*/ 0 h 149"/>
                <a:gd name="T26" fmla="*/ 125 w 227"/>
                <a:gd name="T27" fmla="*/ 16024 h 149"/>
                <a:gd name="T28" fmla="*/ 11878 w 227"/>
                <a:gd name="T29" fmla="*/ 6673 h 149"/>
                <a:gd name="T30" fmla="*/ 11953 w 227"/>
                <a:gd name="T31" fmla="*/ 6520 h 149"/>
                <a:gd name="T32" fmla="*/ 16072 w 227"/>
                <a:gd name="T33" fmla="*/ 4723 h 149"/>
                <a:gd name="T34" fmla="*/ 22077 w 227"/>
                <a:gd name="T35" fmla="*/ 970 h 149"/>
                <a:gd name="T36" fmla="*/ 22077 w 227"/>
                <a:gd name="T37" fmla="*/ 4231 h 149"/>
                <a:gd name="T38" fmla="*/ 16072 w 227"/>
                <a:gd name="T39" fmla="*/ 8711 h 149"/>
                <a:gd name="T40" fmla="*/ 11878 w 227"/>
                <a:gd name="T41" fmla="*/ 10596 h 149"/>
                <a:gd name="T42" fmla="*/ 11765 w 227"/>
                <a:gd name="T43" fmla="*/ 10596 h 149"/>
                <a:gd name="T44" fmla="*/ 125 w 227"/>
                <a:gd name="T45" fmla="*/ 19192 h 149"/>
                <a:gd name="T46" fmla="*/ 125 w 227"/>
                <a:gd name="T47" fmla="*/ 16024 h 1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7" h="149">
                  <a:moveTo>
                    <a:pt x="225" y="0"/>
                  </a:moveTo>
                  <a:cubicBezTo>
                    <a:pt x="225" y="15"/>
                    <a:pt x="199" y="22"/>
                    <a:pt x="164" y="33"/>
                  </a:cubicBezTo>
                  <a:cubicBezTo>
                    <a:pt x="151" y="37"/>
                    <a:pt x="136" y="41"/>
                    <a:pt x="121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66" y="66"/>
                    <a:pt x="0" y="89"/>
                    <a:pt x="0" y="118"/>
                  </a:cubicBezTo>
                  <a:cubicBezTo>
                    <a:pt x="1" y="149"/>
                    <a:pt x="1" y="149"/>
                    <a:pt x="1" y="149"/>
                  </a:cubicBezTo>
                  <a:cubicBezTo>
                    <a:pt x="1" y="149"/>
                    <a:pt x="1" y="149"/>
                    <a:pt x="1" y="149"/>
                  </a:cubicBezTo>
                  <a:cubicBezTo>
                    <a:pt x="1" y="122"/>
                    <a:pt x="68" y="98"/>
                    <a:pt x="121" y="80"/>
                  </a:cubicBezTo>
                  <a:cubicBezTo>
                    <a:pt x="122" y="79"/>
                    <a:pt x="122" y="79"/>
                    <a:pt x="122" y="79"/>
                  </a:cubicBezTo>
                  <a:cubicBezTo>
                    <a:pt x="137" y="74"/>
                    <a:pt x="151" y="70"/>
                    <a:pt x="164" y="66"/>
                  </a:cubicBezTo>
                  <a:cubicBezTo>
                    <a:pt x="201" y="55"/>
                    <a:pt x="227" y="47"/>
                    <a:pt x="227" y="31"/>
                  </a:cubicBezTo>
                  <a:cubicBezTo>
                    <a:pt x="227" y="0"/>
                    <a:pt x="227" y="0"/>
                    <a:pt x="227" y="0"/>
                  </a:cubicBezTo>
                  <a:lnTo>
                    <a:pt x="225" y="0"/>
                  </a:lnTo>
                  <a:close/>
                  <a:moveTo>
                    <a:pt x="1" y="118"/>
                  </a:moveTo>
                  <a:cubicBezTo>
                    <a:pt x="1" y="91"/>
                    <a:pt x="68" y="68"/>
                    <a:pt x="121" y="49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37" y="43"/>
                    <a:pt x="151" y="39"/>
                    <a:pt x="164" y="35"/>
                  </a:cubicBezTo>
                  <a:cubicBezTo>
                    <a:pt x="195" y="26"/>
                    <a:pt x="219" y="18"/>
                    <a:pt x="225" y="7"/>
                  </a:cubicBezTo>
                  <a:cubicBezTo>
                    <a:pt x="225" y="15"/>
                    <a:pt x="225" y="31"/>
                    <a:pt x="225" y="31"/>
                  </a:cubicBezTo>
                  <a:cubicBezTo>
                    <a:pt x="225" y="45"/>
                    <a:pt x="199" y="53"/>
                    <a:pt x="164" y="64"/>
                  </a:cubicBezTo>
                  <a:cubicBezTo>
                    <a:pt x="151" y="68"/>
                    <a:pt x="136" y="72"/>
                    <a:pt x="121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72" y="95"/>
                    <a:pt x="12" y="116"/>
                    <a:pt x="1" y="141"/>
                  </a:cubicBezTo>
                  <a:cubicBezTo>
                    <a:pt x="1" y="132"/>
                    <a:pt x="1" y="118"/>
                    <a:pt x="1" y="1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Freeform 214"/>
            <p:cNvSpPr>
              <a:spLocks/>
            </p:cNvSpPr>
            <p:nvPr/>
          </p:nvSpPr>
          <p:spPr bwMode="auto">
            <a:xfrm rot="5400000">
              <a:off x="680764" y="2449440"/>
              <a:ext cx="406101" cy="526250"/>
            </a:xfrm>
            <a:custGeom>
              <a:avLst/>
              <a:gdLst>
                <a:gd name="T0" fmla="*/ 0 w 225"/>
                <a:gd name="T1" fmla="*/ 20255 h 149"/>
                <a:gd name="T2" fmla="*/ 11878 w 225"/>
                <a:gd name="T3" fmla="*/ 10596 h 149"/>
                <a:gd name="T4" fmla="*/ 22077 w 225"/>
                <a:gd name="T5" fmla="*/ 4231 h 149"/>
                <a:gd name="T6" fmla="*/ 22077 w 225"/>
                <a:gd name="T7" fmla="*/ 0 h 149"/>
                <a:gd name="T8" fmla="*/ 11878 w 225"/>
                <a:gd name="T9" fmla="*/ 6520 h 149"/>
                <a:gd name="T10" fmla="*/ 0 w 225"/>
                <a:gd name="T11" fmla="*/ 16024 h 149"/>
                <a:gd name="T12" fmla="*/ 0 w 225"/>
                <a:gd name="T13" fmla="*/ 20255 h 1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5" h="149">
                  <a:moveTo>
                    <a:pt x="0" y="149"/>
                  </a:moveTo>
                  <a:cubicBezTo>
                    <a:pt x="0" y="121"/>
                    <a:pt x="67" y="97"/>
                    <a:pt x="121" y="78"/>
                  </a:cubicBezTo>
                  <a:cubicBezTo>
                    <a:pt x="176" y="59"/>
                    <a:pt x="225" y="52"/>
                    <a:pt x="225" y="31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21"/>
                    <a:pt x="176" y="28"/>
                    <a:pt x="121" y="48"/>
                  </a:cubicBezTo>
                  <a:cubicBezTo>
                    <a:pt x="67" y="66"/>
                    <a:pt x="0" y="90"/>
                    <a:pt x="0" y="11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84CB7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659" name="Connecteur droit 658"/>
          <p:cNvCxnSpPr/>
          <p:nvPr/>
        </p:nvCxnSpPr>
        <p:spPr>
          <a:xfrm flipV="1">
            <a:off x="4846119" y="4330047"/>
            <a:ext cx="0" cy="398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Connecteur droit avec flèche 659"/>
          <p:cNvCxnSpPr/>
          <p:nvPr/>
        </p:nvCxnSpPr>
        <p:spPr>
          <a:xfrm>
            <a:off x="4840665" y="4336924"/>
            <a:ext cx="3087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1" name="Ellipse 660"/>
          <p:cNvSpPr/>
          <p:nvPr/>
        </p:nvSpPr>
        <p:spPr>
          <a:xfrm>
            <a:off x="3798891" y="4409314"/>
            <a:ext cx="187878" cy="20355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/>
          <p:cNvSpPr/>
          <p:nvPr/>
        </p:nvSpPr>
        <p:spPr>
          <a:xfrm>
            <a:off x="3537029" y="4728343"/>
            <a:ext cx="187878" cy="20355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3" name="Groupe 662"/>
          <p:cNvGrpSpPr/>
          <p:nvPr/>
        </p:nvGrpSpPr>
        <p:grpSpPr>
          <a:xfrm>
            <a:off x="3357596" y="4499992"/>
            <a:ext cx="2054484" cy="424485"/>
            <a:chOff x="615671" y="2498057"/>
            <a:chExt cx="2054484" cy="424485"/>
          </a:xfrm>
        </p:grpSpPr>
        <p:grpSp>
          <p:nvGrpSpPr>
            <p:cNvPr id="664" name="Groupe 663"/>
            <p:cNvGrpSpPr/>
            <p:nvPr/>
          </p:nvGrpSpPr>
          <p:grpSpPr>
            <a:xfrm>
              <a:off x="768780" y="2509228"/>
              <a:ext cx="1901375" cy="413314"/>
              <a:chOff x="1004888" y="2511421"/>
              <a:chExt cx="2282826" cy="909638"/>
            </a:xfrm>
          </p:grpSpPr>
          <p:sp>
            <p:nvSpPr>
              <p:cNvPr id="667" name="Freeform 5"/>
              <p:cNvSpPr>
                <a:spLocks/>
              </p:cNvSpPr>
              <p:nvPr/>
            </p:nvSpPr>
            <p:spPr bwMode="auto">
              <a:xfrm rot="5400000">
                <a:off x="1081882" y="2480464"/>
                <a:ext cx="127000" cy="211138"/>
              </a:xfrm>
              <a:custGeom>
                <a:avLst/>
                <a:gdLst>
                  <a:gd name="T0" fmla="*/ 0 w 32"/>
                  <a:gd name="T1" fmla="*/ 0 h 50"/>
                  <a:gd name="T2" fmla="*/ 0 w 32"/>
                  <a:gd name="T3" fmla="*/ 4253 h 50"/>
                  <a:gd name="T4" fmla="*/ 988 w 32"/>
                  <a:gd name="T5" fmla="*/ 6666 h 50"/>
                  <a:gd name="T6" fmla="*/ 3125 w 32"/>
                  <a:gd name="T7" fmla="*/ 4501 h 50"/>
                  <a:gd name="T8" fmla="*/ 0 w 32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50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4" y="44"/>
                      <a:pt x="10" y="50"/>
                    </a:cubicBezTo>
                    <a:cubicBezTo>
                      <a:pt x="15" y="44"/>
                      <a:pt x="23" y="39"/>
                      <a:pt x="32" y="34"/>
                    </a:cubicBezTo>
                    <a:cubicBezTo>
                      <a:pt x="14" y="23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Freeform 7"/>
              <p:cNvSpPr>
                <a:spLocks/>
              </p:cNvSpPr>
              <p:nvPr/>
            </p:nvSpPr>
            <p:spPr bwMode="auto">
              <a:xfrm rot="5400000">
                <a:off x="2510632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309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74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9"/>
                    </a:cubicBezTo>
                    <a:cubicBezTo>
                      <a:pt x="78" y="57"/>
                      <a:pt x="0" y="28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60"/>
                      <a:pt x="78" y="90"/>
                      <a:pt x="108" y="102"/>
                    </a:cubicBezTo>
                    <a:cubicBezTo>
                      <a:pt x="139" y="114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Freeform 12"/>
              <p:cNvSpPr>
                <a:spLocks/>
              </p:cNvSpPr>
              <p:nvPr/>
            </p:nvSpPr>
            <p:spPr bwMode="auto">
              <a:xfrm rot="5400000">
                <a:off x="2221707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160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59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2"/>
                      <a:pt x="139" y="80"/>
                      <a:pt x="108" y="68"/>
                    </a:cubicBezTo>
                    <a:cubicBezTo>
                      <a:pt x="78" y="56"/>
                      <a:pt x="0" y="27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59"/>
                      <a:pt x="78" y="89"/>
                      <a:pt x="108" y="101"/>
                    </a:cubicBezTo>
                    <a:cubicBezTo>
                      <a:pt x="139" y="113"/>
                      <a:pt x="225" y="134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Freeform 13"/>
              <p:cNvSpPr>
                <a:spLocks/>
              </p:cNvSpPr>
              <p:nvPr/>
            </p:nvSpPr>
            <p:spPr bwMode="auto">
              <a:xfrm rot="5400000">
                <a:off x="1489870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160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59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8"/>
                    </a:cubicBezTo>
                    <a:cubicBezTo>
                      <a:pt x="78" y="56"/>
                      <a:pt x="0" y="27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59"/>
                      <a:pt x="78" y="90"/>
                      <a:pt x="108" y="101"/>
                    </a:cubicBezTo>
                    <a:cubicBezTo>
                      <a:pt x="139" y="113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Freeform 14"/>
              <p:cNvSpPr>
                <a:spLocks/>
              </p:cNvSpPr>
              <p:nvPr/>
            </p:nvSpPr>
            <p:spPr bwMode="auto">
              <a:xfrm rot="5400000">
                <a:off x="1205707" y="2639214"/>
                <a:ext cx="893763" cy="660400"/>
              </a:xfrm>
              <a:custGeom>
                <a:avLst/>
                <a:gdLst>
                  <a:gd name="T0" fmla="*/ 22077 w 225"/>
                  <a:gd name="T1" fmla="*/ 16747 h 156"/>
                  <a:gd name="T2" fmla="*/ 10594 w 225"/>
                  <a:gd name="T3" fmla="*/ 9309 h 156"/>
                  <a:gd name="T4" fmla="*/ 0 w 225"/>
                  <a:gd name="T5" fmla="*/ 0 h 156"/>
                  <a:gd name="T6" fmla="*/ 0 w 225"/>
                  <a:gd name="T7" fmla="*/ 4301 h 156"/>
                  <a:gd name="T8" fmla="*/ 10594 w 225"/>
                  <a:gd name="T9" fmla="*/ 13747 h 156"/>
                  <a:gd name="T10" fmla="*/ 22077 w 225"/>
                  <a:gd name="T11" fmla="*/ 21027 h 156"/>
                  <a:gd name="T12" fmla="*/ 22077 w 225"/>
                  <a:gd name="T13" fmla="*/ 16747 h 1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56">
                    <a:moveTo>
                      <a:pt x="225" y="124"/>
                    </a:moveTo>
                    <a:cubicBezTo>
                      <a:pt x="225" y="103"/>
                      <a:pt x="139" y="80"/>
                      <a:pt x="108" y="69"/>
                    </a:cubicBezTo>
                    <a:cubicBezTo>
                      <a:pt x="78" y="57"/>
                      <a:pt x="0" y="28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60"/>
                      <a:pt x="78" y="90"/>
                      <a:pt x="108" y="102"/>
                    </a:cubicBezTo>
                    <a:cubicBezTo>
                      <a:pt x="139" y="114"/>
                      <a:pt x="225" y="135"/>
                      <a:pt x="225" y="156"/>
                    </a:cubicBezTo>
                    <a:lnTo>
                      <a:pt x="225" y="124"/>
                    </a:lnTo>
                    <a:close/>
                  </a:path>
                </a:pathLst>
              </a:custGeom>
              <a:solidFill>
                <a:srgbClr val="308539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Freeform 15"/>
              <p:cNvSpPr>
                <a:spLocks/>
              </p:cNvSpPr>
              <p:nvPr/>
            </p:nvSpPr>
            <p:spPr bwMode="auto">
              <a:xfrm rot="5400000">
                <a:off x="2568576" y="2601908"/>
                <a:ext cx="425450" cy="266700"/>
              </a:xfrm>
              <a:custGeom>
                <a:avLst/>
                <a:gdLst>
                  <a:gd name="T0" fmla="*/ 1097 w 107"/>
                  <a:gd name="T1" fmla="*/ 0 h 63"/>
                  <a:gd name="T2" fmla="*/ 4649 w 107"/>
                  <a:gd name="T3" fmla="*/ 3392 h 63"/>
                  <a:gd name="T4" fmla="*/ 3344 w 107"/>
                  <a:gd name="T5" fmla="*/ 3891 h 63"/>
                  <a:gd name="T6" fmla="*/ 5312 w 107"/>
                  <a:gd name="T7" fmla="*/ 6464 h 63"/>
                  <a:gd name="T8" fmla="*/ 10545 w 107"/>
                  <a:gd name="T9" fmla="*/ 6733 h 63"/>
                  <a:gd name="T10" fmla="*/ 7276 w 107"/>
                  <a:gd name="T11" fmla="*/ 7283 h 63"/>
                  <a:gd name="T12" fmla="*/ 6692 w 107"/>
                  <a:gd name="T13" fmla="*/ 8499 h 63"/>
                  <a:gd name="T14" fmla="*/ 4448 w 107"/>
                  <a:gd name="T15" fmla="*/ 7032 h 63"/>
                  <a:gd name="T16" fmla="*/ 2277 w 107"/>
                  <a:gd name="T17" fmla="*/ 5256 h 63"/>
                  <a:gd name="T18" fmla="*/ 396 w 107"/>
                  <a:gd name="T19" fmla="*/ 3093 h 63"/>
                  <a:gd name="T20" fmla="*/ 396 w 107"/>
                  <a:gd name="T21" fmla="*/ 0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7" h="63">
                    <a:moveTo>
                      <a:pt x="11" y="0"/>
                    </a:moveTo>
                    <a:cubicBezTo>
                      <a:pt x="9" y="18"/>
                      <a:pt x="36" y="20"/>
                      <a:pt x="47" y="25"/>
                    </a:cubicBezTo>
                    <a:cubicBezTo>
                      <a:pt x="46" y="29"/>
                      <a:pt x="37" y="25"/>
                      <a:pt x="34" y="29"/>
                    </a:cubicBezTo>
                    <a:cubicBezTo>
                      <a:pt x="32" y="35"/>
                      <a:pt x="47" y="48"/>
                      <a:pt x="54" y="48"/>
                    </a:cubicBezTo>
                    <a:cubicBezTo>
                      <a:pt x="63" y="48"/>
                      <a:pt x="99" y="47"/>
                      <a:pt x="107" y="50"/>
                    </a:cubicBezTo>
                    <a:cubicBezTo>
                      <a:pt x="104" y="49"/>
                      <a:pt x="77" y="52"/>
                      <a:pt x="74" y="54"/>
                    </a:cubicBezTo>
                    <a:cubicBezTo>
                      <a:pt x="71" y="57"/>
                      <a:pt x="68" y="59"/>
                      <a:pt x="68" y="63"/>
                    </a:cubicBezTo>
                    <a:cubicBezTo>
                      <a:pt x="60" y="61"/>
                      <a:pt x="53" y="56"/>
                      <a:pt x="45" y="52"/>
                    </a:cubicBezTo>
                    <a:cubicBezTo>
                      <a:pt x="38" y="48"/>
                      <a:pt x="29" y="44"/>
                      <a:pt x="23" y="39"/>
                    </a:cubicBezTo>
                    <a:cubicBezTo>
                      <a:pt x="16" y="35"/>
                      <a:pt x="9" y="29"/>
                      <a:pt x="4" y="23"/>
                    </a:cubicBezTo>
                    <a:cubicBezTo>
                      <a:pt x="1" y="18"/>
                      <a:pt x="0" y="5"/>
                      <a:pt x="4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Freeform 16"/>
              <p:cNvSpPr>
                <a:spLocks/>
              </p:cNvSpPr>
              <p:nvPr/>
            </p:nvSpPr>
            <p:spPr bwMode="auto">
              <a:xfrm rot="5400000">
                <a:off x="2463801" y="2876546"/>
                <a:ext cx="304800" cy="98425"/>
              </a:xfrm>
              <a:custGeom>
                <a:avLst/>
                <a:gdLst>
                  <a:gd name="T0" fmla="*/ 0 w 77"/>
                  <a:gd name="T1" fmla="*/ 253 h 23"/>
                  <a:gd name="T2" fmla="*/ 5408 w 77"/>
                  <a:gd name="T3" fmla="*/ 3270 h 23"/>
                  <a:gd name="T4" fmla="*/ 7423 w 77"/>
                  <a:gd name="T5" fmla="*/ 2113 h 23"/>
                  <a:gd name="T6" fmla="*/ 4451 w 77"/>
                  <a:gd name="T7" fmla="*/ 2113 h 23"/>
                  <a:gd name="T8" fmla="*/ 3935 w 77"/>
                  <a:gd name="T9" fmla="*/ 995 h 23"/>
                  <a:gd name="T10" fmla="*/ 571 w 77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7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Freeform 17"/>
              <p:cNvSpPr>
                <a:spLocks/>
              </p:cNvSpPr>
              <p:nvPr/>
            </p:nvSpPr>
            <p:spPr bwMode="auto">
              <a:xfrm rot="5400000">
                <a:off x="2405857" y="3310727"/>
                <a:ext cx="115888" cy="104775"/>
              </a:xfrm>
              <a:custGeom>
                <a:avLst/>
                <a:gdLst>
                  <a:gd name="T0" fmla="*/ 0 w 29"/>
                  <a:gd name="T1" fmla="*/ 2189 h 25"/>
                  <a:gd name="T2" fmla="*/ 1533 w 29"/>
                  <a:gd name="T3" fmla="*/ 3052 h 25"/>
                  <a:gd name="T4" fmla="*/ 2618 w 29"/>
                  <a:gd name="T5" fmla="*/ 1156 h 25"/>
                  <a:gd name="T6" fmla="*/ 926 w 29"/>
                  <a:gd name="T7" fmla="*/ 233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18"/>
              <p:cNvSpPr>
                <a:spLocks/>
              </p:cNvSpPr>
              <p:nvPr/>
            </p:nvSpPr>
            <p:spPr bwMode="auto">
              <a:xfrm rot="5400000">
                <a:off x="2852738" y="2593971"/>
                <a:ext cx="433388" cy="274638"/>
              </a:xfrm>
              <a:custGeom>
                <a:avLst/>
                <a:gdLst>
                  <a:gd name="T0" fmla="*/ 1305 w 109"/>
                  <a:gd name="T1" fmla="*/ 248 h 65"/>
                  <a:gd name="T2" fmla="*/ 4836 w 109"/>
                  <a:gd name="T3" fmla="*/ 3620 h 65"/>
                  <a:gd name="T4" fmla="*/ 3539 w 109"/>
                  <a:gd name="T5" fmla="*/ 4165 h 65"/>
                  <a:gd name="T6" fmla="*/ 5515 w 109"/>
                  <a:gd name="T7" fmla="*/ 6672 h 65"/>
                  <a:gd name="T8" fmla="*/ 10745 w 109"/>
                  <a:gd name="T9" fmla="*/ 6920 h 65"/>
                  <a:gd name="T10" fmla="*/ 7476 w 109"/>
                  <a:gd name="T11" fmla="*/ 7487 h 65"/>
                  <a:gd name="T12" fmla="*/ 6883 w 109"/>
                  <a:gd name="T13" fmla="*/ 8671 h 65"/>
                  <a:gd name="T14" fmla="*/ 4649 w 109"/>
                  <a:gd name="T15" fmla="*/ 7218 h 65"/>
                  <a:gd name="T16" fmla="*/ 2485 w 109"/>
                  <a:gd name="T17" fmla="*/ 5469 h 65"/>
                  <a:gd name="T18" fmla="*/ 784 w 109"/>
                  <a:gd name="T19" fmla="*/ 3359 h 65"/>
                  <a:gd name="T20" fmla="*/ 992 w 109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9" h="65">
                    <a:moveTo>
                      <a:pt x="13" y="2"/>
                    </a:moveTo>
                    <a:cubicBezTo>
                      <a:pt x="11" y="20"/>
                      <a:pt x="38" y="22"/>
                      <a:pt x="49" y="27"/>
                    </a:cubicBezTo>
                    <a:cubicBezTo>
                      <a:pt x="48" y="31"/>
                      <a:pt x="39" y="27"/>
                      <a:pt x="36" y="31"/>
                    </a:cubicBezTo>
                    <a:cubicBezTo>
                      <a:pt x="34" y="37"/>
                      <a:pt x="49" y="50"/>
                      <a:pt x="56" y="50"/>
                    </a:cubicBezTo>
                    <a:cubicBezTo>
                      <a:pt x="65" y="50"/>
                      <a:pt x="101" y="49"/>
                      <a:pt x="109" y="52"/>
                    </a:cubicBezTo>
                    <a:cubicBezTo>
                      <a:pt x="106" y="51"/>
                      <a:pt x="79" y="54"/>
                      <a:pt x="76" y="56"/>
                    </a:cubicBezTo>
                    <a:cubicBezTo>
                      <a:pt x="73" y="59"/>
                      <a:pt x="70" y="61"/>
                      <a:pt x="70" y="65"/>
                    </a:cubicBezTo>
                    <a:cubicBezTo>
                      <a:pt x="62" y="63"/>
                      <a:pt x="55" y="58"/>
                      <a:pt x="47" y="54"/>
                    </a:cubicBezTo>
                    <a:cubicBezTo>
                      <a:pt x="40" y="50"/>
                      <a:pt x="31" y="46"/>
                      <a:pt x="25" y="41"/>
                    </a:cubicBezTo>
                    <a:cubicBezTo>
                      <a:pt x="18" y="37"/>
                      <a:pt x="12" y="31"/>
                      <a:pt x="8" y="25"/>
                    </a:cubicBezTo>
                    <a:cubicBezTo>
                      <a:pt x="4" y="19"/>
                      <a:pt x="0" y="9"/>
                      <a:pt x="10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" name="Freeform 19"/>
              <p:cNvSpPr>
                <a:spLocks/>
              </p:cNvSpPr>
              <p:nvPr/>
            </p:nvSpPr>
            <p:spPr bwMode="auto">
              <a:xfrm rot="5400000">
                <a:off x="2723357" y="2901152"/>
                <a:ext cx="352425" cy="96838"/>
              </a:xfrm>
              <a:custGeom>
                <a:avLst/>
                <a:gdLst>
                  <a:gd name="T0" fmla="*/ 0 w 89"/>
                  <a:gd name="T1" fmla="*/ 239 h 23"/>
                  <a:gd name="T2" fmla="*/ 5420 w 89"/>
                  <a:gd name="T3" fmla="*/ 3023 h 23"/>
                  <a:gd name="T4" fmla="*/ 8598 w 89"/>
                  <a:gd name="T5" fmla="*/ 2870 h 23"/>
                  <a:gd name="T6" fmla="*/ 4455 w 89"/>
                  <a:gd name="T7" fmla="*/ 1976 h 23"/>
                  <a:gd name="T8" fmla="*/ 3944 w 89"/>
                  <a:gd name="T9" fmla="*/ 936 h 23"/>
                  <a:gd name="T10" fmla="*/ 571 w 89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Freeform 20"/>
              <p:cNvSpPr>
                <a:spLocks/>
              </p:cNvSpPr>
              <p:nvPr/>
            </p:nvSpPr>
            <p:spPr bwMode="auto">
              <a:xfrm rot="5400000">
                <a:off x="2689226" y="3309933"/>
                <a:ext cx="115888" cy="106363"/>
              </a:xfrm>
              <a:custGeom>
                <a:avLst/>
                <a:gdLst>
                  <a:gd name="T0" fmla="*/ 0 w 29"/>
                  <a:gd name="T1" fmla="*/ 2369 h 25"/>
                  <a:gd name="T2" fmla="*/ 1533 w 29"/>
                  <a:gd name="T3" fmla="*/ 3310 h 25"/>
                  <a:gd name="T4" fmla="*/ 2618 w 29"/>
                  <a:gd name="T5" fmla="*/ 1235 h 25"/>
                  <a:gd name="T6" fmla="*/ 926 w 29"/>
                  <a:gd name="T7" fmla="*/ 248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Freeform 21"/>
              <p:cNvSpPr>
                <a:spLocks/>
              </p:cNvSpPr>
              <p:nvPr/>
            </p:nvSpPr>
            <p:spPr bwMode="auto">
              <a:xfrm rot="5400000">
                <a:off x="2980532" y="2712239"/>
                <a:ext cx="66675" cy="46038"/>
              </a:xfrm>
              <a:custGeom>
                <a:avLst/>
                <a:gdLst>
                  <a:gd name="T0" fmla="*/ 183 w 17"/>
                  <a:gd name="T1" fmla="*/ 1265 h 11"/>
                  <a:gd name="T2" fmla="*/ 1013 w 17"/>
                  <a:gd name="T3" fmla="*/ 1155 h 11"/>
                  <a:gd name="T4" fmla="*/ 1295 w 17"/>
                  <a:gd name="T5" fmla="*/ 0 h 11"/>
                  <a:gd name="T6" fmla="*/ 0 w 17"/>
                  <a:gd name="T7" fmla="*/ 77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1">
                    <a:moveTo>
                      <a:pt x="2" y="10"/>
                    </a:moveTo>
                    <a:cubicBezTo>
                      <a:pt x="5" y="11"/>
                      <a:pt x="8" y="10"/>
                      <a:pt x="11" y="9"/>
                    </a:cubicBezTo>
                    <a:cubicBezTo>
                      <a:pt x="13" y="8"/>
                      <a:pt x="17" y="3"/>
                      <a:pt x="14" y="0"/>
                    </a:cubicBezTo>
                    <a:cubicBezTo>
                      <a:pt x="13" y="7"/>
                      <a:pt x="6" y="6"/>
                      <a:pt x="0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Freeform 22"/>
              <p:cNvSpPr>
                <a:spLocks/>
              </p:cNvSpPr>
              <p:nvPr/>
            </p:nvSpPr>
            <p:spPr bwMode="auto">
              <a:xfrm rot="5400000">
                <a:off x="2911476" y="2909883"/>
                <a:ext cx="23813" cy="58738"/>
              </a:xfrm>
              <a:custGeom>
                <a:avLst/>
                <a:gdLst>
                  <a:gd name="T0" fmla="*/ 208 w 6"/>
                  <a:gd name="T1" fmla="*/ 0 h 14"/>
                  <a:gd name="T2" fmla="*/ 0 w 6"/>
                  <a:gd name="T3" fmla="*/ 181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4">
                    <a:moveTo>
                      <a:pt x="2" y="0"/>
                    </a:moveTo>
                    <a:cubicBezTo>
                      <a:pt x="6" y="5"/>
                      <a:pt x="5" y="11"/>
                      <a:pt x="0" y="14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Freeform 23"/>
              <p:cNvSpPr>
                <a:spLocks/>
              </p:cNvSpPr>
              <p:nvPr/>
            </p:nvSpPr>
            <p:spPr bwMode="auto">
              <a:xfrm rot="5400000">
                <a:off x="2765426" y="3132133"/>
                <a:ext cx="95250" cy="50800"/>
              </a:xfrm>
              <a:custGeom>
                <a:avLst/>
                <a:gdLst>
                  <a:gd name="T0" fmla="*/ 0 w 24"/>
                  <a:gd name="T1" fmla="*/ 1059 h 12"/>
                  <a:gd name="T2" fmla="*/ 1488 w 24"/>
                  <a:gd name="T3" fmla="*/ 1459 h 12"/>
                  <a:gd name="T4" fmla="*/ 2270 w 24"/>
                  <a:gd name="T5" fmla="*/ 1216 h 12"/>
                  <a:gd name="T6" fmla="*/ 2158 w 24"/>
                  <a:gd name="T7" fmla="*/ 0 h 12"/>
                  <a:gd name="T8" fmla="*/ 1688 w 24"/>
                  <a:gd name="T9" fmla="*/ 819 h 12"/>
                  <a:gd name="T10" fmla="*/ 1300 w 24"/>
                  <a:gd name="T11" fmla="*/ 819 h 12"/>
                  <a:gd name="T12" fmla="*/ 520 w 24"/>
                  <a:gd name="T13" fmla="*/ 81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0" y="8"/>
                    </a:moveTo>
                    <a:cubicBezTo>
                      <a:pt x="5" y="10"/>
                      <a:pt x="10" y="11"/>
                      <a:pt x="15" y="11"/>
                    </a:cubicBezTo>
                    <a:cubicBezTo>
                      <a:pt x="18" y="12"/>
                      <a:pt x="21" y="12"/>
                      <a:pt x="23" y="9"/>
                    </a:cubicBezTo>
                    <a:cubicBezTo>
                      <a:pt x="24" y="7"/>
                      <a:pt x="24" y="2"/>
                      <a:pt x="22" y="0"/>
                    </a:cubicBezTo>
                    <a:cubicBezTo>
                      <a:pt x="20" y="2"/>
                      <a:pt x="22" y="5"/>
                      <a:pt x="17" y="6"/>
                    </a:cubicBezTo>
                    <a:cubicBezTo>
                      <a:pt x="16" y="6"/>
                      <a:pt x="14" y="6"/>
                      <a:pt x="13" y="6"/>
                    </a:cubicBezTo>
                    <a:cubicBezTo>
                      <a:pt x="10" y="6"/>
                      <a:pt x="7" y="7"/>
                      <a:pt x="5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Freeform 42"/>
              <p:cNvSpPr>
                <a:spLocks/>
              </p:cNvSpPr>
              <p:nvPr/>
            </p:nvSpPr>
            <p:spPr bwMode="auto">
              <a:xfrm rot="5400000">
                <a:off x="1552576" y="2601908"/>
                <a:ext cx="425450" cy="266700"/>
              </a:xfrm>
              <a:custGeom>
                <a:avLst/>
                <a:gdLst>
                  <a:gd name="T0" fmla="*/ 1097 w 107"/>
                  <a:gd name="T1" fmla="*/ 0 h 63"/>
                  <a:gd name="T2" fmla="*/ 4649 w 107"/>
                  <a:gd name="T3" fmla="*/ 3392 h 63"/>
                  <a:gd name="T4" fmla="*/ 3344 w 107"/>
                  <a:gd name="T5" fmla="*/ 3891 h 63"/>
                  <a:gd name="T6" fmla="*/ 5312 w 107"/>
                  <a:gd name="T7" fmla="*/ 6464 h 63"/>
                  <a:gd name="T8" fmla="*/ 10545 w 107"/>
                  <a:gd name="T9" fmla="*/ 6733 h 63"/>
                  <a:gd name="T10" fmla="*/ 7276 w 107"/>
                  <a:gd name="T11" fmla="*/ 7283 h 63"/>
                  <a:gd name="T12" fmla="*/ 6692 w 107"/>
                  <a:gd name="T13" fmla="*/ 8499 h 63"/>
                  <a:gd name="T14" fmla="*/ 4448 w 107"/>
                  <a:gd name="T15" fmla="*/ 7032 h 63"/>
                  <a:gd name="T16" fmla="*/ 2277 w 107"/>
                  <a:gd name="T17" fmla="*/ 5256 h 63"/>
                  <a:gd name="T18" fmla="*/ 396 w 107"/>
                  <a:gd name="T19" fmla="*/ 3093 h 63"/>
                  <a:gd name="T20" fmla="*/ 396 w 107"/>
                  <a:gd name="T21" fmla="*/ 0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7" h="63">
                    <a:moveTo>
                      <a:pt x="11" y="0"/>
                    </a:moveTo>
                    <a:cubicBezTo>
                      <a:pt x="9" y="18"/>
                      <a:pt x="36" y="20"/>
                      <a:pt x="47" y="25"/>
                    </a:cubicBezTo>
                    <a:cubicBezTo>
                      <a:pt x="46" y="29"/>
                      <a:pt x="37" y="25"/>
                      <a:pt x="34" y="29"/>
                    </a:cubicBezTo>
                    <a:cubicBezTo>
                      <a:pt x="32" y="35"/>
                      <a:pt x="47" y="48"/>
                      <a:pt x="54" y="48"/>
                    </a:cubicBezTo>
                    <a:cubicBezTo>
                      <a:pt x="63" y="48"/>
                      <a:pt x="99" y="47"/>
                      <a:pt x="107" y="50"/>
                    </a:cubicBezTo>
                    <a:cubicBezTo>
                      <a:pt x="104" y="49"/>
                      <a:pt x="77" y="52"/>
                      <a:pt x="74" y="54"/>
                    </a:cubicBezTo>
                    <a:cubicBezTo>
                      <a:pt x="71" y="57"/>
                      <a:pt x="68" y="59"/>
                      <a:pt x="68" y="63"/>
                    </a:cubicBezTo>
                    <a:cubicBezTo>
                      <a:pt x="60" y="61"/>
                      <a:pt x="53" y="56"/>
                      <a:pt x="45" y="52"/>
                    </a:cubicBezTo>
                    <a:cubicBezTo>
                      <a:pt x="38" y="48"/>
                      <a:pt x="29" y="44"/>
                      <a:pt x="23" y="39"/>
                    </a:cubicBezTo>
                    <a:cubicBezTo>
                      <a:pt x="16" y="35"/>
                      <a:pt x="9" y="29"/>
                      <a:pt x="4" y="23"/>
                    </a:cubicBezTo>
                    <a:cubicBezTo>
                      <a:pt x="1" y="18"/>
                      <a:pt x="0" y="5"/>
                      <a:pt x="4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Freeform 43"/>
              <p:cNvSpPr>
                <a:spLocks/>
              </p:cNvSpPr>
              <p:nvPr/>
            </p:nvSpPr>
            <p:spPr bwMode="auto">
              <a:xfrm rot="5400000">
                <a:off x="1447801" y="2876546"/>
                <a:ext cx="304800" cy="98425"/>
              </a:xfrm>
              <a:custGeom>
                <a:avLst/>
                <a:gdLst>
                  <a:gd name="T0" fmla="*/ 0 w 77"/>
                  <a:gd name="T1" fmla="*/ 253 h 23"/>
                  <a:gd name="T2" fmla="*/ 5408 w 77"/>
                  <a:gd name="T3" fmla="*/ 3270 h 23"/>
                  <a:gd name="T4" fmla="*/ 7423 w 77"/>
                  <a:gd name="T5" fmla="*/ 2113 h 23"/>
                  <a:gd name="T6" fmla="*/ 4451 w 77"/>
                  <a:gd name="T7" fmla="*/ 2113 h 23"/>
                  <a:gd name="T8" fmla="*/ 3935 w 77"/>
                  <a:gd name="T9" fmla="*/ 995 h 23"/>
                  <a:gd name="T10" fmla="*/ 571 w 77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7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Freeform 44"/>
              <p:cNvSpPr>
                <a:spLocks/>
              </p:cNvSpPr>
              <p:nvPr/>
            </p:nvSpPr>
            <p:spPr bwMode="auto">
              <a:xfrm rot="5400000">
                <a:off x="1389857" y="3310727"/>
                <a:ext cx="115888" cy="104775"/>
              </a:xfrm>
              <a:custGeom>
                <a:avLst/>
                <a:gdLst>
                  <a:gd name="T0" fmla="*/ 0 w 29"/>
                  <a:gd name="T1" fmla="*/ 2189 h 25"/>
                  <a:gd name="T2" fmla="*/ 1533 w 29"/>
                  <a:gd name="T3" fmla="*/ 3052 h 25"/>
                  <a:gd name="T4" fmla="*/ 2618 w 29"/>
                  <a:gd name="T5" fmla="*/ 1156 h 25"/>
                  <a:gd name="T6" fmla="*/ 926 w 29"/>
                  <a:gd name="T7" fmla="*/ 233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Freeform 45"/>
              <p:cNvSpPr>
                <a:spLocks/>
              </p:cNvSpPr>
              <p:nvPr/>
            </p:nvSpPr>
            <p:spPr bwMode="auto">
              <a:xfrm rot="5400000">
                <a:off x="1836738" y="2593971"/>
                <a:ext cx="433388" cy="274638"/>
              </a:xfrm>
              <a:custGeom>
                <a:avLst/>
                <a:gdLst>
                  <a:gd name="T0" fmla="*/ 1305 w 109"/>
                  <a:gd name="T1" fmla="*/ 248 h 65"/>
                  <a:gd name="T2" fmla="*/ 4836 w 109"/>
                  <a:gd name="T3" fmla="*/ 3620 h 65"/>
                  <a:gd name="T4" fmla="*/ 3539 w 109"/>
                  <a:gd name="T5" fmla="*/ 4165 h 65"/>
                  <a:gd name="T6" fmla="*/ 5515 w 109"/>
                  <a:gd name="T7" fmla="*/ 6672 h 65"/>
                  <a:gd name="T8" fmla="*/ 10745 w 109"/>
                  <a:gd name="T9" fmla="*/ 6920 h 65"/>
                  <a:gd name="T10" fmla="*/ 7476 w 109"/>
                  <a:gd name="T11" fmla="*/ 7487 h 65"/>
                  <a:gd name="T12" fmla="*/ 6883 w 109"/>
                  <a:gd name="T13" fmla="*/ 8671 h 65"/>
                  <a:gd name="T14" fmla="*/ 4649 w 109"/>
                  <a:gd name="T15" fmla="*/ 7218 h 65"/>
                  <a:gd name="T16" fmla="*/ 2485 w 109"/>
                  <a:gd name="T17" fmla="*/ 5469 h 65"/>
                  <a:gd name="T18" fmla="*/ 784 w 109"/>
                  <a:gd name="T19" fmla="*/ 3359 h 65"/>
                  <a:gd name="T20" fmla="*/ 992 w 109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9" h="65">
                    <a:moveTo>
                      <a:pt x="13" y="2"/>
                    </a:moveTo>
                    <a:cubicBezTo>
                      <a:pt x="11" y="20"/>
                      <a:pt x="38" y="22"/>
                      <a:pt x="49" y="27"/>
                    </a:cubicBezTo>
                    <a:cubicBezTo>
                      <a:pt x="48" y="31"/>
                      <a:pt x="39" y="27"/>
                      <a:pt x="36" y="31"/>
                    </a:cubicBezTo>
                    <a:cubicBezTo>
                      <a:pt x="34" y="37"/>
                      <a:pt x="49" y="50"/>
                      <a:pt x="56" y="50"/>
                    </a:cubicBezTo>
                    <a:cubicBezTo>
                      <a:pt x="65" y="50"/>
                      <a:pt x="101" y="49"/>
                      <a:pt x="109" y="52"/>
                    </a:cubicBezTo>
                    <a:cubicBezTo>
                      <a:pt x="106" y="51"/>
                      <a:pt x="79" y="54"/>
                      <a:pt x="76" y="56"/>
                    </a:cubicBezTo>
                    <a:cubicBezTo>
                      <a:pt x="73" y="59"/>
                      <a:pt x="70" y="61"/>
                      <a:pt x="70" y="65"/>
                    </a:cubicBezTo>
                    <a:cubicBezTo>
                      <a:pt x="62" y="63"/>
                      <a:pt x="55" y="58"/>
                      <a:pt x="47" y="54"/>
                    </a:cubicBezTo>
                    <a:cubicBezTo>
                      <a:pt x="40" y="50"/>
                      <a:pt x="31" y="46"/>
                      <a:pt x="25" y="41"/>
                    </a:cubicBezTo>
                    <a:cubicBezTo>
                      <a:pt x="18" y="37"/>
                      <a:pt x="12" y="31"/>
                      <a:pt x="8" y="25"/>
                    </a:cubicBezTo>
                    <a:cubicBezTo>
                      <a:pt x="4" y="19"/>
                      <a:pt x="0" y="9"/>
                      <a:pt x="10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Freeform 46"/>
              <p:cNvSpPr>
                <a:spLocks/>
              </p:cNvSpPr>
              <p:nvPr/>
            </p:nvSpPr>
            <p:spPr bwMode="auto">
              <a:xfrm rot="5400000">
                <a:off x="1707357" y="2901152"/>
                <a:ext cx="352425" cy="96838"/>
              </a:xfrm>
              <a:custGeom>
                <a:avLst/>
                <a:gdLst>
                  <a:gd name="T0" fmla="*/ 0 w 89"/>
                  <a:gd name="T1" fmla="*/ 239 h 23"/>
                  <a:gd name="T2" fmla="*/ 5420 w 89"/>
                  <a:gd name="T3" fmla="*/ 3023 h 23"/>
                  <a:gd name="T4" fmla="*/ 8598 w 89"/>
                  <a:gd name="T5" fmla="*/ 2870 h 23"/>
                  <a:gd name="T6" fmla="*/ 4455 w 89"/>
                  <a:gd name="T7" fmla="*/ 1976 h 23"/>
                  <a:gd name="T8" fmla="*/ 3944 w 89"/>
                  <a:gd name="T9" fmla="*/ 936 h 23"/>
                  <a:gd name="T10" fmla="*/ 571 w 89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" h="23">
                    <a:moveTo>
                      <a:pt x="0" y="2"/>
                    </a:moveTo>
                    <a:cubicBezTo>
                      <a:pt x="9" y="6"/>
                      <a:pt x="56" y="23"/>
                      <a:pt x="56" y="23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17" y="9"/>
                      <a:pt x="6" y="0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Freeform 47"/>
              <p:cNvSpPr>
                <a:spLocks/>
              </p:cNvSpPr>
              <p:nvPr/>
            </p:nvSpPr>
            <p:spPr bwMode="auto">
              <a:xfrm rot="5400000">
                <a:off x="1673226" y="3309933"/>
                <a:ext cx="115888" cy="106363"/>
              </a:xfrm>
              <a:custGeom>
                <a:avLst/>
                <a:gdLst>
                  <a:gd name="T0" fmla="*/ 0 w 29"/>
                  <a:gd name="T1" fmla="*/ 2369 h 25"/>
                  <a:gd name="T2" fmla="*/ 1533 w 29"/>
                  <a:gd name="T3" fmla="*/ 3310 h 25"/>
                  <a:gd name="T4" fmla="*/ 2618 w 29"/>
                  <a:gd name="T5" fmla="*/ 1235 h 25"/>
                  <a:gd name="T6" fmla="*/ 926 w 29"/>
                  <a:gd name="T7" fmla="*/ 2484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25">
                    <a:moveTo>
                      <a:pt x="0" y="17"/>
                    </a:moveTo>
                    <a:cubicBezTo>
                      <a:pt x="2" y="17"/>
                      <a:pt x="14" y="22"/>
                      <a:pt x="15" y="24"/>
                    </a:cubicBezTo>
                    <a:cubicBezTo>
                      <a:pt x="16" y="25"/>
                      <a:pt x="29" y="17"/>
                      <a:pt x="26" y="9"/>
                    </a:cubicBezTo>
                    <a:cubicBezTo>
                      <a:pt x="24" y="0"/>
                      <a:pt x="22" y="21"/>
                      <a:pt x="9" y="18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Freeform 48"/>
              <p:cNvSpPr>
                <a:spLocks/>
              </p:cNvSpPr>
              <p:nvPr/>
            </p:nvSpPr>
            <p:spPr bwMode="auto">
              <a:xfrm rot="5400000">
                <a:off x="1964532" y="2712239"/>
                <a:ext cx="66675" cy="46038"/>
              </a:xfrm>
              <a:custGeom>
                <a:avLst/>
                <a:gdLst>
                  <a:gd name="T0" fmla="*/ 183 w 17"/>
                  <a:gd name="T1" fmla="*/ 1265 h 11"/>
                  <a:gd name="T2" fmla="*/ 1013 w 17"/>
                  <a:gd name="T3" fmla="*/ 1155 h 11"/>
                  <a:gd name="T4" fmla="*/ 1295 w 17"/>
                  <a:gd name="T5" fmla="*/ 0 h 11"/>
                  <a:gd name="T6" fmla="*/ 0 w 17"/>
                  <a:gd name="T7" fmla="*/ 77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1">
                    <a:moveTo>
                      <a:pt x="2" y="10"/>
                    </a:moveTo>
                    <a:cubicBezTo>
                      <a:pt x="5" y="11"/>
                      <a:pt x="8" y="10"/>
                      <a:pt x="11" y="9"/>
                    </a:cubicBezTo>
                    <a:cubicBezTo>
                      <a:pt x="13" y="8"/>
                      <a:pt x="17" y="3"/>
                      <a:pt x="14" y="0"/>
                    </a:cubicBezTo>
                    <a:cubicBezTo>
                      <a:pt x="13" y="7"/>
                      <a:pt x="6" y="6"/>
                      <a:pt x="0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Freeform 49"/>
              <p:cNvSpPr>
                <a:spLocks/>
              </p:cNvSpPr>
              <p:nvPr/>
            </p:nvSpPr>
            <p:spPr bwMode="auto">
              <a:xfrm rot="5400000">
                <a:off x="1895476" y="2909883"/>
                <a:ext cx="23813" cy="58738"/>
              </a:xfrm>
              <a:custGeom>
                <a:avLst/>
                <a:gdLst>
                  <a:gd name="T0" fmla="*/ 208 w 6"/>
                  <a:gd name="T1" fmla="*/ 0 h 14"/>
                  <a:gd name="T2" fmla="*/ 0 w 6"/>
                  <a:gd name="T3" fmla="*/ 181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4">
                    <a:moveTo>
                      <a:pt x="2" y="0"/>
                    </a:moveTo>
                    <a:cubicBezTo>
                      <a:pt x="6" y="5"/>
                      <a:pt x="5" y="11"/>
                      <a:pt x="0" y="14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9" name="Freeform 50"/>
              <p:cNvSpPr>
                <a:spLocks/>
              </p:cNvSpPr>
              <p:nvPr/>
            </p:nvSpPr>
            <p:spPr bwMode="auto">
              <a:xfrm rot="5400000">
                <a:off x="1749426" y="3132133"/>
                <a:ext cx="95250" cy="50800"/>
              </a:xfrm>
              <a:custGeom>
                <a:avLst/>
                <a:gdLst>
                  <a:gd name="T0" fmla="*/ 0 w 24"/>
                  <a:gd name="T1" fmla="*/ 1059 h 12"/>
                  <a:gd name="T2" fmla="*/ 1488 w 24"/>
                  <a:gd name="T3" fmla="*/ 1459 h 12"/>
                  <a:gd name="T4" fmla="*/ 2270 w 24"/>
                  <a:gd name="T5" fmla="*/ 1216 h 12"/>
                  <a:gd name="T6" fmla="*/ 2158 w 24"/>
                  <a:gd name="T7" fmla="*/ 0 h 12"/>
                  <a:gd name="T8" fmla="*/ 1688 w 24"/>
                  <a:gd name="T9" fmla="*/ 819 h 12"/>
                  <a:gd name="T10" fmla="*/ 1300 w 24"/>
                  <a:gd name="T11" fmla="*/ 819 h 12"/>
                  <a:gd name="T12" fmla="*/ 520 w 24"/>
                  <a:gd name="T13" fmla="*/ 81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0" y="8"/>
                    </a:moveTo>
                    <a:cubicBezTo>
                      <a:pt x="5" y="10"/>
                      <a:pt x="10" y="11"/>
                      <a:pt x="15" y="11"/>
                    </a:cubicBezTo>
                    <a:cubicBezTo>
                      <a:pt x="18" y="12"/>
                      <a:pt x="21" y="12"/>
                      <a:pt x="23" y="9"/>
                    </a:cubicBezTo>
                    <a:cubicBezTo>
                      <a:pt x="24" y="7"/>
                      <a:pt x="24" y="2"/>
                      <a:pt x="22" y="0"/>
                    </a:cubicBezTo>
                    <a:cubicBezTo>
                      <a:pt x="20" y="2"/>
                      <a:pt x="22" y="5"/>
                      <a:pt x="17" y="6"/>
                    </a:cubicBezTo>
                    <a:cubicBezTo>
                      <a:pt x="16" y="6"/>
                      <a:pt x="14" y="6"/>
                      <a:pt x="13" y="6"/>
                    </a:cubicBezTo>
                    <a:cubicBezTo>
                      <a:pt x="10" y="6"/>
                      <a:pt x="7" y="7"/>
                      <a:pt x="5" y="6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0" name="Freeform 51"/>
              <p:cNvSpPr>
                <a:spLocks/>
              </p:cNvSpPr>
              <p:nvPr/>
            </p:nvSpPr>
            <p:spPr bwMode="auto">
              <a:xfrm rot="5400000">
                <a:off x="1063626" y="2500308"/>
                <a:ext cx="95250" cy="117475"/>
              </a:xfrm>
              <a:custGeom>
                <a:avLst/>
                <a:gdLst>
                  <a:gd name="T0" fmla="*/ 988 w 24"/>
                  <a:gd name="T1" fmla="*/ 0 h 28"/>
                  <a:gd name="T2" fmla="*/ 1095 w 24"/>
                  <a:gd name="T3" fmla="*/ 3618 h 28"/>
                  <a:gd name="T4" fmla="*/ 1488 w 24"/>
                  <a:gd name="T5" fmla="*/ 2730 h 28"/>
                  <a:gd name="T6" fmla="*/ 2345 w 24"/>
                  <a:gd name="T7" fmla="*/ 1810 h 28"/>
                  <a:gd name="T8" fmla="*/ 1375 w 24"/>
                  <a:gd name="T9" fmla="*/ 1573 h 28"/>
                  <a:gd name="T10" fmla="*/ 1095 w 24"/>
                  <a:gd name="T11" fmla="*/ 14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10" y="0"/>
                    </a:moveTo>
                    <a:cubicBezTo>
                      <a:pt x="0" y="3"/>
                      <a:pt x="7" y="23"/>
                      <a:pt x="11" y="28"/>
                    </a:cubicBezTo>
                    <a:cubicBezTo>
                      <a:pt x="13" y="26"/>
                      <a:pt x="13" y="23"/>
                      <a:pt x="15" y="21"/>
                    </a:cubicBezTo>
                    <a:cubicBezTo>
                      <a:pt x="17" y="18"/>
                      <a:pt x="22" y="17"/>
                      <a:pt x="24" y="14"/>
                    </a:cubicBezTo>
                    <a:cubicBezTo>
                      <a:pt x="21" y="10"/>
                      <a:pt x="17" y="14"/>
                      <a:pt x="14" y="12"/>
                    </a:cubicBezTo>
                    <a:cubicBezTo>
                      <a:pt x="10" y="10"/>
                      <a:pt x="12" y="5"/>
                      <a:pt x="11" y="1"/>
                    </a:cubicBezTo>
                  </a:path>
                </a:pathLst>
              </a:custGeom>
              <a:solidFill>
                <a:srgbClr val="106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1" name="Freeform 52"/>
              <p:cNvSpPr>
                <a:spLocks/>
              </p:cNvSpPr>
              <p:nvPr/>
            </p:nvSpPr>
            <p:spPr bwMode="auto">
              <a:xfrm rot="5400000">
                <a:off x="2396332" y="3028152"/>
                <a:ext cx="671513" cy="50800"/>
              </a:xfrm>
              <a:custGeom>
                <a:avLst/>
                <a:gdLst>
                  <a:gd name="T0" fmla="*/ 8250 w 169"/>
                  <a:gd name="T1" fmla="*/ 0 h 12"/>
                  <a:gd name="T2" fmla="*/ 596 w 169"/>
                  <a:gd name="T3" fmla="*/ 0 h 12"/>
                  <a:gd name="T4" fmla="*/ 0 w 169"/>
                  <a:gd name="T5" fmla="*/ 819 h 12"/>
                  <a:gd name="T6" fmla="*/ 596 w 169"/>
                  <a:gd name="T7" fmla="*/ 1613 h 12"/>
                  <a:gd name="T8" fmla="*/ 16014 w 169"/>
                  <a:gd name="T9" fmla="*/ 1613 h 12"/>
                  <a:gd name="T10" fmla="*/ 16607 w 169"/>
                  <a:gd name="T11" fmla="*/ 819 h 12"/>
                  <a:gd name="T12" fmla="*/ 16014 w 169"/>
                  <a:gd name="T13" fmla="*/ 0 h 12"/>
                  <a:gd name="T14" fmla="*/ 8250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9"/>
                      <a:pt x="169" y="6"/>
                    </a:cubicBezTo>
                    <a:cubicBezTo>
                      <a:pt x="169" y="2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2" name="Freeform 53"/>
              <p:cNvSpPr>
                <a:spLocks/>
              </p:cNvSpPr>
              <p:nvPr/>
            </p:nvSpPr>
            <p:spPr bwMode="auto">
              <a:xfrm rot="5400000">
                <a:off x="2517776" y="2852733"/>
                <a:ext cx="631825" cy="50800"/>
              </a:xfrm>
              <a:custGeom>
                <a:avLst/>
                <a:gdLst>
                  <a:gd name="T0" fmla="*/ 7857 w 159"/>
                  <a:gd name="T1" fmla="*/ 0 h 12"/>
                  <a:gd name="T2" fmla="*/ 708 w 159"/>
                  <a:gd name="T3" fmla="*/ 0 h 12"/>
                  <a:gd name="T4" fmla="*/ 0 w 159"/>
                  <a:gd name="T5" fmla="*/ 819 h 12"/>
                  <a:gd name="T6" fmla="*/ 708 w 159"/>
                  <a:gd name="T7" fmla="*/ 1613 h 12"/>
                  <a:gd name="T8" fmla="*/ 15044 w 159"/>
                  <a:gd name="T9" fmla="*/ 1613 h 12"/>
                  <a:gd name="T10" fmla="*/ 15620 w 159"/>
                  <a:gd name="T11" fmla="*/ 819 h 12"/>
                  <a:gd name="T12" fmla="*/ 15044 w 159"/>
                  <a:gd name="T13" fmla="*/ 0 h 12"/>
                  <a:gd name="T14" fmla="*/ 7857 w 15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2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53" y="12"/>
                      <a:pt x="153" y="12"/>
                      <a:pt x="153" y="12"/>
                    </a:cubicBezTo>
                    <a:cubicBezTo>
                      <a:pt x="156" y="12"/>
                      <a:pt x="159" y="10"/>
                      <a:pt x="159" y="6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3" name="Freeform 54"/>
              <p:cNvSpPr>
                <a:spLocks/>
              </p:cNvSpPr>
              <p:nvPr/>
            </p:nvSpPr>
            <p:spPr bwMode="auto">
              <a:xfrm rot="5400000">
                <a:off x="2739232" y="2713827"/>
                <a:ext cx="401638" cy="50800"/>
              </a:xfrm>
              <a:custGeom>
                <a:avLst/>
                <a:gdLst>
                  <a:gd name="T0" fmla="*/ 9369 w 101"/>
                  <a:gd name="T1" fmla="*/ 0 h 12"/>
                  <a:gd name="T2" fmla="*/ 4649 w 101"/>
                  <a:gd name="T3" fmla="*/ 0 h 12"/>
                  <a:gd name="T4" fmla="*/ 1180 w 101"/>
                  <a:gd name="T5" fmla="*/ 0 h 12"/>
                  <a:gd name="T6" fmla="*/ 0 w 101"/>
                  <a:gd name="T7" fmla="*/ 1613 h 12"/>
                  <a:gd name="T8" fmla="*/ 9369 w 101"/>
                  <a:gd name="T9" fmla="*/ 1613 h 12"/>
                  <a:gd name="T10" fmla="*/ 9965 w 101"/>
                  <a:gd name="T11" fmla="*/ 819 h 12"/>
                  <a:gd name="T12" fmla="*/ 9369 w 101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2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8"/>
                      <a:pt x="0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8" y="12"/>
                      <a:pt x="101" y="10"/>
                      <a:pt x="101" y="6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4" name="Freeform 56"/>
              <p:cNvSpPr>
                <a:spLocks/>
              </p:cNvSpPr>
              <p:nvPr/>
            </p:nvSpPr>
            <p:spPr bwMode="auto">
              <a:xfrm rot="5400000">
                <a:off x="2452688" y="3081333"/>
                <a:ext cx="352425" cy="53975"/>
              </a:xfrm>
              <a:custGeom>
                <a:avLst/>
                <a:gdLst>
                  <a:gd name="T0" fmla="*/ 571 w 89"/>
                  <a:gd name="T1" fmla="*/ 1593 h 13"/>
                  <a:gd name="T2" fmla="*/ 4717 w 89"/>
                  <a:gd name="T3" fmla="*/ 1593 h 13"/>
                  <a:gd name="T4" fmla="*/ 8598 w 89"/>
                  <a:gd name="T5" fmla="*/ 0 h 13"/>
                  <a:gd name="T6" fmla="*/ 5692 w 89"/>
                  <a:gd name="T7" fmla="*/ 0 h 13"/>
                  <a:gd name="T8" fmla="*/ 571 w 89"/>
                  <a:gd name="T9" fmla="*/ 0 h 13"/>
                  <a:gd name="T10" fmla="*/ 0 w 89"/>
                  <a:gd name="T11" fmla="*/ 842 h 13"/>
                  <a:gd name="T12" fmla="*/ 571 w 89"/>
                  <a:gd name="T13" fmla="*/ 1593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3">
                    <a:moveTo>
                      <a:pt x="6" y="13"/>
                    </a:moveTo>
                    <a:cubicBezTo>
                      <a:pt x="49" y="13"/>
                      <a:pt x="49" y="13"/>
                      <a:pt x="49" y="13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1706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5" name="Freeform 57"/>
              <p:cNvSpPr>
                <a:spLocks/>
              </p:cNvSpPr>
              <p:nvPr/>
            </p:nvSpPr>
            <p:spPr bwMode="auto">
              <a:xfrm rot="5400000">
                <a:off x="2676526" y="3011483"/>
                <a:ext cx="314325" cy="50800"/>
              </a:xfrm>
              <a:custGeom>
                <a:avLst/>
                <a:gdLst>
                  <a:gd name="T0" fmla="*/ 7223 w 79"/>
                  <a:gd name="T1" fmla="*/ 1613 h 12"/>
                  <a:gd name="T2" fmla="*/ 7807 w 79"/>
                  <a:gd name="T3" fmla="*/ 819 h 12"/>
                  <a:gd name="T4" fmla="*/ 7223 w 79"/>
                  <a:gd name="T5" fmla="*/ 0 h 12"/>
                  <a:gd name="T6" fmla="*/ 0 w 79"/>
                  <a:gd name="T7" fmla="*/ 0 h 12"/>
                  <a:gd name="T8" fmla="*/ 0 w 79"/>
                  <a:gd name="T9" fmla="*/ 1613 h 12"/>
                  <a:gd name="T10" fmla="*/ 7223 w 79"/>
                  <a:gd name="T11" fmla="*/ 16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2">
                    <a:moveTo>
                      <a:pt x="73" y="12"/>
                    </a:moveTo>
                    <a:cubicBezTo>
                      <a:pt x="76" y="12"/>
                      <a:pt x="79" y="10"/>
                      <a:pt x="79" y="6"/>
                    </a:cubicBezTo>
                    <a:cubicBezTo>
                      <a:pt x="79" y="3"/>
                      <a:pt x="76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lnTo>
                      <a:pt x="73" y="12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" name="Freeform 58"/>
              <p:cNvSpPr>
                <a:spLocks/>
              </p:cNvSpPr>
              <p:nvPr/>
            </p:nvSpPr>
            <p:spPr bwMode="auto">
              <a:xfrm rot="5400000">
                <a:off x="2563020" y="3194840"/>
                <a:ext cx="338138" cy="50800"/>
              </a:xfrm>
              <a:custGeom>
                <a:avLst/>
                <a:gdLst>
                  <a:gd name="T0" fmla="*/ 0 w 85"/>
                  <a:gd name="T1" fmla="*/ 0 h 12"/>
                  <a:gd name="T2" fmla="*/ 0 w 85"/>
                  <a:gd name="T3" fmla="*/ 1613 h 12"/>
                  <a:gd name="T4" fmla="*/ 7806 w 85"/>
                  <a:gd name="T5" fmla="*/ 1613 h 12"/>
                  <a:gd name="T6" fmla="*/ 8402 w 85"/>
                  <a:gd name="T7" fmla="*/ 819 h 12"/>
                  <a:gd name="T8" fmla="*/ 7806 w 85"/>
                  <a:gd name="T9" fmla="*/ 0 h 12"/>
                  <a:gd name="T10" fmla="*/ 0 w 85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5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2" y="12"/>
                      <a:pt x="85" y="9"/>
                      <a:pt x="85" y="6"/>
                    </a:cubicBezTo>
                    <a:cubicBezTo>
                      <a:pt x="85" y="2"/>
                      <a:pt x="82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" name="Freeform 59"/>
              <p:cNvSpPr>
                <a:spLocks/>
              </p:cNvSpPr>
              <p:nvPr/>
            </p:nvSpPr>
            <p:spPr bwMode="auto">
              <a:xfrm rot="5400000">
                <a:off x="2547938" y="3176583"/>
                <a:ext cx="161925" cy="53975"/>
              </a:xfrm>
              <a:custGeom>
                <a:avLst/>
                <a:gdLst>
                  <a:gd name="T0" fmla="*/ 0 w 41"/>
                  <a:gd name="T1" fmla="*/ 0 h 13"/>
                  <a:gd name="T2" fmla="*/ 0 w 41"/>
                  <a:gd name="T3" fmla="*/ 1593 h 13"/>
                  <a:gd name="T4" fmla="*/ 75 w 41"/>
                  <a:gd name="T5" fmla="*/ 1593 h 13"/>
                  <a:gd name="T6" fmla="*/ 3911 w 41"/>
                  <a:gd name="T7" fmla="*/ 0 h 13"/>
                  <a:gd name="T8" fmla="*/ 0 w 41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8" name="Freeform 60"/>
              <p:cNvSpPr>
                <a:spLocks/>
              </p:cNvSpPr>
              <p:nvPr/>
            </p:nvSpPr>
            <p:spPr bwMode="auto">
              <a:xfrm rot="5400000">
                <a:off x="2832895" y="2807489"/>
                <a:ext cx="214313" cy="50800"/>
              </a:xfrm>
              <a:custGeom>
                <a:avLst/>
                <a:gdLst>
                  <a:gd name="T0" fmla="*/ 0 w 54"/>
                  <a:gd name="T1" fmla="*/ 1613 h 12"/>
                  <a:gd name="T2" fmla="*/ 4688 w 54"/>
                  <a:gd name="T3" fmla="*/ 1613 h 12"/>
                  <a:gd name="T4" fmla="*/ 5283 w 54"/>
                  <a:gd name="T5" fmla="*/ 819 h 12"/>
                  <a:gd name="T6" fmla="*/ 4688 w 54"/>
                  <a:gd name="T7" fmla="*/ 0 h 12"/>
                  <a:gd name="T8" fmla="*/ 0 w 54"/>
                  <a:gd name="T9" fmla="*/ 0 h 12"/>
                  <a:gd name="T10" fmla="*/ 0 w 54"/>
                  <a:gd name="T11" fmla="*/ 1613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2">
                    <a:moveTo>
                      <a:pt x="0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51" y="12"/>
                      <a:pt x="54" y="10"/>
                      <a:pt x="54" y="6"/>
                    </a:cubicBezTo>
                    <a:cubicBezTo>
                      <a:pt x="54" y="3"/>
                      <a:pt x="51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9" name="Freeform 61"/>
              <p:cNvSpPr>
                <a:spLocks/>
              </p:cNvSpPr>
              <p:nvPr/>
            </p:nvSpPr>
            <p:spPr bwMode="auto">
              <a:xfrm rot="5400000">
                <a:off x="2439195" y="2990052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248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0" name="Freeform 62"/>
              <p:cNvSpPr>
                <a:spLocks/>
              </p:cNvSpPr>
              <p:nvPr/>
            </p:nvSpPr>
            <p:spPr bwMode="auto">
              <a:xfrm rot="5400000">
                <a:off x="2543176" y="283685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397 h 9"/>
                  <a:gd name="T6" fmla="*/ 395 w 148"/>
                  <a:gd name="T7" fmla="*/ 1059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2" y="1"/>
                      <a:pt x="52" y="3"/>
                    </a:cubicBezTo>
                    <a:cubicBezTo>
                      <a:pt x="27" y="4"/>
                      <a:pt x="4" y="5"/>
                      <a:pt x="4" y="8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1" name="Freeform 63"/>
              <p:cNvSpPr>
                <a:spLocks/>
              </p:cNvSpPr>
              <p:nvPr/>
            </p:nvSpPr>
            <p:spPr bwMode="auto">
              <a:xfrm rot="5400000">
                <a:off x="2474120" y="3071014"/>
                <a:ext cx="309563" cy="38100"/>
              </a:xfrm>
              <a:custGeom>
                <a:avLst/>
                <a:gdLst>
                  <a:gd name="T0" fmla="*/ 595 w 78"/>
                  <a:gd name="T1" fmla="*/ 0 h 9"/>
                  <a:gd name="T2" fmla="*/ 7550 w 78"/>
                  <a:gd name="T3" fmla="*/ 0 h 9"/>
                  <a:gd name="T4" fmla="*/ 3720 w 78"/>
                  <a:gd name="T5" fmla="*/ 248 h 9"/>
                  <a:gd name="T6" fmla="*/ 313 w 78"/>
                  <a:gd name="T7" fmla="*/ 968 h 9"/>
                  <a:gd name="T8" fmla="*/ 595 w 7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9">
                    <a:moveTo>
                      <a:pt x="6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71" y="0"/>
                      <a:pt x="78" y="0"/>
                      <a:pt x="38" y="2"/>
                    </a:cubicBezTo>
                    <a:cubicBezTo>
                      <a:pt x="13" y="3"/>
                      <a:pt x="3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" name="Freeform 64"/>
              <p:cNvSpPr>
                <a:spLocks/>
              </p:cNvSpPr>
              <p:nvPr/>
            </p:nvSpPr>
            <p:spPr bwMode="auto">
              <a:xfrm rot="5400000">
                <a:off x="2813845" y="2756689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0" y="2"/>
                      <a:pt x="9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3" name="Freeform 65"/>
              <p:cNvSpPr>
                <a:spLocks/>
              </p:cNvSpPr>
              <p:nvPr/>
            </p:nvSpPr>
            <p:spPr bwMode="auto">
              <a:xfrm rot="5400000">
                <a:off x="2396332" y="3028152"/>
                <a:ext cx="671513" cy="50800"/>
              </a:xfrm>
              <a:custGeom>
                <a:avLst/>
                <a:gdLst>
                  <a:gd name="T0" fmla="*/ 8250 w 169"/>
                  <a:gd name="T1" fmla="*/ 0 h 12"/>
                  <a:gd name="T2" fmla="*/ 596 w 169"/>
                  <a:gd name="T3" fmla="*/ 0 h 12"/>
                  <a:gd name="T4" fmla="*/ 0 w 169"/>
                  <a:gd name="T5" fmla="*/ 819 h 12"/>
                  <a:gd name="T6" fmla="*/ 596 w 169"/>
                  <a:gd name="T7" fmla="*/ 1613 h 12"/>
                  <a:gd name="T8" fmla="*/ 16014 w 169"/>
                  <a:gd name="T9" fmla="*/ 1613 h 12"/>
                  <a:gd name="T10" fmla="*/ 16607 w 169"/>
                  <a:gd name="T11" fmla="*/ 819 h 12"/>
                  <a:gd name="T12" fmla="*/ 16014 w 169"/>
                  <a:gd name="T13" fmla="*/ 0 h 12"/>
                  <a:gd name="T14" fmla="*/ 8250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9"/>
                      <a:pt x="169" y="6"/>
                    </a:cubicBezTo>
                    <a:cubicBezTo>
                      <a:pt x="169" y="2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" name="Freeform 66"/>
              <p:cNvSpPr>
                <a:spLocks/>
              </p:cNvSpPr>
              <p:nvPr/>
            </p:nvSpPr>
            <p:spPr bwMode="auto">
              <a:xfrm rot="5400000">
                <a:off x="2517776" y="2852733"/>
                <a:ext cx="631825" cy="50800"/>
              </a:xfrm>
              <a:custGeom>
                <a:avLst/>
                <a:gdLst>
                  <a:gd name="T0" fmla="*/ 7857 w 159"/>
                  <a:gd name="T1" fmla="*/ 0 h 12"/>
                  <a:gd name="T2" fmla="*/ 708 w 159"/>
                  <a:gd name="T3" fmla="*/ 0 h 12"/>
                  <a:gd name="T4" fmla="*/ 0 w 159"/>
                  <a:gd name="T5" fmla="*/ 819 h 12"/>
                  <a:gd name="T6" fmla="*/ 708 w 159"/>
                  <a:gd name="T7" fmla="*/ 1613 h 12"/>
                  <a:gd name="T8" fmla="*/ 15044 w 159"/>
                  <a:gd name="T9" fmla="*/ 1613 h 12"/>
                  <a:gd name="T10" fmla="*/ 15620 w 159"/>
                  <a:gd name="T11" fmla="*/ 819 h 12"/>
                  <a:gd name="T12" fmla="*/ 15044 w 159"/>
                  <a:gd name="T13" fmla="*/ 0 h 12"/>
                  <a:gd name="T14" fmla="*/ 7857 w 15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2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53" y="12"/>
                      <a:pt x="153" y="12"/>
                      <a:pt x="153" y="12"/>
                    </a:cubicBezTo>
                    <a:cubicBezTo>
                      <a:pt x="156" y="12"/>
                      <a:pt x="159" y="10"/>
                      <a:pt x="159" y="6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5" name="Freeform 67"/>
              <p:cNvSpPr>
                <a:spLocks/>
              </p:cNvSpPr>
              <p:nvPr/>
            </p:nvSpPr>
            <p:spPr bwMode="auto">
              <a:xfrm rot="5400000">
                <a:off x="2739232" y="2713827"/>
                <a:ext cx="401638" cy="50800"/>
              </a:xfrm>
              <a:custGeom>
                <a:avLst/>
                <a:gdLst>
                  <a:gd name="T0" fmla="*/ 9369 w 101"/>
                  <a:gd name="T1" fmla="*/ 0 h 12"/>
                  <a:gd name="T2" fmla="*/ 4649 w 101"/>
                  <a:gd name="T3" fmla="*/ 0 h 12"/>
                  <a:gd name="T4" fmla="*/ 1180 w 101"/>
                  <a:gd name="T5" fmla="*/ 0 h 12"/>
                  <a:gd name="T6" fmla="*/ 0 w 101"/>
                  <a:gd name="T7" fmla="*/ 1613 h 12"/>
                  <a:gd name="T8" fmla="*/ 9369 w 101"/>
                  <a:gd name="T9" fmla="*/ 1613 h 12"/>
                  <a:gd name="T10" fmla="*/ 9965 w 101"/>
                  <a:gd name="T11" fmla="*/ 819 h 12"/>
                  <a:gd name="T12" fmla="*/ 9369 w 101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2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8"/>
                      <a:pt x="0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8" y="12"/>
                      <a:pt x="101" y="10"/>
                      <a:pt x="101" y="6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" name="Freeform 69"/>
              <p:cNvSpPr>
                <a:spLocks/>
              </p:cNvSpPr>
              <p:nvPr/>
            </p:nvSpPr>
            <p:spPr bwMode="auto">
              <a:xfrm rot="5400000">
                <a:off x="2452688" y="3081333"/>
                <a:ext cx="352425" cy="53975"/>
              </a:xfrm>
              <a:custGeom>
                <a:avLst/>
                <a:gdLst>
                  <a:gd name="T0" fmla="*/ 571 w 89"/>
                  <a:gd name="T1" fmla="*/ 1593 h 13"/>
                  <a:gd name="T2" fmla="*/ 4717 w 89"/>
                  <a:gd name="T3" fmla="*/ 1593 h 13"/>
                  <a:gd name="T4" fmla="*/ 8598 w 89"/>
                  <a:gd name="T5" fmla="*/ 0 h 13"/>
                  <a:gd name="T6" fmla="*/ 5692 w 89"/>
                  <a:gd name="T7" fmla="*/ 0 h 13"/>
                  <a:gd name="T8" fmla="*/ 571 w 89"/>
                  <a:gd name="T9" fmla="*/ 0 h 13"/>
                  <a:gd name="T10" fmla="*/ 0 w 89"/>
                  <a:gd name="T11" fmla="*/ 842 h 13"/>
                  <a:gd name="T12" fmla="*/ 571 w 89"/>
                  <a:gd name="T13" fmla="*/ 1593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3">
                    <a:moveTo>
                      <a:pt x="6" y="13"/>
                    </a:moveTo>
                    <a:cubicBezTo>
                      <a:pt x="49" y="13"/>
                      <a:pt x="49" y="13"/>
                      <a:pt x="49" y="13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" name="Freeform 120"/>
              <p:cNvSpPr>
                <a:spLocks/>
              </p:cNvSpPr>
              <p:nvPr/>
            </p:nvSpPr>
            <p:spPr bwMode="auto">
              <a:xfrm rot="5400000">
                <a:off x="1939926" y="2852733"/>
                <a:ext cx="669925" cy="50800"/>
              </a:xfrm>
              <a:custGeom>
                <a:avLst/>
                <a:gdLst>
                  <a:gd name="T0" fmla="*/ 8238 w 169"/>
                  <a:gd name="T1" fmla="*/ 0 h 12"/>
                  <a:gd name="T2" fmla="*/ 654 w 169"/>
                  <a:gd name="T3" fmla="*/ 0 h 12"/>
                  <a:gd name="T4" fmla="*/ 0 w 169"/>
                  <a:gd name="T5" fmla="*/ 819 h 12"/>
                  <a:gd name="T6" fmla="*/ 654 w 169"/>
                  <a:gd name="T7" fmla="*/ 1613 h 12"/>
                  <a:gd name="T8" fmla="*/ 15819 w 169"/>
                  <a:gd name="T9" fmla="*/ 1613 h 12"/>
                  <a:gd name="T10" fmla="*/ 16411 w 169"/>
                  <a:gd name="T11" fmla="*/ 819 h 12"/>
                  <a:gd name="T12" fmla="*/ 15819 w 169"/>
                  <a:gd name="T13" fmla="*/ 0 h 12"/>
                  <a:gd name="T14" fmla="*/ 8238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8" name="Freeform 121"/>
              <p:cNvSpPr>
                <a:spLocks/>
              </p:cNvSpPr>
              <p:nvPr/>
            </p:nvSpPr>
            <p:spPr bwMode="auto">
              <a:xfrm rot="5400000">
                <a:off x="2061370" y="3028152"/>
                <a:ext cx="627063" cy="53975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753 h 13"/>
                  <a:gd name="T6" fmla="*/ 595 w 158"/>
                  <a:gd name="T7" fmla="*/ 1593 h 13"/>
                  <a:gd name="T8" fmla="*/ 14845 w 158"/>
                  <a:gd name="T9" fmla="*/ 1593 h 13"/>
                  <a:gd name="T10" fmla="*/ 15438 w 158"/>
                  <a:gd name="T11" fmla="*/ 75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6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9" name="Freeform 122"/>
              <p:cNvSpPr>
                <a:spLocks/>
              </p:cNvSpPr>
              <p:nvPr/>
            </p:nvSpPr>
            <p:spPr bwMode="auto">
              <a:xfrm rot="5400000">
                <a:off x="2278063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840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8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6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0" name="Freeform 123"/>
              <p:cNvSpPr>
                <a:spLocks/>
              </p:cNvSpPr>
              <p:nvPr/>
            </p:nvSpPr>
            <p:spPr bwMode="auto">
              <a:xfrm rot="5400000">
                <a:off x="1993107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7"/>
                      <a:pt x="77" y="3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1" name="Freeform 124"/>
              <p:cNvSpPr>
                <a:spLocks/>
              </p:cNvSpPr>
              <p:nvPr/>
            </p:nvSpPr>
            <p:spPr bwMode="auto">
              <a:xfrm rot="5400000">
                <a:off x="2217738" y="3184521"/>
                <a:ext cx="314325" cy="53975"/>
              </a:xfrm>
              <a:custGeom>
                <a:avLst/>
                <a:gdLst>
                  <a:gd name="T0" fmla="*/ 7223 w 79"/>
                  <a:gd name="T1" fmla="*/ 1593 h 13"/>
                  <a:gd name="T2" fmla="*/ 7807 w 79"/>
                  <a:gd name="T3" fmla="*/ 753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593 h 13"/>
                  <a:gd name="T10" fmla="*/ 7223 w 79"/>
                  <a:gd name="T11" fmla="*/ 159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7" y="13"/>
                      <a:pt x="79" y="10"/>
                      <a:pt x="79" y="6"/>
                    </a:cubicBezTo>
                    <a:cubicBezTo>
                      <a:pt x="79" y="3"/>
                      <a:pt x="77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2" name="Freeform 125"/>
              <p:cNvSpPr>
                <a:spLocks/>
              </p:cNvSpPr>
              <p:nvPr/>
            </p:nvSpPr>
            <p:spPr bwMode="auto">
              <a:xfrm rot="5400000">
                <a:off x="2108201" y="3021008"/>
                <a:ext cx="333375" cy="50800"/>
              </a:xfrm>
              <a:custGeom>
                <a:avLst/>
                <a:gdLst>
                  <a:gd name="T0" fmla="*/ 0 w 84"/>
                  <a:gd name="T1" fmla="*/ 0 h 12"/>
                  <a:gd name="T2" fmla="*/ 0 w 84"/>
                  <a:gd name="T3" fmla="*/ 1613 h 12"/>
                  <a:gd name="T4" fmla="*/ 7625 w 84"/>
                  <a:gd name="T5" fmla="*/ 1613 h 12"/>
                  <a:gd name="T6" fmla="*/ 8208 w 84"/>
                  <a:gd name="T7" fmla="*/ 819 h 12"/>
                  <a:gd name="T8" fmla="*/ 7625 w 84"/>
                  <a:gd name="T9" fmla="*/ 0 h 12"/>
                  <a:gd name="T10" fmla="*/ 0 w 8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81" y="12"/>
                      <a:pt x="84" y="10"/>
                      <a:pt x="84" y="6"/>
                    </a:cubicBezTo>
                    <a:cubicBezTo>
                      <a:pt x="84" y="3"/>
                      <a:pt x="81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3" name="Freeform 126"/>
              <p:cNvSpPr>
                <a:spLocks/>
              </p:cNvSpPr>
              <p:nvPr/>
            </p:nvSpPr>
            <p:spPr bwMode="auto">
              <a:xfrm rot="5400000">
                <a:off x="2088357" y="2801139"/>
                <a:ext cx="163513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126 w 41"/>
                  <a:gd name="T5" fmla="*/ 1613 h 12"/>
                  <a:gd name="T6" fmla="*/ 4107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7"/>
                      <a:pt x="29" y="3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4" name="Freeform 127"/>
              <p:cNvSpPr>
                <a:spLocks/>
              </p:cNvSpPr>
              <p:nvPr/>
            </p:nvSpPr>
            <p:spPr bwMode="auto">
              <a:xfrm rot="5400000">
                <a:off x="2373313" y="3241671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13 w 54"/>
                  <a:gd name="T3" fmla="*/ 1833 h 13"/>
                  <a:gd name="T4" fmla="*/ 5283 w 54"/>
                  <a:gd name="T5" fmla="*/ 840 h 13"/>
                  <a:gd name="T6" fmla="*/ 4613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7" y="13"/>
                      <a:pt x="47" y="13"/>
                      <a:pt x="47" y="13"/>
                    </a:cubicBezTo>
                    <a:cubicBezTo>
                      <a:pt x="51" y="13"/>
                      <a:pt x="54" y="10"/>
                      <a:pt x="54" y="6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5" name="Freeform 128"/>
              <p:cNvSpPr>
                <a:spLocks/>
              </p:cNvSpPr>
              <p:nvPr/>
            </p:nvSpPr>
            <p:spPr bwMode="auto">
              <a:xfrm rot="5400000">
                <a:off x="1979613" y="281780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248 h 9"/>
                  <a:gd name="T6" fmla="*/ 313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1" y="1"/>
                      <a:pt x="52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" name="Freeform 129"/>
              <p:cNvSpPr>
                <a:spLocks/>
              </p:cNvSpPr>
              <p:nvPr/>
            </p:nvSpPr>
            <p:spPr bwMode="auto">
              <a:xfrm rot="5400000">
                <a:off x="2088357" y="3013864"/>
                <a:ext cx="582613" cy="38100"/>
              </a:xfrm>
              <a:custGeom>
                <a:avLst/>
                <a:gdLst>
                  <a:gd name="T0" fmla="*/ 574 w 147"/>
                  <a:gd name="T1" fmla="*/ 149 h 9"/>
                  <a:gd name="T2" fmla="*/ 14256 w 147"/>
                  <a:gd name="T3" fmla="*/ 149 h 9"/>
                  <a:gd name="T4" fmla="*/ 4931 w 147"/>
                  <a:gd name="T5" fmla="*/ 397 h 9"/>
                  <a:gd name="T6" fmla="*/ 262 w 147"/>
                  <a:gd name="T7" fmla="*/ 1059 h 9"/>
                  <a:gd name="T8" fmla="*/ 574 w 147"/>
                  <a:gd name="T9" fmla="*/ 14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1"/>
                    </a:moveTo>
                    <a:cubicBezTo>
                      <a:pt x="147" y="1"/>
                      <a:pt x="147" y="1"/>
                      <a:pt x="147" y="1"/>
                    </a:cubicBezTo>
                    <a:cubicBezTo>
                      <a:pt x="141" y="0"/>
                      <a:pt x="91" y="1"/>
                      <a:pt x="51" y="3"/>
                    </a:cubicBezTo>
                    <a:cubicBezTo>
                      <a:pt x="27" y="4"/>
                      <a:pt x="4" y="5"/>
                      <a:pt x="3" y="8"/>
                    </a:cubicBezTo>
                    <a:cubicBezTo>
                      <a:pt x="2" y="9"/>
                      <a:pt x="0" y="1"/>
                      <a:pt x="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" name="Freeform 130"/>
              <p:cNvSpPr>
                <a:spLocks/>
              </p:cNvSpPr>
              <p:nvPr/>
            </p:nvSpPr>
            <p:spPr bwMode="auto">
              <a:xfrm rot="5400000">
                <a:off x="2016920" y="2669377"/>
                <a:ext cx="309563" cy="38100"/>
              </a:xfrm>
              <a:custGeom>
                <a:avLst/>
                <a:gdLst>
                  <a:gd name="T0" fmla="*/ 595 w 78"/>
                  <a:gd name="T1" fmla="*/ 0 h 9"/>
                  <a:gd name="T2" fmla="*/ 7550 w 78"/>
                  <a:gd name="T3" fmla="*/ 0 h 9"/>
                  <a:gd name="T4" fmla="*/ 3720 w 78"/>
                  <a:gd name="T5" fmla="*/ 248 h 9"/>
                  <a:gd name="T6" fmla="*/ 313 w 78"/>
                  <a:gd name="T7" fmla="*/ 968 h 9"/>
                  <a:gd name="T8" fmla="*/ 595 w 7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9">
                    <a:moveTo>
                      <a:pt x="6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71" y="0"/>
                      <a:pt x="78" y="1"/>
                      <a:pt x="38" y="2"/>
                    </a:cubicBezTo>
                    <a:cubicBezTo>
                      <a:pt x="13" y="3"/>
                      <a:pt x="3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" name="Freeform 131"/>
              <p:cNvSpPr>
                <a:spLocks/>
              </p:cNvSpPr>
              <p:nvPr/>
            </p:nvSpPr>
            <p:spPr bwMode="auto">
              <a:xfrm rot="5400000">
                <a:off x="2356645" y="3188490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1" y="2"/>
                      <a:pt x="10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" name="Freeform 132"/>
              <p:cNvSpPr>
                <a:spLocks/>
              </p:cNvSpPr>
              <p:nvPr/>
            </p:nvSpPr>
            <p:spPr bwMode="auto">
              <a:xfrm rot="5400000">
                <a:off x="1939926" y="2852733"/>
                <a:ext cx="669925" cy="50800"/>
              </a:xfrm>
              <a:custGeom>
                <a:avLst/>
                <a:gdLst>
                  <a:gd name="T0" fmla="*/ 8238 w 169"/>
                  <a:gd name="T1" fmla="*/ 0 h 12"/>
                  <a:gd name="T2" fmla="*/ 654 w 169"/>
                  <a:gd name="T3" fmla="*/ 0 h 12"/>
                  <a:gd name="T4" fmla="*/ 0 w 169"/>
                  <a:gd name="T5" fmla="*/ 819 h 12"/>
                  <a:gd name="T6" fmla="*/ 654 w 169"/>
                  <a:gd name="T7" fmla="*/ 1613 h 12"/>
                  <a:gd name="T8" fmla="*/ 15819 w 169"/>
                  <a:gd name="T9" fmla="*/ 1613 h 12"/>
                  <a:gd name="T10" fmla="*/ 16411 w 169"/>
                  <a:gd name="T11" fmla="*/ 819 h 12"/>
                  <a:gd name="T12" fmla="*/ 15819 w 169"/>
                  <a:gd name="T13" fmla="*/ 0 h 12"/>
                  <a:gd name="T14" fmla="*/ 8238 w 169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2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7" y="12"/>
                    </a:cubicBezTo>
                    <a:cubicBezTo>
                      <a:pt x="163" y="12"/>
                      <a:pt x="163" y="12"/>
                      <a:pt x="163" y="12"/>
                    </a:cubicBezTo>
                    <a:cubicBezTo>
                      <a:pt x="166" y="12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" name="Freeform 133"/>
              <p:cNvSpPr>
                <a:spLocks/>
              </p:cNvSpPr>
              <p:nvPr/>
            </p:nvSpPr>
            <p:spPr bwMode="auto">
              <a:xfrm rot="5400000">
                <a:off x="2061370" y="3028152"/>
                <a:ext cx="627063" cy="53975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753 h 13"/>
                  <a:gd name="T6" fmla="*/ 595 w 158"/>
                  <a:gd name="T7" fmla="*/ 1593 h 13"/>
                  <a:gd name="T8" fmla="*/ 14845 w 158"/>
                  <a:gd name="T9" fmla="*/ 1593 h 13"/>
                  <a:gd name="T10" fmla="*/ 15438 w 158"/>
                  <a:gd name="T11" fmla="*/ 75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6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" name="Freeform 134"/>
              <p:cNvSpPr>
                <a:spLocks/>
              </p:cNvSpPr>
              <p:nvPr/>
            </p:nvSpPr>
            <p:spPr bwMode="auto">
              <a:xfrm rot="5400000">
                <a:off x="2278063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840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8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6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" name="Freeform 135"/>
              <p:cNvSpPr>
                <a:spLocks/>
              </p:cNvSpPr>
              <p:nvPr/>
            </p:nvSpPr>
            <p:spPr bwMode="auto">
              <a:xfrm rot="5400000">
                <a:off x="1993107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7"/>
                      <a:pt x="77" y="3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" name="Freeform 136"/>
              <p:cNvSpPr>
                <a:spLocks/>
              </p:cNvSpPr>
              <p:nvPr/>
            </p:nvSpPr>
            <p:spPr bwMode="auto">
              <a:xfrm rot="5400000">
                <a:off x="926307" y="2850352"/>
                <a:ext cx="669925" cy="55563"/>
              </a:xfrm>
              <a:custGeom>
                <a:avLst/>
                <a:gdLst>
                  <a:gd name="T0" fmla="*/ 8238 w 169"/>
                  <a:gd name="T1" fmla="*/ 0 h 13"/>
                  <a:gd name="T2" fmla="*/ 654 w 169"/>
                  <a:gd name="T3" fmla="*/ 0 h 13"/>
                  <a:gd name="T4" fmla="*/ 0 w 169"/>
                  <a:gd name="T5" fmla="*/ 840 h 13"/>
                  <a:gd name="T6" fmla="*/ 654 w 169"/>
                  <a:gd name="T7" fmla="*/ 1833 h 13"/>
                  <a:gd name="T8" fmla="*/ 15819 w 169"/>
                  <a:gd name="T9" fmla="*/ 1833 h 13"/>
                  <a:gd name="T10" fmla="*/ 16411 w 169"/>
                  <a:gd name="T11" fmla="*/ 840 h 13"/>
                  <a:gd name="T12" fmla="*/ 15819 w 169"/>
                  <a:gd name="T13" fmla="*/ 0 h 13"/>
                  <a:gd name="T14" fmla="*/ 8238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" name="Freeform 137"/>
              <p:cNvSpPr>
                <a:spLocks/>
              </p:cNvSpPr>
              <p:nvPr/>
            </p:nvSpPr>
            <p:spPr bwMode="auto">
              <a:xfrm rot="5400000">
                <a:off x="1049338" y="3027358"/>
                <a:ext cx="627063" cy="55563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993 h 13"/>
                  <a:gd name="T6" fmla="*/ 595 w 158"/>
                  <a:gd name="T7" fmla="*/ 1833 h 13"/>
                  <a:gd name="T8" fmla="*/ 14845 w 158"/>
                  <a:gd name="T9" fmla="*/ 1833 h 13"/>
                  <a:gd name="T10" fmla="*/ 15438 w 158"/>
                  <a:gd name="T11" fmla="*/ 99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7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" name="Freeform 138"/>
              <p:cNvSpPr>
                <a:spLocks/>
              </p:cNvSpPr>
              <p:nvPr/>
            </p:nvSpPr>
            <p:spPr bwMode="auto">
              <a:xfrm rot="5400000">
                <a:off x="1266826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993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7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" name="Freeform 139"/>
              <p:cNvSpPr>
                <a:spLocks/>
              </p:cNvSpPr>
              <p:nvPr/>
            </p:nvSpPr>
            <p:spPr bwMode="auto">
              <a:xfrm rot="5400000">
                <a:off x="980282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" name="Freeform 140"/>
              <p:cNvSpPr>
                <a:spLocks/>
              </p:cNvSpPr>
              <p:nvPr/>
            </p:nvSpPr>
            <p:spPr bwMode="auto">
              <a:xfrm rot="5400000">
                <a:off x="1205707" y="3183727"/>
                <a:ext cx="314325" cy="55563"/>
              </a:xfrm>
              <a:custGeom>
                <a:avLst/>
                <a:gdLst>
                  <a:gd name="T0" fmla="*/ 7223 w 79"/>
                  <a:gd name="T1" fmla="*/ 1833 h 13"/>
                  <a:gd name="T2" fmla="*/ 7807 w 79"/>
                  <a:gd name="T3" fmla="*/ 993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833 h 13"/>
                  <a:gd name="T10" fmla="*/ 7223 w 79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7" y="13"/>
                      <a:pt x="79" y="10"/>
                      <a:pt x="79" y="7"/>
                    </a:cubicBezTo>
                    <a:cubicBezTo>
                      <a:pt x="79" y="3"/>
                      <a:pt x="77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" name="Freeform 141"/>
              <p:cNvSpPr>
                <a:spLocks/>
              </p:cNvSpPr>
              <p:nvPr/>
            </p:nvSpPr>
            <p:spPr bwMode="auto">
              <a:xfrm rot="5400000">
                <a:off x="1094582" y="3018627"/>
                <a:ext cx="333375" cy="55563"/>
              </a:xfrm>
              <a:custGeom>
                <a:avLst/>
                <a:gdLst>
                  <a:gd name="T0" fmla="*/ 0 w 84"/>
                  <a:gd name="T1" fmla="*/ 0 h 13"/>
                  <a:gd name="T2" fmla="*/ 0 w 84"/>
                  <a:gd name="T3" fmla="*/ 1833 h 13"/>
                  <a:gd name="T4" fmla="*/ 7625 w 84"/>
                  <a:gd name="T5" fmla="*/ 1833 h 13"/>
                  <a:gd name="T6" fmla="*/ 8208 w 84"/>
                  <a:gd name="T7" fmla="*/ 840 h 13"/>
                  <a:gd name="T8" fmla="*/ 7625 w 84"/>
                  <a:gd name="T9" fmla="*/ 0 h 13"/>
                  <a:gd name="T10" fmla="*/ 0 w 84"/>
                  <a:gd name="T11" fmla="*/ 0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3"/>
                      <a:pt x="84" y="10"/>
                      <a:pt x="84" y="6"/>
                    </a:cubicBezTo>
                    <a:cubicBezTo>
                      <a:pt x="84" y="3"/>
                      <a:pt x="81" y="0"/>
                      <a:pt x="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9" name="Freeform 142"/>
              <p:cNvSpPr>
                <a:spLocks/>
              </p:cNvSpPr>
              <p:nvPr/>
            </p:nvSpPr>
            <p:spPr bwMode="auto">
              <a:xfrm rot="5400000">
                <a:off x="1075532" y="2801139"/>
                <a:ext cx="163513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126 w 41"/>
                  <a:gd name="T5" fmla="*/ 1613 h 12"/>
                  <a:gd name="T6" fmla="*/ 4107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Freeform 143"/>
              <p:cNvSpPr>
                <a:spLocks/>
              </p:cNvSpPr>
              <p:nvPr/>
            </p:nvSpPr>
            <p:spPr bwMode="auto">
              <a:xfrm rot="5400000">
                <a:off x="1362076" y="3241671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13 w 54"/>
                  <a:gd name="T3" fmla="*/ 1833 h 13"/>
                  <a:gd name="T4" fmla="*/ 5283 w 54"/>
                  <a:gd name="T5" fmla="*/ 993 h 13"/>
                  <a:gd name="T6" fmla="*/ 4613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7" y="13"/>
                      <a:pt x="47" y="13"/>
                      <a:pt x="47" y="13"/>
                    </a:cubicBezTo>
                    <a:cubicBezTo>
                      <a:pt x="51" y="13"/>
                      <a:pt x="54" y="10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Freeform 144"/>
              <p:cNvSpPr>
                <a:spLocks/>
              </p:cNvSpPr>
              <p:nvPr/>
            </p:nvSpPr>
            <p:spPr bwMode="auto">
              <a:xfrm rot="5400000">
                <a:off x="968376" y="281780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397 h 9"/>
                  <a:gd name="T6" fmla="*/ 313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1" y="1"/>
                      <a:pt x="52" y="3"/>
                    </a:cubicBezTo>
                    <a:cubicBezTo>
                      <a:pt x="27" y="4"/>
                      <a:pt x="4" y="5"/>
                      <a:pt x="3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2" name="Freeform 145"/>
              <p:cNvSpPr>
                <a:spLocks/>
              </p:cNvSpPr>
              <p:nvPr/>
            </p:nvSpPr>
            <p:spPr bwMode="auto">
              <a:xfrm rot="5400000">
                <a:off x="1072357" y="3013864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248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2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3" name="Freeform 146"/>
              <p:cNvSpPr>
                <a:spLocks/>
              </p:cNvSpPr>
              <p:nvPr/>
            </p:nvSpPr>
            <p:spPr bwMode="auto">
              <a:xfrm rot="5400000">
                <a:off x="1003301" y="2692396"/>
                <a:ext cx="309563" cy="42863"/>
              </a:xfrm>
              <a:custGeom>
                <a:avLst/>
                <a:gdLst>
                  <a:gd name="T0" fmla="*/ 595 w 78"/>
                  <a:gd name="T1" fmla="*/ 159 h 10"/>
                  <a:gd name="T2" fmla="*/ 7550 w 78"/>
                  <a:gd name="T3" fmla="*/ 159 h 10"/>
                  <a:gd name="T4" fmla="*/ 3720 w 78"/>
                  <a:gd name="T5" fmla="*/ 278 h 10"/>
                  <a:gd name="T6" fmla="*/ 313 w 78"/>
                  <a:gd name="T7" fmla="*/ 1158 h 10"/>
                  <a:gd name="T8" fmla="*/ 595 w 78"/>
                  <a:gd name="T9" fmla="*/ 15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">
                    <a:moveTo>
                      <a:pt x="6" y="1"/>
                    </a:moveTo>
                    <a:cubicBezTo>
                      <a:pt x="77" y="1"/>
                      <a:pt x="77" y="1"/>
                      <a:pt x="77" y="1"/>
                    </a:cubicBezTo>
                    <a:cubicBezTo>
                      <a:pt x="71" y="0"/>
                      <a:pt x="78" y="1"/>
                      <a:pt x="38" y="2"/>
                    </a:cubicBezTo>
                    <a:cubicBezTo>
                      <a:pt x="13" y="3"/>
                      <a:pt x="3" y="5"/>
                      <a:pt x="3" y="8"/>
                    </a:cubicBezTo>
                    <a:cubicBezTo>
                      <a:pt x="2" y="10"/>
                      <a:pt x="0" y="1"/>
                      <a:pt x="6" y="1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4" name="Freeform 147"/>
              <p:cNvSpPr>
                <a:spLocks/>
              </p:cNvSpPr>
              <p:nvPr/>
            </p:nvSpPr>
            <p:spPr bwMode="auto">
              <a:xfrm rot="5400000">
                <a:off x="1344613" y="3189283"/>
                <a:ext cx="269875" cy="15875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1" y="2"/>
                      <a:pt x="10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" name="Freeform 148"/>
              <p:cNvSpPr>
                <a:spLocks/>
              </p:cNvSpPr>
              <p:nvPr/>
            </p:nvSpPr>
            <p:spPr bwMode="auto">
              <a:xfrm rot="5400000">
                <a:off x="926307" y="2850352"/>
                <a:ext cx="669925" cy="55563"/>
              </a:xfrm>
              <a:custGeom>
                <a:avLst/>
                <a:gdLst>
                  <a:gd name="T0" fmla="*/ 8238 w 169"/>
                  <a:gd name="T1" fmla="*/ 0 h 13"/>
                  <a:gd name="T2" fmla="*/ 654 w 169"/>
                  <a:gd name="T3" fmla="*/ 0 h 13"/>
                  <a:gd name="T4" fmla="*/ 0 w 169"/>
                  <a:gd name="T5" fmla="*/ 840 h 13"/>
                  <a:gd name="T6" fmla="*/ 654 w 169"/>
                  <a:gd name="T7" fmla="*/ 1833 h 13"/>
                  <a:gd name="T8" fmla="*/ 15819 w 169"/>
                  <a:gd name="T9" fmla="*/ 1833 h 13"/>
                  <a:gd name="T10" fmla="*/ 16411 w 169"/>
                  <a:gd name="T11" fmla="*/ 840 h 13"/>
                  <a:gd name="T12" fmla="*/ 15819 w 169"/>
                  <a:gd name="T13" fmla="*/ 0 h 13"/>
                  <a:gd name="T14" fmla="*/ 8238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" name="Freeform 149"/>
              <p:cNvSpPr>
                <a:spLocks/>
              </p:cNvSpPr>
              <p:nvPr/>
            </p:nvSpPr>
            <p:spPr bwMode="auto">
              <a:xfrm rot="5400000">
                <a:off x="1049338" y="3027358"/>
                <a:ext cx="627063" cy="55563"/>
              </a:xfrm>
              <a:custGeom>
                <a:avLst/>
                <a:gdLst>
                  <a:gd name="T0" fmla="*/ 7738 w 158"/>
                  <a:gd name="T1" fmla="*/ 0 h 13"/>
                  <a:gd name="T2" fmla="*/ 595 w 158"/>
                  <a:gd name="T3" fmla="*/ 0 h 13"/>
                  <a:gd name="T4" fmla="*/ 0 w 158"/>
                  <a:gd name="T5" fmla="*/ 993 h 13"/>
                  <a:gd name="T6" fmla="*/ 595 w 158"/>
                  <a:gd name="T7" fmla="*/ 1833 h 13"/>
                  <a:gd name="T8" fmla="*/ 14845 w 158"/>
                  <a:gd name="T9" fmla="*/ 1833 h 13"/>
                  <a:gd name="T10" fmla="*/ 15438 w 158"/>
                  <a:gd name="T11" fmla="*/ 993 h 13"/>
                  <a:gd name="T12" fmla="*/ 14845 w 158"/>
                  <a:gd name="T13" fmla="*/ 0 h 13"/>
                  <a:gd name="T14" fmla="*/ 7738 w 158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8" h="13">
                    <a:moveTo>
                      <a:pt x="7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6" y="13"/>
                      <a:pt x="158" y="10"/>
                      <a:pt x="158" y="7"/>
                    </a:cubicBezTo>
                    <a:cubicBezTo>
                      <a:pt x="158" y="3"/>
                      <a:pt x="156" y="0"/>
                      <a:pt x="152" y="0"/>
                    </a:cubicBezTo>
                    <a:lnTo>
                      <a:pt x="79" y="0"/>
                    </a:ln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" name="Freeform 150"/>
              <p:cNvSpPr>
                <a:spLocks/>
              </p:cNvSpPr>
              <p:nvPr/>
            </p:nvSpPr>
            <p:spPr bwMode="auto">
              <a:xfrm rot="5400000">
                <a:off x="1266826" y="3146421"/>
                <a:ext cx="404813" cy="55563"/>
              </a:xfrm>
              <a:custGeom>
                <a:avLst/>
                <a:gdLst>
                  <a:gd name="T0" fmla="*/ 9300 w 102"/>
                  <a:gd name="T1" fmla="*/ 0 h 13"/>
                  <a:gd name="T2" fmla="*/ 4613 w 102"/>
                  <a:gd name="T3" fmla="*/ 0 h 13"/>
                  <a:gd name="T4" fmla="*/ 1300 w 102"/>
                  <a:gd name="T5" fmla="*/ 0 h 13"/>
                  <a:gd name="T6" fmla="*/ 0 w 102"/>
                  <a:gd name="T7" fmla="*/ 1833 h 13"/>
                  <a:gd name="T8" fmla="*/ 9300 w 102"/>
                  <a:gd name="T9" fmla="*/ 1833 h 13"/>
                  <a:gd name="T10" fmla="*/ 9970 w 102"/>
                  <a:gd name="T11" fmla="*/ 993 h 13"/>
                  <a:gd name="T12" fmla="*/ 9300 w 102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2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9" y="13"/>
                      <a:pt x="102" y="10"/>
                      <a:pt x="102" y="7"/>
                    </a:cubicBezTo>
                    <a:cubicBezTo>
                      <a:pt x="102" y="3"/>
                      <a:pt x="99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8" name="Freeform 151"/>
              <p:cNvSpPr>
                <a:spLocks/>
              </p:cNvSpPr>
              <p:nvPr/>
            </p:nvSpPr>
            <p:spPr bwMode="auto">
              <a:xfrm rot="5400000">
                <a:off x="980282" y="2705889"/>
                <a:ext cx="354013" cy="50800"/>
              </a:xfrm>
              <a:custGeom>
                <a:avLst/>
                <a:gdLst>
                  <a:gd name="T0" fmla="*/ 596 w 89"/>
                  <a:gd name="T1" fmla="*/ 1613 h 12"/>
                  <a:gd name="T2" fmla="*/ 4846 w 89"/>
                  <a:gd name="T3" fmla="*/ 1613 h 12"/>
                  <a:gd name="T4" fmla="*/ 8795 w 89"/>
                  <a:gd name="T5" fmla="*/ 0 h 12"/>
                  <a:gd name="T6" fmla="*/ 5838 w 89"/>
                  <a:gd name="T7" fmla="*/ 0 h 12"/>
                  <a:gd name="T8" fmla="*/ 596 w 89"/>
                  <a:gd name="T9" fmla="*/ 0 h 12"/>
                  <a:gd name="T10" fmla="*/ 0 w 89"/>
                  <a:gd name="T11" fmla="*/ 819 h 12"/>
                  <a:gd name="T12" fmla="*/ 596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9" name="Freeform 186"/>
              <p:cNvSpPr>
                <a:spLocks/>
              </p:cNvSpPr>
              <p:nvPr/>
            </p:nvSpPr>
            <p:spPr bwMode="auto">
              <a:xfrm rot="5400000">
                <a:off x="1378745" y="3026564"/>
                <a:ext cx="671513" cy="53975"/>
              </a:xfrm>
              <a:custGeom>
                <a:avLst/>
                <a:gdLst>
                  <a:gd name="T0" fmla="*/ 8250 w 169"/>
                  <a:gd name="T1" fmla="*/ 0 h 13"/>
                  <a:gd name="T2" fmla="*/ 596 w 169"/>
                  <a:gd name="T3" fmla="*/ 0 h 13"/>
                  <a:gd name="T4" fmla="*/ 0 w 169"/>
                  <a:gd name="T5" fmla="*/ 753 h 13"/>
                  <a:gd name="T6" fmla="*/ 596 w 169"/>
                  <a:gd name="T7" fmla="*/ 1593 h 13"/>
                  <a:gd name="T8" fmla="*/ 16014 w 169"/>
                  <a:gd name="T9" fmla="*/ 1593 h 13"/>
                  <a:gd name="T10" fmla="*/ 16607 w 169"/>
                  <a:gd name="T11" fmla="*/ 753 h 13"/>
                  <a:gd name="T12" fmla="*/ 16014 w 169"/>
                  <a:gd name="T13" fmla="*/ 0 h 13"/>
                  <a:gd name="T14" fmla="*/ 8250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" name="Freeform 187"/>
              <p:cNvSpPr>
                <a:spLocks/>
              </p:cNvSpPr>
              <p:nvPr/>
            </p:nvSpPr>
            <p:spPr bwMode="auto">
              <a:xfrm rot="5400000">
                <a:off x="1500188" y="2851146"/>
                <a:ext cx="631825" cy="53975"/>
              </a:xfrm>
              <a:custGeom>
                <a:avLst/>
                <a:gdLst>
                  <a:gd name="T0" fmla="*/ 7857 w 159"/>
                  <a:gd name="T1" fmla="*/ 0 h 13"/>
                  <a:gd name="T2" fmla="*/ 708 w 159"/>
                  <a:gd name="T3" fmla="*/ 0 h 13"/>
                  <a:gd name="T4" fmla="*/ 0 w 159"/>
                  <a:gd name="T5" fmla="*/ 842 h 13"/>
                  <a:gd name="T6" fmla="*/ 708 w 159"/>
                  <a:gd name="T7" fmla="*/ 1593 h 13"/>
                  <a:gd name="T8" fmla="*/ 15044 w 159"/>
                  <a:gd name="T9" fmla="*/ 1593 h 13"/>
                  <a:gd name="T10" fmla="*/ 15620 w 159"/>
                  <a:gd name="T11" fmla="*/ 842 h 13"/>
                  <a:gd name="T12" fmla="*/ 15044 w 159"/>
                  <a:gd name="T13" fmla="*/ 0 h 13"/>
                  <a:gd name="T14" fmla="*/ 7857 w 15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" h="13">
                    <a:moveTo>
                      <a:pt x="8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6" y="13"/>
                      <a:pt x="159" y="10"/>
                      <a:pt x="159" y="7"/>
                    </a:cubicBezTo>
                    <a:cubicBezTo>
                      <a:pt x="159" y="3"/>
                      <a:pt x="156" y="0"/>
                      <a:pt x="153" y="0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1" name="Freeform 188"/>
              <p:cNvSpPr>
                <a:spLocks/>
              </p:cNvSpPr>
              <p:nvPr/>
            </p:nvSpPr>
            <p:spPr bwMode="auto">
              <a:xfrm rot="5400000">
                <a:off x="1720851" y="2711446"/>
                <a:ext cx="401638" cy="55563"/>
              </a:xfrm>
              <a:custGeom>
                <a:avLst/>
                <a:gdLst>
                  <a:gd name="T0" fmla="*/ 9369 w 101"/>
                  <a:gd name="T1" fmla="*/ 0 h 13"/>
                  <a:gd name="T2" fmla="*/ 4649 w 101"/>
                  <a:gd name="T3" fmla="*/ 0 h 13"/>
                  <a:gd name="T4" fmla="*/ 1180 w 101"/>
                  <a:gd name="T5" fmla="*/ 0 h 13"/>
                  <a:gd name="T6" fmla="*/ 0 w 101"/>
                  <a:gd name="T7" fmla="*/ 1833 h 13"/>
                  <a:gd name="T8" fmla="*/ 9369 w 101"/>
                  <a:gd name="T9" fmla="*/ 1833 h 13"/>
                  <a:gd name="T10" fmla="*/ 9965 w 101"/>
                  <a:gd name="T11" fmla="*/ 993 h 13"/>
                  <a:gd name="T12" fmla="*/ 9369 w 101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8" y="13"/>
                      <a:pt x="101" y="10"/>
                      <a:pt x="101" y="7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2" name="Freeform 189"/>
              <p:cNvSpPr>
                <a:spLocks/>
              </p:cNvSpPr>
              <p:nvPr/>
            </p:nvSpPr>
            <p:spPr bwMode="auto">
              <a:xfrm rot="5400000">
                <a:off x="1971676" y="2686046"/>
                <a:ext cx="95250" cy="47625"/>
              </a:xfrm>
              <a:custGeom>
                <a:avLst/>
                <a:gdLst>
                  <a:gd name="T0" fmla="*/ 0 w 24"/>
                  <a:gd name="T1" fmla="*/ 1666 h 11"/>
                  <a:gd name="T2" fmla="*/ 1688 w 24"/>
                  <a:gd name="T3" fmla="*/ 1666 h 11"/>
                  <a:gd name="T4" fmla="*/ 2345 w 24"/>
                  <a:gd name="T5" fmla="*/ 611 h 11"/>
                  <a:gd name="T6" fmla="*/ 2158 w 24"/>
                  <a:gd name="T7" fmla="*/ 0 h 11"/>
                  <a:gd name="T8" fmla="*/ 0 w 24"/>
                  <a:gd name="T9" fmla="*/ 166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11"/>
                      <a:pt x="24" y="8"/>
                      <a:pt x="24" y="4"/>
                    </a:cubicBezTo>
                    <a:cubicBezTo>
                      <a:pt x="24" y="3"/>
                      <a:pt x="23" y="1"/>
                      <a:pt x="22" y="0"/>
                    </a:cubicBezTo>
                    <a:cubicBezTo>
                      <a:pt x="14" y="4"/>
                      <a:pt x="7" y="7"/>
                      <a:pt x="0" y="11"/>
                    </a:cubicBezTo>
                    <a:close/>
                  </a:path>
                </a:pathLst>
              </a:custGeom>
              <a:solidFill>
                <a:srgbClr val="4BB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" name="Freeform 190"/>
              <p:cNvSpPr>
                <a:spLocks/>
              </p:cNvSpPr>
              <p:nvPr/>
            </p:nvSpPr>
            <p:spPr bwMode="auto">
              <a:xfrm rot="5400000">
                <a:off x="1435101" y="3082921"/>
                <a:ext cx="352425" cy="50800"/>
              </a:xfrm>
              <a:custGeom>
                <a:avLst/>
                <a:gdLst>
                  <a:gd name="T0" fmla="*/ 571 w 89"/>
                  <a:gd name="T1" fmla="*/ 1613 h 12"/>
                  <a:gd name="T2" fmla="*/ 4717 w 89"/>
                  <a:gd name="T3" fmla="*/ 1613 h 12"/>
                  <a:gd name="T4" fmla="*/ 8598 w 89"/>
                  <a:gd name="T5" fmla="*/ 0 h 12"/>
                  <a:gd name="T6" fmla="*/ 5692 w 89"/>
                  <a:gd name="T7" fmla="*/ 0 h 12"/>
                  <a:gd name="T8" fmla="*/ 571 w 89"/>
                  <a:gd name="T9" fmla="*/ 0 h 12"/>
                  <a:gd name="T10" fmla="*/ 0 w 89"/>
                  <a:gd name="T11" fmla="*/ 819 h 12"/>
                  <a:gd name="T12" fmla="*/ 571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4" name="Freeform 191"/>
              <p:cNvSpPr>
                <a:spLocks/>
              </p:cNvSpPr>
              <p:nvPr/>
            </p:nvSpPr>
            <p:spPr bwMode="auto">
              <a:xfrm rot="5400000">
                <a:off x="1658938" y="3009896"/>
                <a:ext cx="314325" cy="53975"/>
              </a:xfrm>
              <a:custGeom>
                <a:avLst/>
                <a:gdLst>
                  <a:gd name="T0" fmla="*/ 7223 w 79"/>
                  <a:gd name="T1" fmla="*/ 1593 h 13"/>
                  <a:gd name="T2" fmla="*/ 7807 w 79"/>
                  <a:gd name="T3" fmla="*/ 842 h 13"/>
                  <a:gd name="T4" fmla="*/ 7223 w 79"/>
                  <a:gd name="T5" fmla="*/ 0 h 13"/>
                  <a:gd name="T6" fmla="*/ 0 w 79"/>
                  <a:gd name="T7" fmla="*/ 0 h 13"/>
                  <a:gd name="T8" fmla="*/ 0 w 79"/>
                  <a:gd name="T9" fmla="*/ 1593 h 13"/>
                  <a:gd name="T10" fmla="*/ 7223 w 79"/>
                  <a:gd name="T11" fmla="*/ 159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9" h="13">
                    <a:moveTo>
                      <a:pt x="73" y="13"/>
                    </a:moveTo>
                    <a:cubicBezTo>
                      <a:pt x="76" y="13"/>
                      <a:pt x="79" y="10"/>
                      <a:pt x="79" y="7"/>
                    </a:cubicBezTo>
                    <a:cubicBezTo>
                      <a:pt x="79" y="3"/>
                      <a:pt x="76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lnTo>
                      <a:pt x="73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5" name="Freeform 192"/>
              <p:cNvSpPr>
                <a:spLocks/>
              </p:cNvSpPr>
              <p:nvPr/>
            </p:nvSpPr>
            <p:spPr bwMode="auto">
              <a:xfrm rot="5400000">
                <a:off x="1545432" y="3193252"/>
                <a:ext cx="338138" cy="53975"/>
              </a:xfrm>
              <a:custGeom>
                <a:avLst/>
                <a:gdLst>
                  <a:gd name="T0" fmla="*/ 0 w 85"/>
                  <a:gd name="T1" fmla="*/ 0 h 13"/>
                  <a:gd name="T2" fmla="*/ 0 w 85"/>
                  <a:gd name="T3" fmla="*/ 1593 h 13"/>
                  <a:gd name="T4" fmla="*/ 7806 w 85"/>
                  <a:gd name="T5" fmla="*/ 1593 h 13"/>
                  <a:gd name="T6" fmla="*/ 8402 w 85"/>
                  <a:gd name="T7" fmla="*/ 753 h 13"/>
                  <a:gd name="T8" fmla="*/ 7806 w 85"/>
                  <a:gd name="T9" fmla="*/ 0 h 13"/>
                  <a:gd name="T10" fmla="*/ 0 w 85"/>
                  <a:gd name="T11" fmla="*/ 0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5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2" y="13"/>
                      <a:pt x="85" y="10"/>
                      <a:pt x="85" y="6"/>
                    </a:cubicBezTo>
                    <a:cubicBezTo>
                      <a:pt x="85" y="3"/>
                      <a:pt x="82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0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" name="Freeform 193"/>
              <p:cNvSpPr>
                <a:spLocks/>
              </p:cNvSpPr>
              <p:nvPr/>
            </p:nvSpPr>
            <p:spPr bwMode="auto">
              <a:xfrm rot="5400000">
                <a:off x="1530351" y="3178171"/>
                <a:ext cx="161925" cy="50800"/>
              </a:xfrm>
              <a:custGeom>
                <a:avLst/>
                <a:gdLst>
                  <a:gd name="T0" fmla="*/ 0 w 41"/>
                  <a:gd name="T1" fmla="*/ 0 h 12"/>
                  <a:gd name="T2" fmla="*/ 0 w 41"/>
                  <a:gd name="T3" fmla="*/ 1613 h 12"/>
                  <a:gd name="T4" fmla="*/ 75 w 41"/>
                  <a:gd name="T5" fmla="*/ 1613 h 12"/>
                  <a:gd name="T6" fmla="*/ 3911 w 41"/>
                  <a:gd name="T7" fmla="*/ 0 h 12"/>
                  <a:gd name="T8" fmla="*/ 0 w 4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6" y="8"/>
                      <a:pt x="29" y="4"/>
                      <a:pt x="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" name="Freeform 194"/>
              <p:cNvSpPr>
                <a:spLocks/>
              </p:cNvSpPr>
              <p:nvPr/>
            </p:nvSpPr>
            <p:spPr bwMode="auto">
              <a:xfrm rot="5400000">
                <a:off x="1814513" y="2805108"/>
                <a:ext cx="214313" cy="55563"/>
              </a:xfrm>
              <a:custGeom>
                <a:avLst/>
                <a:gdLst>
                  <a:gd name="T0" fmla="*/ 0 w 54"/>
                  <a:gd name="T1" fmla="*/ 1833 h 13"/>
                  <a:gd name="T2" fmla="*/ 4688 w 54"/>
                  <a:gd name="T3" fmla="*/ 1833 h 13"/>
                  <a:gd name="T4" fmla="*/ 5283 w 54"/>
                  <a:gd name="T5" fmla="*/ 993 h 13"/>
                  <a:gd name="T6" fmla="*/ 4688 w 54"/>
                  <a:gd name="T7" fmla="*/ 0 h 13"/>
                  <a:gd name="T8" fmla="*/ 0 w 54"/>
                  <a:gd name="T9" fmla="*/ 0 h 13"/>
                  <a:gd name="T10" fmla="*/ 0 w 54"/>
                  <a:gd name="T11" fmla="*/ 1833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48" y="13"/>
                      <a:pt x="48" y="13"/>
                      <a:pt x="48" y="13"/>
                    </a:cubicBezTo>
                    <a:cubicBezTo>
                      <a:pt x="51" y="13"/>
                      <a:pt x="54" y="10"/>
                      <a:pt x="54" y="7"/>
                    </a:cubicBezTo>
                    <a:cubicBezTo>
                      <a:pt x="54" y="3"/>
                      <a:pt x="51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8" name="Freeform 195"/>
              <p:cNvSpPr>
                <a:spLocks/>
              </p:cNvSpPr>
              <p:nvPr/>
            </p:nvSpPr>
            <p:spPr bwMode="auto">
              <a:xfrm rot="5400000">
                <a:off x="1423195" y="2990052"/>
                <a:ext cx="582613" cy="38100"/>
              </a:xfrm>
              <a:custGeom>
                <a:avLst/>
                <a:gdLst>
                  <a:gd name="T0" fmla="*/ 574 w 147"/>
                  <a:gd name="T1" fmla="*/ 0 h 9"/>
                  <a:gd name="T2" fmla="*/ 14256 w 147"/>
                  <a:gd name="T3" fmla="*/ 0 h 9"/>
                  <a:gd name="T4" fmla="*/ 4931 w 147"/>
                  <a:gd name="T5" fmla="*/ 397 h 9"/>
                  <a:gd name="T6" fmla="*/ 262 w 147"/>
                  <a:gd name="T7" fmla="*/ 968 h 9"/>
                  <a:gd name="T8" fmla="*/ 574 w 14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9">
                    <a:moveTo>
                      <a:pt x="6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1" y="0"/>
                      <a:pt x="91" y="1"/>
                      <a:pt x="51" y="3"/>
                    </a:cubicBezTo>
                    <a:cubicBezTo>
                      <a:pt x="27" y="3"/>
                      <a:pt x="4" y="5"/>
                      <a:pt x="3" y="7"/>
                    </a:cubicBezTo>
                    <a:cubicBezTo>
                      <a:pt x="2" y="9"/>
                      <a:pt x="0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Freeform 196"/>
              <p:cNvSpPr>
                <a:spLocks/>
              </p:cNvSpPr>
              <p:nvPr/>
            </p:nvSpPr>
            <p:spPr bwMode="auto">
              <a:xfrm rot="5400000">
                <a:off x="1522413" y="2836858"/>
                <a:ext cx="587375" cy="38100"/>
              </a:xfrm>
              <a:custGeom>
                <a:avLst/>
                <a:gdLst>
                  <a:gd name="T0" fmla="*/ 708 w 148"/>
                  <a:gd name="T1" fmla="*/ 0 h 9"/>
                  <a:gd name="T2" fmla="*/ 14458 w 148"/>
                  <a:gd name="T3" fmla="*/ 0 h 9"/>
                  <a:gd name="T4" fmla="*/ 5083 w 148"/>
                  <a:gd name="T5" fmla="*/ 248 h 9"/>
                  <a:gd name="T6" fmla="*/ 395 w 148"/>
                  <a:gd name="T7" fmla="*/ 968 h 9"/>
                  <a:gd name="T8" fmla="*/ 708 w 14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9">
                    <a:moveTo>
                      <a:pt x="7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2" y="0"/>
                      <a:pt x="92" y="1"/>
                      <a:pt x="52" y="2"/>
                    </a:cubicBezTo>
                    <a:cubicBezTo>
                      <a:pt x="27" y="3"/>
                      <a:pt x="4" y="5"/>
                      <a:pt x="4" y="7"/>
                    </a:cubicBezTo>
                    <a:cubicBezTo>
                      <a:pt x="2" y="9"/>
                      <a:pt x="0" y="0"/>
                      <a:pt x="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Freeform 198"/>
              <p:cNvSpPr>
                <a:spLocks/>
              </p:cNvSpPr>
              <p:nvPr/>
            </p:nvSpPr>
            <p:spPr bwMode="auto">
              <a:xfrm rot="5400000">
                <a:off x="1797845" y="2756689"/>
                <a:ext cx="269875" cy="17463"/>
              </a:xfrm>
              <a:custGeom>
                <a:avLst/>
                <a:gdLst>
                  <a:gd name="T0" fmla="*/ 0 w 68"/>
                  <a:gd name="T1" fmla="*/ 0 h 4"/>
                  <a:gd name="T2" fmla="*/ 6645 w 68"/>
                  <a:gd name="T3" fmla="*/ 0 h 4"/>
                  <a:gd name="T4" fmla="*/ 0 w 68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8" h="4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0" y="2"/>
                      <a:pt x="9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1" name="Freeform 199"/>
              <p:cNvSpPr>
                <a:spLocks/>
              </p:cNvSpPr>
              <p:nvPr/>
            </p:nvSpPr>
            <p:spPr bwMode="auto">
              <a:xfrm rot="5400000">
                <a:off x="1378745" y="3026564"/>
                <a:ext cx="671513" cy="53975"/>
              </a:xfrm>
              <a:custGeom>
                <a:avLst/>
                <a:gdLst>
                  <a:gd name="T0" fmla="*/ 8250 w 169"/>
                  <a:gd name="T1" fmla="*/ 0 h 13"/>
                  <a:gd name="T2" fmla="*/ 596 w 169"/>
                  <a:gd name="T3" fmla="*/ 0 h 13"/>
                  <a:gd name="T4" fmla="*/ 0 w 169"/>
                  <a:gd name="T5" fmla="*/ 753 h 13"/>
                  <a:gd name="T6" fmla="*/ 596 w 169"/>
                  <a:gd name="T7" fmla="*/ 1593 h 13"/>
                  <a:gd name="T8" fmla="*/ 16014 w 169"/>
                  <a:gd name="T9" fmla="*/ 1593 h 13"/>
                  <a:gd name="T10" fmla="*/ 16607 w 169"/>
                  <a:gd name="T11" fmla="*/ 753 h 13"/>
                  <a:gd name="T12" fmla="*/ 16014 w 169"/>
                  <a:gd name="T13" fmla="*/ 0 h 13"/>
                  <a:gd name="T14" fmla="*/ 8250 w 169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9" h="13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6" y="13"/>
                      <a:pt x="169" y="10"/>
                      <a:pt x="169" y="6"/>
                    </a:cubicBezTo>
                    <a:cubicBezTo>
                      <a:pt x="169" y="3"/>
                      <a:pt x="166" y="0"/>
                      <a:pt x="163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2" name="Freeform 201"/>
              <p:cNvSpPr>
                <a:spLocks/>
              </p:cNvSpPr>
              <p:nvPr/>
            </p:nvSpPr>
            <p:spPr bwMode="auto">
              <a:xfrm rot="5400000">
                <a:off x="1720851" y="2711446"/>
                <a:ext cx="401638" cy="55563"/>
              </a:xfrm>
              <a:custGeom>
                <a:avLst/>
                <a:gdLst>
                  <a:gd name="T0" fmla="*/ 9369 w 101"/>
                  <a:gd name="T1" fmla="*/ 0 h 13"/>
                  <a:gd name="T2" fmla="*/ 4649 w 101"/>
                  <a:gd name="T3" fmla="*/ 0 h 13"/>
                  <a:gd name="T4" fmla="*/ 1180 w 101"/>
                  <a:gd name="T5" fmla="*/ 0 h 13"/>
                  <a:gd name="T6" fmla="*/ 0 w 101"/>
                  <a:gd name="T7" fmla="*/ 1833 h 13"/>
                  <a:gd name="T8" fmla="*/ 9369 w 101"/>
                  <a:gd name="T9" fmla="*/ 1833 h 13"/>
                  <a:gd name="T10" fmla="*/ 9965 w 101"/>
                  <a:gd name="T11" fmla="*/ 993 h 13"/>
                  <a:gd name="T12" fmla="*/ 9369 w 101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13">
                    <a:moveTo>
                      <a:pt x="9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4"/>
                      <a:pt x="3" y="9"/>
                      <a:pt x="0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8" y="13"/>
                      <a:pt x="101" y="10"/>
                      <a:pt x="101" y="7"/>
                    </a:cubicBezTo>
                    <a:cubicBezTo>
                      <a:pt x="101" y="3"/>
                      <a:pt x="98" y="0"/>
                      <a:pt x="95" y="0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3" name="Freeform 202"/>
              <p:cNvSpPr>
                <a:spLocks/>
              </p:cNvSpPr>
              <p:nvPr/>
            </p:nvSpPr>
            <p:spPr bwMode="auto">
              <a:xfrm rot="5400000">
                <a:off x="1971676" y="2686046"/>
                <a:ext cx="95250" cy="47625"/>
              </a:xfrm>
              <a:custGeom>
                <a:avLst/>
                <a:gdLst>
                  <a:gd name="T0" fmla="*/ 0 w 24"/>
                  <a:gd name="T1" fmla="*/ 1666 h 11"/>
                  <a:gd name="T2" fmla="*/ 1688 w 24"/>
                  <a:gd name="T3" fmla="*/ 1666 h 11"/>
                  <a:gd name="T4" fmla="*/ 2345 w 24"/>
                  <a:gd name="T5" fmla="*/ 611 h 11"/>
                  <a:gd name="T6" fmla="*/ 2158 w 24"/>
                  <a:gd name="T7" fmla="*/ 0 h 11"/>
                  <a:gd name="T8" fmla="*/ 0 w 24"/>
                  <a:gd name="T9" fmla="*/ 166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21" y="11"/>
                      <a:pt x="24" y="8"/>
                      <a:pt x="24" y="4"/>
                    </a:cubicBezTo>
                    <a:cubicBezTo>
                      <a:pt x="24" y="3"/>
                      <a:pt x="23" y="1"/>
                      <a:pt x="22" y="0"/>
                    </a:cubicBezTo>
                    <a:cubicBezTo>
                      <a:pt x="14" y="4"/>
                      <a:pt x="7" y="7"/>
                      <a:pt x="0" y="11"/>
                    </a:cubicBezTo>
                    <a:close/>
                  </a:path>
                </a:pathLst>
              </a:custGeom>
              <a:solidFill>
                <a:srgbClr val="92D050"/>
              </a:solidFill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4" name="Freeform 203"/>
              <p:cNvSpPr>
                <a:spLocks/>
              </p:cNvSpPr>
              <p:nvPr/>
            </p:nvSpPr>
            <p:spPr bwMode="auto">
              <a:xfrm rot="5400000">
                <a:off x="1435101" y="3082921"/>
                <a:ext cx="352425" cy="50800"/>
              </a:xfrm>
              <a:custGeom>
                <a:avLst/>
                <a:gdLst>
                  <a:gd name="T0" fmla="*/ 571 w 89"/>
                  <a:gd name="T1" fmla="*/ 1613 h 12"/>
                  <a:gd name="T2" fmla="*/ 4717 w 89"/>
                  <a:gd name="T3" fmla="*/ 1613 h 12"/>
                  <a:gd name="T4" fmla="*/ 8598 w 89"/>
                  <a:gd name="T5" fmla="*/ 0 h 12"/>
                  <a:gd name="T6" fmla="*/ 5692 w 89"/>
                  <a:gd name="T7" fmla="*/ 0 h 12"/>
                  <a:gd name="T8" fmla="*/ 571 w 89"/>
                  <a:gd name="T9" fmla="*/ 0 h 12"/>
                  <a:gd name="T10" fmla="*/ 0 w 89"/>
                  <a:gd name="T11" fmla="*/ 819 h 12"/>
                  <a:gd name="T12" fmla="*/ 571 w 89"/>
                  <a:gd name="T13" fmla="*/ 1613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9" h="12">
                    <a:moveTo>
                      <a:pt x="6" y="12"/>
                    </a:moveTo>
                    <a:cubicBezTo>
                      <a:pt x="49" y="12"/>
                      <a:pt x="49" y="12"/>
                      <a:pt x="49" y="12"/>
                    </a:cubicBezTo>
                    <a:cubicBezTo>
                      <a:pt x="64" y="8"/>
                      <a:pt x="77" y="4"/>
                      <a:pt x="8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noFill/>
              <a:ln w="4763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5" name="Freeform 206"/>
              <p:cNvSpPr>
                <a:spLocks/>
              </p:cNvSpPr>
              <p:nvPr/>
            </p:nvSpPr>
            <p:spPr bwMode="auto">
              <a:xfrm rot="5400000">
                <a:off x="2000250" y="2654296"/>
                <a:ext cx="893763" cy="630238"/>
              </a:xfrm>
              <a:custGeom>
                <a:avLst/>
                <a:gdLst>
                  <a:gd name="T0" fmla="*/ 0 w 225"/>
                  <a:gd name="T1" fmla="*/ 20013 h 149"/>
                  <a:gd name="T2" fmla="*/ 11878 w 225"/>
                  <a:gd name="T3" fmla="*/ 10591 h 149"/>
                  <a:gd name="T4" fmla="*/ 22077 w 225"/>
                  <a:gd name="T5" fmla="*/ 4180 h 149"/>
                  <a:gd name="T6" fmla="*/ 22077 w 225"/>
                  <a:gd name="T7" fmla="*/ 0 h 149"/>
                  <a:gd name="T8" fmla="*/ 11878 w 225"/>
                  <a:gd name="T9" fmla="*/ 6453 h 149"/>
                  <a:gd name="T10" fmla="*/ 0 w 225"/>
                  <a:gd name="T11" fmla="*/ 15832 h 149"/>
                  <a:gd name="T12" fmla="*/ 0 w 225"/>
                  <a:gd name="T13" fmla="*/ 20013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9">
                    <a:moveTo>
                      <a:pt x="0" y="149"/>
                    </a:moveTo>
                    <a:cubicBezTo>
                      <a:pt x="0" y="121"/>
                      <a:pt x="67" y="98"/>
                      <a:pt x="121" y="79"/>
                    </a:cubicBezTo>
                    <a:cubicBezTo>
                      <a:pt x="176" y="59"/>
                      <a:pt x="225" y="52"/>
                      <a:pt x="225" y="31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1"/>
                      <a:pt x="176" y="28"/>
                      <a:pt x="121" y="48"/>
                    </a:cubicBezTo>
                    <a:cubicBezTo>
                      <a:pt x="67" y="67"/>
                      <a:pt x="0" y="90"/>
                      <a:pt x="0" y="118"/>
                    </a:cubicBez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6" name="Freeform 207"/>
              <p:cNvSpPr>
                <a:spLocks/>
              </p:cNvSpPr>
              <p:nvPr/>
            </p:nvSpPr>
            <p:spPr bwMode="auto">
              <a:xfrm rot="5400000">
                <a:off x="1714500" y="2655884"/>
                <a:ext cx="893763" cy="627063"/>
              </a:xfrm>
              <a:custGeom>
                <a:avLst/>
                <a:gdLst>
                  <a:gd name="T0" fmla="*/ 0 w 225"/>
                  <a:gd name="T1" fmla="*/ 20038 h 148"/>
                  <a:gd name="T2" fmla="*/ 11878 w 225"/>
                  <a:gd name="T3" fmla="*/ 10550 h 148"/>
                  <a:gd name="T4" fmla="*/ 22077 w 225"/>
                  <a:gd name="T5" fmla="*/ 4225 h 148"/>
                  <a:gd name="T6" fmla="*/ 22077 w 225"/>
                  <a:gd name="T7" fmla="*/ 0 h 148"/>
                  <a:gd name="T8" fmla="*/ 11878 w 225"/>
                  <a:gd name="T9" fmla="*/ 6347 h 148"/>
                  <a:gd name="T10" fmla="*/ 0 w 225"/>
                  <a:gd name="T11" fmla="*/ 15835 h 148"/>
                  <a:gd name="T12" fmla="*/ 0 w 225"/>
                  <a:gd name="T13" fmla="*/ 20038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8">
                    <a:moveTo>
                      <a:pt x="0" y="148"/>
                    </a:moveTo>
                    <a:cubicBezTo>
                      <a:pt x="0" y="120"/>
                      <a:pt x="67" y="97"/>
                      <a:pt x="121" y="78"/>
                    </a:cubicBezTo>
                    <a:cubicBezTo>
                      <a:pt x="176" y="59"/>
                      <a:pt x="225" y="52"/>
                      <a:pt x="225" y="31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1"/>
                      <a:pt x="176" y="28"/>
                      <a:pt x="121" y="47"/>
                    </a:cubicBezTo>
                    <a:cubicBezTo>
                      <a:pt x="67" y="66"/>
                      <a:pt x="0" y="90"/>
                      <a:pt x="0" y="117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" name="Freeform 212"/>
              <p:cNvSpPr>
                <a:spLocks/>
              </p:cNvSpPr>
              <p:nvPr/>
            </p:nvSpPr>
            <p:spPr bwMode="auto">
              <a:xfrm rot="5400000">
                <a:off x="1019969" y="2656677"/>
                <a:ext cx="893763" cy="625475"/>
              </a:xfrm>
              <a:custGeom>
                <a:avLst/>
                <a:gdLst>
                  <a:gd name="T0" fmla="*/ 0 w 225"/>
                  <a:gd name="T1" fmla="*/ 19793 h 148"/>
                  <a:gd name="T2" fmla="*/ 11878 w 225"/>
                  <a:gd name="T3" fmla="*/ 10454 h 148"/>
                  <a:gd name="T4" fmla="*/ 22077 w 225"/>
                  <a:gd name="T5" fmla="*/ 4017 h 148"/>
                  <a:gd name="T6" fmla="*/ 22077 w 225"/>
                  <a:gd name="T7" fmla="*/ 0 h 148"/>
                  <a:gd name="T8" fmla="*/ 11878 w 225"/>
                  <a:gd name="T9" fmla="*/ 6285 h 148"/>
                  <a:gd name="T10" fmla="*/ 0 w 225"/>
                  <a:gd name="T11" fmla="*/ 15619 h 148"/>
                  <a:gd name="T12" fmla="*/ 0 w 225"/>
                  <a:gd name="T13" fmla="*/ 19793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" h="148">
                    <a:moveTo>
                      <a:pt x="0" y="148"/>
                    </a:moveTo>
                    <a:cubicBezTo>
                      <a:pt x="0" y="120"/>
                      <a:pt x="67" y="97"/>
                      <a:pt x="121" y="78"/>
                    </a:cubicBezTo>
                    <a:cubicBezTo>
                      <a:pt x="176" y="58"/>
                      <a:pt x="225" y="51"/>
                      <a:pt x="225" y="3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5" y="20"/>
                      <a:pt x="176" y="27"/>
                      <a:pt x="121" y="47"/>
                    </a:cubicBezTo>
                    <a:cubicBezTo>
                      <a:pt x="67" y="66"/>
                      <a:pt x="0" y="89"/>
                      <a:pt x="0" y="117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84CB7E"/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" name="Freeform 213"/>
              <p:cNvSpPr>
                <a:spLocks/>
              </p:cNvSpPr>
              <p:nvPr/>
            </p:nvSpPr>
            <p:spPr bwMode="auto">
              <a:xfrm rot="5400000">
                <a:off x="1042988" y="2781296"/>
                <a:ext cx="841375" cy="381000"/>
              </a:xfrm>
              <a:custGeom>
                <a:avLst/>
                <a:gdLst>
                  <a:gd name="T0" fmla="*/ 20708 w 212"/>
                  <a:gd name="T1" fmla="*/ 0 h 90"/>
                  <a:gd name="T2" fmla="*/ 11145 w 212"/>
                  <a:gd name="T3" fmla="*/ 5256 h 90"/>
                  <a:gd name="T4" fmla="*/ 0 w 212"/>
                  <a:gd name="T5" fmla="*/ 12139 h 90"/>
                  <a:gd name="T6" fmla="*/ 11145 w 212"/>
                  <a:gd name="T7" fmla="*/ 4856 h 90"/>
                  <a:gd name="T8" fmla="*/ 20708 w 212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0">
                    <a:moveTo>
                      <a:pt x="212" y="0"/>
                    </a:moveTo>
                    <a:cubicBezTo>
                      <a:pt x="197" y="13"/>
                      <a:pt x="157" y="24"/>
                      <a:pt x="114" y="39"/>
                    </a:cubicBezTo>
                    <a:cubicBezTo>
                      <a:pt x="70" y="55"/>
                      <a:pt x="18" y="69"/>
                      <a:pt x="0" y="90"/>
                    </a:cubicBezTo>
                    <a:cubicBezTo>
                      <a:pt x="18" y="69"/>
                      <a:pt x="70" y="51"/>
                      <a:pt x="114" y="36"/>
                    </a:cubicBezTo>
                    <a:cubicBezTo>
                      <a:pt x="157" y="20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9" name="Freeform 216"/>
              <p:cNvSpPr>
                <a:spLocks/>
              </p:cNvSpPr>
              <p:nvPr/>
            </p:nvSpPr>
            <p:spPr bwMode="auto">
              <a:xfrm rot="5400000">
                <a:off x="777082" y="2778915"/>
                <a:ext cx="841375" cy="385763"/>
              </a:xfrm>
              <a:custGeom>
                <a:avLst/>
                <a:gdLst>
                  <a:gd name="T0" fmla="*/ 20708 w 212"/>
                  <a:gd name="T1" fmla="*/ 0 h 91"/>
                  <a:gd name="T2" fmla="*/ 11145 w 212"/>
                  <a:gd name="T3" fmla="*/ 5447 h 91"/>
                  <a:gd name="T4" fmla="*/ 0 w 212"/>
                  <a:gd name="T5" fmla="*/ 12358 h 91"/>
                  <a:gd name="T6" fmla="*/ 11145 w 212"/>
                  <a:gd name="T7" fmla="*/ 4879 h 91"/>
                  <a:gd name="T8" fmla="*/ 20708 w 212"/>
                  <a:gd name="T9" fmla="*/ 0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1">
                    <a:moveTo>
                      <a:pt x="212" y="0"/>
                    </a:moveTo>
                    <a:cubicBezTo>
                      <a:pt x="197" y="13"/>
                      <a:pt x="157" y="24"/>
                      <a:pt x="114" y="40"/>
                    </a:cubicBezTo>
                    <a:cubicBezTo>
                      <a:pt x="70" y="55"/>
                      <a:pt x="18" y="70"/>
                      <a:pt x="0" y="91"/>
                    </a:cubicBezTo>
                    <a:cubicBezTo>
                      <a:pt x="18" y="70"/>
                      <a:pt x="70" y="51"/>
                      <a:pt x="114" y="36"/>
                    </a:cubicBezTo>
                    <a:cubicBezTo>
                      <a:pt x="157" y="21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0" name="Freeform 217"/>
              <p:cNvSpPr>
                <a:spLocks/>
              </p:cNvSpPr>
              <p:nvPr/>
            </p:nvSpPr>
            <p:spPr bwMode="auto">
              <a:xfrm rot="5400000">
                <a:off x="2081213" y="2779709"/>
                <a:ext cx="841375" cy="384175"/>
              </a:xfrm>
              <a:custGeom>
                <a:avLst/>
                <a:gdLst>
                  <a:gd name="T0" fmla="*/ 20708 w 212"/>
                  <a:gd name="T1" fmla="*/ 0 h 91"/>
                  <a:gd name="T2" fmla="*/ 11145 w 212"/>
                  <a:gd name="T3" fmla="*/ 5305 h 91"/>
                  <a:gd name="T4" fmla="*/ 0 w 212"/>
                  <a:gd name="T5" fmla="*/ 12113 h 91"/>
                  <a:gd name="T6" fmla="*/ 11145 w 212"/>
                  <a:gd name="T7" fmla="*/ 4795 h 91"/>
                  <a:gd name="T8" fmla="*/ 20708 w 212"/>
                  <a:gd name="T9" fmla="*/ 0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1">
                    <a:moveTo>
                      <a:pt x="212" y="0"/>
                    </a:moveTo>
                    <a:cubicBezTo>
                      <a:pt x="197" y="13"/>
                      <a:pt x="157" y="24"/>
                      <a:pt x="114" y="40"/>
                    </a:cubicBezTo>
                    <a:cubicBezTo>
                      <a:pt x="70" y="55"/>
                      <a:pt x="18" y="70"/>
                      <a:pt x="0" y="91"/>
                    </a:cubicBezTo>
                    <a:cubicBezTo>
                      <a:pt x="18" y="70"/>
                      <a:pt x="70" y="51"/>
                      <a:pt x="114" y="36"/>
                    </a:cubicBezTo>
                    <a:cubicBezTo>
                      <a:pt x="157" y="21"/>
                      <a:pt x="197" y="13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1" name="Freeform 218"/>
              <p:cNvSpPr>
                <a:spLocks/>
              </p:cNvSpPr>
              <p:nvPr/>
            </p:nvSpPr>
            <p:spPr bwMode="auto">
              <a:xfrm rot="5400000">
                <a:off x="1795463" y="2781296"/>
                <a:ext cx="841375" cy="381000"/>
              </a:xfrm>
              <a:custGeom>
                <a:avLst/>
                <a:gdLst>
                  <a:gd name="T0" fmla="*/ 20708 w 212"/>
                  <a:gd name="T1" fmla="*/ 0 h 90"/>
                  <a:gd name="T2" fmla="*/ 11145 w 212"/>
                  <a:gd name="T3" fmla="*/ 5256 h 90"/>
                  <a:gd name="T4" fmla="*/ 0 w 212"/>
                  <a:gd name="T5" fmla="*/ 12139 h 90"/>
                  <a:gd name="T6" fmla="*/ 11145 w 212"/>
                  <a:gd name="T7" fmla="*/ 4701 h 90"/>
                  <a:gd name="T8" fmla="*/ 20708 w 212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90">
                    <a:moveTo>
                      <a:pt x="212" y="0"/>
                    </a:moveTo>
                    <a:cubicBezTo>
                      <a:pt x="197" y="12"/>
                      <a:pt x="157" y="24"/>
                      <a:pt x="114" y="39"/>
                    </a:cubicBezTo>
                    <a:cubicBezTo>
                      <a:pt x="70" y="54"/>
                      <a:pt x="18" y="69"/>
                      <a:pt x="0" y="90"/>
                    </a:cubicBezTo>
                    <a:cubicBezTo>
                      <a:pt x="18" y="69"/>
                      <a:pt x="70" y="51"/>
                      <a:pt x="114" y="35"/>
                    </a:cubicBezTo>
                    <a:cubicBezTo>
                      <a:pt x="157" y="20"/>
                      <a:pt x="197" y="12"/>
                      <a:pt x="2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2" name="Freeform 229"/>
              <p:cNvSpPr>
                <a:spLocks/>
              </p:cNvSpPr>
              <p:nvPr/>
            </p:nvSpPr>
            <p:spPr bwMode="auto">
              <a:xfrm rot="5400000">
                <a:off x="1692275" y="3162296"/>
                <a:ext cx="311150" cy="142875"/>
              </a:xfrm>
              <a:custGeom>
                <a:avLst/>
                <a:gdLst>
                  <a:gd name="T0" fmla="*/ 0 w 78"/>
                  <a:gd name="T1" fmla="*/ 0 h 34"/>
                  <a:gd name="T2" fmla="*/ 7822 w 78"/>
                  <a:gd name="T3" fmla="*/ 4415 h 34"/>
                  <a:gd name="T4" fmla="*/ 4616 w 78"/>
                  <a:gd name="T5" fmla="*/ 2446 h 34"/>
                  <a:gd name="T6" fmla="*/ 0 w 78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34">
                    <a:moveTo>
                      <a:pt x="0" y="0"/>
                    </a:moveTo>
                    <a:cubicBezTo>
                      <a:pt x="10" y="3"/>
                      <a:pt x="67" y="23"/>
                      <a:pt x="78" y="34"/>
                    </a:cubicBezTo>
                    <a:cubicBezTo>
                      <a:pt x="70" y="31"/>
                      <a:pt x="50" y="21"/>
                      <a:pt x="46" y="19"/>
                    </a:cubicBezTo>
                    <a:cubicBezTo>
                      <a:pt x="41" y="1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65" name="Freeform 215"/>
            <p:cNvSpPr>
              <a:spLocks noEditPoints="1"/>
            </p:cNvSpPr>
            <p:nvPr/>
          </p:nvSpPr>
          <p:spPr bwMode="auto">
            <a:xfrm rot="5400000">
              <a:off x="673942" y="2439786"/>
              <a:ext cx="409707" cy="526250"/>
            </a:xfrm>
            <a:custGeom>
              <a:avLst/>
              <a:gdLst>
                <a:gd name="T0" fmla="*/ 22077 w 227"/>
                <a:gd name="T1" fmla="*/ 0 h 149"/>
                <a:gd name="T2" fmla="*/ 16072 w 227"/>
                <a:gd name="T3" fmla="*/ 4480 h 149"/>
                <a:gd name="T4" fmla="*/ 11878 w 227"/>
                <a:gd name="T5" fmla="*/ 6421 h 149"/>
                <a:gd name="T6" fmla="*/ 11765 w 227"/>
                <a:gd name="T7" fmla="*/ 6421 h 149"/>
                <a:gd name="T8" fmla="*/ 0 w 227"/>
                <a:gd name="T9" fmla="*/ 16024 h 149"/>
                <a:gd name="T10" fmla="*/ 125 w 227"/>
                <a:gd name="T11" fmla="*/ 20255 h 149"/>
                <a:gd name="T12" fmla="*/ 125 w 227"/>
                <a:gd name="T13" fmla="*/ 20255 h 149"/>
                <a:gd name="T14" fmla="*/ 11878 w 227"/>
                <a:gd name="T15" fmla="*/ 10904 h 149"/>
                <a:gd name="T16" fmla="*/ 11953 w 227"/>
                <a:gd name="T17" fmla="*/ 10751 h 149"/>
                <a:gd name="T18" fmla="*/ 16072 w 227"/>
                <a:gd name="T19" fmla="*/ 8954 h 149"/>
                <a:gd name="T20" fmla="*/ 22265 w 227"/>
                <a:gd name="T21" fmla="*/ 4231 h 149"/>
                <a:gd name="T22" fmla="*/ 22265 w 227"/>
                <a:gd name="T23" fmla="*/ 0 h 149"/>
                <a:gd name="T24" fmla="*/ 22077 w 227"/>
                <a:gd name="T25" fmla="*/ 0 h 149"/>
                <a:gd name="T26" fmla="*/ 125 w 227"/>
                <a:gd name="T27" fmla="*/ 16024 h 149"/>
                <a:gd name="T28" fmla="*/ 11878 w 227"/>
                <a:gd name="T29" fmla="*/ 6673 h 149"/>
                <a:gd name="T30" fmla="*/ 11953 w 227"/>
                <a:gd name="T31" fmla="*/ 6520 h 149"/>
                <a:gd name="T32" fmla="*/ 16072 w 227"/>
                <a:gd name="T33" fmla="*/ 4723 h 149"/>
                <a:gd name="T34" fmla="*/ 22077 w 227"/>
                <a:gd name="T35" fmla="*/ 970 h 149"/>
                <a:gd name="T36" fmla="*/ 22077 w 227"/>
                <a:gd name="T37" fmla="*/ 4231 h 149"/>
                <a:gd name="T38" fmla="*/ 16072 w 227"/>
                <a:gd name="T39" fmla="*/ 8711 h 149"/>
                <a:gd name="T40" fmla="*/ 11878 w 227"/>
                <a:gd name="T41" fmla="*/ 10596 h 149"/>
                <a:gd name="T42" fmla="*/ 11765 w 227"/>
                <a:gd name="T43" fmla="*/ 10596 h 149"/>
                <a:gd name="T44" fmla="*/ 125 w 227"/>
                <a:gd name="T45" fmla="*/ 19192 h 149"/>
                <a:gd name="T46" fmla="*/ 125 w 227"/>
                <a:gd name="T47" fmla="*/ 16024 h 1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7" h="149">
                  <a:moveTo>
                    <a:pt x="225" y="0"/>
                  </a:moveTo>
                  <a:cubicBezTo>
                    <a:pt x="225" y="15"/>
                    <a:pt x="199" y="22"/>
                    <a:pt x="164" y="33"/>
                  </a:cubicBezTo>
                  <a:cubicBezTo>
                    <a:pt x="151" y="37"/>
                    <a:pt x="136" y="41"/>
                    <a:pt x="121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66" y="66"/>
                    <a:pt x="0" y="89"/>
                    <a:pt x="0" y="118"/>
                  </a:cubicBezTo>
                  <a:cubicBezTo>
                    <a:pt x="1" y="149"/>
                    <a:pt x="1" y="149"/>
                    <a:pt x="1" y="149"/>
                  </a:cubicBezTo>
                  <a:cubicBezTo>
                    <a:pt x="1" y="149"/>
                    <a:pt x="1" y="149"/>
                    <a:pt x="1" y="149"/>
                  </a:cubicBezTo>
                  <a:cubicBezTo>
                    <a:pt x="1" y="122"/>
                    <a:pt x="68" y="98"/>
                    <a:pt x="121" y="80"/>
                  </a:cubicBezTo>
                  <a:cubicBezTo>
                    <a:pt x="122" y="79"/>
                    <a:pt x="122" y="79"/>
                    <a:pt x="122" y="79"/>
                  </a:cubicBezTo>
                  <a:cubicBezTo>
                    <a:pt x="137" y="74"/>
                    <a:pt x="151" y="70"/>
                    <a:pt x="164" y="66"/>
                  </a:cubicBezTo>
                  <a:cubicBezTo>
                    <a:pt x="201" y="55"/>
                    <a:pt x="227" y="47"/>
                    <a:pt x="227" y="31"/>
                  </a:cubicBezTo>
                  <a:cubicBezTo>
                    <a:pt x="227" y="0"/>
                    <a:pt x="227" y="0"/>
                    <a:pt x="227" y="0"/>
                  </a:cubicBezTo>
                  <a:lnTo>
                    <a:pt x="225" y="0"/>
                  </a:lnTo>
                  <a:close/>
                  <a:moveTo>
                    <a:pt x="1" y="118"/>
                  </a:moveTo>
                  <a:cubicBezTo>
                    <a:pt x="1" y="91"/>
                    <a:pt x="68" y="68"/>
                    <a:pt x="121" y="49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37" y="43"/>
                    <a:pt x="151" y="39"/>
                    <a:pt x="164" y="35"/>
                  </a:cubicBezTo>
                  <a:cubicBezTo>
                    <a:pt x="195" y="26"/>
                    <a:pt x="219" y="18"/>
                    <a:pt x="225" y="7"/>
                  </a:cubicBezTo>
                  <a:cubicBezTo>
                    <a:pt x="225" y="15"/>
                    <a:pt x="225" y="31"/>
                    <a:pt x="225" y="31"/>
                  </a:cubicBezTo>
                  <a:cubicBezTo>
                    <a:pt x="225" y="45"/>
                    <a:pt x="199" y="53"/>
                    <a:pt x="164" y="64"/>
                  </a:cubicBezTo>
                  <a:cubicBezTo>
                    <a:pt x="151" y="68"/>
                    <a:pt x="136" y="72"/>
                    <a:pt x="121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72" y="95"/>
                    <a:pt x="12" y="116"/>
                    <a:pt x="1" y="141"/>
                  </a:cubicBezTo>
                  <a:cubicBezTo>
                    <a:pt x="1" y="132"/>
                    <a:pt x="1" y="118"/>
                    <a:pt x="1" y="1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6" name="Freeform 214"/>
            <p:cNvSpPr>
              <a:spLocks/>
            </p:cNvSpPr>
            <p:nvPr/>
          </p:nvSpPr>
          <p:spPr bwMode="auto">
            <a:xfrm rot="5400000">
              <a:off x="680764" y="2449440"/>
              <a:ext cx="406101" cy="526250"/>
            </a:xfrm>
            <a:custGeom>
              <a:avLst/>
              <a:gdLst>
                <a:gd name="T0" fmla="*/ 0 w 225"/>
                <a:gd name="T1" fmla="*/ 20255 h 149"/>
                <a:gd name="T2" fmla="*/ 11878 w 225"/>
                <a:gd name="T3" fmla="*/ 10596 h 149"/>
                <a:gd name="T4" fmla="*/ 22077 w 225"/>
                <a:gd name="T5" fmla="*/ 4231 h 149"/>
                <a:gd name="T6" fmla="*/ 22077 w 225"/>
                <a:gd name="T7" fmla="*/ 0 h 149"/>
                <a:gd name="T8" fmla="*/ 11878 w 225"/>
                <a:gd name="T9" fmla="*/ 6520 h 149"/>
                <a:gd name="T10" fmla="*/ 0 w 225"/>
                <a:gd name="T11" fmla="*/ 16024 h 149"/>
                <a:gd name="T12" fmla="*/ 0 w 225"/>
                <a:gd name="T13" fmla="*/ 20255 h 1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5" h="149">
                  <a:moveTo>
                    <a:pt x="0" y="149"/>
                  </a:moveTo>
                  <a:cubicBezTo>
                    <a:pt x="0" y="121"/>
                    <a:pt x="67" y="97"/>
                    <a:pt x="121" y="78"/>
                  </a:cubicBezTo>
                  <a:cubicBezTo>
                    <a:pt x="176" y="59"/>
                    <a:pt x="225" y="52"/>
                    <a:pt x="225" y="31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21"/>
                    <a:pt x="176" y="28"/>
                    <a:pt x="121" y="48"/>
                  </a:cubicBezTo>
                  <a:cubicBezTo>
                    <a:pt x="67" y="66"/>
                    <a:pt x="0" y="90"/>
                    <a:pt x="0" y="11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84CB7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764" name="Connecteur droit 763"/>
          <p:cNvCxnSpPr/>
          <p:nvPr/>
        </p:nvCxnSpPr>
        <p:spPr>
          <a:xfrm>
            <a:off x="3599295" y="5341878"/>
            <a:ext cx="1584698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Rectangle 764"/>
          <p:cNvSpPr/>
          <p:nvPr/>
        </p:nvSpPr>
        <p:spPr>
          <a:xfrm>
            <a:off x="660131" y="3491880"/>
            <a:ext cx="973617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DNMT1 </a:t>
            </a:r>
          </a:p>
        </p:txBody>
      </p:sp>
      <p:sp>
        <p:nvSpPr>
          <p:cNvPr id="766" name="Rectangle 765"/>
          <p:cNvSpPr/>
          <p:nvPr/>
        </p:nvSpPr>
        <p:spPr>
          <a:xfrm>
            <a:off x="3306370" y="1688414"/>
            <a:ext cx="817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TNF-α</a:t>
            </a:r>
            <a:endParaRPr lang="en-US" sz="2000" dirty="0"/>
          </a:p>
        </p:txBody>
      </p:sp>
      <p:cxnSp>
        <p:nvCxnSpPr>
          <p:cNvPr id="767" name="Connecteur droit avec flèche 766"/>
          <p:cNvCxnSpPr/>
          <p:nvPr/>
        </p:nvCxnSpPr>
        <p:spPr>
          <a:xfrm flipH="1">
            <a:off x="1128374" y="4012262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2" name="ZoneTexte 771"/>
          <p:cNvSpPr txBox="1"/>
          <p:nvPr/>
        </p:nvSpPr>
        <p:spPr>
          <a:xfrm>
            <a:off x="3677583" y="5002717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smtClean="0"/>
              <a:t>PD-L1 </a:t>
            </a:r>
            <a:r>
              <a:rPr lang="fr-FR" sz="2000" i="1" dirty="0" err="1" smtClean="0"/>
              <a:t>mRNA</a:t>
            </a:r>
            <a:endParaRPr lang="en-US" sz="2000" b="1" i="1" dirty="0"/>
          </a:p>
        </p:txBody>
      </p:sp>
      <p:cxnSp>
        <p:nvCxnSpPr>
          <p:cNvPr id="773" name="Connecteur droit avec flèche 772"/>
          <p:cNvCxnSpPr/>
          <p:nvPr/>
        </p:nvCxnSpPr>
        <p:spPr>
          <a:xfrm>
            <a:off x="2729659" y="4783965"/>
            <a:ext cx="62793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5" name="Rectangle 774"/>
          <p:cNvSpPr/>
          <p:nvPr/>
        </p:nvSpPr>
        <p:spPr>
          <a:xfrm>
            <a:off x="2166179" y="1680314"/>
            <a:ext cx="927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TGF-β1</a:t>
            </a:r>
            <a:endParaRPr lang="en-US" sz="2000" dirty="0"/>
          </a:p>
        </p:txBody>
      </p:sp>
      <p:cxnSp>
        <p:nvCxnSpPr>
          <p:cNvPr id="776" name="Connecteur droit avec flèche 775"/>
          <p:cNvCxnSpPr/>
          <p:nvPr/>
        </p:nvCxnSpPr>
        <p:spPr>
          <a:xfrm flipH="1">
            <a:off x="1800225" y="2027484"/>
            <a:ext cx="634674" cy="5282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8" name="Connecteur droit avec flèche 777"/>
          <p:cNvCxnSpPr/>
          <p:nvPr/>
        </p:nvCxnSpPr>
        <p:spPr>
          <a:xfrm flipH="1">
            <a:off x="1715910" y="2542912"/>
            <a:ext cx="214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" name="Connecteur droit avec flèche 779"/>
          <p:cNvCxnSpPr/>
          <p:nvPr/>
        </p:nvCxnSpPr>
        <p:spPr>
          <a:xfrm flipH="1">
            <a:off x="4547337" y="4195845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4" name="ZoneTexte 783"/>
          <p:cNvSpPr txBox="1"/>
          <p:nvPr/>
        </p:nvSpPr>
        <p:spPr>
          <a:xfrm>
            <a:off x="1993173" y="3944945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smtClean="0"/>
              <a:t>PD-L1</a:t>
            </a:r>
            <a:endParaRPr lang="en-US" sz="2000" b="1" i="1" dirty="0"/>
          </a:p>
        </p:txBody>
      </p:sp>
      <p:cxnSp>
        <p:nvCxnSpPr>
          <p:cNvPr id="787" name="Connecteur droit 786"/>
          <p:cNvCxnSpPr/>
          <p:nvPr/>
        </p:nvCxnSpPr>
        <p:spPr>
          <a:xfrm flipV="1">
            <a:off x="1951126" y="4300557"/>
            <a:ext cx="341136" cy="131811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1" name="Connecteur droit 790"/>
          <p:cNvCxnSpPr/>
          <p:nvPr/>
        </p:nvCxnSpPr>
        <p:spPr>
          <a:xfrm>
            <a:off x="2041085" y="4248784"/>
            <a:ext cx="193195" cy="210904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6" name="Rectangle 795"/>
          <p:cNvSpPr/>
          <p:nvPr/>
        </p:nvSpPr>
        <p:spPr>
          <a:xfrm>
            <a:off x="3939174" y="2951885"/>
            <a:ext cx="883921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IKKε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799" name="Connecteur droit avec flèche 798"/>
          <p:cNvCxnSpPr/>
          <p:nvPr/>
        </p:nvCxnSpPr>
        <p:spPr>
          <a:xfrm flipH="1">
            <a:off x="4497080" y="3410915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0" name="Rectangle 799"/>
          <p:cNvSpPr/>
          <p:nvPr/>
        </p:nvSpPr>
        <p:spPr>
          <a:xfrm>
            <a:off x="3513654" y="6460480"/>
            <a:ext cx="1801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IMMUNE ESCAPE</a:t>
            </a:r>
            <a:endParaRPr lang="en-US" dirty="0"/>
          </a:p>
        </p:txBody>
      </p:sp>
      <p:cxnSp>
        <p:nvCxnSpPr>
          <p:cNvPr id="801" name="Connecteur droit avec flèche 800"/>
          <p:cNvCxnSpPr/>
          <p:nvPr/>
        </p:nvCxnSpPr>
        <p:spPr>
          <a:xfrm flipH="1">
            <a:off x="4533458" y="5402827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2" name="ZoneTexte 801"/>
          <p:cNvSpPr txBox="1"/>
          <p:nvPr/>
        </p:nvSpPr>
        <p:spPr>
          <a:xfrm>
            <a:off x="4039785" y="5729567"/>
            <a:ext cx="790601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PD-L1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803" name="Connecteur droit avec flèche 802"/>
          <p:cNvCxnSpPr/>
          <p:nvPr/>
        </p:nvCxnSpPr>
        <p:spPr>
          <a:xfrm flipH="1">
            <a:off x="4502382" y="6179459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6" name="Connecteur droit avec flèche 805"/>
          <p:cNvCxnSpPr/>
          <p:nvPr/>
        </p:nvCxnSpPr>
        <p:spPr>
          <a:xfrm flipH="1">
            <a:off x="1157517" y="3151943"/>
            <a:ext cx="0" cy="2810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7" name="Connecteur droit 906"/>
          <p:cNvCxnSpPr/>
          <p:nvPr/>
        </p:nvCxnSpPr>
        <p:spPr>
          <a:xfrm>
            <a:off x="672790" y="3100627"/>
            <a:ext cx="158469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8" name="ZoneTexte 907"/>
          <p:cNvSpPr txBox="1"/>
          <p:nvPr/>
        </p:nvSpPr>
        <p:spPr>
          <a:xfrm>
            <a:off x="620688" y="2699471"/>
            <a:ext cx="1696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smtClean="0"/>
              <a:t>DNMT1 </a:t>
            </a:r>
            <a:r>
              <a:rPr lang="fr-FR" sz="2000" i="1" dirty="0" err="1" smtClean="0"/>
              <a:t>mRNA</a:t>
            </a:r>
            <a:endParaRPr lang="en-US" sz="2000" b="1" i="1" dirty="0"/>
          </a:p>
        </p:txBody>
      </p:sp>
      <p:sp>
        <p:nvSpPr>
          <p:cNvPr id="357" name="Rectangle 356"/>
          <p:cNvSpPr/>
          <p:nvPr/>
        </p:nvSpPr>
        <p:spPr>
          <a:xfrm>
            <a:off x="4579214" y="1671188"/>
            <a:ext cx="7777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/>
              <a:t>ZEB-1</a:t>
            </a:r>
            <a:endParaRPr lang="en-US" sz="2000" dirty="0"/>
          </a:p>
        </p:txBody>
      </p:sp>
      <p:sp>
        <p:nvSpPr>
          <p:cNvPr id="358" name="Rectangle 357"/>
          <p:cNvSpPr/>
          <p:nvPr/>
        </p:nvSpPr>
        <p:spPr>
          <a:xfrm>
            <a:off x="4597064" y="2155666"/>
            <a:ext cx="776152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GLI1</a:t>
            </a:r>
            <a:endParaRPr lang="en-US" sz="2000" dirty="0"/>
          </a:p>
        </p:txBody>
      </p:sp>
      <p:cxnSp>
        <p:nvCxnSpPr>
          <p:cNvPr id="359" name="Connecteur droit avec flèche 358"/>
          <p:cNvCxnSpPr>
            <a:stCxn id="766" idx="3"/>
            <a:endCxn id="357" idx="1"/>
          </p:cNvCxnSpPr>
          <p:nvPr/>
        </p:nvCxnSpPr>
        <p:spPr>
          <a:xfrm flipV="1">
            <a:off x="4124223" y="1871243"/>
            <a:ext cx="454991" cy="172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Connecteur droit avec flèche 359"/>
          <p:cNvCxnSpPr/>
          <p:nvPr/>
        </p:nvCxnSpPr>
        <p:spPr>
          <a:xfrm>
            <a:off x="4144056" y="2027484"/>
            <a:ext cx="415961" cy="4452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Rectangle 360"/>
          <p:cNvSpPr/>
          <p:nvPr/>
        </p:nvSpPr>
        <p:spPr>
          <a:xfrm>
            <a:off x="4583456" y="1223993"/>
            <a:ext cx="77353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SNAIL</a:t>
            </a:r>
            <a:endParaRPr lang="en-US" dirty="0"/>
          </a:p>
        </p:txBody>
      </p:sp>
      <p:cxnSp>
        <p:nvCxnSpPr>
          <p:cNvPr id="362" name="Connecteur droit avec flèche 361"/>
          <p:cNvCxnSpPr/>
          <p:nvPr/>
        </p:nvCxnSpPr>
        <p:spPr>
          <a:xfrm flipV="1">
            <a:off x="2964759" y="1505977"/>
            <a:ext cx="1517789" cy="1743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Rectangle 362"/>
          <p:cNvSpPr/>
          <p:nvPr/>
        </p:nvSpPr>
        <p:spPr>
          <a:xfrm>
            <a:off x="4596092" y="755576"/>
            <a:ext cx="7609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SLUG</a:t>
            </a:r>
            <a:endParaRPr lang="en-US" sz="2000" dirty="0"/>
          </a:p>
        </p:txBody>
      </p:sp>
      <p:cxnSp>
        <p:nvCxnSpPr>
          <p:cNvPr id="364" name="Connecteur droit avec flèche 363"/>
          <p:cNvCxnSpPr/>
          <p:nvPr/>
        </p:nvCxnSpPr>
        <p:spPr>
          <a:xfrm flipV="1">
            <a:off x="2823187" y="1043608"/>
            <a:ext cx="1673893" cy="57078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Connecteur droit avec flèche 364"/>
          <p:cNvCxnSpPr/>
          <p:nvPr/>
        </p:nvCxnSpPr>
        <p:spPr>
          <a:xfrm>
            <a:off x="3879609" y="2088524"/>
            <a:ext cx="244615" cy="7552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Connecteur droit avec flèche 365"/>
          <p:cNvCxnSpPr/>
          <p:nvPr/>
        </p:nvCxnSpPr>
        <p:spPr>
          <a:xfrm>
            <a:off x="5684015" y="920287"/>
            <a:ext cx="0" cy="156653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Connecteur droit avec flèche 366"/>
          <p:cNvCxnSpPr/>
          <p:nvPr/>
        </p:nvCxnSpPr>
        <p:spPr>
          <a:xfrm>
            <a:off x="5684015" y="2036704"/>
            <a:ext cx="359887" cy="8720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Rectangle 367"/>
          <p:cNvSpPr/>
          <p:nvPr/>
        </p:nvSpPr>
        <p:spPr>
          <a:xfrm>
            <a:off x="5684015" y="1786334"/>
            <a:ext cx="122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EPITHELIAL</a:t>
            </a:r>
            <a:endParaRPr lang="en-US" dirty="0"/>
          </a:p>
        </p:txBody>
      </p:sp>
      <p:sp>
        <p:nvSpPr>
          <p:cNvPr id="369" name="Rectangle 368"/>
          <p:cNvSpPr/>
          <p:nvPr/>
        </p:nvSpPr>
        <p:spPr>
          <a:xfrm>
            <a:off x="5344645" y="6456367"/>
            <a:ext cx="1666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MESENCHYMAL</a:t>
            </a:r>
            <a:endParaRPr lang="en-US" dirty="0"/>
          </a:p>
        </p:txBody>
      </p:sp>
      <p:sp>
        <p:nvSpPr>
          <p:cNvPr id="30" name="Flèche vers le bas 29"/>
          <p:cNvSpPr/>
          <p:nvPr/>
        </p:nvSpPr>
        <p:spPr>
          <a:xfrm>
            <a:off x="5946545" y="2291630"/>
            <a:ext cx="712775" cy="4076253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2" name="Connecteur droit avec flèche 371"/>
          <p:cNvCxnSpPr/>
          <p:nvPr/>
        </p:nvCxnSpPr>
        <p:spPr>
          <a:xfrm flipH="1">
            <a:off x="3965554" y="6844154"/>
            <a:ext cx="2583931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Flèche vers le bas 372"/>
          <p:cNvSpPr/>
          <p:nvPr/>
        </p:nvSpPr>
        <p:spPr>
          <a:xfrm>
            <a:off x="4873883" y="6843619"/>
            <a:ext cx="712775" cy="60870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Rectangle 373"/>
          <p:cNvSpPr/>
          <p:nvPr/>
        </p:nvSpPr>
        <p:spPr>
          <a:xfrm>
            <a:off x="4381134" y="7483648"/>
            <a:ext cx="16805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AGRESSIVENESS</a:t>
            </a:r>
          </a:p>
          <a:p>
            <a:pPr algn="ctr"/>
            <a:r>
              <a:rPr lang="en-US" dirty="0" smtClean="0"/>
              <a:t>METASTASIS</a:t>
            </a:r>
            <a:endParaRPr lang="en-US" dirty="0"/>
          </a:p>
        </p:txBody>
      </p:sp>
      <p:sp>
        <p:nvSpPr>
          <p:cNvPr id="375" name="Rectangle 374"/>
          <p:cNvSpPr/>
          <p:nvPr/>
        </p:nvSpPr>
        <p:spPr>
          <a:xfrm rot="5400000">
            <a:off x="5994997" y="3880607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EMT</a:t>
            </a:r>
            <a:endParaRPr lang="en-US" dirty="0"/>
          </a:p>
        </p:txBody>
      </p:sp>
      <p:cxnSp>
        <p:nvCxnSpPr>
          <p:cNvPr id="376" name="Connecteur droit avec flèche 375"/>
          <p:cNvCxnSpPr/>
          <p:nvPr/>
        </p:nvCxnSpPr>
        <p:spPr>
          <a:xfrm flipH="1" flipV="1">
            <a:off x="5382576" y="5796136"/>
            <a:ext cx="730883" cy="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Rectangle 376"/>
          <p:cNvSpPr/>
          <p:nvPr/>
        </p:nvSpPr>
        <p:spPr>
          <a:xfrm>
            <a:off x="5654477" y="5426805"/>
            <a:ext cx="292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30" name="Rectangle 329"/>
          <p:cNvSpPr/>
          <p:nvPr/>
        </p:nvSpPr>
        <p:spPr>
          <a:xfrm>
            <a:off x="144327" y="104063"/>
            <a:ext cx="2144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11</a:t>
            </a:r>
            <a:endParaRPr lang="en-US" sz="2400" b="1" dirty="0"/>
          </a:p>
        </p:txBody>
      </p:sp>
      <p:cxnSp>
        <p:nvCxnSpPr>
          <p:cNvPr id="338" name="Connecteur droit avec flèche 337"/>
          <p:cNvCxnSpPr/>
          <p:nvPr/>
        </p:nvCxnSpPr>
        <p:spPr>
          <a:xfrm flipH="1">
            <a:off x="5547022" y="1848548"/>
            <a:ext cx="0" cy="16433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Connecteur droit avec flèche 339"/>
          <p:cNvCxnSpPr/>
          <p:nvPr/>
        </p:nvCxnSpPr>
        <p:spPr>
          <a:xfrm flipH="1">
            <a:off x="5344070" y="1852140"/>
            <a:ext cx="214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Connecteur droit avec flèche 340"/>
          <p:cNvCxnSpPr/>
          <p:nvPr/>
        </p:nvCxnSpPr>
        <p:spPr>
          <a:xfrm flipH="1">
            <a:off x="5439567" y="3491880"/>
            <a:ext cx="214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ZoneTexte 341"/>
          <p:cNvSpPr txBox="1"/>
          <p:nvPr/>
        </p:nvSpPr>
        <p:spPr>
          <a:xfrm>
            <a:off x="5092932" y="3568937"/>
            <a:ext cx="95097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miR200</a:t>
            </a:r>
            <a:endParaRPr lang="en-US" b="1" i="1" dirty="0">
              <a:solidFill>
                <a:schemeClr val="bg1"/>
              </a:solidFill>
            </a:endParaRPr>
          </a:p>
        </p:txBody>
      </p:sp>
      <p:cxnSp>
        <p:nvCxnSpPr>
          <p:cNvPr id="343" name="Connecteur droit avec flèche 342"/>
          <p:cNvCxnSpPr/>
          <p:nvPr/>
        </p:nvCxnSpPr>
        <p:spPr>
          <a:xfrm flipH="1">
            <a:off x="5641950" y="4049805"/>
            <a:ext cx="12528" cy="129207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Connecteur droit avec flèche 344"/>
          <p:cNvCxnSpPr/>
          <p:nvPr/>
        </p:nvCxnSpPr>
        <p:spPr>
          <a:xfrm flipH="1">
            <a:off x="5435624" y="5341435"/>
            <a:ext cx="214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Connecteur droit avec flèche 345"/>
          <p:cNvCxnSpPr/>
          <p:nvPr/>
        </p:nvCxnSpPr>
        <p:spPr>
          <a:xfrm>
            <a:off x="5443421" y="5191919"/>
            <a:ext cx="0" cy="29106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78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101" y="1262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2</a:t>
            </a:r>
            <a:endParaRPr lang="en-US" sz="2400" b="1" dirty="0"/>
          </a:p>
        </p:txBody>
      </p:sp>
      <p:sp>
        <p:nvSpPr>
          <p:cNvPr id="5" name="ZoneTexte 90"/>
          <p:cNvSpPr txBox="1">
            <a:spLocks noChangeArrowheads="1"/>
          </p:cNvSpPr>
          <p:nvPr/>
        </p:nvSpPr>
        <p:spPr bwMode="auto">
          <a:xfrm rot="16200000">
            <a:off x="285329" y="971948"/>
            <a:ext cx="5357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latin typeface="+mn-lt"/>
              </a:rPr>
              <a:t>Count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9725" y="3022195"/>
            <a:ext cx="373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800">
                <a:solidFill>
                  <a:srgbClr val="663BDE"/>
                </a:solidFill>
              </a:defRPr>
            </a:lvl1pPr>
          </a:lstStyle>
          <a:p>
            <a:r>
              <a:rPr lang="fr-FR" sz="1100" b="1" dirty="0" err="1" smtClean="0">
                <a:solidFill>
                  <a:schemeClr val="tx1"/>
                </a:solidFill>
              </a:rPr>
              <a:t>Fas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52595" y="1415839"/>
            <a:ext cx="425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800">
                <a:solidFill>
                  <a:srgbClr val="663BDE"/>
                </a:solidFill>
              </a:defRPr>
            </a:lvl1pPr>
          </a:lstStyle>
          <a:p>
            <a:r>
              <a:rPr lang="fr-FR" sz="1100" b="1" dirty="0" smtClean="0">
                <a:solidFill>
                  <a:schemeClr val="tx1"/>
                </a:solidFill>
              </a:rPr>
              <a:t>DR4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2595" y="2090249"/>
            <a:ext cx="425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800">
                <a:solidFill>
                  <a:srgbClr val="663BDE"/>
                </a:solidFill>
              </a:defRPr>
            </a:lvl1pPr>
          </a:lstStyle>
          <a:p>
            <a:r>
              <a:rPr lang="fr-FR" sz="1100" b="1" dirty="0" smtClean="0">
                <a:solidFill>
                  <a:schemeClr val="tx1"/>
                </a:solidFill>
              </a:rPr>
              <a:t>DR5</a:t>
            </a:r>
            <a:endParaRPr lang="fr-FR" sz="1100" b="1" dirty="0">
              <a:solidFill>
                <a:schemeClr val="tx1"/>
              </a:solidFill>
            </a:endParaRPr>
          </a:p>
        </p:txBody>
      </p:sp>
      <p:grpSp>
        <p:nvGrpSpPr>
          <p:cNvPr id="1849" name="Groupe 1848"/>
          <p:cNvGrpSpPr/>
          <p:nvPr/>
        </p:nvGrpSpPr>
        <p:grpSpPr>
          <a:xfrm>
            <a:off x="781314" y="3791407"/>
            <a:ext cx="1290482" cy="354581"/>
            <a:chOff x="888642" y="3184496"/>
            <a:chExt cx="1290482" cy="354581"/>
          </a:xfrm>
        </p:grpSpPr>
        <p:sp>
          <p:nvSpPr>
            <p:cNvPr id="11" name="Plaque 10"/>
            <p:cNvSpPr/>
            <p:nvPr/>
          </p:nvSpPr>
          <p:spPr>
            <a:xfrm>
              <a:off x="888642" y="3278085"/>
              <a:ext cx="62824" cy="33275"/>
            </a:xfrm>
            <a:prstGeom prst="bevel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" name="Plaque 11"/>
            <p:cNvSpPr/>
            <p:nvPr/>
          </p:nvSpPr>
          <p:spPr>
            <a:xfrm>
              <a:off x="888642" y="3387849"/>
              <a:ext cx="62824" cy="33275"/>
            </a:xfrm>
            <a:prstGeom prst="bevel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927211" y="3184496"/>
              <a:ext cx="63667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err="1" smtClean="0"/>
                <a:t>Isotype</a:t>
              </a:r>
              <a:endParaRPr lang="fr-FR" sz="1000" kern="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927209" y="3292856"/>
              <a:ext cx="12519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smtClean="0"/>
                <a:t>DR4, DR5, </a:t>
              </a:r>
              <a:r>
                <a:rPr lang="fr-FR" sz="1000" kern="0" dirty="0" err="1" smtClean="0"/>
                <a:t>Fas</a:t>
              </a:r>
              <a:endParaRPr lang="fr-FR" sz="1000" kern="0" dirty="0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-46032" y="368531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3204186" y="365673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  <p:pic>
        <p:nvPicPr>
          <p:cNvPr id="58" name="Image 57"/>
          <p:cNvPicPr>
            <a:picLocks/>
          </p:cNvPicPr>
          <p:nvPr/>
        </p:nvPicPr>
        <p:blipFill rotWithShape="1">
          <a:blip r:embed="rId2" cstate="print"/>
          <a:srcRect r="35714"/>
          <a:stretch/>
        </p:blipFill>
        <p:spPr>
          <a:xfrm>
            <a:off x="1055157" y="4621393"/>
            <a:ext cx="1092799" cy="836546"/>
          </a:xfrm>
          <a:prstGeom prst="rect">
            <a:avLst/>
          </a:prstGeom>
        </p:spPr>
      </p:pic>
      <p:pic>
        <p:nvPicPr>
          <p:cNvPr id="59" name="Image 58"/>
          <p:cNvPicPr>
            <a:picLocks/>
          </p:cNvPicPr>
          <p:nvPr/>
        </p:nvPicPr>
        <p:blipFill rotWithShape="1">
          <a:blip r:embed="rId3" cstate="print"/>
          <a:srcRect r="39830"/>
          <a:stretch/>
        </p:blipFill>
        <p:spPr>
          <a:xfrm>
            <a:off x="1071878" y="5505109"/>
            <a:ext cx="1057026" cy="840848"/>
          </a:xfrm>
          <a:prstGeom prst="rect">
            <a:avLst/>
          </a:prstGeom>
        </p:spPr>
      </p:pic>
      <p:pic>
        <p:nvPicPr>
          <p:cNvPr id="60" name="Image 59"/>
          <p:cNvPicPr>
            <a:picLocks/>
          </p:cNvPicPr>
          <p:nvPr/>
        </p:nvPicPr>
        <p:blipFill rotWithShape="1">
          <a:blip r:embed="rId4" cstate="print"/>
          <a:srcRect r="39830"/>
          <a:stretch/>
        </p:blipFill>
        <p:spPr>
          <a:xfrm>
            <a:off x="1083848" y="6420054"/>
            <a:ext cx="1045055" cy="850251"/>
          </a:xfrm>
          <a:prstGeom prst="rect">
            <a:avLst/>
          </a:prstGeom>
        </p:spPr>
      </p:pic>
      <p:pic>
        <p:nvPicPr>
          <p:cNvPr id="61" name="Image 60"/>
          <p:cNvPicPr>
            <a:picLocks/>
          </p:cNvPicPr>
          <p:nvPr/>
        </p:nvPicPr>
        <p:blipFill rotWithShape="1">
          <a:blip r:embed="rId5" cstate="print"/>
          <a:srcRect r="45710"/>
          <a:stretch/>
        </p:blipFill>
        <p:spPr>
          <a:xfrm>
            <a:off x="1086280" y="7357873"/>
            <a:ext cx="1004520" cy="836374"/>
          </a:xfrm>
          <a:prstGeom prst="rect">
            <a:avLst/>
          </a:prstGeom>
        </p:spPr>
      </p:pic>
      <p:sp>
        <p:nvSpPr>
          <p:cNvPr id="62" name="ZoneTexte 61"/>
          <p:cNvSpPr txBox="1"/>
          <p:nvPr/>
        </p:nvSpPr>
        <p:spPr>
          <a:xfrm>
            <a:off x="1520048" y="475167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RFI=0.5</a:t>
            </a:r>
            <a:endParaRPr lang="fr-FR" sz="800" dirty="0"/>
          </a:p>
        </p:txBody>
      </p:sp>
      <p:sp>
        <p:nvSpPr>
          <p:cNvPr id="63" name="ZoneTexte 62"/>
          <p:cNvSpPr txBox="1"/>
          <p:nvPr/>
        </p:nvSpPr>
        <p:spPr>
          <a:xfrm>
            <a:off x="1483473" y="558761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RFI=0.7</a:t>
            </a:r>
            <a:endParaRPr lang="fr-FR" sz="800" dirty="0"/>
          </a:p>
        </p:txBody>
      </p:sp>
      <p:sp>
        <p:nvSpPr>
          <p:cNvPr id="64" name="ZoneTexte 63"/>
          <p:cNvSpPr txBox="1"/>
          <p:nvPr/>
        </p:nvSpPr>
        <p:spPr>
          <a:xfrm>
            <a:off x="1512368" y="654808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RFI=0.6</a:t>
            </a:r>
            <a:endParaRPr lang="fr-FR" sz="800" dirty="0"/>
          </a:p>
        </p:txBody>
      </p:sp>
      <p:sp>
        <p:nvSpPr>
          <p:cNvPr id="65" name="ZoneTexte 64"/>
          <p:cNvSpPr txBox="1"/>
          <p:nvPr/>
        </p:nvSpPr>
        <p:spPr>
          <a:xfrm>
            <a:off x="1513350" y="748075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RFI=0.6</a:t>
            </a:r>
            <a:endParaRPr lang="fr-FR" sz="800" dirty="0"/>
          </a:p>
        </p:txBody>
      </p:sp>
      <p:sp>
        <p:nvSpPr>
          <p:cNvPr id="66" name="ZoneTexte 90"/>
          <p:cNvSpPr txBox="1">
            <a:spLocks noChangeArrowheads="1"/>
          </p:cNvSpPr>
          <p:nvPr/>
        </p:nvSpPr>
        <p:spPr bwMode="auto">
          <a:xfrm rot="16200000">
            <a:off x="635723" y="4494854"/>
            <a:ext cx="5357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/>
              <a:t>Count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1364273" y="4365815"/>
            <a:ext cx="5517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rgbClr val="663BDE"/>
                </a:solidFill>
              </a:defRPr>
            </a:lvl1pPr>
          </a:lstStyle>
          <a:p>
            <a:r>
              <a:rPr lang="fr-FR" sz="1100" b="1" dirty="0" smtClean="0">
                <a:solidFill>
                  <a:schemeClr val="tx1"/>
                </a:solidFill>
              </a:rPr>
              <a:t>HLA-G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649527" y="4846023"/>
            <a:ext cx="3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NT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554571" y="5734304"/>
            <a:ext cx="4956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endParaRPr lang="fr-FR" sz="1100" b="1" dirty="0" smtClean="0"/>
          </a:p>
        </p:txBody>
      </p:sp>
      <p:sp>
        <p:nvSpPr>
          <p:cNvPr id="70" name="ZoneTexte 69"/>
          <p:cNvSpPr txBox="1"/>
          <p:nvPr/>
        </p:nvSpPr>
        <p:spPr>
          <a:xfrm>
            <a:off x="510279" y="6696597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136978" y="7617347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r>
              <a:rPr lang="fr-FR" sz="1100" b="1" dirty="0" smtClean="0"/>
              <a:t>+TGF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06617" y="8282082"/>
            <a:ext cx="757718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err="1" smtClean="0">
                <a:solidFill>
                  <a:prstClr val="black"/>
                </a:solidFill>
              </a:rPr>
              <a:t>Isotype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1305465" y="8443587"/>
            <a:ext cx="153266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smtClean="0">
                <a:solidFill>
                  <a:prstClr val="black"/>
                </a:solidFill>
              </a:rPr>
              <a:t>HLA-G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cxnSp>
        <p:nvCxnSpPr>
          <p:cNvPr id="75" name="Connecteur droit avec flèche 74"/>
          <p:cNvCxnSpPr/>
          <p:nvPr/>
        </p:nvCxnSpPr>
        <p:spPr>
          <a:xfrm>
            <a:off x="1004734" y="8299926"/>
            <a:ext cx="116374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Plaque 75"/>
          <p:cNvSpPr/>
          <p:nvPr/>
        </p:nvSpPr>
        <p:spPr>
          <a:xfrm>
            <a:off x="1271798" y="8394544"/>
            <a:ext cx="68858" cy="36000"/>
          </a:xfrm>
          <a:prstGeom prst="bevel">
            <a:avLst/>
          </a:prstGeom>
          <a:gradFill rotWithShape="1">
            <a:gsLst>
              <a:gs pos="0">
                <a:srgbClr val="C0504D">
                  <a:tint val="100000"/>
                  <a:shade val="100000"/>
                  <a:satMod val="130000"/>
                </a:srgbClr>
              </a:gs>
              <a:gs pos="100000">
                <a:srgbClr val="C0504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Plaque 76"/>
          <p:cNvSpPr/>
          <p:nvPr/>
        </p:nvSpPr>
        <p:spPr>
          <a:xfrm>
            <a:off x="1271798" y="8513297"/>
            <a:ext cx="68858" cy="36000"/>
          </a:xfrm>
          <a:prstGeom prst="bevel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-27490" y="4344474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B</a:t>
            </a:r>
          </a:p>
        </p:txBody>
      </p:sp>
      <p:grpSp>
        <p:nvGrpSpPr>
          <p:cNvPr id="1848" name="Groupe 1847"/>
          <p:cNvGrpSpPr/>
          <p:nvPr/>
        </p:nvGrpSpPr>
        <p:grpSpPr>
          <a:xfrm>
            <a:off x="663545" y="572972"/>
            <a:ext cx="2351512" cy="3230887"/>
            <a:chOff x="-2293801" y="536985"/>
            <a:chExt cx="2351512" cy="3230887"/>
          </a:xfrm>
        </p:grpSpPr>
        <p:sp>
          <p:nvSpPr>
            <p:cNvPr id="3" name="ZoneTexte 2"/>
            <p:cNvSpPr txBox="1"/>
            <p:nvPr/>
          </p:nvSpPr>
          <p:spPr>
            <a:xfrm>
              <a:off x="-1810015" y="693296"/>
              <a:ext cx="4860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</a:t>
              </a: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-985847" y="536985"/>
              <a:ext cx="9396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b="1" dirty="0" smtClean="0"/>
                <a:t>A549 </a:t>
              </a:r>
            </a:p>
            <a:p>
              <a:pPr algn="ctr"/>
              <a:r>
                <a:rPr lang="fr-FR" sz="1100" b="1" dirty="0" smtClean="0"/>
                <a:t>TNF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α</a:t>
              </a:r>
              <a:r>
                <a:rPr lang="fr-FR" sz="1100" b="1" dirty="0" smtClean="0"/>
                <a:t>+TGF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pic>
          <p:nvPicPr>
            <p:cNvPr id="15" name="Image 14"/>
            <p:cNvPicPr>
              <a:picLocks/>
            </p:cNvPicPr>
            <p:nvPr/>
          </p:nvPicPr>
          <p:blipFill rotWithShape="1">
            <a:blip r:embed="rId6" cstate="print"/>
            <a:srcRect r="31245"/>
            <a:stretch/>
          </p:blipFill>
          <p:spPr>
            <a:xfrm>
              <a:off x="-2167984" y="954906"/>
              <a:ext cx="1067213" cy="843909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/>
            </p:cNvPicPr>
            <p:nvPr/>
          </p:nvPicPr>
          <p:blipFill rotWithShape="1">
            <a:blip r:embed="rId7" cstate="print"/>
            <a:srcRect r="32912"/>
            <a:stretch/>
          </p:blipFill>
          <p:spPr>
            <a:xfrm>
              <a:off x="-2182273" y="1824010"/>
              <a:ext cx="1019319" cy="836863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/>
            </p:cNvPicPr>
            <p:nvPr/>
          </p:nvPicPr>
          <p:blipFill rotWithShape="1">
            <a:blip r:embed="rId8" cstate="print"/>
            <a:srcRect r="31786"/>
            <a:stretch/>
          </p:blipFill>
          <p:spPr>
            <a:xfrm>
              <a:off x="-2176542" y="2698482"/>
              <a:ext cx="1037566" cy="837062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/>
            </p:cNvPicPr>
            <p:nvPr/>
          </p:nvPicPr>
          <p:blipFill rotWithShape="1">
            <a:blip r:embed="rId9" cstate="print"/>
            <a:srcRect r="38843"/>
            <a:stretch/>
          </p:blipFill>
          <p:spPr>
            <a:xfrm>
              <a:off x="-1119924" y="962709"/>
              <a:ext cx="1073758" cy="81622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/>
            </p:cNvPicPr>
            <p:nvPr/>
          </p:nvPicPr>
          <p:blipFill rotWithShape="1">
            <a:blip r:embed="rId10" cstate="print"/>
            <a:srcRect r="39550"/>
            <a:stretch/>
          </p:blipFill>
          <p:spPr>
            <a:xfrm>
              <a:off x="-1134213" y="1824009"/>
              <a:ext cx="1073758" cy="816977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/>
            </p:cNvPicPr>
            <p:nvPr/>
          </p:nvPicPr>
          <p:blipFill rotWithShape="1">
            <a:blip r:embed="rId11" cstate="print"/>
            <a:srcRect r="37078"/>
            <a:stretch/>
          </p:blipFill>
          <p:spPr>
            <a:xfrm>
              <a:off x="-1123027" y="2695391"/>
              <a:ext cx="1076861" cy="833712"/>
            </a:xfrm>
            <a:prstGeom prst="rect">
              <a:avLst/>
            </a:prstGeom>
          </p:spPr>
        </p:pic>
        <p:sp>
          <p:nvSpPr>
            <p:cNvPr id="1512" name="Rectangle 1511"/>
            <p:cNvSpPr/>
            <p:nvPr/>
          </p:nvSpPr>
          <p:spPr>
            <a:xfrm rot="5400000" flipV="1">
              <a:off x="-2576892" y="2181861"/>
              <a:ext cx="2970882" cy="201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3" name="Rectangle 1512"/>
            <p:cNvSpPr/>
            <p:nvPr/>
          </p:nvSpPr>
          <p:spPr>
            <a:xfrm rot="5400000" flipV="1">
              <a:off x="-3635284" y="2169128"/>
              <a:ext cx="3000055" cy="1974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4" name="Rectangle 1513"/>
            <p:cNvSpPr/>
            <p:nvPr/>
          </p:nvSpPr>
          <p:spPr>
            <a:xfrm rot="10800000" flipV="1">
              <a:off x="-2133827" y="1670734"/>
              <a:ext cx="2097187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5" name="Rectangle 1514"/>
            <p:cNvSpPr/>
            <p:nvPr/>
          </p:nvSpPr>
          <p:spPr>
            <a:xfrm rot="10800000" flipV="1">
              <a:off x="-2039476" y="2533078"/>
              <a:ext cx="2097187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6" name="Rectangle 1515"/>
            <p:cNvSpPr/>
            <p:nvPr/>
          </p:nvSpPr>
          <p:spPr>
            <a:xfrm rot="10800000" flipV="1">
              <a:off x="-2058593" y="3423597"/>
              <a:ext cx="2097187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17" name="Groupe 1516"/>
            <p:cNvGrpSpPr/>
            <p:nvPr/>
          </p:nvGrpSpPr>
          <p:grpSpPr>
            <a:xfrm>
              <a:off x="-2293801" y="859084"/>
              <a:ext cx="2268707" cy="2765857"/>
              <a:chOff x="98583" y="5485704"/>
              <a:chExt cx="2268707" cy="2765857"/>
            </a:xfrm>
          </p:grpSpPr>
          <p:grpSp>
            <p:nvGrpSpPr>
              <p:cNvPr id="1518" name="Groupe 1517"/>
              <p:cNvGrpSpPr/>
              <p:nvPr/>
            </p:nvGrpSpPr>
            <p:grpSpPr>
              <a:xfrm>
                <a:off x="110790" y="5485891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794" name="ZoneTexte 179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795" name="Groupe 179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796" name="Rectangle 179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7" name="ZoneTexte 1796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798" name="ZoneTexte 179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799" name="ZoneTexte 179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800" name="ZoneTexte 179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801" name="ZoneTexte 180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802" name="Connecteur droit 180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3" name="Connecteur droit 180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04" name="Groupe 180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838" name="Connecteur droit 183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9" name="Connecteur droit 183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0" name="Connecteur droit 183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1" name="Connecteur droit 184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2" name="Connecteur droit 184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3" name="Connecteur droit 184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4" name="Connecteur droit 184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5" name="Connecteur droit 184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6" name="Connecteur droit 184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7" name="Connecteur droit 184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5" name="Groupe 180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829" name="Connecteur droit 182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0" name="Connecteur droit 182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1" name="Connecteur droit 183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2" name="Connecteur droit 183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3" name="Connecteur droit 183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4" name="Connecteur droit 183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5" name="Connecteur droit 183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6" name="Connecteur droit 183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7" name="Connecteur droit 183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6" name="Groupe 180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819" name="Connecteur droit 181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0" name="Connecteur droit 181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1" name="Connecteur droit 182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2" name="Connecteur droit 182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3" name="Connecteur droit 182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4" name="Connecteur droit 182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5" name="Connecteur droit 182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6" name="Connecteur droit 182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7" name="Connecteur droit 182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8" name="Connecteur droit 182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07" name="Groupe 180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809" name="Connecteur droit 180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0" name="Connecteur droit 180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1" name="Connecteur droit 181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2" name="Connecteur droit 181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3" name="Connecteur droit 181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4" name="Connecteur droit 181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5" name="Connecteur droit 181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6" name="Connecteur droit 181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7" name="Connecteur droit 181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8" name="Connecteur droit 181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08" name="ZoneTexte 180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519" name="Groupe 1518"/>
              <p:cNvGrpSpPr/>
              <p:nvPr/>
            </p:nvGrpSpPr>
            <p:grpSpPr>
              <a:xfrm>
                <a:off x="1164733" y="548570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740" name="ZoneTexte 1739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741" name="Groupe 1740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742" name="Rectangle 1741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43" name="ZoneTexte 1742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744" name="ZoneTexte 1743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745" name="ZoneTexte 1744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746" name="ZoneTexte 1745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747" name="ZoneTexte 1746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748" name="Connecteur droit 1747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9" name="Connecteur droit 1748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50" name="Groupe 1749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84" name="Connecteur droit 178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5" name="Connecteur droit 178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6" name="Connecteur droit 178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7" name="Connecteur droit 178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8" name="Connecteur droit 178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9" name="Connecteur droit 178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0" name="Connecteur droit 178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1" name="Connecteur droit 179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2" name="Connecteur droit 179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3" name="Connecteur droit 179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51" name="Groupe 1750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775" name="Connecteur droit 177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6" name="Connecteur droit 177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7" name="Connecteur droit 177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8" name="Connecteur droit 177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9" name="Connecteur droit 177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0" name="Connecteur droit 177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1" name="Connecteur droit 178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2" name="Connecteur droit 178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3" name="Connecteur droit 178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52" name="Groupe 1751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65" name="Connecteur droit 176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6" name="Connecteur droit 176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7" name="Connecteur droit 176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8" name="Connecteur droit 176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9" name="Connecteur droit 176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0" name="Connecteur droit 176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1" name="Connecteur droit 177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2" name="Connecteur droit 177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3" name="Connecteur droit 177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4" name="Connecteur droit 177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53" name="Groupe 1752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55" name="Connecteur droit 175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6" name="Connecteur droit 175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7" name="Connecteur droit 175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8" name="Connecteur droit 175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9" name="Connecteur droit 175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0" name="Connecteur droit 175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1" name="Connecteur droit 176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2" name="Connecteur droit 176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3" name="Connecteur droit 176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4" name="Connecteur droit 176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754" name="ZoneTexte 1753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520" name="Groupe 1519"/>
              <p:cNvGrpSpPr/>
              <p:nvPr/>
            </p:nvGrpSpPr>
            <p:grpSpPr>
              <a:xfrm>
                <a:off x="98583" y="6347949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686" name="ZoneTexte 1685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687" name="Groupe 1686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688" name="Rectangle 1687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89" name="ZoneTexte 1688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690" name="ZoneTexte 1689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691" name="ZoneTexte 1690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692" name="ZoneTexte 1691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693" name="ZoneTexte 1692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694" name="Connecteur droit 1693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5" name="Connecteur droit 1694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96" name="Groupe 1695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30" name="Connecteur droit 172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1" name="Connecteur droit 173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2" name="Connecteur droit 173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3" name="Connecteur droit 173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4" name="Connecteur droit 173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5" name="Connecteur droit 173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6" name="Connecteur droit 173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7" name="Connecteur droit 173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8" name="Connecteur droit 173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9" name="Connecteur droit 173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97" name="Groupe 1696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721" name="Connecteur droit 172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2" name="Connecteur droit 172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3" name="Connecteur droit 172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4" name="Connecteur droit 172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5" name="Connecteur droit 172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6" name="Connecteur droit 172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7" name="Connecteur droit 172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8" name="Connecteur droit 172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9" name="Connecteur droit 172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98" name="Groupe 1697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11" name="Connecteur droit 171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2" name="Connecteur droit 171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3" name="Connecteur droit 171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4" name="Connecteur droit 171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5" name="Connecteur droit 171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6" name="Connecteur droit 171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7" name="Connecteur droit 171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8" name="Connecteur droit 171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9" name="Connecteur droit 171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0" name="Connecteur droit 171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99" name="Groupe 1698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701" name="Connecteur droit 170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2" name="Connecteur droit 170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3" name="Connecteur droit 170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4" name="Connecteur droit 170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5" name="Connecteur droit 170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6" name="Connecteur droit 170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7" name="Connecteur droit 170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8" name="Connecteur droit 170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9" name="Connecteur droit 170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0" name="Connecteur droit 170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700" name="ZoneTexte 1699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521" name="Groupe 1520"/>
              <p:cNvGrpSpPr/>
              <p:nvPr/>
            </p:nvGrpSpPr>
            <p:grpSpPr>
              <a:xfrm>
                <a:off x="1152526" y="6347762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632" name="ZoneTexte 163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633" name="Groupe 163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634" name="Rectangle 163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5" name="ZoneTexte 163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636" name="ZoneTexte 163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637" name="ZoneTexte 163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638" name="ZoneTexte 163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639" name="ZoneTexte 163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640" name="Connecteur droit 163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1" name="Connecteur droit 164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42" name="Groupe 164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676" name="Connecteur droit 167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7" name="Connecteur droit 167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8" name="Connecteur droit 167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9" name="Connecteur droit 167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0" name="Connecteur droit 167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1" name="Connecteur droit 168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2" name="Connecteur droit 168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3" name="Connecteur droit 168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4" name="Connecteur droit 168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5" name="Connecteur droit 168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43" name="Groupe 164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667" name="Connecteur droit 166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8" name="Connecteur droit 166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9" name="Connecteur droit 166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0" name="Connecteur droit 166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1" name="Connecteur droit 167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2" name="Connecteur droit 167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3" name="Connecteur droit 167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4" name="Connecteur droit 167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5" name="Connecteur droit 167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44" name="Groupe 164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657" name="Connecteur droit 165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8" name="Connecteur droit 165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9" name="Connecteur droit 165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0" name="Connecteur droit 165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1" name="Connecteur droit 166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2" name="Connecteur droit 166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3" name="Connecteur droit 166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4" name="Connecteur droit 166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5" name="Connecteur droit 166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6" name="Connecteur droit 166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45" name="Groupe 164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647" name="Connecteur droit 164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8" name="Connecteur droit 164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9" name="Connecteur droit 164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0" name="Connecteur droit 164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1" name="Connecteur droit 165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2" name="Connecteur droit 165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3" name="Connecteur droit 165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4" name="Connecteur droit 165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5" name="Connecteur droit 165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6" name="Connecteur droit 165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46" name="ZoneTexte 164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522" name="Groupe 1521"/>
              <p:cNvGrpSpPr/>
              <p:nvPr/>
            </p:nvGrpSpPr>
            <p:grpSpPr>
              <a:xfrm>
                <a:off x="99244" y="7224181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578" name="ZoneTexte 1577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579" name="Groupe 1578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580" name="Rectangle 1579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1" name="ZoneTexte 1580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582" name="ZoneTexte 1581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583" name="ZoneTexte 1582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584" name="ZoneTexte 1583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585" name="ZoneTexte 1584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586" name="Connecteur droit 1585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7" name="Connecteur droit 1586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88" name="Groupe 1587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622" name="Connecteur droit 162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3" name="Connecteur droit 162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4" name="Connecteur droit 162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5" name="Connecteur droit 162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6" name="Connecteur droit 162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7" name="Connecteur droit 162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8" name="Connecteur droit 162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9" name="Connecteur droit 162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0" name="Connecteur droit 162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1" name="Connecteur droit 163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89" name="Groupe 1588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613" name="Connecteur droit 161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4" name="Connecteur droit 161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5" name="Connecteur droit 161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6" name="Connecteur droit 161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7" name="Connecteur droit 161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8" name="Connecteur droit 161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9" name="Connecteur droit 161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0" name="Connecteur droit 161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1" name="Connecteur droit 162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90" name="Groupe 1589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603" name="Connecteur droit 160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4" name="Connecteur droit 160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5" name="Connecteur droit 160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6" name="Connecteur droit 160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7" name="Connecteur droit 160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8" name="Connecteur droit 160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9" name="Connecteur droit 160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0" name="Connecteur droit 160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1" name="Connecteur droit 161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2" name="Connecteur droit 161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91" name="Groupe 1590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593" name="Connecteur droit 159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4" name="Connecteur droit 159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5" name="Connecteur droit 159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6" name="Connecteur droit 159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7" name="Connecteur droit 159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8" name="Connecteur droit 159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9" name="Connecteur droit 159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0" name="Connecteur droit 159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1" name="Connecteur droit 160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2" name="Connecteur droit 160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592" name="ZoneTexte 1591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523" name="Groupe 1522"/>
              <p:cNvGrpSpPr/>
              <p:nvPr/>
            </p:nvGrpSpPr>
            <p:grpSpPr>
              <a:xfrm>
                <a:off x="1153187" y="722399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524" name="ZoneTexte 152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525" name="Groupe 152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526" name="Rectangle 152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7" name="ZoneTexte 1526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528" name="ZoneTexte 152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529" name="ZoneTexte 152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530" name="ZoneTexte 152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531" name="ZoneTexte 153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532" name="Connecteur droit 153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3" name="Connecteur droit 153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34" name="Groupe 153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568" name="Connecteur droit 156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9" name="Connecteur droit 156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0" name="Connecteur droit 156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1" name="Connecteur droit 157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2" name="Connecteur droit 157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3" name="Connecteur droit 157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4" name="Connecteur droit 157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5" name="Connecteur droit 157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6" name="Connecteur droit 157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7" name="Connecteur droit 157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35" name="Groupe 153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559" name="Connecteur droit 155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0" name="Connecteur droit 155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1" name="Connecteur droit 156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2" name="Connecteur droit 156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3" name="Connecteur droit 156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4" name="Connecteur droit 156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5" name="Connecteur droit 156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6" name="Connecteur droit 156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7" name="Connecteur droit 156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36" name="Groupe 153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549" name="Connecteur droit 154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0" name="Connecteur droit 154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1" name="Connecteur droit 155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2" name="Connecteur droit 155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3" name="Connecteur droit 155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4" name="Connecteur droit 155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5" name="Connecteur droit 155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6" name="Connecteur droit 155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7" name="Connecteur droit 155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8" name="Connecteur droit 155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37" name="Groupe 153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539" name="Connecteur droit 153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0" name="Connecteur droit 153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1" name="Connecteur droit 154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2" name="Connecteur droit 154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3" name="Connecteur droit 154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4" name="Connecteur droit 154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5" name="Connecteur droit 154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6" name="Connecteur droit 154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7" name="Connecteur droit 154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8" name="Connecteur droit 154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538" name="ZoneTexte 153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</p:grpSp>
      </p:grpSp>
      <p:cxnSp>
        <p:nvCxnSpPr>
          <p:cNvPr id="1852" name="Connecteur droit avec flèche 1851"/>
          <p:cNvCxnSpPr/>
          <p:nvPr/>
        </p:nvCxnSpPr>
        <p:spPr>
          <a:xfrm>
            <a:off x="677711" y="3668347"/>
            <a:ext cx="218130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3" name="Connecteur droit avec flèche 1852"/>
          <p:cNvCxnSpPr/>
          <p:nvPr/>
        </p:nvCxnSpPr>
        <p:spPr>
          <a:xfrm flipV="1">
            <a:off x="685272" y="979856"/>
            <a:ext cx="0" cy="269911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50" name="Groupe 2749"/>
          <p:cNvGrpSpPr/>
          <p:nvPr/>
        </p:nvGrpSpPr>
        <p:grpSpPr>
          <a:xfrm>
            <a:off x="3288016" y="438656"/>
            <a:ext cx="3065131" cy="8079719"/>
            <a:chOff x="5583310" y="572971"/>
            <a:chExt cx="3065131" cy="8079719"/>
          </a:xfrm>
        </p:grpSpPr>
        <p:pic>
          <p:nvPicPr>
            <p:cNvPr id="24" name="Image 23"/>
            <p:cNvPicPr>
              <a:picLocks/>
            </p:cNvPicPr>
            <p:nvPr/>
          </p:nvPicPr>
          <p:blipFill rotWithShape="1">
            <a:blip r:embed="rId12" cstate="print"/>
            <a:srcRect r="33376" b="3974"/>
            <a:stretch/>
          </p:blipFill>
          <p:spPr>
            <a:xfrm>
              <a:off x="6404902" y="988461"/>
              <a:ext cx="1076970" cy="808979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/>
            </p:cNvPicPr>
            <p:nvPr/>
          </p:nvPicPr>
          <p:blipFill rotWithShape="1">
            <a:blip r:embed="rId13" cstate="print"/>
            <a:srcRect r="42558" b="-3974"/>
            <a:stretch/>
          </p:blipFill>
          <p:spPr>
            <a:xfrm>
              <a:off x="7463735" y="981231"/>
              <a:ext cx="1094306" cy="878765"/>
            </a:xfrm>
            <a:prstGeom prst="rect">
              <a:avLst/>
            </a:prstGeom>
          </p:spPr>
        </p:pic>
        <p:sp>
          <p:nvSpPr>
            <p:cNvPr id="26" name="ZoneTexte 25"/>
            <p:cNvSpPr txBox="1"/>
            <p:nvPr/>
          </p:nvSpPr>
          <p:spPr>
            <a:xfrm>
              <a:off x="5820402" y="1239810"/>
              <a:ext cx="5052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>
                  <a:solidFill>
                    <a:srgbClr val="663BDE"/>
                  </a:solidFill>
                </a:defRPr>
              </a:lvl1pPr>
            </a:lstStyle>
            <a:p>
              <a:r>
                <a:rPr lang="fr-FR" sz="1100" b="1" dirty="0">
                  <a:solidFill>
                    <a:schemeClr val="tx1"/>
                  </a:solidFill>
                </a:rPr>
                <a:t>MICA</a:t>
              </a:r>
            </a:p>
          </p:txBody>
        </p:sp>
        <p:pic>
          <p:nvPicPr>
            <p:cNvPr id="27" name="Image 26"/>
            <p:cNvPicPr>
              <a:picLocks/>
            </p:cNvPicPr>
            <p:nvPr/>
          </p:nvPicPr>
          <p:blipFill rotWithShape="1">
            <a:blip r:embed="rId14" cstate="print"/>
            <a:srcRect r="36584" b="3941"/>
            <a:stretch/>
          </p:blipFill>
          <p:spPr>
            <a:xfrm>
              <a:off x="6396938" y="1842086"/>
              <a:ext cx="1045904" cy="817226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5826814" y="2119894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>
                  <a:solidFill>
                    <a:srgbClr val="663BDE"/>
                  </a:solidFill>
                </a:defRPr>
              </a:lvl1pPr>
            </a:lstStyle>
            <a:p>
              <a:r>
                <a:rPr lang="fr-FR" sz="1100" b="1" dirty="0">
                  <a:solidFill>
                    <a:schemeClr val="tx1"/>
                  </a:solidFill>
                </a:rPr>
                <a:t>MICB</a:t>
              </a:r>
            </a:p>
          </p:txBody>
        </p:sp>
        <p:pic>
          <p:nvPicPr>
            <p:cNvPr id="29" name="Image 28"/>
            <p:cNvPicPr>
              <a:picLocks/>
            </p:cNvPicPr>
            <p:nvPr/>
          </p:nvPicPr>
          <p:blipFill rotWithShape="1">
            <a:blip r:embed="rId15" cstate="print"/>
            <a:srcRect r="38574"/>
            <a:stretch/>
          </p:blipFill>
          <p:spPr>
            <a:xfrm>
              <a:off x="7450491" y="1842841"/>
              <a:ext cx="1086610" cy="845884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6709276" y="733421"/>
              <a:ext cx="4860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7603351" y="572971"/>
              <a:ext cx="97174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b="1" dirty="0" smtClean="0"/>
                <a:t>A549</a:t>
              </a:r>
            </a:p>
            <a:p>
              <a:pPr algn="ctr"/>
              <a:r>
                <a:rPr lang="fr-FR" sz="1100" b="1" dirty="0" smtClean="0"/>
                <a:t> TNF</a:t>
              </a:r>
              <a:r>
                <a:rPr lang="fr-FR" sz="1100" b="1" dirty="0">
                  <a:solidFill>
                    <a:srgbClr val="000000"/>
                  </a:solidFill>
                </a:rPr>
                <a:t>α</a:t>
              </a:r>
              <a:r>
                <a:rPr lang="fr-FR" sz="1100" b="1" dirty="0" smtClean="0"/>
                <a:t>+TGF</a:t>
              </a:r>
              <a:r>
                <a:rPr lang="fr-FR" sz="1100" b="1" dirty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sp>
          <p:nvSpPr>
            <p:cNvPr id="32" name="ZoneTexte 31"/>
            <p:cNvSpPr txBox="1">
              <a:spLocks noChangeArrowheads="1"/>
            </p:cNvSpPr>
            <p:nvPr/>
          </p:nvSpPr>
          <p:spPr bwMode="auto">
            <a:xfrm rot="16200000">
              <a:off x="5969868" y="820517"/>
              <a:ext cx="53572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>
                  <a:latin typeface="+mn-lt"/>
                </a:rPr>
                <a:t>Count</a:t>
              </a:r>
            </a:p>
          </p:txBody>
        </p:sp>
        <p:pic>
          <p:nvPicPr>
            <p:cNvPr id="34" name="Image 33"/>
            <p:cNvPicPr>
              <a:picLocks/>
            </p:cNvPicPr>
            <p:nvPr/>
          </p:nvPicPr>
          <p:blipFill rotWithShape="1">
            <a:blip r:embed="rId16" cstate="print"/>
            <a:srcRect r="34516"/>
            <a:stretch/>
          </p:blipFill>
          <p:spPr>
            <a:xfrm>
              <a:off x="6381944" y="4497915"/>
              <a:ext cx="1067836" cy="826628"/>
            </a:xfrm>
            <a:prstGeom prst="rect">
              <a:avLst/>
            </a:prstGeom>
          </p:spPr>
        </p:pic>
        <p:pic>
          <p:nvPicPr>
            <p:cNvPr id="35" name="Image 34"/>
            <p:cNvPicPr>
              <a:picLocks/>
            </p:cNvPicPr>
            <p:nvPr/>
          </p:nvPicPr>
          <p:blipFill rotWithShape="1">
            <a:blip r:embed="rId17" cstate="print"/>
            <a:srcRect r="46485"/>
            <a:stretch/>
          </p:blipFill>
          <p:spPr>
            <a:xfrm>
              <a:off x="7444221" y="4493855"/>
              <a:ext cx="1048045" cy="830688"/>
            </a:xfrm>
            <a:prstGeom prst="rect">
              <a:avLst/>
            </a:prstGeom>
          </p:spPr>
        </p:pic>
        <p:sp>
          <p:nvSpPr>
            <p:cNvPr id="36" name="ZoneTexte 35"/>
            <p:cNvSpPr txBox="1"/>
            <p:nvPr/>
          </p:nvSpPr>
          <p:spPr>
            <a:xfrm>
              <a:off x="5751337" y="4778394"/>
              <a:ext cx="5886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>
                  <a:solidFill>
                    <a:srgbClr val="663BDE"/>
                  </a:solidFill>
                </a:defRPr>
              </a:lvl1pPr>
            </a:lstStyle>
            <a:p>
              <a:r>
                <a:rPr lang="fr-FR" sz="1100" b="1" dirty="0" smtClean="0">
                  <a:solidFill>
                    <a:schemeClr val="tx1"/>
                  </a:solidFill>
                </a:rPr>
                <a:t>MHC-1</a:t>
              </a:r>
              <a:endParaRPr lang="fr-FR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5719565" y="3028587"/>
              <a:ext cx="6046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>
                  <a:solidFill>
                    <a:srgbClr val="663BDE"/>
                  </a:solidFill>
                </a:defRPr>
              </a:lvl1pPr>
            </a:lstStyle>
            <a:p>
              <a:r>
                <a:rPr lang="fr-FR" sz="1100" b="1" dirty="0" smtClean="0">
                  <a:solidFill>
                    <a:schemeClr val="tx1"/>
                  </a:solidFill>
                </a:rPr>
                <a:t>ULBP-1</a:t>
              </a:r>
              <a:endParaRPr lang="fr-FR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5735307" y="3906823"/>
              <a:ext cx="6046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>
                  <a:solidFill>
                    <a:srgbClr val="663BDE"/>
                  </a:solidFill>
                </a:defRPr>
              </a:lvl1pPr>
            </a:lstStyle>
            <a:p>
              <a:r>
                <a:rPr lang="fr-FR" sz="1100" b="1" dirty="0" smtClean="0">
                  <a:solidFill>
                    <a:schemeClr val="tx1"/>
                  </a:solidFill>
                </a:rPr>
                <a:t>ULBP-3</a:t>
              </a:r>
              <a:endParaRPr lang="fr-FR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528537" y="8252580"/>
              <a:ext cx="211990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smtClean="0"/>
                <a:t>MICA, MICB, ULBP-1,-3, MHC-1, NKp46-Fc, NKp80-Fc, DNAM-</a:t>
              </a:r>
              <a:r>
                <a:rPr lang="fr-FR" sz="1000" kern="0" dirty="0" err="1" smtClean="0"/>
                <a:t>Fc</a:t>
              </a:r>
              <a:endParaRPr lang="fr-FR" sz="1000" kern="0" dirty="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>
              <a:off x="6336283" y="8080353"/>
              <a:ext cx="22130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Plaque 40"/>
            <p:cNvSpPr/>
            <p:nvPr/>
          </p:nvSpPr>
          <p:spPr>
            <a:xfrm>
              <a:off x="6411918" y="8138581"/>
              <a:ext cx="67394" cy="34559"/>
            </a:xfrm>
            <a:prstGeom prst="bevel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Plaque 41"/>
            <p:cNvSpPr/>
            <p:nvPr/>
          </p:nvSpPr>
          <p:spPr>
            <a:xfrm>
              <a:off x="6411918" y="8252580"/>
              <a:ext cx="67394" cy="34559"/>
            </a:xfrm>
            <a:prstGeom prst="bevel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6453289" y="8041383"/>
              <a:ext cx="61402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err="1" smtClean="0"/>
                <a:t>Isotype</a:t>
              </a:r>
              <a:endParaRPr lang="fr-FR" sz="1000" kern="0" dirty="0"/>
            </a:p>
          </p:txBody>
        </p:sp>
        <p:pic>
          <p:nvPicPr>
            <p:cNvPr id="44" name="Image 43"/>
            <p:cNvPicPr>
              <a:picLocks/>
            </p:cNvPicPr>
            <p:nvPr/>
          </p:nvPicPr>
          <p:blipFill rotWithShape="1">
            <a:blip r:embed="rId18" cstate="print"/>
            <a:srcRect r="36209"/>
            <a:stretch/>
          </p:blipFill>
          <p:spPr>
            <a:xfrm>
              <a:off x="6395376" y="2718671"/>
              <a:ext cx="1045589" cy="852860"/>
            </a:xfrm>
            <a:prstGeom prst="rect">
              <a:avLst/>
            </a:prstGeom>
          </p:spPr>
        </p:pic>
        <p:pic>
          <p:nvPicPr>
            <p:cNvPr id="45" name="Image 44"/>
            <p:cNvPicPr>
              <a:picLocks/>
            </p:cNvPicPr>
            <p:nvPr/>
          </p:nvPicPr>
          <p:blipFill rotWithShape="1">
            <a:blip r:embed="rId19" cstate="print"/>
            <a:srcRect r="36759"/>
            <a:stretch/>
          </p:blipFill>
          <p:spPr>
            <a:xfrm>
              <a:off x="6399944" y="3631489"/>
              <a:ext cx="1046072" cy="823120"/>
            </a:xfrm>
            <a:prstGeom prst="rect">
              <a:avLst/>
            </a:prstGeom>
          </p:spPr>
        </p:pic>
        <p:pic>
          <p:nvPicPr>
            <p:cNvPr id="46" name="Image 45"/>
            <p:cNvPicPr>
              <a:picLocks/>
            </p:cNvPicPr>
            <p:nvPr/>
          </p:nvPicPr>
          <p:blipFill rotWithShape="1">
            <a:blip r:embed="rId20" cstate="print"/>
            <a:srcRect r="44586"/>
            <a:stretch/>
          </p:blipFill>
          <p:spPr>
            <a:xfrm>
              <a:off x="7449780" y="2718670"/>
              <a:ext cx="1066301" cy="849145"/>
            </a:xfrm>
            <a:prstGeom prst="rect">
              <a:avLst/>
            </a:prstGeom>
          </p:spPr>
        </p:pic>
        <p:pic>
          <p:nvPicPr>
            <p:cNvPr id="47" name="Image 46"/>
            <p:cNvPicPr>
              <a:picLocks/>
            </p:cNvPicPr>
            <p:nvPr/>
          </p:nvPicPr>
          <p:blipFill rotWithShape="1">
            <a:blip r:embed="rId21" cstate="print"/>
            <a:srcRect r="47234"/>
            <a:stretch/>
          </p:blipFill>
          <p:spPr>
            <a:xfrm>
              <a:off x="7444227" y="3636637"/>
              <a:ext cx="1057565" cy="817971"/>
            </a:xfrm>
            <a:prstGeom prst="rect">
              <a:avLst/>
            </a:prstGeom>
          </p:spPr>
        </p:pic>
        <p:pic>
          <p:nvPicPr>
            <p:cNvPr id="48" name="Image 47"/>
            <p:cNvPicPr>
              <a:picLocks/>
            </p:cNvPicPr>
            <p:nvPr/>
          </p:nvPicPr>
          <p:blipFill rotWithShape="1">
            <a:blip r:embed="rId22" cstate="print"/>
            <a:srcRect l="-1" r="36987"/>
            <a:stretch/>
          </p:blipFill>
          <p:spPr>
            <a:xfrm>
              <a:off x="6380475" y="5372963"/>
              <a:ext cx="1047282" cy="833787"/>
            </a:xfrm>
            <a:prstGeom prst="rect">
              <a:avLst/>
            </a:prstGeom>
          </p:spPr>
        </p:pic>
        <p:pic>
          <p:nvPicPr>
            <p:cNvPr id="49" name="Image 48"/>
            <p:cNvPicPr>
              <a:picLocks/>
            </p:cNvPicPr>
            <p:nvPr/>
          </p:nvPicPr>
          <p:blipFill rotWithShape="1">
            <a:blip r:embed="rId23" cstate="print"/>
            <a:srcRect r="42007"/>
            <a:stretch/>
          </p:blipFill>
          <p:spPr>
            <a:xfrm>
              <a:off x="7437921" y="5374742"/>
              <a:ext cx="1085604" cy="817072"/>
            </a:xfrm>
            <a:prstGeom prst="rect">
              <a:avLst/>
            </a:prstGeom>
          </p:spPr>
        </p:pic>
        <p:sp>
          <p:nvSpPr>
            <p:cNvPr id="50" name="ZoneTexte 49"/>
            <p:cNvSpPr txBox="1"/>
            <p:nvPr/>
          </p:nvSpPr>
          <p:spPr>
            <a:xfrm>
              <a:off x="5599052" y="5651493"/>
              <a:ext cx="7409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595959"/>
                  </a:solidFill>
                </a:defRPr>
              </a:lvl1pPr>
            </a:lstStyle>
            <a:p>
              <a:r>
                <a:rPr lang="fr-FR" sz="1100" dirty="0" smtClean="0">
                  <a:solidFill>
                    <a:schemeClr val="tx1"/>
                  </a:solidFill>
                </a:rPr>
                <a:t>NKp46-Fc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pic>
          <p:nvPicPr>
            <p:cNvPr id="51" name="Image 50"/>
            <p:cNvPicPr>
              <a:picLocks/>
            </p:cNvPicPr>
            <p:nvPr/>
          </p:nvPicPr>
          <p:blipFill rotWithShape="1">
            <a:blip r:embed="rId24" cstate="print"/>
            <a:srcRect r="35029"/>
            <a:stretch/>
          </p:blipFill>
          <p:spPr>
            <a:xfrm>
              <a:off x="6412635" y="6232593"/>
              <a:ext cx="1073204" cy="840067"/>
            </a:xfrm>
            <a:prstGeom prst="rect">
              <a:avLst/>
            </a:prstGeom>
          </p:spPr>
        </p:pic>
        <p:pic>
          <p:nvPicPr>
            <p:cNvPr id="52" name="Image 51"/>
            <p:cNvPicPr>
              <a:picLocks/>
            </p:cNvPicPr>
            <p:nvPr/>
          </p:nvPicPr>
          <p:blipFill rotWithShape="1">
            <a:blip r:embed="rId25" cstate="print"/>
            <a:srcRect r="35883"/>
            <a:stretch/>
          </p:blipFill>
          <p:spPr>
            <a:xfrm>
              <a:off x="6418707" y="7127686"/>
              <a:ext cx="1081064" cy="839419"/>
            </a:xfrm>
            <a:prstGeom prst="rect">
              <a:avLst/>
            </a:prstGeom>
          </p:spPr>
        </p:pic>
        <p:pic>
          <p:nvPicPr>
            <p:cNvPr id="53" name="Image 52"/>
            <p:cNvPicPr>
              <a:picLocks/>
            </p:cNvPicPr>
            <p:nvPr/>
          </p:nvPicPr>
          <p:blipFill rotWithShape="1">
            <a:blip r:embed="rId26" cstate="print"/>
            <a:srcRect r="42465"/>
            <a:stretch/>
          </p:blipFill>
          <p:spPr>
            <a:xfrm>
              <a:off x="7469582" y="6233984"/>
              <a:ext cx="1070996" cy="838676"/>
            </a:xfrm>
            <a:prstGeom prst="rect">
              <a:avLst/>
            </a:prstGeom>
          </p:spPr>
        </p:pic>
        <p:pic>
          <p:nvPicPr>
            <p:cNvPr id="54" name="Image 53"/>
            <p:cNvPicPr>
              <a:picLocks/>
            </p:cNvPicPr>
            <p:nvPr/>
          </p:nvPicPr>
          <p:blipFill rotWithShape="1">
            <a:blip r:embed="rId27" cstate="print"/>
            <a:srcRect r="44560"/>
            <a:stretch/>
          </p:blipFill>
          <p:spPr>
            <a:xfrm>
              <a:off x="7475683" y="7127685"/>
              <a:ext cx="1036296" cy="839419"/>
            </a:xfrm>
            <a:prstGeom prst="rect">
              <a:avLst/>
            </a:prstGeom>
          </p:spPr>
        </p:pic>
        <p:sp>
          <p:nvSpPr>
            <p:cNvPr id="55" name="ZoneTexte 54"/>
            <p:cNvSpPr txBox="1"/>
            <p:nvPr/>
          </p:nvSpPr>
          <p:spPr>
            <a:xfrm>
              <a:off x="5583310" y="6521821"/>
              <a:ext cx="7409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595959"/>
                  </a:solidFill>
                </a:defRPr>
              </a:lvl1pPr>
            </a:lstStyle>
            <a:p>
              <a:r>
                <a:rPr lang="fr-FR" sz="1100" dirty="0" smtClean="0">
                  <a:solidFill>
                    <a:schemeClr val="tx1"/>
                  </a:solidFill>
                </a:rPr>
                <a:t>NKp80-Fc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595375" y="7490239"/>
              <a:ext cx="7409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595959"/>
                  </a:solidFill>
                </a:defRPr>
              </a:lvl1pPr>
            </a:lstStyle>
            <a:p>
              <a:r>
                <a:rPr lang="fr-FR" sz="1100" dirty="0" smtClean="0">
                  <a:solidFill>
                    <a:schemeClr val="tx1"/>
                  </a:solidFill>
                </a:rPr>
                <a:t>DNAM-</a:t>
              </a:r>
              <a:r>
                <a:rPr lang="fr-FR" sz="1100" dirty="0" err="1" smtClean="0">
                  <a:solidFill>
                    <a:schemeClr val="tx1"/>
                  </a:solidFill>
                </a:rPr>
                <a:t>Fc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1855" name="Rectangle 1854"/>
            <p:cNvSpPr/>
            <p:nvPr/>
          </p:nvSpPr>
          <p:spPr>
            <a:xfrm rot="5400000" flipV="1">
              <a:off x="2877372" y="4328726"/>
              <a:ext cx="7063229" cy="251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6" name="Rectangle 1855"/>
            <p:cNvSpPr/>
            <p:nvPr/>
          </p:nvSpPr>
          <p:spPr>
            <a:xfrm rot="5400000" flipV="1">
              <a:off x="3946630" y="4254007"/>
              <a:ext cx="7063229" cy="251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7" name="Rectangle 1856"/>
            <p:cNvSpPr/>
            <p:nvPr/>
          </p:nvSpPr>
          <p:spPr>
            <a:xfrm rot="10800000" flipV="1">
              <a:off x="6492912" y="1719132"/>
              <a:ext cx="2030612" cy="140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8" name="Rectangle 1857"/>
            <p:cNvSpPr/>
            <p:nvPr/>
          </p:nvSpPr>
          <p:spPr>
            <a:xfrm rot="10800000" flipV="1">
              <a:off x="6435185" y="2580536"/>
              <a:ext cx="2030612" cy="140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9" name="Rectangle 1858"/>
            <p:cNvSpPr/>
            <p:nvPr/>
          </p:nvSpPr>
          <p:spPr>
            <a:xfrm rot="10800000" flipV="1">
              <a:off x="6544480" y="3457235"/>
              <a:ext cx="2030612" cy="140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0" name="Rectangle 1859"/>
            <p:cNvSpPr/>
            <p:nvPr/>
          </p:nvSpPr>
          <p:spPr>
            <a:xfrm rot="10800000" flipV="1">
              <a:off x="6462939" y="4351246"/>
              <a:ext cx="2030612" cy="140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1" name="Rectangle 1860"/>
            <p:cNvSpPr/>
            <p:nvPr/>
          </p:nvSpPr>
          <p:spPr>
            <a:xfrm rot="10800000" flipV="1">
              <a:off x="6396938" y="5214117"/>
              <a:ext cx="2030612" cy="158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2" name="Rectangle 1861"/>
            <p:cNvSpPr/>
            <p:nvPr/>
          </p:nvSpPr>
          <p:spPr>
            <a:xfrm rot="10800000" flipV="1">
              <a:off x="6511037" y="6090196"/>
              <a:ext cx="2030612" cy="158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3" name="Rectangle 1862"/>
            <p:cNvSpPr/>
            <p:nvPr/>
          </p:nvSpPr>
          <p:spPr>
            <a:xfrm rot="10800000" flipV="1">
              <a:off x="6444700" y="6961717"/>
              <a:ext cx="2030612" cy="165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4" name="Rectangle 1863"/>
            <p:cNvSpPr/>
            <p:nvPr/>
          </p:nvSpPr>
          <p:spPr>
            <a:xfrm rot="10800000" flipV="1">
              <a:off x="6501321" y="7854629"/>
              <a:ext cx="2030612" cy="158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65" name="Groupe 1864"/>
            <p:cNvGrpSpPr/>
            <p:nvPr/>
          </p:nvGrpSpPr>
          <p:grpSpPr>
            <a:xfrm>
              <a:off x="6269107" y="887122"/>
              <a:ext cx="2298460" cy="7168006"/>
              <a:chOff x="6269107" y="887122"/>
              <a:chExt cx="2298460" cy="7168006"/>
            </a:xfrm>
          </p:grpSpPr>
          <p:grpSp>
            <p:nvGrpSpPr>
              <p:cNvPr id="1866" name="Groupe 1865"/>
              <p:cNvGrpSpPr/>
              <p:nvPr/>
            </p:nvGrpSpPr>
            <p:grpSpPr>
              <a:xfrm>
                <a:off x="6292808" y="887309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692" name="ZoneTexte 269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693" name="Groupe 269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694" name="Rectangle 269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95" name="ZoneTexte 269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696" name="ZoneTexte 269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697" name="ZoneTexte 269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698" name="ZoneTexte 269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699" name="ZoneTexte 269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700" name="Connecteur droit 269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1" name="Connecteur droit 270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702" name="Groupe 270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36" name="Connecteur droit 273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7" name="Connecteur droit 273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8" name="Connecteur droit 273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9" name="Connecteur droit 273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0" name="Connecteur droit 273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1" name="Connecteur droit 274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2" name="Connecteur droit 274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3" name="Connecteur droit 274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4" name="Connecteur droit 274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5" name="Connecteur droit 274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03" name="Groupe 270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727" name="Connecteur droit 272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8" name="Connecteur droit 272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9" name="Connecteur droit 272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0" name="Connecteur droit 272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1" name="Connecteur droit 273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2" name="Connecteur droit 273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3" name="Connecteur droit 273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4" name="Connecteur droit 273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5" name="Connecteur droit 273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04" name="Groupe 270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17" name="Connecteur droit 271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8" name="Connecteur droit 271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9" name="Connecteur droit 271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0" name="Connecteur droit 271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1" name="Connecteur droit 272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2" name="Connecteur droit 272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3" name="Connecteur droit 272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4" name="Connecteur droit 272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5" name="Connecteur droit 272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6" name="Connecteur droit 272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05" name="Groupe 270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07" name="Connecteur droit 270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8" name="Connecteur droit 270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9" name="Connecteur droit 270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0" name="Connecteur droit 270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1" name="Connecteur droit 271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2" name="Connecteur droit 271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3" name="Connecteur droit 271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4" name="Connecteur droit 271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5" name="Connecteur droit 271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6" name="Connecteur droit 271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06" name="ZoneTexte 270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67" name="Groupe 1866"/>
              <p:cNvGrpSpPr/>
              <p:nvPr/>
            </p:nvGrpSpPr>
            <p:grpSpPr>
              <a:xfrm>
                <a:off x="7346751" y="887122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638" name="ZoneTexte 2637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639" name="Groupe 2638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640" name="Rectangle 2639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41" name="ZoneTexte 2640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642" name="ZoneTexte 2641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643" name="ZoneTexte 2642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644" name="ZoneTexte 2643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645" name="ZoneTexte 2644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646" name="Connecteur droit 2645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7" name="Connecteur droit 2646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648" name="Groupe 2647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82" name="Connecteur droit 268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3" name="Connecteur droit 268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4" name="Connecteur droit 268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5" name="Connecteur droit 268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6" name="Connecteur droit 268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7" name="Connecteur droit 268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8" name="Connecteur droit 268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9" name="Connecteur droit 268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0" name="Connecteur droit 268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1" name="Connecteur droit 269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49" name="Groupe 2648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673" name="Connecteur droit 267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4" name="Connecteur droit 267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5" name="Connecteur droit 267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6" name="Connecteur droit 267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7" name="Connecteur droit 267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8" name="Connecteur droit 267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9" name="Connecteur droit 267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0" name="Connecteur droit 267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81" name="Connecteur droit 268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50" name="Groupe 2649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63" name="Connecteur droit 266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4" name="Connecteur droit 266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5" name="Connecteur droit 266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6" name="Connecteur droit 266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7" name="Connecteur droit 266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8" name="Connecteur droit 266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9" name="Connecteur droit 266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0" name="Connecteur droit 266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1" name="Connecteur droit 267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2" name="Connecteur droit 267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51" name="Groupe 2650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53" name="Connecteur droit 265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4" name="Connecteur droit 265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5" name="Connecteur droit 265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6" name="Connecteur droit 265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7" name="Connecteur droit 265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8" name="Connecteur droit 265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9" name="Connecteur droit 265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0" name="Connecteur droit 265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1" name="Connecteur droit 266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2" name="Connecteur droit 266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52" name="ZoneTexte 2651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68" name="Groupe 1867"/>
              <p:cNvGrpSpPr/>
              <p:nvPr/>
            </p:nvGrpSpPr>
            <p:grpSpPr>
              <a:xfrm>
                <a:off x="6280601" y="1749367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584" name="ZoneTexte 258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585" name="Groupe 258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586" name="Rectangle 258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87" name="ZoneTexte 2586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588" name="ZoneTexte 258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589" name="ZoneTexte 258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590" name="ZoneTexte 258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591" name="ZoneTexte 259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592" name="Connecteur droit 259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3" name="Connecteur droit 259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94" name="Groupe 259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28" name="Connecteur droit 262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9" name="Connecteur droit 262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0" name="Connecteur droit 262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1" name="Connecteur droit 263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2" name="Connecteur droit 263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3" name="Connecteur droit 263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4" name="Connecteur droit 263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5" name="Connecteur droit 263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6" name="Connecteur droit 263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7" name="Connecteur droit 263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95" name="Groupe 259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619" name="Connecteur droit 261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0" name="Connecteur droit 261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1" name="Connecteur droit 262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2" name="Connecteur droit 262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3" name="Connecteur droit 262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4" name="Connecteur droit 262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5" name="Connecteur droit 262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6" name="Connecteur droit 262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7" name="Connecteur droit 262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96" name="Groupe 259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09" name="Connecteur droit 260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0" name="Connecteur droit 260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1" name="Connecteur droit 261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2" name="Connecteur droit 261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3" name="Connecteur droit 261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4" name="Connecteur droit 261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5" name="Connecteur droit 261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6" name="Connecteur droit 261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7" name="Connecteur droit 261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8" name="Connecteur droit 261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97" name="Groupe 259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99" name="Connecteur droit 259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0" name="Connecteur droit 259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1" name="Connecteur droit 260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2" name="Connecteur droit 260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3" name="Connecteur droit 260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4" name="Connecteur droit 260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5" name="Connecteur droit 260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6" name="Connecteur droit 260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7" name="Connecteur droit 260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8" name="Connecteur droit 260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98" name="ZoneTexte 259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69" name="Groupe 1868"/>
              <p:cNvGrpSpPr/>
              <p:nvPr/>
            </p:nvGrpSpPr>
            <p:grpSpPr>
              <a:xfrm>
                <a:off x="7334544" y="1749180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530" name="ZoneTexte 2529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531" name="Groupe 2530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532" name="Rectangle 2531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33" name="ZoneTexte 2532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534" name="ZoneTexte 2533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535" name="ZoneTexte 2534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536" name="ZoneTexte 2535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537" name="ZoneTexte 2536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538" name="Connecteur droit 2537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9" name="Connecteur droit 2538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40" name="Groupe 2539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74" name="Connecteur droit 257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5" name="Connecteur droit 257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6" name="Connecteur droit 257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7" name="Connecteur droit 257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8" name="Connecteur droit 257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9" name="Connecteur droit 257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0" name="Connecteur droit 257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1" name="Connecteur droit 258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2" name="Connecteur droit 258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3" name="Connecteur droit 258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41" name="Groupe 2540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565" name="Connecteur droit 256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6" name="Connecteur droit 256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7" name="Connecteur droit 256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8" name="Connecteur droit 256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9" name="Connecteur droit 256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0" name="Connecteur droit 256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1" name="Connecteur droit 257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2" name="Connecteur droit 257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73" name="Connecteur droit 257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42" name="Groupe 2541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55" name="Connecteur droit 255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6" name="Connecteur droit 255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7" name="Connecteur droit 255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8" name="Connecteur droit 255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9" name="Connecteur droit 255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0" name="Connecteur droit 255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1" name="Connecteur droit 256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2" name="Connecteur droit 256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3" name="Connecteur droit 256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4" name="Connecteur droit 256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43" name="Groupe 2542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45" name="Connecteur droit 254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6" name="Connecteur droit 254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7" name="Connecteur droit 254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8" name="Connecteur droit 254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9" name="Connecteur droit 254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0" name="Connecteur droit 254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1" name="Connecteur droit 255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2" name="Connecteur droit 255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3" name="Connecteur droit 255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4" name="Connecteur droit 255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44" name="ZoneTexte 2543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0" name="Groupe 1869"/>
              <p:cNvGrpSpPr/>
              <p:nvPr/>
            </p:nvGrpSpPr>
            <p:grpSpPr>
              <a:xfrm>
                <a:off x="6281262" y="2625599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76" name="ZoneTexte 2475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77" name="Groupe 2476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78" name="Rectangle 2477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79" name="ZoneTexte 2478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480" name="ZoneTexte 2479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481" name="ZoneTexte 2480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482" name="ZoneTexte 2481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483" name="ZoneTexte 2482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484" name="Connecteur droit 2483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5" name="Connecteur droit 2484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86" name="Groupe 2485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20" name="Connecteur droit 251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1" name="Connecteur droit 252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2" name="Connecteur droit 252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3" name="Connecteur droit 252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4" name="Connecteur droit 252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5" name="Connecteur droit 252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6" name="Connecteur droit 252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7" name="Connecteur droit 252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8" name="Connecteur droit 252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9" name="Connecteur droit 252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87" name="Groupe 2486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511" name="Connecteur droit 251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2" name="Connecteur droit 251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3" name="Connecteur droit 251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4" name="Connecteur droit 251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5" name="Connecteur droit 251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6" name="Connecteur droit 251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7" name="Connecteur droit 251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8" name="Connecteur droit 251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9" name="Connecteur droit 251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88" name="Groupe 2487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01" name="Connecteur droit 250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2" name="Connecteur droit 250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3" name="Connecteur droit 250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4" name="Connecteur droit 250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5" name="Connecteur droit 250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6" name="Connecteur droit 250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7" name="Connecteur droit 250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8" name="Connecteur droit 250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9" name="Connecteur droit 250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0" name="Connecteur droit 250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89" name="Groupe 2488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91" name="Connecteur droit 249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2" name="Connecteur droit 249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3" name="Connecteur droit 249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4" name="Connecteur droit 249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5" name="Connecteur droit 249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6" name="Connecteur droit 249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7" name="Connecteur droit 249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8" name="Connecteur droit 249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9" name="Connecteur droit 249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0" name="Connecteur droit 249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90" name="ZoneTexte 2489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1" name="Groupe 1870"/>
              <p:cNvGrpSpPr/>
              <p:nvPr/>
            </p:nvGrpSpPr>
            <p:grpSpPr>
              <a:xfrm>
                <a:off x="7335205" y="2625412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22" name="ZoneTexte 242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23" name="Groupe 242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24" name="Rectangle 242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25" name="ZoneTexte 242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426" name="ZoneTexte 242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427" name="ZoneTexte 242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428" name="ZoneTexte 242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429" name="ZoneTexte 242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430" name="Connecteur droit 242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1" name="Connecteur droit 243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32" name="Groupe 243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66" name="Connecteur droit 246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7" name="Connecteur droit 246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8" name="Connecteur droit 246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9" name="Connecteur droit 246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0" name="Connecteur droit 246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1" name="Connecteur droit 247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2" name="Connecteur droit 247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3" name="Connecteur droit 247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4" name="Connecteur droit 247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5" name="Connecteur droit 247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33" name="Groupe 243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57" name="Connecteur droit 245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8" name="Connecteur droit 245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9" name="Connecteur droit 245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0" name="Connecteur droit 245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1" name="Connecteur droit 246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2" name="Connecteur droit 246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3" name="Connecteur droit 246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4" name="Connecteur droit 246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5" name="Connecteur droit 246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34" name="Groupe 243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47" name="Connecteur droit 244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8" name="Connecteur droit 244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9" name="Connecteur droit 244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0" name="Connecteur droit 244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1" name="Connecteur droit 245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2" name="Connecteur droit 245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3" name="Connecteur droit 245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4" name="Connecteur droit 245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5" name="Connecteur droit 245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6" name="Connecteur droit 245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35" name="Groupe 243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37" name="Connecteur droit 243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8" name="Connecteur droit 243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9" name="Connecteur droit 243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0" name="Connecteur droit 243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1" name="Connecteur droit 244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2" name="Connecteur droit 244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3" name="Connecteur droit 244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4" name="Connecteur droit 244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5" name="Connecteur droit 244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6" name="Connecteur droit 244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36" name="ZoneTexte 243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2" name="Groupe 1871"/>
              <p:cNvGrpSpPr/>
              <p:nvPr/>
            </p:nvGrpSpPr>
            <p:grpSpPr>
              <a:xfrm>
                <a:off x="6281314" y="3529103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368" name="ZoneTexte 2367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69" name="Groupe 2368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70" name="Rectangle 2369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1" name="ZoneTexte 2370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72" name="ZoneTexte 2371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73" name="ZoneTexte 2372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74" name="ZoneTexte 2373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75" name="ZoneTexte 2374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76" name="Connecteur droit 2375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7" name="Connecteur droit 2376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78" name="Groupe 2377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12" name="Connecteur droit 241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3" name="Connecteur droit 241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4" name="Connecteur droit 241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5" name="Connecteur droit 241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6" name="Connecteur droit 241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7" name="Connecteur droit 241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8" name="Connecteur droit 241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9" name="Connecteur droit 241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0" name="Connecteur droit 241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1" name="Connecteur droit 242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79" name="Groupe 2378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03" name="Connecteur droit 240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4" name="Connecteur droit 240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5" name="Connecteur droit 240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6" name="Connecteur droit 240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7" name="Connecteur droit 240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8" name="Connecteur droit 240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9" name="Connecteur droit 240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0" name="Connecteur droit 240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1" name="Connecteur droit 241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80" name="Groupe 2379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93" name="Connecteur droit 239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4" name="Connecteur droit 239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5" name="Connecteur droit 239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6" name="Connecteur droit 239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7" name="Connecteur droit 239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8" name="Connecteur droit 239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9" name="Connecteur droit 239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0" name="Connecteur droit 239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1" name="Connecteur droit 240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2" name="Connecteur droit 240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81" name="Groupe 2380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83" name="Connecteur droit 238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4" name="Connecteur droit 238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5" name="Connecteur droit 238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6" name="Connecteur droit 238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7" name="Connecteur droit 238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8" name="Connecteur droit 238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9" name="Connecteur droit 238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0" name="Connecteur droit 238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1" name="Connecteur droit 239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2" name="Connecteur droit 239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82" name="ZoneTexte 2381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3" name="Groupe 1872"/>
              <p:cNvGrpSpPr/>
              <p:nvPr/>
            </p:nvGrpSpPr>
            <p:grpSpPr>
              <a:xfrm>
                <a:off x="7335257" y="3528916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314" name="ZoneTexte 231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15" name="Groupe 231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16" name="Rectangle 231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7" name="ZoneTexte 2316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18" name="ZoneTexte 231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19" name="ZoneTexte 231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20" name="ZoneTexte 231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21" name="ZoneTexte 232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22" name="Connecteur droit 232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3" name="Connecteur droit 232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24" name="Groupe 232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58" name="Connecteur droit 235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9" name="Connecteur droit 235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0" name="Connecteur droit 235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1" name="Connecteur droit 236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2" name="Connecteur droit 236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3" name="Connecteur droit 236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4" name="Connecteur droit 236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5" name="Connecteur droit 236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6" name="Connecteur droit 236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7" name="Connecteur droit 236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25" name="Groupe 232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349" name="Connecteur droit 234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0" name="Connecteur droit 234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1" name="Connecteur droit 235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2" name="Connecteur droit 235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3" name="Connecteur droit 235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4" name="Connecteur droit 235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5" name="Connecteur droit 235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6" name="Connecteur droit 235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7" name="Connecteur droit 235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26" name="Groupe 232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39" name="Connecteur droit 233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0" name="Connecteur droit 233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1" name="Connecteur droit 234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2" name="Connecteur droit 234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3" name="Connecteur droit 234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4" name="Connecteur droit 234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5" name="Connecteur droit 234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6" name="Connecteur droit 234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7" name="Connecteur droit 234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8" name="Connecteur droit 234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27" name="Groupe 232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29" name="Connecteur droit 232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0" name="Connecteur droit 232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1" name="Connecteur droit 233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2" name="Connecteur droit 233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3" name="Connecteur droit 233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4" name="Connecteur droit 233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5" name="Connecteur droit 233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6" name="Connecteur droit 233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7" name="Connecteur droit 233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8" name="Connecteur droit 233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28" name="ZoneTexte 232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4" name="Groupe 1873"/>
              <p:cNvGrpSpPr/>
              <p:nvPr/>
            </p:nvGrpSpPr>
            <p:grpSpPr>
              <a:xfrm>
                <a:off x="6269107" y="4391161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260" name="ZoneTexte 2259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261" name="Groupe 2260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262" name="Rectangle 2261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63" name="ZoneTexte 2262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264" name="ZoneTexte 2263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265" name="ZoneTexte 2264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266" name="ZoneTexte 2265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267" name="ZoneTexte 2266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268" name="Connecteur droit 2267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9" name="Connecteur droit 2268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70" name="Groupe 2269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04" name="Connecteur droit 230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5" name="Connecteur droit 230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6" name="Connecteur droit 230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7" name="Connecteur droit 230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8" name="Connecteur droit 230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9" name="Connecteur droit 230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0" name="Connecteur droit 230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1" name="Connecteur droit 231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2" name="Connecteur droit 231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3" name="Connecteur droit 231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71" name="Groupe 2270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295" name="Connecteur droit 229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6" name="Connecteur droit 229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7" name="Connecteur droit 229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8" name="Connecteur droit 229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9" name="Connecteur droit 229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0" name="Connecteur droit 229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1" name="Connecteur droit 230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2" name="Connecteur droit 230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3" name="Connecteur droit 230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72" name="Groupe 2271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85" name="Connecteur droit 228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6" name="Connecteur droit 228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7" name="Connecteur droit 228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8" name="Connecteur droit 228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9" name="Connecteur droit 228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0" name="Connecteur droit 228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1" name="Connecteur droit 229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2" name="Connecteur droit 229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3" name="Connecteur droit 229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4" name="Connecteur droit 229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73" name="Groupe 2272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75" name="Connecteur droit 227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6" name="Connecteur droit 227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7" name="Connecteur droit 227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8" name="Connecteur droit 227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9" name="Connecteur droit 227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0" name="Connecteur droit 227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1" name="Connecteur droit 228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2" name="Connecteur droit 228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3" name="Connecteur droit 228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4" name="Connecteur droit 228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74" name="ZoneTexte 2273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5" name="Groupe 1874"/>
              <p:cNvGrpSpPr/>
              <p:nvPr/>
            </p:nvGrpSpPr>
            <p:grpSpPr>
              <a:xfrm>
                <a:off x="7323050" y="439097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206" name="ZoneTexte 2205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207" name="Groupe 2206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208" name="Rectangle 2207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09" name="ZoneTexte 2208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210" name="ZoneTexte 2209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211" name="ZoneTexte 2210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212" name="ZoneTexte 2211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213" name="ZoneTexte 2212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214" name="Connecteur droit 2213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5" name="Connecteur droit 2214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16" name="Groupe 2215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50" name="Connecteur droit 224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1" name="Connecteur droit 225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2" name="Connecteur droit 225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3" name="Connecteur droit 225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4" name="Connecteur droit 225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5" name="Connecteur droit 225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6" name="Connecteur droit 225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7" name="Connecteur droit 225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8" name="Connecteur droit 225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9" name="Connecteur droit 225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17" name="Groupe 2216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241" name="Connecteur droit 224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2" name="Connecteur droit 224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3" name="Connecteur droit 224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4" name="Connecteur droit 224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5" name="Connecteur droit 224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6" name="Connecteur droit 224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7" name="Connecteur droit 224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8" name="Connecteur droit 224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9" name="Connecteur droit 224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18" name="Groupe 2217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31" name="Connecteur droit 223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2" name="Connecteur droit 223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3" name="Connecteur droit 223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4" name="Connecteur droit 223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5" name="Connecteur droit 223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6" name="Connecteur droit 223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7" name="Connecteur droit 223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8" name="Connecteur droit 223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9" name="Connecteur droit 223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0" name="Connecteur droit 223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19" name="Groupe 2218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21" name="Connecteur droit 222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2" name="Connecteur droit 222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3" name="Connecteur droit 222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4" name="Connecteur droit 222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5" name="Connecteur droit 222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6" name="Connecteur droit 222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7" name="Connecteur droit 222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8" name="Connecteur droit 222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9" name="Connecteur droit 222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0" name="Connecteur droit 222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20" name="ZoneTexte 2219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6" name="Groupe 1875"/>
              <p:cNvGrpSpPr/>
              <p:nvPr/>
            </p:nvGrpSpPr>
            <p:grpSpPr>
              <a:xfrm>
                <a:off x="6269768" y="5267393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152" name="ZoneTexte 215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153" name="Groupe 215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154" name="Rectangle 215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55" name="ZoneTexte 215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156" name="ZoneTexte 215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157" name="ZoneTexte 215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158" name="ZoneTexte 215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159" name="ZoneTexte 215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160" name="Connecteur droit 215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1" name="Connecteur droit 216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62" name="Groupe 216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96" name="Connecteur droit 219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7" name="Connecteur droit 219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8" name="Connecteur droit 219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9" name="Connecteur droit 219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0" name="Connecteur droit 219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1" name="Connecteur droit 220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2" name="Connecteur droit 220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3" name="Connecteur droit 220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4" name="Connecteur droit 220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5" name="Connecteur droit 220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63" name="Groupe 216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187" name="Connecteur droit 218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8" name="Connecteur droit 218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9" name="Connecteur droit 218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0" name="Connecteur droit 218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1" name="Connecteur droit 219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2" name="Connecteur droit 219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3" name="Connecteur droit 219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4" name="Connecteur droit 219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5" name="Connecteur droit 219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64" name="Groupe 216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77" name="Connecteur droit 217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8" name="Connecteur droit 217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9" name="Connecteur droit 217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0" name="Connecteur droit 217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1" name="Connecteur droit 218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2" name="Connecteur droit 218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3" name="Connecteur droit 218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4" name="Connecteur droit 218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5" name="Connecteur droit 218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6" name="Connecteur droit 218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65" name="Groupe 216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67" name="Connecteur droit 216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8" name="Connecteur droit 216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9" name="Connecteur droit 216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0" name="Connecteur droit 216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1" name="Connecteur droit 217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2" name="Connecteur droit 217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3" name="Connecteur droit 217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4" name="Connecteur droit 217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5" name="Connecteur droit 217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6" name="Connecteur droit 217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66" name="ZoneTexte 216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7" name="Groupe 1876"/>
              <p:cNvGrpSpPr/>
              <p:nvPr/>
            </p:nvGrpSpPr>
            <p:grpSpPr>
              <a:xfrm>
                <a:off x="7323711" y="5267206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098" name="ZoneTexte 2097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099" name="Groupe 2098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100" name="Rectangle 2099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01" name="ZoneTexte 2100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102" name="ZoneTexte 2101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103" name="ZoneTexte 2102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104" name="ZoneTexte 2103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105" name="ZoneTexte 2104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106" name="Connecteur droit 2105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7" name="Connecteur droit 2106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08" name="Groupe 2107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42" name="Connecteur droit 214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3" name="Connecteur droit 214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4" name="Connecteur droit 214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5" name="Connecteur droit 214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6" name="Connecteur droit 214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7" name="Connecteur droit 214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8" name="Connecteur droit 214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9" name="Connecteur droit 214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0" name="Connecteur droit 214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1" name="Connecteur droit 215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09" name="Groupe 2108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133" name="Connecteur droit 213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4" name="Connecteur droit 213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5" name="Connecteur droit 213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6" name="Connecteur droit 213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7" name="Connecteur droit 213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8" name="Connecteur droit 213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9" name="Connecteur droit 213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0" name="Connecteur droit 213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1" name="Connecteur droit 214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10" name="Groupe 2109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23" name="Connecteur droit 212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4" name="Connecteur droit 212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5" name="Connecteur droit 212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6" name="Connecteur droit 212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7" name="Connecteur droit 212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8" name="Connecteur droit 212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9" name="Connecteur droit 212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0" name="Connecteur droit 212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1" name="Connecteur droit 213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2" name="Connecteur droit 213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11" name="Groupe 2110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13" name="Connecteur droit 211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4" name="Connecteur droit 211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5" name="Connecteur droit 211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6" name="Connecteur droit 211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7" name="Connecteur droit 211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8" name="Connecteur droit 211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9" name="Connecteur droit 211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0" name="Connecteur droit 211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1" name="Connecteur droit 212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2" name="Connecteur droit 212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12" name="ZoneTexte 2111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8" name="Groupe 1877"/>
              <p:cNvGrpSpPr/>
              <p:nvPr/>
            </p:nvGrpSpPr>
            <p:grpSpPr>
              <a:xfrm>
                <a:off x="6298367" y="6133303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044" name="ZoneTexte 204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045" name="Groupe 204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046" name="Rectangle 204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47" name="ZoneTexte 2046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048" name="ZoneTexte 204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049" name="ZoneTexte 204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050" name="ZoneTexte 204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051" name="ZoneTexte 205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052" name="Connecteur droit 205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3" name="Connecteur droit 205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54" name="Groupe 205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88" name="Connecteur droit 208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9" name="Connecteur droit 208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0" name="Connecteur droit 208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1" name="Connecteur droit 209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2" name="Connecteur droit 209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3" name="Connecteur droit 209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4" name="Connecteur droit 209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5" name="Connecteur droit 209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6" name="Connecteur droit 209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7" name="Connecteur droit 209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55" name="Groupe 205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079" name="Connecteur droit 207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0" name="Connecteur droit 207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1" name="Connecteur droit 208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2" name="Connecteur droit 208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3" name="Connecteur droit 208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4" name="Connecteur droit 208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5" name="Connecteur droit 208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6" name="Connecteur droit 208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7" name="Connecteur droit 208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56" name="Groupe 205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69" name="Connecteur droit 206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0" name="Connecteur droit 206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1" name="Connecteur droit 207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2" name="Connecteur droit 207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3" name="Connecteur droit 207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4" name="Connecteur droit 207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5" name="Connecteur droit 207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6" name="Connecteur droit 207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7" name="Connecteur droit 207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8" name="Connecteur droit 207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57" name="Groupe 205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59" name="Connecteur droit 205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0" name="Connecteur droit 205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1" name="Connecteur droit 206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2" name="Connecteur droit 206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3" name="Connecteur droit 206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4" name="Connecteur droit 206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5" name="Connecteur droit 206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6" name="Connecteur droit 206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7" name="Connecteur droit 206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8" name="Connecteur droit 206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058" name="ZoneTexte 205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79" name="Groupe 1878"/>
              <p:cNvGrpSpPr/>
              <p:nvPr/>
            </p:nvGrpSpPr>
            <p:grpSpPr>
              <a:xfrm>
                <a:off x="7352310" y="6133116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990" name="ZoneTexte 1989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991" name="Groupe 1990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992" name="Rectangle 1991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93" name="ZoneTexte 1992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994" name="ZoneTexte 1993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995" name="ZoneTexte 1994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996" name="ZoneTexte 1995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997" name="ZoneTexte 1996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998" name="Connecteur droit 1997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9" name="Connecteur droit 1998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00" name="Groupe 1999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34" name="Connecteur droit 203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5" name="Connecteur droit 203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6" name="Connecteur droit 203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7" name="Connecteur droit 203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8" name="Connecteur droit 203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9" name="Connecteur droit 203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0" name="Connecteur droit 203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1" name="Connecteur droit 204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2" name="Connecteur droit 204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3" name="Connecteur droit 204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01" name="Groupe 2000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025" name="Connecteur droit 202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6" name="Connecteur droit 202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7" name="Connecteur droit 202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8" name="Connecteur droit 202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9" name="Connecteur droit 202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0" name="Connecteur droit 202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1" name="Connecteur droit 203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2" name="Connecteur droit 203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3" name="Connecteur droit 203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02" name="Groupe 2001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15" name="Connecteur droit 201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6" name="Connecteur droit 201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7" name="Connecteur droit 201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8" name="Connecteur droit 201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9" name="Connecteur droit 201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0" name="Connecteur droit 201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1" name="Connecteur droit 202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2" name="Connecteur droit 202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3" name="Connecteur droit 202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4" name="Connecteur droit 202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03" name="Groupe 2002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005" name="Connecteur droit 200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6" name="Connecteur droit 200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7" name="Connecteur droit 200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8" name="Connecteur droit 200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9" name="Connecteur droit 200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0" name="Connecteur droit 200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1" name="Connecteur droit 201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2" name="Connecteur droit 201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3" name="Connecteur droit 201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4" name="Connecteur droit 201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004" name="ZoneTexte 2003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80" name="Groupe 1879"/>
              <p:cNvGrpSpPr/>
              <p:nvPr/>
            </p:nvGrpSpPr>
            <p:grpSpPr>
              <a:xfrm>
                <a:off x="6311067" y="7027748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936" name="ZoneTexte 1935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937" name="Groupe 1936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938" name="Rectangle 1937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9" name="ZoneTexte 1938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940" name="ZoneTexte 1939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941" name="ZoneTexte 1940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942" name="ZoneTexte 1941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943" name="ZoneTexte 1942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944" name="Connecteur droit 1943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5" name="Connecteur droit 1944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46" name="Groupe 1945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980" name="Connecteur droit 197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1" name="Connecteur droit 198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2" name="Connecteur droit 198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3" name="Connecteur droit 198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4" name="Connecteur droit 198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5" name="Connecteur droit 198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6" name="Connecteur droit 198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7" name="Connecteur droit 198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8" name="Connecteur droit 198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9" name="Connecteur droit 198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47" name="Groupe 1946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971" name="Connecteur droit 197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2" name="Connecteur droit 197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3" name="Connecteur droit 197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4" name="Connecteur droit 197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5" name="Connecteur droit 197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6" name="Connecteur droit 197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7" name="Connecteur droit 197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8" name="Connecteur droit 197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9" name="Connecteur droit 197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48" name="Groupe 1947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961" name="Connecteur droit 196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2" name="Connecteur droit 196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3" name="Connecteur droit 196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4" name="Connecteur droit 196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5" name="Connecteur droit 196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6" name="Connecteur droit 196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7" name="Connecteur droit 196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8" name="Connecteur droit 196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9" name="Connecteur droit 196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0" name="Connecteur droit 196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49" name="Groupe 1948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951" name="Connecteur droit 195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2" name="Connecteur droit 195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3" name="Connecteur droit 195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4" name="Connecteur droit 195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5" name="Connecteur droit 195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6" name="Connecteur droit 195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7" name="Connecteur droit 195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8" name="Connecteur droit 195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9" name="Connecteur droit 195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0" name="Connecteur droit 195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50" name="ZoneTexte 1949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1881" name="Groupe 1880"/>
              <p:cNvGrpSpPr/>
              <p:nvPr/>
            </p:nvGrpSpPr>
            <p:grpSpPr>
              <a:xfrm>
                <a:off x="7365010" y="7027561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1882" name="ZoneTexte 188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1883" name="Groupe 188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1884" name="Rectangle 188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5" name="ZoneTexte 188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1886" name="ZoneTexte 188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1887" name="ZoneTexte 188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1888" name="ZoneTexte 188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1889" name="ZoneTexte 188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1890" name="Connecteur droit 188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1" name="Connecteur droit 189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92" name="Groupe 189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926" name="Connecteur droit 192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7" name="Connecteur droit 192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8" name="Connecteur droit 192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9" name="Connecteur droit 192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0" name="Connecteur droit 192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1" name="Connecteur droit 193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2" name="Connecteur droit 193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3" name="Connecteur droit 193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4" name="Connecteur droit 193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5" name="Connecteur droit 193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93" name="Groupe 189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1917" name="Connecteur droit 191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8" name="Connecteur droit 191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9" name="Connecteur droit 191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0" name="Connecteur droit 191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1" name="Connecteur droit 192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2" name="Connecteur droit 192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3" name="Connecteur droit 192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4" name="Connecteur droit 192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5" name="Connecteur droit 192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94" name="Groupe 189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907" name="Connecteur droit 190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8" name="Connecteur droit 190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9" name="Connecteur droit 190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0" name="Connecteur droit 190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1" name="Connecteur droit 191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2" name="Connecteur droit 191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3" name="Connecteur droit 191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4" name="Connecteur droit 191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5" name="Connecteur droit 191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6" name="Connecteur droit 191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95" name="Groupe 189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1897" name="Connecteur droit 189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8" name="Connecteur droit 189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9" name="Connecteur droit 189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0" name="Connecteur droit 189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1" name="Connecteur droit 190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2" name="Connecteur droit 190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3" name="Connecteur droit 190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4" name="Connecteur droit 190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5" name="Connecteur droit 190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6" name="Connecteur droit 190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96" name="ZoneTexte 189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</p:grpSp>
        <p:cxnSp>
          <p:nvCxnSpPr>
            <p:cNvPr id="2746" name="Connecteur droit avec flèche 2745"/>
            <p:cNvCxnSpPr/>
            <p:nvPr/>
          </p:nvCxnSpPr>
          <p:spPr>
            <a:xfrm flipV="1">
              <a:off x="6324218" y="886258"/>
              <a:ext cx="0" cy="72141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54" name="Rectangle 2753"/>
          <p:cNvSpPr/>
          <p:nvPr/>
        </p:nvSpPr>
        <p:spPr>
          <a:xfrm rot="5400000" flipV="1">
            <a:off x="-615645" y="6251707"/>
            <a:ext cx="3496870" cy="236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55" name="Connecteur droit avec flèche 2754"/>
          <p:cNvCxnSpPr/>
          <p:nvPr/>
        </p:nvCxnSpPr>
        <p:spPr>
          <a:xfrm flipH="1" flipV="1">
            <a:off x="1004734" y="4489378"/>
            <a:ext cx="0" cy="37831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56" name="Rectangle 2755"/>
          <p:cNvSpPr/>
          <p:nvPr/>
        </p:nvSpPr>
        <p:spPr>
          <a:xfrm rot="10800000" flipV="1">
            <a:off x="1073367" y="5341392"/>
            <a:ext cx="1128568" cy="163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7" name="Rectangle 2756"/>
          <p:cNvSpPr/>
          <p:nvPr/>
        </p:nvSpPr>
        <p:spPr>
          <a:xfrm rot="10800000" flipV="1">
            <a:off x="1147992" y="6227141"/>
            <a:ext cx="1128568" cy="163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8" name="Rectangle 2757"/>
          <p:cNvSpPr/>
          <p:nvPr/>
        </p:nvSpPr>
        <p:spPr>
          <a:xfrm rot="10800000" flipV="1">
            <a:off x="1152763" y="7155906"/>
            <a:ext cx="1128568" cy="163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9" name="Rectangle 2758"/>
          <p:cNvSpPr/>
          <p:nvPr/>
        </p:nvSpPr>
        <p:spPr>
          <a:xfrm rot="10800000" flipV="1">
            <a:off x="1219827" y="8079772"/>
            <a:ext cx="1128568" cy="163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60" name="Groupe 2759"/>
          <p:cNvGrpSpPr/>
          <p:nvPr/>
        </p:nvGrpSpPr>
        <p:grpSpPr>
          <a:xfrm>
            <a:off x="959688" y="4518394"/>
            <a:ext cx="1228996" cy="3763688"/>
            <a:chOff x="501813" y="4458400"/>
            <a:chExt cx="1228996" cy="3763688"/>
          </a:xfrm>
        </p:grpSpPr>
        <p:grpSp>
          <p:nvGrpSpPr>
            <p:cNvPr id="2761" name="Groupe 2760"/>
            <p:cNvGrpSpPr/>
            <p:nvPr/>
          </p:nvGrpSpPr>
          <p:grpSpPr>
            <a:xfrm>
              <a:off x="501813" y="4458400"/>
              <a:ext cx="1202557" cy="1027380"/>
              <a:chOff x="997773" y="2038535"/>
              <a:chExt cx="1202557" cy="1027380"/>
            </a:xfrm>
          </p:grpSpPr>
          <p:sp>
            <p:nvSpPr>
              <p:cNvPr id="2927" name="ZoneTexte 2926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2928" name="Groupe 2927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2929" name="Rectangle 2928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0" name="ZoneTexte 2929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2931" name="ZoneTexte 2930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2932" name="ZoneTexte 2931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2933" name="ZoneTexte 2932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2934" name="ZoneTexte 2933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2935" name="Connecteur droit 2934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6" name="Connecteur droit 2935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37" name="Groupe 2936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971" name="Connecteur droit 2970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2" name="Connecteur droit 2971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3" name="Connecteur droit 2972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4" name="Connecteur droit 2973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5" name="Connecteur droit 2974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6" name="Connecteur droit 2975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7" name="Connecteur droit 2976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8" name="Connecteur droit 2977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9" name="Connecteur droit 2978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0" name="Connecteur droit 2979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38" name="Groupe 2937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2962" name="Connecteur droit 2961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3" name="Connecteur droit 2962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4" name="Connecteur droit 2963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5" name="Connecteur droit 2964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6" name="Connecteur droit 2965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7" name="Connecteur droit 2966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8" name="Connecteur droit 2967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9" name="Connecteur droit 2968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70" name="Connecteur droit 2969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39" name="Groupe 2938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952" name="Connecteur droit 295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3" name="Connecteur droit 295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4" name="Connecteur droit 295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5" name="Connecteur droit 295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6" name="Connecteur droit 295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7" name="Connecteur droit 295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8" name="Connecteur droit 295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9" name="Connecteur droit 295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0" name="Connecteur droit 295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1" name="Connecteur droit 296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40" name="Groupe 2939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942" name="Connecteur droit 294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3" name="Connecteur droit 294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4" name="Connecteur droit 294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5" name="Connecteur droit 294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6" name="Connecteur droit 294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7" name="Connecteur droit 294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8" name="Connecteur droit 294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9" name="Connecteur droit 294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0" name="Connecteur droit 294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1" name="Connecteur droit 295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41" name="ZoneTexte 2940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2762" name="Groupe 2761"/>
            <p:cNvGrpSpPr/>
            <p:nvPr/>
          </p:nvGrpSpPr>
          <p:grpSpPr>
            <a:xfrm>
              <a:off x="501813" y="5346418"/>
              <a:ext cx="1202557" cy="1027380"/>
              <a:chOff x="997773" y="2038535"/>
              <a:chExt cx="1202557" cy="1027380"/>
            </a:xfrm>
          </p:grpSpPr>
          <p:sp>
            <p:nvSpPr>
              <p:cNvPr id="2873" name="ZoneTexte 287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2874" name="Groupe 287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2875" name="Rectangle 287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6" name="ZoneTexte 287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2877" name="ZoneTexte 287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2878" name="ZoneTexte 287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2879" name="ZoneTexte 287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2880" name="ZoneTexte 287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2881" name="Connecteur droit 288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2" name="Connecteur droit 288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83" name="Groupe 288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917" name="Connecteur droit 291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8" name="Connecteur droit 291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9" name="Connecteur droit 291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0" name="Connecteur droit 291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1" name="Connecteur droit 292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2" name="Connecteur droit 292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3" name="Connecteur droit 292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4" name="Connecteur droit 292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5" name="Connecteur droit 292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6" name="Connecteur droit 292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4" name="Groupe 288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2908" name="Connecteur droit 290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9" name="Connecteur droit 290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0" name="Connecteur droit 290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1" name="Connecteur droit 291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2" name="Connecteur droit 291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3" name="Connecteur droit 291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4" name="Connecteur droit 291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5" name="Connecteur droit 291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6" name="Connecteur droit 291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5" name="Groupe 288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98" name="Connecteur droit 289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9" name="Connecteur droit 289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0" name="Connecteur droit 289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1" name="Connecteur droit 290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2" name="Connecteur droit 290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3" name="Connecteur droit 290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4" name="Connecteur droit 290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5" name="Connecteur droit 290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6" name="Connecteur droit 290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7" name="Connecteur droit 290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6" name="Groupe 288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88" name="Connecteur droit 288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9" name="Connecteur droit 288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0" name="Connecteur droit 288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1" name="Connecteur droit 289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2" name="Connecteur droit 289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3" name="Connecteur droit 289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4" name="Connecteur droit 289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5" name="Connecteur droit 289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6" name="Connecteur droit 289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7" name="Connecteur droit 289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87" name="ZoneTexte 288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2763" name="Groupe 2762"/>
            <p:cNvGrpSpPr/>
            <p:nvPr/>
          </p:nvGrpSpPr>
          <p:grpSpPr>
            <a:xfrm>
              <a:off x="508047" y="6270766"/>
              <a:ext cx="1202557" cy="1027380"/>
              <a:chOff x="997773" y="2038535"/>
              <a:chExt cx="1202557" cy="1027380"/>
            </a:xfrm>
          </p:grpSpPr>
          <p:sp>
            <p:nvSpPr>
              <p:cNvPr id="2819" name="ZoneTexte 2818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2820" name="Groupe 2819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2821" name="Rectangle 2820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22" name="ZoneTexte 2821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2823" name="ZoneTexte 2822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2824" name="ZoneTexte 2823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2825" name="ZoneTexte 2824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2826" name="ZoneTexte 2825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2827" name="Connecteur droit 2826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8" name="Connecteur droit 2827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29" name="Groupe 2828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63" name="Connecteur droit 286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4" name="Connecteur droit 286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5" name="Connecteur droit 286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6" name="Connecteur droit 286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7" name="Connecteur droit 286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8" name="Connecteur droit 286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9" name="Connecteur droit 286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0" name="Connecteur droit 286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1" name="Connecteur droit 287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2" name="Connecteur droit 287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30" name="Groupe 2829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2854" name="Connecteur droit 285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5" name="Connecteur droit 285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6" name="Connecteur droit 285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7" name="Connecteur droit 285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8" name="Connecteur droit 285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9" name="Connecteur droit 285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0" name="Connecteur droit 285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1" name="Connecteur droit 286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2" name="Connecteur droit 286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31" name="Groupe 2830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44" name="Connecteur droit 284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5" name="Connecteur droit 284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6" name="Connecteur droit 284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7" name="Connecteur droit 284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8" name="Connecteur droit 284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9" name="Connecteur droit 284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0" name="Connecteur droit 284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1" name="Connecteur droit 285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2" name="Connecteur droit 285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3" name="Connecteur droit 285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32" name="Groupe 2831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34" name="Connecteur droit 283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5" name="Connecteur droit 283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6" name="Connecteur droit 283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7" name="Connecteur droit 283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8" name="Connecteur droit 283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9" name="Connecteur droit 283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0" name="Connecteur droit 283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1" name="Connecteur droit 284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2" name="Connecteur droit 284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3" name="Connecteur droit 284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33" name="ZoneTexte 2832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2764" name="Groupe 2763"/>
            <p:cNvGrpSpPr/>
            <p:nvPr/>
          </p:nvGrpSpPr>
          <p:grpSpPr>
            <a:xfrm>
              <a:off x="528252" y="7194708"/>
              <a:ext cx="1202557" cy="1027380"/>
              <a:chOff x="997773" y="2038535"/>
              <a:chExt cx="1202557" cy="1027380"/>
            </a:xfrm>
          </p:grpSpPr>
          <p:sp>
            <p:nvSpPr>
              <p:cNvPr id="2765" name="ZoneTexte 2764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2766" name="Groupe 2765"/>
              <p:cNvGrpSpPr/>
              <p:nvPr/>
            </p:nvGrpSpPr>
            <p:grpSpPr>
              <a:xfrm>
                <a:off x="997773" y="2038535"/>
                <a:ext cx="1100776" cy="1027380"/>
                <a:chOff x="1131391" y="1053481"/>
                <a:chExt cx="1100776" cy="1027380"/>
              </a:xfrm>
            </p:grpSpPr>
            <p:sp>
              <p:nvSpPr>
                <p:cNvPr id="2767" name="Rectangle 2766"/>
                <p:cNvSpPr/>
                <p:nvPr/>
              </p:nvSpPr>
              <p:spPr>
                <a:xfrm>
                  <a:off x="1378465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8" name="ZoneTexte 2767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2769" name="ZoneTexte 2768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2770" name="ZoneTexte 2769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2771" name="ZoneTexte 2770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2772" name="ZoneTexte 2771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2773" name="Connecteur droit 2772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4" name="Connecteur droit 2773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75" name="Groupe 2774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809" name="Connecteur droit 280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0" name="Connecteur droit 280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1" name="Connecteur droit 281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2" name="Connecteur droit 281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3" name="Connecteur droit 281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4" name="Connecteur droit 281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5" name="Connecteur droit 281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6" name="Connecteur droit 281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7" name="Connecteur droit 281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8" name="Connecteur droit 281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76" name="Groupe 2775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2800" name="Connecteur droit 279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1" name="Connecteur droit 280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2" name="Connecteur droit 280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3" name="Connecteur droit 280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4" name="Connecteur droit 280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5" name="Connecteur droit 280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6" name="Connecteur droit 280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7" name="Connecteur droit 280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8" name="Connecteur droit 280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77" name="Groupe 2776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790" name="Connecteur droit 278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1" name="Connecteur droit 279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2" name="Connecteur droit 279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3" name="Connecteur droit 279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4" name="Connecteur droit 279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5" name="Connecteur droit 279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6" name="Connecteur droit 279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7" name="Connecteur droit 279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8" name="Connecteur droit 279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9" name="Connecteur droit 279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78" name="Groupe 2777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2780" name="Connecteur droit 277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1" name="Connecteur droit 278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2" name="Connecteur droit 278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3" name="Connecteur droit 278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4" name="Connecteur droit 278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5" name="Connecteur droit 278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6" name="Connecteur droit 278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7" name="Connecteur droit 278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8" name="Connecteur droit 278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9" name="Connecteur droit 278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79" name="ZoneTexte 2778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78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327" y="10406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3</a:t>
            </a:r>
            <a:endParaRPr lang="en-US" sz="2400" b="1" dirty="0"/>
          </a:p>
        </p:txBody>
      </p:sp>
      <p:pic>
        <p:nvPicPr>
          <p:cNvPr id="3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3306" y="1014367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3306" y="1754311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3306" y="2494255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3306" y="3234199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2506" y="1014367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32506" y="1754311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32506" y="2494255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2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32506" y="3234199"/>
            <a:ext cx="90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770160" y="1154142"/>
            <a:ext cx="3545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NK</a:t>
            </a:r>
            <a:endParaRPr lang="en-US" sz="11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294643" y="726945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CD107a</a:t>
            </a:r>
            <a:endParaRPr lang="en-US" sz="11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194007" y="726945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/>
              <a:t>Isotype</a:t>
            </a:r>
            <a:endParaRPr lang="en-US" sz="11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75889" y="3436087"/>
            <a:ext cx="1117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NK+K562 (Ctrl+)</a:t>
            </a:r>
            <a:endParaRPr lang="en-US" sz="11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470271" y="1930404"/>
            <a:ext cx="726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NK+A549</a:t>
            </a:r>
            <a:endParaRPr lang="en-US" sz="11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275496" y="2683245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NK+A549</a:t>
            </a:r>
            <a:r>
              <a:rPr lang="en-US" sz="1100" b="1" baseline="30000" dirty="0" smtClean="0"/>
              <a:t>EMT</a:t>
            </a:r>
            <a:endParaRPr lang="en-US" sz="1100" b="1" baseline="30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2587866" y="11256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2.5%</a:t>
            </a:r>
            <a:endParaRPr lang="fr-FR" sz="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587866" y="3316165"/>
            <a:ext cx="3609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21%</a:t>
            </a:r>
            <a:endParaRPr lang="fr-FR" sz="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2587866" y="1847572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8</a:t>
            </a:r>
            <a:r>
              <a:rPr lang="fr-FR" sz="800" dirty="0" smtClean="0"/>
              <a:t>.5 %</a:t>
            </a:r>
            <a:endParaRPr lang="fr-FR" sz="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587866" y="2578407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5.4 %</a:t>
            </a:r>
            <a:endParaRPr lang="fr-FR" sz="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617712" y="112569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0.1%</a:t>
            </a:r>
            <a:endParaRPr lang="fr-FR" sz="8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617712" y="3316165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0.1%</a:t>
            </a:r>
            <a:endParaRPr lang="fr-FR" sz="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617713" y="2578407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0.1 %</a:t>
            </a:r>
            <a:endParaRPr lang="fr-FR" sz="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617713" y="1847572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0.1 %</a:t>
            </a:r>
            <a:endParaRPr lang="fr-FR" sz="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-19331" y="767817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graphicFrame>
        <p:nvGraphicFramePr>
          <p:cNvPr id="26" name="Graphique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109469"/>
              </p:ext>
            </p:extLst>
          </p:nvPr>
        </p:nvGraphicFramePr>
        <p:xfrm>
          <a:off x="3717032" y="1225831"/>
          <a:ext cx="2781300" cy="242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7" name="ZoneTexte 26"/>
          <p:cNvSpPr txBox="1"/>
          <p:nvPr/>
        </p:nvSpPr>
        <p:spPr>
          <a:xfrm>
            <a:off x="3446679" y="814311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  <p:sp>
        <p:nvSpPr>
          <p:cNvPr id="29" name="Rectangle 28"/>
          <p:cNvSpPr/>
          <p:nvPr/>
        </p:nvSpPr>
        <p:spPr>
          <a:xfrm rot="5400000" flipV="1">
            <a:off x="2932443" y="2351266"/>
            <a:ext cx="1876223" cy="269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933056" y="1743892"/>
            <a:ext cx="2448272" cy="14941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ZoneTexte 32"/>
          <p:cNvSpPr txBox="1"/>
          <p:nvPr/>
        </p:nvSpPr>
        <p:spPr>
          <a:xfrm>
            <a:off x="3727060" y="310726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0</a:t>
            </a:r>
            <a:endParaRPr lang="en-US" sz="11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723122" y="160356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5</a:t>
            </a:r>
            <a:endParaRPr lang="en-US" sz="1100" b="1" dirty="0"/>
          </a:p>
        </p:txBody>
      </p:sp>
      <p:sp>
        <p:nvSpPr>
          <p:cNvPr id="39" name="Rectangle 38"/>
          <p:cNvSpPr/>
          <p:nvPr/>
        </p:nvSpPr>
        <p:spPr>
          <a:xfrm rot="5400000" flipV="1">
            <a:off x="5091743" y="2098008"/>
            <a:ext cx="276404" cy="2590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ZoneTexte 39"/>
          <p:cNvSpPr txBox="1"/>
          <p:nvPr/>
        </p:nvSpPr>
        <p:spPr>
          <a:xfrm>
            <a:off x="4365104" y="3234199"/>
            <a:ext cx="3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NT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4674243" y="3230854"/>
            <a:ext cx="4956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endParaRPr lang="fr-FR" sz="1100" b="1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5157192" y="3234199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576540" y="3228809"/>
            <a:ext cx="566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r>
              <a:rPr lang="fr-FR" sz="1100" b="1" dirty="0" smtClean="0"/>
              <a:t>+</a:t>
            </a:r>
          </a:p>
          <a:p>
            <a:pPr algn="ctr"/>
            <a:r>
              <a:rPr lang="fr-FR" sz="1100" b="1" dirty="0" smtClean="0"/>
              <a:t>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3985443" y="3220355"/>
            <a:ext cx="373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CT-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124272" y="3238069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CT+</a:t>
            </a:r>
          </a:p>
        </p:txBody>
      </p:sp>
      <p:sp>
        <p:nvSpPr>
          <p:cNvPr id="47" name="Rectangle 46"/>
          <p:cNvSpPr/>
          <p:nvPr/>
        </p:nvSpPr>
        <p:spPr>
          <a:xfrm rot="16200000">
            <a:off x="2952380" y="2321058"/>
            <a:ext cx="14686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100" dirty="0"/>
              <a:t>INF-Υ </a:t>
            </a:r>
            <a:r>
              <a:rPr lang="fr-FR" sz="1100" dirty="0" smtClean="0"/>
              <a:t>production (AU)</a:t>
            </a:r>
            <a:endParaRPr lang="fr-FR" sz="1100" dirty="0"/>
          </a:p>
        </p:txBody>
      </p:sp>
      <p:cxnSp>
        <p:nvCxnSpPr>
          <p:cNvPr id="48" name="Connecteur droit 47"/>
          <p:cNvCxnSpPr/>
          <p:nvPr/>
        </p:nvCxnSpPr>
        <p:spPr>
          <a:xfrm flipH="1">
            <a:off x="4482682" y="3659696"/>
            <a:ext cx="14945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4986929" y="3659696"/>
            <a:ext cx="4860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A549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67433" y="1847572"/>
            <a:ext cx="180000" cy="1390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5757274" y="3213980"/>
            <a:ext cx="180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5346275" y="3210642"/>
            <a:ext cx="180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4891643" y="3224374"/>
            <a:ext cx="180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4488065" y="3223711"/>
            <a:ext cx="180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4076175" y="3218067"/>
            <a:ext cx="180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83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09529" y="-1783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4</a:t>
            </a:r>
            <a:endParaRPr lang="en-US" sz="2400" b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-34424" y="7450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-24806" y="3019887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  <p:grpSp>
        <p:nvGrpSpPr>
          <p:cNvPr id="44" name="Grouper 76"/>
          <p:cNvGrpSpPr/>
          <p:nvPr/>
        </p:nvGrpSpPr>
        <p:grpSpPr>
          <a:xfrm>
            <a:off x="448712" y="303238"/>
            <a:ext cx="3953796" cy="2658090"/>
            <a:chOff x="3734144" y="3906340"/>
            <a:chExt cx="5064141" cy="2764522"/>
          </a:xfrm>
        </p:grpSpPr>
        <p:sp>
          <p:nvSpPr>
            <p:cNvPr id="45" name="ZoneTexte 44"/>
            <p:cNvSpPr txBox="1"/>
            <p:nvPr/>
          </p:nvSpPr>
          <p:spPr>
            <a:xfrm rot="16200000">
              <a:off x="4697656" y="5110306"/>
              <a:ext cx="505491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 rot="16200000">
              <a:off x="4801350" y="4931095"/>
              <a:ext cx="862270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TNF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α</a:t>
              </a:r>
              <a:endParaRPr lang="fr-FR" sz="1100" b="1" dirty="0" smtClean="0"/>
            </a:p>
          </p:txBody>
        </p:sp>
        <p:sp>
          <p:nvSpPr>
            <p:cNvPr id="47" name="ZoneTexte 46"/>
            <p:cNvSpPr txBox="1"/>
            <p:nvPr/>
          </p:nvSpPr>
          <p:spPr>
            <a:xfrm rot="16200000">
              <a:off x="5050922" y="4908528"/>
              <a:ext cx="927291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TGF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 rot="16200000">
              <a:off x="5134609" y="4769944"/>
              <a:ext cx="1324081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TNF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α</a:t>
              </a:r>
              <a:r>
                <a:rPr lang="fr-FR" sz="1100" b="1" dirty="0" smtClean="0"/>
                <a:t>+TGF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 rot="16200000">
              <a:off x="5628427" y="4972724"/>
              <a:ext cx="900616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sd208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 rot="16200000">
              <a:off x="5712113" y="4767965"/>
              <a:ext cx="1297406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sd208+TNF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α</a:t>
              </a:r>
              <a:endParaRPr lang="fr-FR" sz="1100" b="1" dirty="0" smtClean="0"/>
            </a:p>
          </p:txBody>
        </p:sp>
        <p:sp>
          <p:nvSpPr>
            <p:cNvPr id="51" name="ZoneTexte 50"/>
            <p:cNvSpPr txBox="1"/>
            <p:nvPr/>
          </p:nvSpPr>
          <p:spPr>
            <a:xfrm rot="16200000">
              <a:off x="5961687" y="4756995"/>
              <a:ext cx="1362427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sd208+TGF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 rot="16200000">
              <a:off x="6045373" y="4618410"/>
              <a:ext cx="1759218" cy="33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sd208+TNF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α</a:t>
              </a:r>
              <a:r>
                <a:rPr lang="fr-FR" sz="1100" b="1" dirty="0" smtClean="0"/>
                <a:t>+TGF</a:t>
              </a:r>
              <a:r>
                <a:rPr lang="fr-FR" sz="1100" b="1" dirty="0" smtClean="0">
                  <a:solidFill>
                    <a:srgbClr val="000000"/>
                  </a:solidFill>
                </a:rPr>
                <a:t>β</a:t>
              </a:r>
              <a:r>
                <a:rPr lang="fr-FR" sz="1100" b="1" dirty="0" smtClean="0"/>
                <a:t>1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3734144" y="5653804"/>
              <a:ext cx="1170721" cy="272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E-CADHERIN</a:t>
              </a:r>
              <a:endParaRPr lang="fr-FR" sz="1100" b="1" dirty="0"/>
            </a:p>
          </p:txBody>
        </p:sp>
        <p:pic>
          <p:nvPicPr>
            <p:cNvPr id="61" name="Image 60"/>
            <p:cNvPicPr>
              <a:picLocks/>
            </p:cNvPicPr>
            <p:nvPr/>
          </p:nvPicPr>
          <p:blipFill rotWithShape="1">
            <a:blip r:embed="rId2"/>
            <a:srcRect t="16666" r="4776" b="14885"/>
            <a:stretch/>
          </p:blipFill>
          <p:spPr>
            <a:xfrm>
              <a:off x="4838285" y="6446112"/>
              <a:ext cx="3960000" cy="17741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  <p:sp>
          <p:nvSpPr>
            <p:cNvPr id="62" name="ZoneTexte 61"/>
            <p:cNvSpPr txBox="1"/>
            <p:nvPr/>
          </p:nvSpPr>
          <p:spPr>
            <a:xfrm>
              <a:off x="4141309" y="6398777"/>
              <a:ext cx="698490" cy="272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ACTIN</a:t>
              </a:r>
              <a:endParaRPr lang="fr-FR" sz="1100" b="1" dirty="0"/>
            </a:p>
          </p:txBody>
        </p:sp>
        <p:pic>
          <p:nvPicPr>
            <p:cNvPr id="63" name="Image 62"/>
            <p:cNvPicPr>
              <a:picLocks/>
            </p:cNvPicPr>
            <p:nvPr/>
          </p:nvPicPr>
          <p:blipFill rotWithShape="1">
            <a:blip r:embed="rId3"/>
            <a:srcRect r="4776" b="3153"/>
            <a:stretch/>
          </p:blipFill>
          <p:spPr>
            <a:xfrm>
              <a:off x="4838285" y="6032744"/>
              <a:ext cx="3960000" cy="313785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  <p:sp>
          <p:nvSpPr>
            <p:cNvPr id="64" name="ZoneTexte 63"/>
            <p:cNvSpPr txBox="1"/>
            <p:nvPr/>
          </p:nvSpPr>
          <p:spPr>
            <a:xfrm>
              <a:off x="3908970" y="6044025"/>
              <a:ext cx="1012626" cy="272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200"/>
              </a:lvl1pPr>
            </a:lstStyle>
            <a:p>
              <a:r>
                <a:rPr lang="fr-FR" sz="1100" b="1" dirty="0" smtClean="0"/>
                <a:t>VIMENTIN</a:t>
              </a:r>
              <a:endParaRPr lang="fr-FR" sz="1100" b="1" dirty="0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3070744" y="1621940"/>
            <a:ext cx="1510384" cy="1725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314425" y="2350574"/>
            <a:ext cx="1760192" cy="29890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314425" y="2745231"/>
            <a:ext cx="1760192" cy="1827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Image 80"/>
          <p:cNvPicPr>
            <a:picLocks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00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6012" y="257023"/>
            <a:ext cx="720000" cy="720000"/>
          </a:xfrm>
          <a:prstGeom prst="rect">
            <a:avLst/>
          </a:prstGeom>
        </p:spPr>
      </p:pic>
      <p:pic>
        <p:nvPicPr>
          <p:cNvPr id="82" name="Image 81"/>
          <p:cNvPicPr>
            <a:picLocks/>
          </p:cNvPicPr>
          <p:nvPr/>
        </p:nvPicPr>
        <p:blipFill>
          <a:blip r:embed="rId6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3169" y="257023"/>
            <a:ext cx="720000" cy="720000"/>
          </a:xfrm>
          <a:prstGeom prst="rect">
            <a:avLst/>
          </a:prstGeom>
        </p:spPr>
      </p:pic>
      <p:pic>
        <p:nvPicPr>
          <p:cNvPr id="83" name="Image 82"/>
          <p:cNvPicPr>
            <a:picLocks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0326" y="257023"/>
            <a:ext cx="720000" cy="720000"/>
          </a:xfrm>
          <a:prstGeom prst="rect">
            <a:avLst/>
          </a:prstGeom>
        </p:spPr>
      </p:pic>
      <p:pic>
        <p:nvPicPr>
          <p:cNvPr id="84" name="Image 83"/>
          <p:cNvPicPr>
            <a:picLocks/>
          </p:cNvPicPr>
          <p:nvPr/>
        </p:nvPicPr>
        <p:blipFill>
          <a:blip r:embed="rId10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6012" y="1005627"/>
            <a:ext cx="720000" cy="720000"/>
          </a:xfrm>
          <a:prstGeom prst="rect">
            <a:avLst/>
          </a:prstGeom>
        </p:spPr>
      </p:pic>
      <p:pic>
        <p:nvPicPr>
          <p:cNvPr id="85" name="Image 84"/>
          <p:cNvPicPr>
            <a:picLocks/>
          </p:cNvPicPr>
          <p:nvPr/>
        </p:nvPicPr>
        <p:blipFill>
          <a:blip r:embed="rId1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3169" y="1005627"/>
            <a:ext cx="720000" cy="720000"/>
          </a:xfrm>
          <a:prstGeom prst="rect">
            <a:avLst/>
          </a:prstGeom>
        </p:spPr>
      </p:pic>
      <p:pic>
        <p:nvPicPr>
          <p:cNvPr id="86" name="Image 85"/>
          <p:cNvPicPr>
            <a:picLocks/>
          </p:cNvPicPr>
          <p:nvPr/>
        </p:nvPicPr>
        <p:blipFill>
          <a:blip r:embed="rId1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0326" y="1005627"/>
            <a:ext cx="720000" cy="720000"/>
          </a:xfrm>
          <a:prstGeom prst="rect">
            <a:avLst/>
          </a:prstGeom>
        </p:spPr>
      </p:pic>
      <p:pic>
        <p:nvPicPr>
          <p:cNvPr id="87" name="Image 86"/>
          <p:cNvPicPr>
            <a:picLocks/>
          </p:cNvPicPr>
          <p:nvPr/>
        </p:nvPicPr>
        <p:blipFill>
          <a:blip r:embed="rId16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6012" y="1754231"/>
            <a:ext cx="720000" cy="720000"/>
          </a:xfrm>
          <a:prstGeom prst="rect">
            <a:avLst/>
          </a:prstGeom>
        </p:spPr>
      </p:pic>
      <p:pic>
        <p:nvPicPr>
          <p:cNvPr id="88" name="Image 87"/>
          <p:cNvPicPr>
            <a:picLocks/>
          </p:cNvPicPr>
          <p:nvPr/>
        </p:nvPicPr>
        <p:blipFill>
          <a:blip r:embed="rId18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3169" y="1754231"/>
            <a:ext cx="720000" cy="720000"/>
          </a:xfrm>
          <a:prstGeom prst="rect">
            <a:avLst/>
          </a:prstGeom>
        </p:spPr>
      </p:pic>
      <p:pic>
        <p:nvPicPr>
          <p:cNvPr id="89" name="Image 88"/>
          <p:cNvPicPr>
            <a:picLocks/>
          </p:cNvPicPr>
          <p:nvPr/>
        </p:nvPicPr>
        <p:blipFill>
          <a:blip r:embed="rId20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0326" y="1754231"/>
            <a:ext cx="720000" cy="720000"/>
          </a:xfrm>
          <a:prstGeom prst="rect">
            <a:avLst/>
          </a:prstGeom>
        </p:spPr>
      </p:pic>
      <p:pic>
        <p:nvPicPr>
          <p:cNvPr id="90" name="Image 89"/>
          <p:cNvPicPr>
            <a:picLocks/>
          </p:cNvPicPr>
          <p:nvPr/>
        </p:nvPicPr>
        <p:blipFill>
          <a:blip r:embed="rId2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6012" y="2502834"/>
            <a:ext cx="720000" cy="720000"/>
          </a:xfrm>
          <a:prstGeom prst="rect">
            <a:avLst/>
          </a:prstGeom>
        </p:spPr>
      </p:pic>
      <p:pic>
        <p:nvPicPr>
          <p:cNvPr id="91" name="Image 90"/>
          <p:cNvPicPr>
            <a:picLocks/>
          </p:cNvPicPr>
          <p:nvPr/>
        </p:nvPicPr>
        <p:blipFill>
          <a:blip r:embed="rId2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3169" y="2502834"/>
            <a:ext cx="720000" cy="720000"/>
          </a:xfrm>
          <a:prstGeom prst="rect">
            <a:avLst/>
          </a:prstGeom>
        </p:spPr>
      </p:pic>
      <p:pic>
        <p:nvPicPr>
          <p:cNvPr id="92" name="Image 91"/>
          <p:cNvPicPr>
            <a:picLocks/>
          </p:cNvPicPr>
          <p:nvPr/>
        </p:nvPicPr>
        <p:blipFill>
          <a:blip r:embed="rId26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0326" y="2502834"/>
            <a:ext cx="720000" cy="720000"/>
          </a:xfrm>
          <a:prstGeom prst="rect">
            <a:avLst/>
          </a:prstGeom>
        </p:spPr>
      </p:pic>
      <p:sp>
        <p:nvSpPr>
          <p:cNvPr id="94" name="ZoneTexte 93"/>
          <p:cNvSpPr txBox="1"/>
          <p:nvPr/>
        </p:nvSpPr>
        <p:spPr>
          <a:xfrm>
            <a:off x="3552809" y="1248120"/>
            <a:ext cx="4956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endParaRPr lang="fr-FR" sz="1100" b="1" dirty="0" smtClean="0"/>
          </a:p>
        </p:txBody>
      </p:sp>
      <p:sp>
        <p:nvSpPr>
          <p:cNvPr id="95" name="ZoneTexte 94"/>
          <p:cNvSpPr txBox="1"/>
          <p:nvPr/>
        </p:nvSpPr>
        <p:spPr>
          <a:xfrm>
            <a:off x="3493422" y="1994728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96" name="ZoneTexte 95"/>
          <p:cNvSpPr txBox="1"/>
          <p:nvPr/>
        </p:nvSpPr>
        <p:spPr>
          <a:xfrm>
            <a:off x="3458848" y="2649482"/>
            <a:ext cx="6286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</a:p>
          <a:p>
            <a:pPr algn="ctr"/>
            <a:r>
              <a:rPr lang="fr-FR" sz="1100" b="1" dirty="0" smtClean="0"/>
              <a:t>+TGF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97" name="ZoneTexte 96"/>
          <p:cNvSpPr txBox="1"/>
          <p:nvPr/>
        </p:nvSpPr>
        <p:spPr>
          <a:xfrm>
            <a:off x="4901746" y="41628"/>
            <a:ext cx="6030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+sd208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5702204" y="41628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+sis3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4304964" y="12945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NT</a:t>
            </a:r>
          </a:p>
        </p:txBody>
      </p:sp>
      <p:sp>
        <p:nvSpPr>
          <p:cNvPr id="100" name="ZoneTexte 99"/>
          <p:cNvSpPr txBox="1"/>
          <p:nvPr/>
        </p:nvSpPr>
        <p:spPr>
          <a:xfrm>
            <a:off x="3485778" y="12945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  <p:grpSp>
        <p:nvGrpSpPr>
          <p:cNvPr id="3457" name="Groupe 3456"/>
          <p:cNvGrpSpPr/>
          <p:nvPr/>
        </p:nvGrpSpPr>
        <p:grpSpPr>
          <a:xfrm>
            <a:off x="175491" y="3382551"/>
            <a:ext cx="5873447" cy="3167423"/>
            <a:chOff x="651899" y="6103224"/>
            <a:chExt cx="5873447" cy="3167423"/>
          </a:xfrm>
        </p:grpSpPr>
        <p:pic>
          <p:nvPicPr>
            <p:cNvPr id="3" name="Image 2"/>
            <p:cNvPicPr>
              <a:picLocks/>
            </p:cNvPicPr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039332" y="6535377"/>
              <a:ext cx="1607629" cy="846656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/>
            </p:cNvPicPr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126633" y="6535452"/>
              <a:ext cx="1771468" cy="841818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/>
            </p:cNvPicPr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195464" y="6540145"/>
              <a:ext cx="1804878" cy="832362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/>
            </p:cNvPicPr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290076" y="6544914"/>
              <a:ext cx="1886938" cy="814559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/>
            </p:cNvPicPr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029467" y="7406293"/>
              <a:ext cx="1730767" cy="84055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/>
            </p:cNvPicPr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119853" y="7403336"/>
              <a:ext cx="1889416" cy="841424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/>
            </p:cNvPicPr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180283" y="7401800"/>
              <a:ext cx="1921029" cy="833433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/>
            </p:cNvPicPr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283598" y="7386712"/>
              <a:ext cx="2025722" cy="843758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/>
            </p:cNvPicPr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026063" y="8289061"/>
              <a:ext cx="1694284" cy="84551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/>
            </p:cNvPicPr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112178" y="8294103"/>
              <a:ext cx="1859391" cy="840476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/>
            </p:cNvPicPr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180654" y="8289269"/>
              <a:ext cx="1896782" cy="835783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/>
            </p:cNvPicPr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273810" y="8293540"/>
              <a:ext cx="1963137" cy="831512"/>
            </a:xfrm>
            <a:prstGeom prst="rect">
              <a:avLst/>
            </a:prstGeom>
          </p:spPr>
        </p:pic>
        <p:sp>
          <p:nvSpPr>
            <p:cNvPr id="26" name="ZoneTexte 25"/>
            <p:cNvSpPr txBox="1"/>
            <p:nvPr/>
          </p:nvSpPr>
          <p:spPr>
            <a:xfrm>
              <a:off x="1514540" y="666002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2,94</a:t>
              </a:r>
              <a:endParaRPr lang="fr-FR" sz="800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2655955" y="662507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2,62</a:t>
              </a:r>
              <a:endParaRPr lang="fr-FR" sz="8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3841772" y="6625073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1,5</a:t>
              </a:r>
              <a:endParaRPr lang="fr-FR" sz="8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3793344" y="7431302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0,98</a:t>
              </a:r>
              <a:endParaRPr lang="fr-FR" sz="8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645555" y="749718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1,27</a:t>
              </a:r>
              <a:endParaRPr lang="fr-FR" sz="8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901746" y="6625073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4,3</a:t>
              </a:r>
              <a:endParaRPr lang="fr-FR" sz="8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845610" y="7452626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1,42</a:t>
              </a:r>
              <a:endParaRPr lang="fr-FR" sz="8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873425" y="833108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4,14</a:t>
              </a:r>
              <a:endParaRPr lang="fr-FR" sz="8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762638" y="829656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3,16</a:t>
              </a:r>
              <a:endParaRPr lang="fr-FR" sz="8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657268" y="8349482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2,2</a:t>
              </a:r>
              <a:endParaRPr lang="fr-FR" sz="8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1511467" y="755943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0,96</a:t>
              </a:r>
              <a:endParaRPr lang="fr-FR" sz="8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1554918" y="8438805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2,39</a:t>
              </a:r>
              <a:endParaRPr lang="fr-FR" sz="800" dirty="0"/>
            </a:p>
          </p:txBody>
        </p:sp>
        <p:sp>
          <p:nvSpPr>
            <p:cNvPr id="764" name="Rectangle 763"/>
            <p:cNvSpPr/>
            <p:nvPr/>
          </p:nvSpPr>
          <p:spPr>
            <a:xfrm rot="5400000" flipV="1">
              <a:off x="-389259" y="7628969"/>
              <a:ext cx="2970882" cy="201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5" name="Rectangle 764"/>
            <p:cNvSpPr/>
            <p:nvPr/>
          </p:nvSpPr>
          <p:spPr>
            <a:xfrm rot="5400000" flipV="1">
              <a:off x="690861" y="7657422"/>
              <a:ext cx="2970882" cy="201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6" name="Rectangle 765"/>
            <p:cNvSpPr/>
            <p:nvPr/>
          </p:nvSpPr>
          <p:spPr>
            <a:xfrm rot="5400000" flipV="1">
              <a:off x="1770981" y="7684636"/>
              <a:ext cx="2970882" cy="201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7" name="Rectangle 766"/>
            <p:cNvSpPr/>
            <p:nvPr/>
          </p:nvSpPr>
          <p:spPr>
            <a:xfrm rot="5400000" flipV="1">
              <a:off x="2832259" y="7550206"/>
              <a:ext cx="2970882" cy="201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8" name="Rectangle 767"/>
            <p:cNvSpPr/>
            <p:nvPr/>
          </p:nvSpPr>
          <p:spPr>
            <a:xfrm rot="5400000" flipV="1">
              <a:off x="4443248" y="6992007"/>
              <a:ext cx="2970882" cy="11933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1" name="Rectangle 2110"/>
            <p:cNvSpPr/>
            <p:nvPr/>
          </p:nvSpPr>
          <p:spPr>
            <a:xfrm rot="10800000" flipV="1">
              <a:off x="931026" y="7260995"/>
              <a:ext cx="4573770" cy="140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2" name="Rectangle 2111"/>
            <p:cNvSpPr/>
            <p:nvPr/>
          </p:nvSpPr>
          <p:spPr>
            <a:xfrm rot="10800000" flipV="1">
              <a:off x="950416" y="8123004"/>
              <a:ext cx="4573770" cy="140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3" name="Rectangle 2112"/>
            <p:cNvSpPr/>
            <p:nvPr/>
          </p:nvSpPr>
          <p:spPr>
            <a:xfrm rot="10800000" flipV="1">
              <a:off x="931409" y="9018419"/>
              <a:ext cx="4573770" cy="140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14" name="Groupe 2113"/>
            <p:cNvGrpSpPr/>
            <p:nvPr/>
          </p:nvGrpSpPr>
          <p:grpSpPr>
            <a:xfrm>
              <a:off x="651899" y="6276160"/>
              <a:ext cx="4965073" cy="2938819"/>
              <a:chOff x="651899" y="6285686"/>
              <a:chExt cx="4965073" cy="2938819"/>
            </a:xfrm>
          </p:grpSpPr>
          <p:sp>
            <p:nvSpPr>
              <p:cNvPr id="2115" name="ZoneTexte 90"/>
              <p:cNvSpPr txBox="1">
                <a:spLocks noChangeArrowheads="1"/>
              </p:cNvSpPr>
              <p:nvPr/>
            </p:nvSpPr>
            <p:spPr bwMode="auto">
              <a:xfrm rot="16200000">
                <a:off x="523330" y="6422743"/>
                <a:ext cx="53572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>
                    <a:latin typeface="+mn-lt"/>
                  </a:rPr>
                  <a:t>Count</a:t>
                </a:r>
              </a:p>
            </p:txBody>
          </p:sp>
          <p:cxnSp>
            <p:nvCxnSpPr>
              <p:cNvPr id="2116" name="Connecteur droit avec flèche 2115"/>
              <p:cNvCxnSpPr/>
              <p:nvPr/>
            </p:nvCxnSpPr>
            <p:spPr>
              <a:xfrm flipV="1">
                <a:off x="950416" y="6422743"/>
                <a:ext cx="0" cy="28017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7" name="Connecteur droit avec flèche 2116"/>
              <p:cNvCxnSpPr/>
              <p:nvPr/>
            </p:nvCxnSpPr>
            <p:spPr>
              <a:xfrm>
                <a:off x="921997" y="9220583"/>
                <a:ext cx="447637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8" name="ZoneTexte 2117"/>
              <p:cNvSpPr txBox="1"/>
              <p:nvPr/>
            </p:nvSpPr>
            <p:spPr>
              <a:xfrm rot="16200000">
                <a:off x="608618" y="6776076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NT</a:t>
                </a:r>
              </a:p>
            </p:txBody>
          </p:sp>
          <p:sp>
            <p:nvSpPr>
              <p:cNvPr id="2119" name="ZoneTexte 2118"/>
              <p:cNvSpPr txBox="1"/>
              <p:nvPr/>
            </p:nvSpPr>
            <p:spPr>
              <a:xfrm rot="16200000">
                <a:off x="547103" y="7671200"/>
                <a:ext cx="6030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+sd208</a:t>
                </a:r>
              </a:p>
            </p:txBody>
          </p:sp>
          <p:sp>
            <p:nvSpPr>
              <p:cNvPr id="2120" name="ZoneTexte 2119"/>
              <p:cNvSpPr txBox="1"/>
              <p:nvPr/>
            </p:nvSpPr>
            <p:spPr>
              <a:xfrm rot="16200000">
                <a:off x="582206" y="8553016"/>
                <a:ext cx="47481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+sis3</a:t>
                </a:r>
              </a:p>
            </p:txBody>
          </p:sp>
          <p:sp>
            <p:nvSpPr>
              <p:cNvPr id="2121" name="ZoneTexte 2120"/>
              <p:cNvSpPr txBox="1"/>
              <p:nvPr/>
            </p:nvSpPr>
            <p:spPr>
              <a:xfrm>
                <a:off x="1395060" y="6291938"/>
                <a:ext cx="4860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A549</a:t>
                </a:r>
              </a:p>
            </p:txBody>
          </p:sp>
          <p:sp>
            <p:nvSpPr>
              <p:cNvPr id="2122" name="ZoneTexte 2121"/>
              <p:cNvSpPr txBox="1"/>
              <p:nvPr/>
            </p:nvSpPr>
            <p:spPr>
              <a:xfrm>
                <a:off x="2272337" y="6291938"/>
                <a:ext cx="8290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A549 TNF</a:t>
                </a:r>
                <a:r>
                  <a:rPr lang="fr-FR" sz="1100" b="1" dirty="0">
                    <a:solidFill>
                      <a:srgbClr val="000000"/>
                    </a:solidFill>
                  </a:rPr>
                  <a:t>α</a:t>
                </a:r>
                <a:endParaRPr lang="fr-FR" sz="1100" b="1" dirty="0" smtClean="0"/>
              </a:p>
            </p:txBody>
          </p:sp>
          <p:sp>
            <p:nvSpPr>
              <p:cNvPr id="2123" name="ZoneTexte 2122"/>
              <p:cNvSpPr txBox="1"/>
              <p:nvPr/>
            </p:nvSpPr>
            <p:spPr>
              <a:xfrm>
                <a:off x="3347549" y="6291938"/>
                <a:ext cx="89159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A549 TGF</a:t>
                </a:r>
                <a:r>
                  <a:rPr lang="fr-FR" sz="1100" b="1" dirty="0">
                    <a:solidFill>
                      <a:srgbClr val="000000"/>
                    </a:solidFill>
                  </a:rPr>
                  <a:t>β</a:t>
                </a:r>
                <a:r>
                  <a:rPr lang="fr-FR" sz="1100" b="1" dirty="0" smtClean="0"/>
                  <a:t>1</a:t>
                </a:r>
              </a:p>
            </p:txBody>
          </p:sp>
          <p:sp>
            <p:nvSpPr>
              <p:cNvPr id="2124" name="ZoneTexte 2123"/>
              <p:cNvSpPr txBox="1"/>
              <p:nvPr/>
            </p:nvSpPr>
            <p:spPr>
              <a:xfrm>
                <a:off x="4343867" y="6311683"/>
                <a:ext cx="127310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A549 TNF</a:t>
                </a:r>
                <a:r>
                  <a:rPr lang="fr-FR" sz="1100" b="1" dirty="0">
                    <a:solidFill>
                      <a:srgbClr val="000000"/>
                    </a:solidFill>
                  </a:rPr>
                  <a:t>α</a:t>
                </a:r>
                <a:r>
                  <a:rPr lang="fr-FR" sz="1100" b="1" dirty="0" smtClean="0"/>
                  <a:t>+TGF</a:t>
                </a:r>
                <a:r>
                  <a:rPr lang="fr-FR" sz="1100" b="1" dirty="0">
                    <a:solidFill>
                      <a:srgbClr val="000000"/>
                    </a:solidFill>
                  </a:rPr>
                  <a:t>β</a:t>
                </a:r>
                <a:r>
                  <a:rPr lang="fr-FR" sz="1100" b="1" dirty="0" smtClean="0"/>
                  <a:t>1</a:t>
                </a:r>
              </a:p>
            </p:txBody>
          </p:sp>
          <p:grpSp>
            <p:nvGrpSpPr>
              <p:cNvPr id="2125" name="Groupe 2124"/>
              <p:cNvGrpSpPr/>
              <p:nvPr/>
            </p:nvGrpSpPr>
            <p:grpSpPr>
              <a:xfrm>
                <a:off x="923694" y="6444579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731" name="ZoneTexte 2730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732" name="Groupe 2731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733" name="Rectangle 2732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34" name="ZoneTexte 2733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735" name="ZoneTexte 2734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736" name="ZoneTexte 2735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737" name="ZoneTexte 2736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738" name="ZoneTexte 2737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739" name="Connecteur droit 2738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0" name="Connecteur droit 2739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741" name="Groupe 2740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75" name="Connecteur droit 277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6" name="Connecteur droit 277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7" name="Connecteur droit 277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8" name="Connecteur droit 277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9" name="Connecteur droit 277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0" name="Connecteur droit 277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1" name="Connecteur droit 278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2" name="Connecteur droit 278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3" name="Connecteur droit 278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4" name="Connecteur droit 278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42" name="Groupe 2741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766" name="Connecteur droit 276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7" name="Connecteur droit 276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8" name="Connecteur droit 276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9" name="Connecteur droit 276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0" name="Connecteur droit 276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1" name="Connecteur droit 277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2" name="Connecteur droit 277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3" name="Connecteur droit 277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4" name="Connecteur droit 277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43" name="Groupe 2742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56" name="Connecteur droit 275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7" name="Connecteur droit 275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8" name="Connecteur droit 275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9" name="Connecteur droit 275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0" name="Connecteur droit 275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1" name="Connecteur droit 276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2" name="Connecteur droit 276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3" name="Connecteur droit 276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4" name="Connecteur droit 276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5" name="Connecteur droit 276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44" name="Groupe 2743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46" name="Connecteur droit 274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7" name="Connecteur droit 274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8" name="Connecteur droit 274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9" name="Connecteur droit 274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0" name="Connecteur droit 274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1" name="Connecteur droit 275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2" name="Connecteur droit 275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3" name="Connecteur droit 275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4" name="Connecteur droit 275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5" name="Connecteur droit 275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45" name="ZoneTexte 2744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26" name="Groupe 2125"/>
              <p:cNvGrpSpPr/>
              <p:nvPr/>
            </p:nvGrpSpPr>
            <p:grpSpPr>
              <a:xfrm>
                <a:off x="909870" y="7307306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677" name="ZoneTexte 2676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678" name="Groupe 2677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679" name="Rectangle 2678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80" name="ZoneTexte 2679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681" name="ZoneTexte 2680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682" name="ZoneTexte 2681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683" name="ZoneTexte 2682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684" name="ZoneTexte 2683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685" name="Connecteur droit 2684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6" name="Connecteur droit 2685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687" name="Groupe 2686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21" name="Connecteur droit 272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2" name="Connecteur droit 272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3" name="Connecteur droit 272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4" name="Connecteur droit 272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5" name="Connecteur droit 272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6" name="Connecteur droit 272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7" name="Connecteur droit 272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8" name="Connecteur droit 272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9" name="Connecteur droit 272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0" name="Connecteur droit 272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88" name="Groupe 2687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712" name="Connecteur droit 271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3" name="Connecteur droit 271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4" name="Connecteur droit 271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5" name="Connecteur droit 271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6" name="Connecteur droit 271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7" name="Connecteur droit 271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8" name="Connecteur droit 271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9" name="Connecteur droit 271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0" name="Connecteur droit 271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89" name="Groupe 2688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702" name="Connecteur droit 270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3" name="Connecteur droit 270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4" name="Connecteur droit 270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5" name="Connecteur droit 270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6" name="Connecteur droit 270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7" name="Connecteur droit 270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8" name="Connecteur droit 270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9" name="Connecteur droit 270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0" name="Connecteur droit 270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1" name="Connecteur droit 271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90" name="Groupe 2689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92" name="Connecteur droit 269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3" name="Connecteur droit 269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4" name="Connecteur droit 269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5" name="Connecteur droit 269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6" name="Connecteur droit 269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7" name="Connecteur droit 269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8" name="Connecteur droit 269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9" name="Connecteur droit 269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0" name="Connecteur droit 269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1" name="Connecteur droit 270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91" name="ZoneTexte 2690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27" name="Groupe 2126"/>
              <p:cNvGrpSpPr/>
              <p:nvPr/>
            </p:nvGrpSpPr>
            <p:grpSpPr>
              <a:xfrm>
                <a:off x="909870" y="8197125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623" name="ZoneTexte 2622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624" name="Groupe 2623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625" name="Rectangle 2624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26" name="ZoneTexte 2625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627" name="ZoneTexte 2626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628" name="ZoneTexte 2627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629" name="ZoneTexte 2628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630" name="ZoneTexte 2629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631" name="Connecteur droit 2630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2" name="Connecteur droit 2631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633" name="Groupe 2632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67" name="Connecteur droit 266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8" name="Connecteur droit 266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9" name="Connecteur droit 266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0" name="Connecteur droit 266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1" name="Connecteur droit 267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2" name="Connecteur droit 267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3" name="Connecteur droit 267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4" name="Connecteur droit 267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5" name="Connecteur droit 267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6" name="Connecteur droit 267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34" name="Groupe 2633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658" name="Connecteur droit 265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9" name="Connecteur droit 265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0" name="Connecteur droit 265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1" name="Connecteur droit 266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2" name="Connecteur droit 266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3" name="Connecteur droit 266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4" name="Connecteur droit 266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5" name="Connecteur droit 266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6" name="Connecteur droit 266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35" name="Groupe 2634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48" name="Connecteur droit 264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9" name="Connecteur droit 264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0" name="Connecteur droit 264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1" name="Connecteur droit 265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2" name="Connecteur droit 265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3" name="Connecteur droit 265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4" name="Connecteur droit 265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5" name="Connecteur droit 265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6" name="Connecteur droit 265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7" name="Connecteur droit 265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36" name="Groupe 2635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38" name="Connecteur droit 263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9" name="Connecteur droit 263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0" name="Connecteur droit 263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1" name="Connecteur droit 264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2" name="Connecteur droit 264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3" name="Connecteur droit 264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4" name="Connecteur droit 264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5" name="Connecteur droit 264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6" name="Connecteur droit 264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7" name="Connecteur droit 264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37" name="ZoneTexte 2636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28" name="Groupe 2127"/>
              <p:cNvGrpSpPr/>
              <p:nvPr/>
            </p:nvGrpSpPr>
            <p:grpSpPr>
              <a:xfrm>
                <a:off x="2015737" y="6444298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569" name="ZoneTexte 2568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570" name="Groupe 2569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571" name="Rectangle 2570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72" name="ZoneTexte 2571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573" name="ZoneTexte 2572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574" name="ZoneTexte 2573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575" name="ZoneTexte 2574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576" name="ZoneTexte 2575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577" name="Connecteur droit 2576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8" name="Connecteur droit 2577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79" name="Groupe 2578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613" name="Connecteur droit 261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4" name="Connecteur droit 261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5" name="Connecteur droit 261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6" name="Connecteur droit 261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7" name="Connecteur droit 261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8" name="Connecteur droit 261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9" name="Connecteur droit 261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0" name="Connecteur droit 261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1" name="Connecteur droit 262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2" name="Connecteur droit 262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80" name="Groupe 2579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604" name="Connecteur droit 260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5" name="Connecteur droit 260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6" name="Connecteur droit 260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7" name="Connecteur droit 260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8" name="Connecteur droit 260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9" name="Connecteur droit 260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0" name="Connecteur droit 260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1" name="Connecteur droit 261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2" name="Connecteur droit 261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81" name="Groupe 2580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94" name="Connecteur droit 259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5" name="Connecteur droit 259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6" name="Connecteur droit 259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7" name="Connecteur droit 259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8" name="Connecteur droit 259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9" name="Connecteur droit 259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0" name="Connecteur droit 259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1" name="Connecteur droit 260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2" name="Connecteur droit 260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3" name="Connecteur droit 260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82" name="Groupe 2581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84" name="Connecteur droit 258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5" name="Connecteur droit 258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6" name="Connecteur droit 258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7" name="Connecteur droit 258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8" name="Connecteur droit 258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9" name="Connecteur droit 258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0" name="Connecteur droit 258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1" name="Connecteur droit 259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2" name="Connecteur droit 259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3" name="Connecteur droit 259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83" name="ZoneTexte 2582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29" name="Groupe 2128"/>
              <p:cNvGrpSpPr/>
              <p:nvPr/>
            </p:nvGrpSpPr>
            <p:grpSpPr>
              <a:xfrm>
                <a:off x="2001913" y="7307025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515" name="ZoneTexte 2514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516" name="Groupe 2515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517" name="Rectangle 2516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18" name="ZoneTexte 2517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519" name="ZoneTexte 2518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520" name="ZoneTexte 2519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521" name="ZoneTexte 2520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522" name="ZoneTexte 2521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523" name="Connecteur droit 2522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4" name="Connecteur droit 2523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25" name="Groupe 2524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59" name="Connecteur droit 255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0" name="Connecteur droit 255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1" name="Connecteur droit 256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2" name="Connecteur droit 256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3" name="Connecteur droit 256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4" name="Connecteur droit 256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5" name="Connecteur droit 256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6" name="Connecteur droit 256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7" name="Connecteur droit 256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68" name="Connecteur droit 256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26" name="Groupe 2525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550" name="Connecteur droit 254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1" name="Connecteur droit 255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2" name="Connecteur droit 255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3" name="Connecteur droit 255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4" name="Connecteur droit 255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5" name="Connecteur droit 255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6" name="Connecteur droit 255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7" name="Connecteur droit 255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8" name="Connecteur droit 255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27" name="Groupe 2526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40" name="Connecteur droit 253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1" name="Connecteur droit 254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2" name="Connecteur droit 254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3" name="Connecteur droit 254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4" name="Connecteur droit 254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5" name="Connecteur droit 254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6" name="Connecteur droit 254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7" name="Connecteur droit 254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8" name="Connecteur droit 254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9" name="Connecteur droit 254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28" name="Groupe 2527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30" name="Connecteur droit 252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1" name="Connecteur droit 253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2" name="Connecteur droit 253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3" name="Connecteur droit 253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4" name="Connecteur droit 253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5" name="Connecteur droit 253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6" name="Connecteur droit 253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7" name="Connecteur droit 253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8" name="Connecteur droit 253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9" name="Connecteur droit 253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29" name="ZoneTexte 2528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0" name="Groupe 2129"/>
              <p:cNvGrpSpPr/>
              <p:nvPr/>
            </p:nvGrpSpPr>
            <p:grpSpPr>
              <a:xfrm>
                <a:off x="2001913" y="819684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61" name="ZoneTexte 2460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62" name="Groupe 2461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63" name="Rectangle 2462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64" name="ZoneTexte 2463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465" name="ZoneTexte 2464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466" name="ZoneTexte 2465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467" name="ZoneTexte 2466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468" name="ZoneTexte 2467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469" name="Connecteur droit 2468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70" name="Connecteur droit 2469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71" name="Groupe 2470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05" name="Connecteur droit 250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6" name="Connecteur droit 250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7" name="Connecteur droit 250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8" name="Connecteur droit 250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9" name="Connecteur droit 250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0" name="Connecteur droit 250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1" name="Connecteur droit 251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2" name="Connecteur droit 251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3" name="Connecteur droit 251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4" name="Connecteur droit 251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72" name="Groupe 2471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96" name="Connecteur droit 249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7" name="Connecteur droit 249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8" name="Connecteur droit 249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9" name="Connecteur droit 249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0" name="Connecteur droit 249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1" name="Connecteur droit 250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2" name="Connecteur droit 250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3" name="Connecteur droit 250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4" name="Connecteur droit 250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73" name="Groupe 2472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86" name="Connecteur droit 248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7" name="Connecteur droit 248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8" name="Connecteur droit 248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9" name="Connecteur droit 248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0" name="Connecteur droit 248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1" name="Connecteur droit 249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2" name="Connecteur droit 249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3" name="Connecteur droit 249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4" name="Connecteur droit 249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5" name="Connecteur droit 249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74" name="Groupe 2473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76" name="Connecteur droit 247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7" name="Connecteur droit 247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8" name="Connecteur droit 247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9" name="Connecteur droit 247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0" name="Connecteur droit 247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1" name="Connecteur droit 248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2" name="Connecteur droit 248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3" name="Connecteur droit 248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4" name="Connecteur droit 248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5" name="Connecteur droit 248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75" name="ZoneTexte 2474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1" name="Groupe 2130"/>
              <p:cNvGrpSpPr/>
              <p:nvPr/>
            </p:nvGrpSpPr>
            <p:grpSpPr>
              <a:xfrm>
                <a:off x="3083450" y="6442769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07" name="ZoneTexte 2406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08" name="Groupe 2407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09" name="Rectangle 2408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10" name="ZoneTexte 2409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411" name="ZoneTexte 2410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412" name="ZoneTexte 2411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413" name="ZoneTexte 2412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414" name="ZoneTexte 2413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415" name="Connecteur droit 2414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6" name="Connecteur droit 2415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17" name="Groupe 2416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51" name="Connecteur droit 245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2" name="Connecteur droit 245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3" name="Connecteur droit 245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4" name="Connecteur droit 245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5" name="Connecteur droit 245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6" name="Connecteur droit 245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7" name="Connecteur droit 245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8" name="Connecteur droit 245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9" name="Connecteur droit 245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0" name="Connecteur droit 245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18" name="Groupe 2417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42" name="Connecteur droit 244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3" name="Connecteur droit 244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4" name="Connecteur droit 244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5" name="Connecteur droit 244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6" name="Connecteur droit 244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7" name="Connecteur droit 244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8" name="Connecteur droit 244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9" name="Connecteur droit 244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0" name="Connecteur droit 244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19" name="Groupe 2418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32" name="Connecteur droit 243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3" name="Connecteur droit 243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4" name="Connecteur droit 243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5" name="Connecteur droit 243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6" name="Connecteur droit 243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7" name="Connecteur droit 243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8" name="Connecteur droit 243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9" name="Connecteur droit 243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0" name="Connecteur droit 243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1" name="Connecteur droit 244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20" name="Groupe 2419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22" name="Connecteur droit 242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3" name="Connecteur droit 242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4" name="Connecteur droit 242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5" name="Connecteur droit 242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6" name="Connecteur droit 242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7" name="Connecteur droit 242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8" name="Connecteur droit 242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9" name="Connecteur droit 242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0" name="Connecteur droit 242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1" name="Connecteur droit 243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21" name="ZoneTexte 2420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2" name="Groupe 2131"/>
              <p:cNvGrpSpPr/>
              <p:nvPr/>
            </p:nvGrpSpPr>
            <p:grpSpPr>
              <a:xfrm>
                <a:off x="3069626" y="7305496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353" name="ZoneTexte 2352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54" name="Groupe 2353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55" name="Rectangle 2354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6" name="ZoneTexte 2355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57" name="ZoneTexte 2356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58" name="ZoneTexte 2357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59" name="ZoneTexte 2358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60" name="ZoneTexte 2359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61" name="Connecteur droit 2360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2" name="Connecteur droit 2361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63" name="Groupe 2362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97" name="Connecteur droit 239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8" name="Connecteur droit 239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9" name="Connecteur droit 239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0" name="Connecteur droit 239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1" name="Connecteur droit 240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2" name="Connecteur droit 240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3" name="Connecteur droit 240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4" name="Connecteur droit 240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5" name="Connecteur droit 240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6" name="Connecteur droit 240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64" name="Groupe 2363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388" name="Connecteur droit 238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9" name="Connecteur droit 238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0" name="Connecteur droit 238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1" name="Connecteur droit 239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2" name="Connecteur droit 239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3" name="Connecteur droit 239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4" name="Connecteur droit 239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5" name="Connecteur droit 239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6" name="Connecteur droit 239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65" name="Groupe 2364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78" name="Connecteur droit 237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9" name="Connecteur droit 237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0" name="Connecteur droit 237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1" name="Connecteur droit 238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2" name="Connecteur droit 238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3" name="Connecteur droit 238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4" name="Connecteur droit 238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5" name="Connecteur droit 238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6" name="Connecteur droit 238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7" name="Connecteur droit 238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66" name="Groupe 2365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68" name="Connecteur droit 236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9" name="Connecteur droit 236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0" name="Connecteur droit 236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1" name="Connecteur droit 237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2" name="Connecteur droit 237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3" name="Connecteur droit 237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4" name="Connecteur droit 237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5" name="Connecteur droit 237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6" name="Connecteur droit 237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7" name="Connecteur droit 237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67" name="ZoneTexte 2366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3" name="Groupe 2132"/>
              <p:cNvGrpSpPr/>
              <p:nvPr/>
            </p:nvGrpSpPr>
            <p:grpSpPr>
              <a:xfrm>
                <a:off x="3069626" y="8195315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299" name="ZoneTexte 2298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00" name="Groupe 2299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01" name="Rectangle 2300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02" name="ZoneTexte 2301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03" name="ZoneTexte 2302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04" name="ZoneTexte 2303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05" name="ZoneTexte 2304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06" name="ZoneTexte 2305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07" name="Connecteur droit 2306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8" name="Connecteur droit 2307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09" name="Groupe 2308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43" name="Connecteur droit 234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4" name="Connecteur droit 234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5" name="Connecteur droit 234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6" name="Connecteur droit 234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7" name="Connecteur droit 234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8" name="Connecteur droit 234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9" name="Connecteur droit 234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0" name="Connecteur droit 234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1" name="Connecteur droit 235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2" name="Connecteur droit 235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10" name="Groupe 2309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334" name="Connecteur droit 233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5" name="Connecteur droit 233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6" name="Connecteur droit 233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7" name="Connecteur droit 233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8" name="Connecteur droit 233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9" name="Connecteur droit 233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0" name="Connecteur droit 233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1" name="Connecteur droit 234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2" name="Connecteur droit 234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11" name="Groupe 2310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24" name="Connecteur droit 232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5" name="Connecteur droit 232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6" name="Connecteur droit 232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7" name="Connecteur droit 232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8" name="Connecteur droit 232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9" name="Connecteur droit 232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0" name="Connecteur droit 232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1" name="Connecteur droit 233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2" name="Connecteur droit 233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3" name="Connecteur droit 233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12" name="Groupe 2311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14" name="Connecteur droit 2313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5" name="Connecteur droit 2314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6" name="Connecteur droit 2315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7" name="Connecteur droit 2316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8" name="Connecteur droit 2317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9" name="Connecteur droit 2318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0" name="Connecteur droit 2319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1" name="Connecteur droit 2320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2" name="Connecteur droit 2321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3" name="Connecteur droit 2322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13" name="ZoneTexte 2312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4" name="Groupe 2133"/>
              <p:cNvGrpSpPr/>
              <p:nvPr/>
            </p:nvGrpSpPr>
            <p:grpSpPr>
              <a:xfrm>
                <a:off x="4175493" y="6442488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245" name="ZoneTexte 2244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246" name="Groupe 2245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247" name="Rectangle 2246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48" name="ZoneTexte 2247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249" name="ZoneTexte 2248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250" name="ZoneTexte 2249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251" name="ZoneTexte 2250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252" name="ZoneTexte 2251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253" name="Connecteur droit 2252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4" name="Connecteur droit 2253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55" name="Groupe 2254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89" name="Connecteur droit 228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0" name="Connecteur droit 228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1" name="Connecteur droit 229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2" name="Connecteur droit 229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3" name="Connecteur droit 229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4" name="Connecteur droit 229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5" name="Connecteur droit 229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6" name="Connecteur droit 229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7" name="Connecteur droit 229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8" name="Connecteur droit 229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56" name="Groupe 2255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280" name="Connecteur droit 227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1" name="Connecteur droit 228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2" name="Connecteur droit 228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3" name="Connecteur droit 228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4" name="Connecteur droit 228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5" name="Connecteur droit 228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6" name="Connecteur droit 228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7" name="Connecteur droit 228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8" name="Connecteur droit 228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57" name="Groupe 2256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70" name="Connecteur droit 226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1" name="Connecteur droit 227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2" name="Connecteur droit 227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3" name="Connecteur droit 227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4" name="Connecteur droit 227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5" name="Connecteur droit 227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6" name="Connecteur droit 227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7" name="Connecteur droit 227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8" name="Connecteur droit 227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9" name="Connecteur droit 227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58" name="Groupe 2257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60" name="Connecteur droit 225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1" name="Connecteur droit 226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2" name="Connecteur droit 226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3" name="Connecteur droit 226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4" name="Connecteur droit 226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5" name="Connecteur droit 226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6" name="Connecteur droit 226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7" name="Connecteur droit 226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8" name="Connecteur droit 226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9" name="Connecteur droit 226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59" name="ZoneTexte 2258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5" name="Groupe 2134"/>
              <p:cNvGrpSpPr/>
              <p:nvPr/>
            </p:nvGrpSpPr>
            <p:grpSpPr>
              <a:xfrm>
                <a:off x="4161669" y="7305215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191" name="ZoneTexte 2190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192" name="Groupe 2191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193" name="Rectangle 2192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94" name="ZoneTexte 2193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195" name="ZoneTexte 2194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196" name="ZoneTexte 2195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197" name="ZoneTexte 2196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198" name="ZoneTexte 2197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199" name="Connecteur droit 2198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0" name="Connecteur droit 2199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01" name="Groupe 2200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35" name="Connecteur droit 2234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6" name="Connecteur droit 223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7" name="Connecteur droit 223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8" name="Connecteur droit 223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9" name="Connecteur droit 223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0" name="Connecteur droit 223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1" name="Connecteur droit 224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2" name="Connecteur droit 224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3" name="Connecteur droit 224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4" name="Connecteur droit 224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02" name="Groupe 2201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226" name="Connecteur droit 2225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7" name="Connecteur droit 2226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8" name="Connecteur droit 2227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9" name="Connecteur droit 2228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0" name="Connecteur droit 2229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1" name="Connecteur droit 2230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2" name="Connecteur droit 2231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3" name="Connecteur droit 2232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4" name="Connecteur droit 2233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03" name="Groupe 2202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16" name="Connecteur droit 221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7" name="Connecteur droit 221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8" name="Connecteur droit 221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9" name="Connecteur droit 221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0" name="Connecteur droit 221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1" name="Connecteur droit 222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2" name="Connecteur droit 222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3" name="Connecteur droit 222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4" name="Connecteur droit 222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5" name="Connecteur droit 222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04" name="Groupe 2203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206" name="Connecteur droit 220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7" name="Connecteur droit 220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8" name="Connecteur droit 220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9" name="Connecteur droit 220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0" name="Connecteur droit 220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1" name="Connecteur droit 221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2" name="Connecteur droit 221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3" name="Connecteur droit 221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4" name="Connecteur droit 221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5" name="Connecteur droit 221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5" name="ZoneTexte 2204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136" name="Groupe 2135"/>
              <p:cNvGrpSpPr/>
              <p:nvPr/>
            </p:nvGrpSpPr>
            <p:grpSpPr>
              <a:xfrm>
                <a:off x="4161669" y="819503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137" name="ZoneTexte 2136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138" name="Groupe 2137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139" name="Rectangle 2138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40" name="ZoneTexte 2139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141" name="ZoneTexte 2140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142" name="ZoneTexte 2141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143" name="ZoneTexte 2142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144" name="ZoneTexte 2143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145" name="Connecteur droit 2144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6" name="Connecteur droit 2145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47" name="Groupe 2146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81" name="Connecteur droit 218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2" name="Connecteur droit 218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3" name="Connecteur droit 218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4" name="Connecteur droit 218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5" name="Connecteur droit 218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6" name="Connecteur droit 218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7" name="Connecteur droit 218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8" name="Connecteur droit 218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9" name="Connecteur droit 218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0" name="Connecteur droit 218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48" name="Groupe 2147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172" name="Connecteur droit 217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3" name="Connecteur droit 217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4" name="Connecteur droit 217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5" name="Connecteur droit 217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6" name="Connecteur droit 217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7" name="Connecteur droit 217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8" name="Connecteur droit 217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9" name="Connecteur droit 217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0" name="Connecteur droit 217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49" name="Groupe 2148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62" name="Connecteur droit 216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3" name="Connecteur droit 216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4" name="Connecteur droit 216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5" name="Connecteur droit 216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6" name="Connecteur droit 216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7" name="Connecteur droit 216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8" name="Connecteur droit 216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9" name="Connecteur droit 216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0" name="Connecteur droit 216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1" name="Connecteur droit 217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50" name="Groupe 2149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152" name="Connecteur droit 215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3" name="Connecteur droit 215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4" name="Connecteur droit 215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5" name="Connecteur droit 215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6" name="Connecteur droit 215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7" name="Connecteur droit 215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8" name="Connecteur droit 215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9" name="Connecteur droit 215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0" name="Connecteur droit 215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1" name="Connecteur droit 216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51" name="ZoneTexte 2150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</p:grpSp>
      </p:grpSp>
      <p:sp>
        <p:nvSpPr>
          <p:cNvPr id="3463" name="Plaque 3462"/>
          <p:cNvSpPr/>
          <p:nvPr/>
        </p:nvSpPr>
        <p:spPr>
          <a:xfrm>
            <a:off x="4967849" y="4511303"/>
            <a:ext cx="91949" cy="75607"/>
          </a:xfrm>
          <a:prstGeom prst="bevel">
            <a:avLst/>
          </a:prstGeom>
          <a:gradFill rotWithShape="1">
            <a:gsLst>
              <a:gs pos="0">
                <a:srgbClr val="C0504D">
                  <a:tint val="100000"/>
                  <a:shade val="100000"/>
                  <a:satMod val="130000"/>
                </a:srgbClr>
              </a:gs>
              <a:gs pos="100000">
                <a:srgbClr val="C0504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64" name="Plaque 3463"/>
          <p:cNvSpPr/>
          <p:nvPr/>
        </p:nvSpPr>
        <p:spPr>
          <a:xfrm>
            <a:off x="4967849" y="4617995"/>
            <a:ext cx="91949" cy="75607"/>
          </a:xfrm>
          <a:prstGeom prst="bevel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65" name="ZoneTexte 3464"/>
          <p:cNvSpPr txBox="1"/>
          <p:nvPr/>
        </p:nvSpPr>
        <p:spPr>
          <a:xfrm>
            <a:off x="5032326" y="4460493"/>
            <a:ext cx="634823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err="1" smtClean="0">
                <a:solidFill>
                  <a:prstClr val="black"/>
                </a:solidFill>
              </a:rPr>
              <a:t>Isotype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sp>
        <p:nvSpPr>
          <p:cNvPr id="3466" name="ZoneTexte 3465"/>
          <p:cNvSpPr txBox="1"/>
          <p:nvPr/>
        </p:nvSpPr>
        <p:spPr bwMode="auto">
          <a:xfrm>
            <a:off x="5054501" y="4575972"/>
            <a:ext cx="1854994" cy="2462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>
                <a:solidFill>
                  <a:prstClr val="black"/>
                </a:solidFill>
              </a:rPr>
              <a:t>PD-L1</a:t>
            </a:r>
          </a:p>
        </p:txBody>
      </p:sp>
      <p:pic>
        <p:nvPicPr>
          <p:cNvPr id="751" name="Picture 6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25" y="1943489"/>
            <a:ext cx="1756319" cy="312850"/>
          </a:xfrm>
          <a:prstGeom prst="rect">
            <a:avLst/>
          </a:prstGeom>
          <a:ln w="254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52" name="Rectangle 751"/>
          <p:cNvSpPr/>
          <p:nvPr/>
        </p:nvSpPr>
        <p:spPr>
          <a:xfrm>
            <a:off x="1310552" y="1950322"/>
            <a:ext cx="1760192" cy="31742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/>
          </p:cNvPicPr>
          <p:nvPr/>
        </p:nvPicPr>
        <p:blipFill rotWithShape="1">
          <a:blip r:embed="rId2" cstate="print"/>
          <a:srcRect r="52791" b="3176"/>
          <a:stretch/>
        </p:blipFill>
        <p:spPr>
          <a:xfrm>
            <a:off x="5187577" y="2561750"/>
            <a:ext cx="992044" cy="808751"/>
          </a:xfrm>
          <a:prstGeom prst="rect">
            <a:avLst/>
          </a:prstGeom>
        </p:spPr>
      </p:pic>
      <p:pic>
        <p:nvPicPr>
          <p:cNvPr id="3" name="Image 2"/>
          <p:cNvPicPr>
            <a:picLocks/>
          </p:cNvPicPr>
          <p:nvPr/>
        </p:nvPicPr>
        <p:blipFill rotWithShape="1">
          <a:blip r:embed="rId3" cstate="print"/>
          <a:srcRect r="32578" b="7531"/>
          <a:stretch/>
        </p:blipFill>
        <p:spPr>
          <a:xfrm>
            <a:off x="5189036" y="1672424"/>
            <a:ext cx="1097793" cy="77726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548203" y="1890434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A549</a:t>
            </a:r>
            <a:endParaRPr lang="fr-FR" sz="11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082413" y="2820265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A549 JSH-23 </a:t>
            </a:r>
            <a:endParaRPr lang="fr-FR" sz="11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546728" y="1373482"/>
            <a:ext cx="479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PDL1</a:t>
            </a:r>
            <a:endParaRPr lang="fr-FR" sz="1100" b="1" dirty="0"/>
          </a:p>
        </p:txBody>
      </p:sp>
      <p:pic>
        <p:nvPicPr>
          <p:cNvPr id="7" name="Image 6"/>
          <p:cNvPicPr>
            <a:picLocks/>
          </p:cNvPicPr>
          <p:nvPr/>
        </p:nvPicPr>
        <p:blipFill rotWithShape="1">
          <a:blip r:embed="rId4" cstate="print"/>
          <a:srcRect r="35183"/>
          <a:stretch/>
        </p:blipFill>
        <p:spPr>
          <a:xfrm>
            <a:off x="5197443" y="3488893"/>
            <a:ext cx="1020282" cy="826929"/>
          </a:xfrm>
          <a:prstGeom prst="rect">
            <a:avLst/>
          </a:prstGeom>
        </p:spPr>
      </p:pic>
      <p:pic>
        <p:nvPicPr>
          <p:cNvPr id="8" name="Image 7"/>
          <p:cNvPicPr>
            <a:picLocks/>
          </p:cNvPicPr>
          <p:nvPr/>
        </p:nvPicPr>
        <p:blipFill rotWithShape="1">
          <a:blip r:embed="rId5" cstate="print"/>
          <a:srcRect r="41603"/>
          <a:stretch/>
        </p:blipFill>
        <p:spPr>
          <a:xfrm>
            <a:off x="5203207" y="4408457"/>
            <a:ext cx="986035" cy="83974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519045" y="3716214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HT29</a:t>
            </a:r>
            <a:endParaRPr lang="fr-FR" sz="11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117500" y="4649939"/>
            <a:ext cx="912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HT29 JSH-23</a:t>
            </a:r>
            <a:endParaRPr lang="fr-FR" sz="1100" b="1" dirty="0"/>
          </a:p>
        </p:txBody>
      </p:sp>
      <p:pic>
        <p:nvPicPr>
          <p:cNvPr id="11" name="Image 10"/>
          <p:cNvPicPr>
            <a:picLocks/>
          </p:cNvPicPr>
          <p:nvPr/>
        </p:nvPicPr>
        <p:blipFill rotWithShape="1">
          <a:blip r:embed="rId6" cstate="print"/>
          <a:srcRect r="33759"/>
          <a:stretch/>
        </p:blipFill>
        <p:spPr>
          <a:xfrm>
            <a:off x="5217055" y="5302300"/>
            <a:ext cx="1025436" cy="834834"/>
          </a:xfrm>
          <a:prstGeom prst="rect">
            <a:avLst/>
          </a:prstGeom>
        </p:spPr>
      </p:pic>
      <p:pic>
        <p:nvPicPr>
          <p:cNvPr id="12" name="Image 11"/>
          <p:cNvPicPr>
            <a:picLocks/>
          </p:cNvPicPr>
          <p:nvPr/>
        </p:nvPicPr>
        <p:blipFill rotWithShape="1">
          <a:blip r:embed="rId7" cstate="print"/>
          <a:srcRect r="39293"/>
          <a:stretch/>
        </p:blipFill>
        <p:spPr>
          <a:xfrm>
            <a:off x="5219521" y="6186854"/>
            <a:ext cx="1022969" cy="83646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069874" y="5510300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MDA-MB231</a:t>
            </a:r>
            <a:endParaRPr lang="fr-FR" sz="11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2684226" y="6501046"/>
            <a:ext cx="1366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MDA-MB231 JSH-23</a:t>
            </a:r>
            <a:endParaRPr lang="fr-FR" sz="11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643247" y="178964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RFI=1,56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604929" y="2777315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RFI=1,32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644401" y="365631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RFI=1,45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555155" y="452524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RFI=1,09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657023" y="540257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RFI=12,88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604929" y="6285119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RFI=4,98</a:t>
            </a:r>
          </a:p>
        </p:txBody>
      </p:sp>
      <p:pic>
        <p:nvPicPr>
          <p:cNvPr id="21" name="Image 20"/>
          <p:cNvPicPr>
            <a:picLocks/>
          </p:cNvPicPr>
          <p:nvPr/>
        </p:nvPicPr>
        <p:blipFill rotWithShape="1">
          <a:blip r:embed="rId8" cstate="print"/>
          <a:srcRect r="38705"/>
          <a:stretch/>
        </p:blipFill>
        <p:spPr>
          <a:xfrm>
            <a:off x="4127851" y="1681217"/>
            <a:ext cx="1033817" cy="813489"/>
          </a:xfrm>
          <a:prstGeom prst="rect">
            <a:avLst/>
          </a:prstGeom>
        </p:spPr>
      </p:pic>
      <p:pic>
        <p:nvPicPr>
          <p:cNvPr id="22" name="Image 21"/>
          <p:cNvPicPr>
            <a:picLocks/>
          </p:cNvPicPr>
          <p:nvPr/>
        </p:nvPicPr>
        <p:blipFill rotWithShape="1">
          <a:blip r:embed="rId9" cstate="print"/>
          <a:srcRect r="44425"/>
          <a:stretch/>
        </p:blipFill>
        <p:spPr>
          <a:xfrm>
            <a:off x="4135432" y="2564107"/>
            <a:ext cx="996505" cy="82175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4360191" y="1384283"/>
            <a:ext cx="6126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EPCAM</a:t>
            </a:r>
            <a:endParaRPr lang="fr-FR" sz="1100" b="1" dirty="0"/>
          </a:p>
        </p:txBody>
      </p:sp>
      <p:pic>
        <p:nvPicPr>
          <p:cNvPr id="24" name="Image 23"/>
          <p:cNvPicPr>
            <a:picLocks/>
          </p:cNvPicPr>
          <p:nvPr/>
        </p:nvPicPr>
        <p:blipFill rotWithShape="1">
          <a:blip r:embed="rId10" cstate="print"/>
          <a:srcRect r="39587"/>
          <a:stretch/>
        </p:blipFill>
        <p:spPr>
          <a:xfrm>
            <a:off x="4133034" y="3488893"/>
            <a:ext cx="1028633" cy="826929"/>
          </a:xfrm>
          <a:prstGeom prst="rect">
            <a:avLst/>
          </a:prstGeom>
        </p:spPr>
      </p:pic>
      <p:pic>
        <p:nvPicPr>
          <p:cNvPr id="25" name="Image 24"/>
          <p:cNvPicPr>
            <a:picLocks/>
          </p:cNvPicPr>
          <p:nvPr/>
        </p:nvPicPr>
        <p:blipFill rotWithShape="1">
          <a:blip r:embed="rId11" cstate="print"/>
          <a:srcRect r="45306"/>
          <a:stretch/>
        </p:blipFill>
        <p:spPr>
          <a:xfrm>
            <a:off x="4142149" y="4410764"/>
            <a:ext cx="1019518" cy="837441"/>
          </a:xfrm>
          <a:prstGeom prst="rect">
            <a:avLst/>
          </a:prstGeom>
        </p:spPr>
      </p:pic>
      <p:pic>
        <p:nvPicPr>
          <p:cNvPr id="26" name="Image 25"/>
          <p:cNvPicPr>
            <a:picLocks/>
          </p:cNvPicPr>
          <p:nvPr/>
        </p:nvPicPr>
        <p:blipFill rotWithShape="1">
          <a:blip r:embed="rId12" cstate="print"/>
          <a:srcRect r="36500"/>
          <a:stretch/>
        </p:blipFill>
        <p:spPr>
          <a:xfrm>
            <a:off x="4147496" y="5302300"/>
            <a:ext cx="1038332" cy="834834"/>
          </a:xfrm>
          <a:prstGeom prst="rect">
            <a:avLst/>
          </a:prstGeom>
        </p:spPr>
      </p:pic>
      <p:pic>
        <p:nvPicPr>
          <p:cNvPr id="27" name="Image 26"/>
          <p:cNvPicPr>
            <a:picLocks/>
          </p:cNvPicPr>
          <p:nvPr/>
        </p:nvPicPr>
        <p:blipFill rotWithShape="1">
          <a:blip r:embed="rId13" cstate="print"/>
          <a:srcRect r="39587"/>
          <a:stretch/>
        </p:blipFill>
        <p:spPr>
          <a:xfrm>
            <a:off x="4150996" y="6202262"/>
            <a:ext cx="1081489" cy="821055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4613338" y="174779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RFI=26,9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4676772" y="281495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RFI=17,5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512160" y="3654616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RFI=671,4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4657036" y="449028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RFI=268,4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4651775" y="540257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RFI=16,76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4651174" y="6271129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RFI=13,1</a:t>
            </a:r>
          </a:p>
        </p:txBody>
      </p:sp>
      <p:sp>
        <p:nvSpPr>
          <p:cNvPr id="34" name="ZoneTexte 90"/>
          <p:cNvSpPr txBox="1">
            <a:spLocks noChangeArrowheads="1"/>
          </p:cNvSpPr>
          <p:nvPr/>
        </p:nvSpPr>
        <p:spPr bwMode="auto">
          <a:xfrm rot="16200000">
            <a:off x="3697003" y="1401935"/>
            <a:ext cx="4379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/>
              <a:t>Count</a:t>
            </a:r>
          </a:p>
        </p:txBody>
      </p:sp>
      <p:cxnSp>
        <p:nvCxnSpPr>
          <p:cNvPr id="35" name="Connecteur droit avec flèche 34"/>
          <p:cNvCxnSpPr/>
          <p:nvPr/>
        </p:nvCxnSpPr>
        <p:spPr>
          <a:xfrm flipV="1">
            <a:off x="4034233" y="1551342"/>
            <a:ext cx="0" cy="55716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Plaque 35"/>
          <p:cNvSpPr/>
          <p:nvPr/>
        </p:nvSpPr>
        <p:spPr>
          <a:xfrm>
            <a:off x="4538960" y="7315643"/>
            <a:ext cx="91949" cy="75607"/>
          </a:xfrm>
          <a:prstGeom prst="bevel">
            <a:avLst/>
          </a:prstGeom>
          <a:gradFill rotWithShape="1">
            <a:gsLst>
              <a:gs pos="0">
                <a:srgbClr val="C0504D">
                  <a:tint val="100000"/>
                  <a:shade val="100000"/>
                  <a:satMod val="130000"/>
                </a:srgbClr>
              </a:gs>
              <a:gs pos="100000">
                <a:srgbClr val="C0504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Plaque 36"/>
          <p:cNvSpPr/>
          <p:nvPr/>
        </p:nvSpPr>
        <p:spPr>
          <a:xfrm>
            <a:off x="4538960" y="7422335"/>
            <a:ext cx="91949" cy="75607"/>
          </a:xfrm>
          <a:prstGeom prst="bevel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603437" y="7264833"/>
            <a:ext cx="634823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err="1" smtClean="0">
                <a:solidFill>
                  <a:prstClr val="black"/>
                </a:solidFill>
              </a:rPr>
              <a:t>Isotype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4327" y="10406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5</a:t>
            </a:r>
            <a:endParaRPr lang="en-US" sz="2400" b="1" dirty="0"/>
          </a:p>
        </p:txBody>
      </p:sp>
      <p:cxnSp>
        <p:nvCxnSpPr>
          <p:cNvPr id="41" name="Connecteur droit avec flèche 40"/>
          <p:cNvCxnSpPr>
            <a:cxnSpLocks noChangeShapeType="1"/>
          </p:cNvCxnSpPr>
          <p:nvPr/>
        </p:nvCxnSpPr>
        <p:spPr bwMode="auto">
          <a:xfrm>
            <a:off x="4023695" y="7132404"/>
            <a:ext cx="2295906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ZoneTexte 41"/>
          <p:cNvSpPr txBox="1"/>
          <p:nvPr/>
        </p:nvSpPr>
        <p:spPr bwMode="auto">
          <a:xfrm>
            <a:off x="4625612" y="7380312"/>
            <a:ext cx="1854994" cy="2462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>
                <a:solidFill>
                  <a:prstClr val="black"/>
                </a:solidFill>
              </a:rPr>
              <a:t>PD-L1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955361" y="1099741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A549 </a:t>
            </a:r>
            <a:endParaRPr lang="fr-FR" sz="1100" dirty="0"/>
          </a:p>
        </p:txBody>
      </p:sp>
      <p:cxnSp>
        <p:nvCxnSpPr>
          <p:cNvPr id="44" name="Connecteur droit 43"/>
          <p:cNvCxnSpPr/>
          <p:nvPr/>
        </p:nvCxnSpPr>
        <p:spPr>
          <a:xfrm>
            <a:off x="4689287" y="1341924"/>
            <a:ext cx="915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22" y="2011134"/>
            <a:ext cx="1282700" cy="279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88" y="2363901"/>
            <a:ext cx="1323276" cy="2358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135775" y="2013554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VIMENTIN</a:t>
            </a:r>
            <a:endParaRPr lang="fr-FR" sz="1100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336246" y="2363901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ACTIN</a:t>
            </a:r>
            <a:endParaRPr lang="fr-FR" sz="1100" b="1" dirty="0"/>
          </a:p>
        </p:txBody>
      </p:sp>
      <p:sp>
        <p:nvSpPr>
          <p:cNvPr id="50" name="ZoneTexte 49"/>
          <p:cNvSpPr txBox="1"/>
          <p:nvPr/>
        </p:nvSpPr>
        <p:spPr>
          <a:xfrm rot="16200000">
            <a:off x="916380" y="2968892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TNF</a:t>
            </a:r>
            <a:r>
              <a:rPr lang="fr-FR" sz="1100" b="1" dirty="0" smtClean="0">
                <a:solidFill>
                  <a:srgbClr val="000000"/>
                </a:solidFill>
              </a:rPr>
              <a:t>α</a:t>
            </a:r>
            <a:r>
              <a:rPr lang="fr-FR" sz="1100" b="1" dirty="0" smtClean="0"/>
              <a:t>+TGF</a:t>
            </a:r>
            <a:r>
              <a:rPr lang="fr-FR" sz="1100" b="1" dirty="0" smtClean="0">
                <a:solidFill>
                  <a:srgbClr val="000000"/>
                </a:solidFill>
              </a:rPr>
              <a:t>β</a:t>
            </a:r>
            <a:r>
              <a:rPr lang="fr-FR" sz="1100" b="1" dirty="0" smtClean="0"/>
              <a:t>1</a:t>
            </a:r>
          </a:p>
        </p:txBody>
      </p:sp>
      <p:sp>
        <p:nvSpPr>
          <p:cNvPr id="52" name="ZoneTexte 51"/>
          <p:cNvSpPr txBox="1"/>
          <p:nvPr/>
        </p:nvSpPr>
        <p:spPr>
          <a:xfrm rot="16200000">
            <a:off x="883095" y="2706730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NT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591961" y="1880009"/>
            <a:ext cx="756919" cy="738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881588" y="2013554"/>
            <a:ext cx="710373" cy="2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81587" y="2322752"/>
            <a:ext cx="710373" cy="2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Connecteur droit 54"/>
          <p:cNvCxnSpPr/>
          <p:nvPr/>
        </p:nvCxnSpPr>
        <p:spPr>
          <a:xfrm>
            <a:off x="839036" y="1960424"/>
            <a:ext cx="78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-3912" y="79497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2870463" y="830436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  <p:sp>
        <p:nvSpPr>
          <p:cNvPr id="58" name="ZoneTexte 57"/>
          <p:cNvSpPr txBox="1"/>
          <p:nvPr/>
        </p:nvSpPr>
        <p:spPr>
          <a:xfrm>
            <a:off x="781714" y="1728627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MDA-MB231</a:t>
            </a:r>
            <a:endParaRPr lang="fr-FR" sz="1100" b="1" dirty="0"/>
          </a:p>
        </p:txBody>
      </p:sp>
      <p:pic>
        <p:nvPicPr>
          <p:cNvPr id="3076" name="Picture 4" descr="C:\Users\Eric HERVOUET\Documents\Labo\Projets de Recherche\EMT\photos\HT29\HT29 Afag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14" y="4854074"/>
            <a:ext cx="1330043" cy="120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510862" y="5813625"/>
            <a:ext cx="1439345" cy="404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3" descr="C:\Users\Eric HERVOUET\Documents\Labo\Projets de Recherche\EMT\photos\MDA MB231\MDA231 WT nb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79" y="5911941"/>
            <a:ext cx="1330043" cy="99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Eric HERVOUET\Documents\Labo\Projets de Recherche\EMT\photos\photos traitement mars 2016\TGf TNF\A549 NT2 J5 nb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14" y="3791920"/>
            <a:ext cx="1318432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ZoneTexte 64"/>
          <p:cNvSpPr txBox="1"/>
          <p:nvPr/>
        </p:nvSpPr>
        <p:spPr>
          <a:xfrm rot="16200000">
            <a:off x="-27603" y="6279902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MDA-MB231</a:t>
            </a:r>
            <a:endParaRPr lang="fr-FR" sz="1100" b="1" dirty="0"/>
          </a:p>
        </p:txBody>
      </p:sp>
      <p:sp>
        <p:nvSpPr>
          <p:cNvPr id="66" name="ZoneTexte 65"/>
          <p:cNvSpPr txBox="1"/>
          <p:nvPr/>
        </p:nvSpPr>
        <p:spPr>
          <a:xfrm rot="16200000">
            <a:off x="199223" y="5190730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HT29</a:t>
            </a:r>
            <a:endParaRPr lang="fr-FR" sz="1100" b="1" dirty="0"/>
          </a:p>
        </p:txBody>
      </p:sp>
      <p:sp>
        <p:nvSpPr>
          <p:cNvPr id="67" name="ZoneTexte 66"/>
          <p:cNvSpPr txBox="1"/>
          <p:nvPr/>
        </p:nvSpPr>
        <p:spPr>
          <a:xfrm rot="16200000">
            <a:off x="200826" y="4185017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A549</a:t>
            </a:r>
            <a:endParaRPr lang="fr-FR" sz="1100" b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0" y="320742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  <p:sp>
        <p:nvSpPr>
          <p:cNvPr id="731" name="Rectangle 730"/>
          <p:cNvSpPr/>
          <p:nvPr/>
        </p:nvSpPr>
        <p:spPr>
          <a:xfrm rot="5400000" flipV="1">
            <a:off x="1396439" y="4217367"/>
            <a:ext cx="5658747" cy="109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ctangle 731"/>
          <p:cNvSpPr/>
          <p:nvPr/>
        </p:nvSpPr>
        <p:spPr>
          <a:xfrm rot="5400000" flipV="1">
            <a:off x="2401889" y="4136960"/>
            <a:ext cx="5672905" cy="15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ctangle 732"/>
          <p:cNvSpPr/>
          <p:nvPr/>
        </p:nvSpPr>
        <p:spPr>
          <a:xfrm rot="5400000" flipV="1">
            <a:off x="3322527" y="4327576"/>
            <a:ext cx="5872764" cy="1798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5" name="Rectangle 1394"/>
          <p:cNvSpPr/>
          <p:nvPr/>
        </p:nvSpPr>
        <p:spPr>
          <a:xfrm rot="5400000" flipH="1" flipV="1">
            <a:off x="5253017" y="1356622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6" name="Rectangle 1395"/>
          <p:cNvSpPr/>
          <p:nvPr/>
        </p:nvSpPr>
        <p:spPr>
          <a:xfrm rot="5400000" flipH="1" flipV="1">
            <a:off x="5318547" y="2232606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7" name="Rectangle 1396"/>
          <p:cNvSpPr/>
          <p:nvPr/>
        </p:nvSpPr>
        <p:spPr>
          <a:xfrm rot="5400000" flipH="1" flipV="1">
            <a:off x="5276614" y="3185361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8" name="Rectangle 1397"/>
          <p:cNvSpPr/>
          <p:nvPr/>
        </p:nvSpPr>
        <p:spPr>
          <a:xfrm rot="5400000" flipH="1" flipV="1">
            <a:off x="5366566" y="4112478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9" name="Rectangle 1398"/>
          <p:cNvSpPr/>
          <p:nvPr/>
        </p:nvSpPr>
        <p:spPr>
          <a:xfrm rot="5400000" flipH="1" flipV="1">
            <a:off x="5340274" y="5001425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0" name="Rectangle 1399"/>
          <p:cNvSpPr/>
          <p:nvPr/>
        </p:nvSpPr>
        <p:spPr>
          <a:xfrm rot="5400000" flipH="1" flipV="1">
            <a:off x="5252844" y="5890397"/>
            <a:ext cx="128514" cy="2195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1" name="Groupe 1400"/>
          <p:cNvGrpSpPr/>
          <p:nvPr/>
        </p:nvGrpSpPr>
        <p:grpSpPr>
          <a:xfrm>
            <a:off x="4023695" y="1573495"/>
            <a:ext cx="1228996" cy="3763688"/>
            <a:chOff x="501813" y="4458400"/>
            <a:chExt cx="1228996" cy="3763688"/>
          </a:xfrm>
        </p:grpSpPr>
        <p:grpSp>
          <p:nvGrpSpPr>
            <p:cNvPr id="1402" name="Groupe 1401"/>
            <p:cNvGrpSpPr/>
            <p:nvPr/>
          </p:nvGrpSpPr>
          <p:grpSpPr>
            <a:xfrm>
              <a:off x="501813" y="4458400"/>
              <a:ext cx="1202557" cy="1027380"/>
              <a:chOff x="997773" y="2038535"/>
              <a:chExt cx="1202557" cy="1027380"/>
            </a:xfrm>
          </p:grpSpPr>
          <p:sp>
            <p:nvSpPr>
              <p:cNvPr id="1568" name="ZoneTexte 156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569" name="Groupe 156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570" name="Rectangle 156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1" name="ZoneTexte 157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572" name="ZoneTexte 157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573" name="ZoneTexte 157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574" name="ZoneTexte 157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575" name="ZoneTexte 157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576" name="Connecteur droit 157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7" name="Connecteur droit 157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78" name="Groupe 157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12" name="Connecteur droit 161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3" name="Connecteur droit 161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4" name="Connecteur droit 161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5" name="Connecteur droit 161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6" name="Connecteur droit 161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7" name="Connecteur droit 161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8" name="Connecteur droit 161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9" name="Connecteur droit 161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0" name="Connecteur droit 161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1" name="Connecteur droit 162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79" name="Groupe 157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603" name="Connecteur droit 160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4" name="Connecteur droit 160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5" name="Connecteur droit 160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6" name="Connecteur droit 160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7" name="Connecteur droit 160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8" name="Connecteur droit 160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9" name="Connecteur droit 160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0" name="Connecteur droit 160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1" name="Connecteur droit 161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0" name="Groupe 157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93" name="Connecteur droit 159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4" name="Connecteur droit 159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5" name="Connecteur droit 159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6" name="Connecteur droit 159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7" name="Connecteur droit 159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8" name="Connecteur droit 159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9" name="Connecteur droit 159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0" name="Connecteur droit 159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1" name="Connecteur droit 160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2" name="Connecteur droit 160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1" name="Groupe 158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83" name="Connecteur droit 158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4" name="Connecteur droit 158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5" name="Connecteur droit 158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6" name="Connecteur droit 158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7" name="Connecteur droit 158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8" name="Connecteur droit 158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9" name="Connecteur droit 158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0" name="Connecteur droit 158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1" name="Connecteur droit 159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2" name="Connecteur droit 159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2" name="ZoneTexte 158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403" name="Groupe 1402"/>
            <p:cNvGrpSpPr/>
            <p:nvPr/>
          </p:nvGrpSpPr>
          <p:grpSpPr>
            <a:xfrm>
              <a:off x="501813" y="5346418"/>
              <a:ext cx="1202557" cy="1027380"/>
              <a:chOff x="997773" y="2038535"/>
              <a:chExt cx="1202557" cy="1027380"/>
            </a:xfrm>
          </p:grpSpPr>
          <p:sp>
            <p:nvSpPr>
              <p:cNvPr id="1514" name="ZoneTexte 1513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515" name="Groupe 1514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516" name="Rectangle 1515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7" name="ZoneTexte 1516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518" name="ZoneTexte 1517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519" name="ZoneTexte 1518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520" name="ZoneTexte 1519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521" name="ZoneTexte 1520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522" name="Connecteur droit 1521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3" name="Connecteur droit 1522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24" name="Groupe 1523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58" name="Connecteur droit 155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9" name="Connecteur droit 155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0" name="Connecteur droit 155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1" name="Connecteur droit 156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2" name="Connecteur droit 156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3" name="Connecteur droit 156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4" name="Connecteur droit 156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5" name="Connecteur droit 156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6" name="Connecteur droit 156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7" name="Connecteur droit 156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25" name="Groupe 1524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549" name="Connecteur droit 154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0" name="Connecteur droit 154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1" name="Connecteur droit 155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2" name="Connecteur droit 155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3" name="Connecteur droit 155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4" name="Connecteur droit 155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5" name="Connecteur droit 155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6" name="Connecteur droit 155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7" name="Connecteur droit 155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26" name="Groupe 1525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39" name="Connecteur droit 153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0" name="Connecteur droit 153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1" name="Connecteur droit 154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2" name="Connecteur droit 154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3" name="Connecteur droit 154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4" name="Connecteur droit 154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5" name="Connecteur droit 154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6" name="Connecteur droit 154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7" name="Connecteur droit 154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8" name="Connecteur droit 154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27" name="Groupe 1526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29" name="Connecteur droit 152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0" name="Connecteur droit 152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1" name="Connecteur droit 153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2" name="Connecteur droit 153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3" name="Connecteur droit 153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4" name="Connecteur droit 153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5" name="Connecteur droit 153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6" name="Connecteur droit 153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7" name="Connecteur droit 153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8" name="Connecteur droit 153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28" name="ZoneTexte 1527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404" name="Groupe 1403"/>
            <p:cNvGrpSpPr/>
            <p:nvPr/>
          </p:nvGrpSpPr>
          <p:grpSpPr>
            <a:xfrm>
              <a:off x="508047" y="6270766"/>
              <a:ext cx="1202557" cy="1027380"/>
              <a:chOff x="997773" y="2038535"/>
              <a:chExt cx="1202557" cy="1027380"/>
            </a:xfrm>
          </p:grpSpPr>
          <p:sp>
            <p:nvSpPr>
              <p:cNvPr id="1460" name="ZoneTexte 1459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461" name="Groupe 1460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462" name="Rectangle 1461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3" name="ZoneTexte 1462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464" name="ZoneTexte 1463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465" name="ZoneTexte 1464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466" name="ZoneTexte 1465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467" name="ZoneTexte 1466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468" name="Connecteur droit 1467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9" name="Connecteur droit 1468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70" name="Groupe 1469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04" name="Connecteur droit 150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5" name="Connecteur droit 150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6" name="Connecteur droit 150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7" name="Connecteur droit 150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8" name="Connecteur droit 150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9" name="Connecteur droit 150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0" name="Connecteur droit 150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1" name="Connecteur droit 151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2" name="Connecteur droit 151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3" name="Connecteur droit 151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71" name="Groupe 1470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495" name="Connecteur droit 149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6" name="Connecteur droit 149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7" name="Connecteur droit 149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8" name="Connecteur droit 149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9" name="Connecteur droit 149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0" name="Connecteur droit 149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1" name="Connecteur droit 150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2" name="Connecteur droit 150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3" name="Connecteur droit 150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72" name="Groupe 1471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85" name="Connecteur droit 148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6" name="Connecteur droit 148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7" name="Connecteur droit 148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8" name="Connecteur droit 148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9" name="Connecteur droit 148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0" name="Connecteur droit 148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1" name="Connecteur droit 149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2" name="Connecteur droit 149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3" name="Connecteur droit 149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4" name="Connecteur droit 149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73" name="Groupe 1472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75" name="Connecteur droit 147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6" name="Connecteur droit 147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7" name="Connecteur droit 147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8" name="Connecteur droit 147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9" name="Connecteur droit 147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0" name="Connecteur droit 147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1" name="Connecteur droit 148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2" name="Connecteur droit 148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3" name="Connecteur droit 148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4" name="Connecteur droit 148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74" name="ZoneTexte 1473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405" name="Groupe 1404"/>
            <p:cNvGrpSpPr/>
            <p:nvPr/>
          </p:nvGrpSpPr>
          <p:grpSpPr>
            <a:xfrm>
              <a:off x="528252" y="7194708"/>
              <a:ext cx="1202557" cy="1027380"/>
              <a:chOff x="997773" y="2038535"/>
              <a:chExt cx="1202557" cy="1027380"/>
            </a:xfrm>
          </p:grpSpPr>
          <p:sp>
            <p:nvSpPr>
              <p:cNvPr id="1406" name="ZoneTexte 1405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407" name="Groupe 1406"/>
              <p:cNvGrpSpPr/>
              <p:nvPr/>
            </p:nvGrpSpPr>
            <p:grpSpPr>
              <a:xfrm>
                <a:off x="997773" y="2038535"/>
                <a:ext cx="1100776" cy="1027380"/>
                <a:chOff x="1131391" y="1053481"/>
                <a:chExt cx="1100776" cy="1027380"/>
              </a:xfrm>
            </p:grpSpPr>
            <p:sp>
              <p:nvSpPr>
                <p:cNvPr id="1408" name="Rectangle 1407"/>
                <p:cNvSpPr/>
                <p:nvPr/>
              </p:nvSpPr>
              <p:spPr>
                <a:xfrm>
                  <a:off x="1378465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9" name="ZoneTexte 1408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410" name="ZoneTexte 1409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411" name="ZoneTexte 1410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412" name="ZoneTexte 1411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413" name="ZoneTexte 1412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414" name="Connecteur droit 1413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5" name="Connecteur droit 1414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16" name="Groupe 1415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50" name="Connecteur droit 144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1" name="Connecteur droit 145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2" name="Connecteur droit 145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3" name="Connecteur droit 145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4" name="Connecteur droit 145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5" name="Connecteur droit 145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6" name="Connecteur droit 145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7" name="Connecteur droit 145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8" name="Connecteur droit 145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9" name="Connecteur droit 145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17" name="Groupe 1416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441" name="Connecteur droit 144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2" name="Connecteur droit 144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3" name="Connecteur droit 144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4" name="Connecteur droit 144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5" name="Connecteur droit 144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6" name="Connecteur droit 144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7" name="Connecteur droit 144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8" name="Connecteur droit 144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9" name="Connecteur droit 144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18" name="Groupe 1417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31" name="Connecteur droit 1430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2" name="Connecteur droit 1431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3" name="Connecteur droit 1432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4" name="Connecteur droit 1433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5" name="Connecteur droit 1434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6" name="Connecteur droit 1435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7" name="Connecteur droit 1436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8" name="Connecteur droit 1437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9" name="Connecteur droit 1438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0" name="Connecteur droit 1439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19" name="Groupe 1418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21" name="Connecteur droit 1420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2" name="Connecteur droit 1421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3" name="Connecteur droit 1422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4" name="Connecteur droit 1423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5" name="Connecteur droit 1424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6" name="Connecteur droit 1425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7" name="Connecteur droit 1426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8" name="Connecteur droit 1427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9" name="Connecteur droit 1428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0" name="Connecteur droit 1429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20" name="ZoneTexte 1419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</p:grpSp>
      <p:grpSp>
        <p:nvGrpSpPr>
          <p:cNvPr id="1622" name="Groupe 1621"/>
          <p:cNvGrpSpPr/>
          <p:nvPr/>
        </p:nvGrpSpPr>
        <p:grpSpPr>
          <a:xfrm>
            <a:off x="4050134" y="5197589"/>
            <a:ext cx="1202557" cy="1027380"/>
            <a:chOff x="997773" y="2038535"/>
            <a:chExt cx="1202557" cy="1027380"/>
          </a:xfrm>
        </p:grpSpPr>
        <p:sp>
          <p:nvSpPr>
            <p:cNvPr id="1623" name="ZoneTexte 1622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624" name="Groupe 1623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625" name="Rectangle 1624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6" name="ZoneTexte 1625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627" name="ZoneTexte 1626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628" name="ZoneTexte 1627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629" name="ZoneTexte 1628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630" name="ZoneTexte 1629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631" name="Connecteur droit 1630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2" name="Connecteur droit 1631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33" name="Groupe 1632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67" name="Connecteur droit 166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8" name="Connecteur droit 166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9" name="Connecteur droit 166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0" name="Connecteur droit 166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1" name="Connecteur droit 167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2" name="Connecteur droit 167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3" name="Connecteur droit 167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4" name="Connecteur droit 167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5" name="Connecteur droit 167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6" name="Connecteur droit 167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4" name="Groupe 1633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658" name="Connecteur droit 165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9" name="Connecteur droit 165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0" name="Connecteur droit 165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1" name="Connecteur droit 166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2" name="Connecteur droit 166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3" name="Connecteur droit 166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4" name="Connecteur droit 166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5" name="Connecteur droit 166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6" name="Connecteur droit 166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5" name="Groupe 1634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48" name="Connecteur droit 164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9" name="Connecteur droit 164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0" name="Connecteur droit 164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1" name="Connecteur droit 165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2" name="Connecteur droit 165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3" name="Connecteur droit 165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4" name="Connecteur droit 165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5" name="Connecteur droit 165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6" name="Connecteur droit 165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7" name="Connecteur droit 165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6" name="Groupe 1635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38" name="Connecteur droit 163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9" name="Connecteur droit 163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0" name="Connecteur droit 163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1" name="Connecteur droit 164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2" name="Connecteur droit 164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3" name="Connecteur droit 164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4" name="Connecteur droit 164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5" name="Connecteur droit 164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6" name="Connecteur droit 164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7" name="Connecteur droit 164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37" name="ZoneTexte 1636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677" name="Groupe 1676"/>
          <p:cNvGrpSpPr/>
          <p:nvPr/>
        </p:nvGrpSpPr>
        <p:grpSpPr>
          <a:xfrm>
            <a:off x="4050306" y="6094540"/>
            <a:ext cx="1202557" cy="1027380"/>
            <a:chOff x="997773" y="2038535"/>
            <a:chExt cx="1202557" cy="1027380"/>
          </a:xfrm>
        </p:grpSpPr>
        <p:sp>
          <p:nvSpPr>
            <p:cNvPr id="1678" name="ZoneTexte 167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679" name="Groupe 1678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680" name="Rectangle 1679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1" name="ZoneTexte 168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682" name="ZoneTexte 168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683" name="ZoneTexte 168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684" name="ZoneTexte 168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685" name="ZoneTexte 168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686" name="Connecteur droit 168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7" name="Connecteur droit 168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88" name="Groupe 168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22" name="Connecteur droit 172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3" name="Connecteur droit 172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4" name="Connecteur droit 172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5" name="Connecteur droit 172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6" name="Connecteur droit 172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7" name="Connecteur droit 172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8" name="Connecteur droit 172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9" name="Connecteur droit 172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0" name="Connecteur droit 172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1" name="Connecteur droit 173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9" name="Groupe 168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713" name="Connecteur droit 171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4" name="Connecteur droit 171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5" name="Connecteur droit 171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6" name="Connecteur droit 171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7" name="Connecteur droit 171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8" name="Connecteur droit 171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9" name="Connecteur droit 171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0" name="Connecteur droit 171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1" name="Connecteur droit 172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0" name="Groupe 168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03" name="Connecteur droit 170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4" name="Connecteur droit 170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5" name="Connecteur droit 170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6" name="Connecteur droit 170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7" name="Connecteur droit 170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8" name="Connecteur droit 170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9" name="Connecteur droit 170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0" name="Connecteur droit 170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1" name="Connecteur droit 171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2" name="Connecteur droit 171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1" name="Groupe 169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93" name="Connecteur droit 169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4" name="Connecteur droit 169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5" name="Connecteur droit 169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6" name="Connecteur droit 169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7" name="Connecteur droit 169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8" name="Connecteur droit 169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9" name="Connecteur droit 169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0" name="Connecteur droit 169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1" name="Connecteur droit 170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2" name="Connecteur droit 170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92" name="ZoneTexte 169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732" name="Groupe 1731"/>
          <p:cNvGrpSpPr/>
          <p:nvPr/>
        </p:nvGrpSpPr>
        <p:grpSpPr>
          <a:xfrm>
            <a:off x="5078038" y="1572352"/>
            <a:ext cx="1202557" cy="1027380"/>
            <a:chOff x="997773" y="2038535"/>
            <a:chExt cx="1202557" cy="1027380"/>
          </a:xfrm>
        </p:grpSpPr>
        <p:sp>
          <p:nvSpPr>
            <p:cNvPr id="1733" name="ZoneTexte 1732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734" name="Groupe 1733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735" name="Rectangle 1734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6" name="ZoneTexte 1735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737" name="ZoneTexte 1736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738" name="ZoneTexte 1737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739" name="ZoneTexte 1738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740" name="ZoneTexte 1739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741" name="Connecteur droit 1740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2" name="Connecteur droit 1741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43" name="Groupe 1742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77" name="Connecteur droit 177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8" name="Connecteur droit 177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9" name="Connecteur droit 177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0" name="Connecteur droit 177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1" name="Connecteur droit 178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2" name="Connecteur droit 178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3" name="Connecteur droit 178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4" name="Connecteur droit 178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5" name="Connecteur droit 178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6" name="Connecteur droit 178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4" name="Groupe 1743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768" name="Connecteur droit 176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9" name="Connecteur droit 176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0" name="Connecteur droit 176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1" name="Connecteur droit 177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2" name="Connecteur droit 177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3" name="Connecteur droit 177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4" name="Connecteur droit 177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5" name="Connecteur droit 177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6" name="Connecteur droit 177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5" name="Groupe 1744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58" name="Connecteur droit 175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9" name="Connecteur droit 175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0" name="Connecteur droit 175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1" name="Connecteur droit 176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2" name="Connecteur droit 176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3" name="Connecteur droit 176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4" name="Connecteur droit 176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5" name="Connecteur droit 176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6" name="Connecteur droit 176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7" name="Connecteur droit 176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6" name="Groupe 1745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48" name="Connecteur droit 174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9" name="Connecteur droit 174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0" name="Connecteur droit 174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1" name="Connecteur droit 175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2" name="Connecteur droit 175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3" name="Connecteur droit 175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4" name="Connecteur droit 175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5" name="Connecteur droit 175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6" name="Connecteur droit 175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7" name="Connecteur droit 175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7" name="ZoneTexte 1746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787" name="Groupe 1786"/>
          <p:cNvGrpSpPr/>
          <p:nvPr/>
        </p:nvGrpSpPr>
        <p:grpSpPr>
          <a:xfrm>
            <a:off x="5078038" y="2460370"/>
            <a:ext cx="1202557" cy="1027380"/>
            <a:chOff x="997773" y="2038535"/>
            <a:chExt cx="1202557" cy="1027380"/>
          </a:xfrm>
        </p:grpSpPr>
        <p:sp>
          <p:nvSpPr>
            <p:cNvPr id="1788" name="ZoneTexte 178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789" name="Groupe 1788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790" name="Rectangle 1789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1" name="ZoneTexte 179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792" name="ZoneTexte 179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793" name="ZoneTexte 179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794" name="ZoneTexte 179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795" name="ZoneTexte 179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796" name="Connecteur droit 179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7" name="Connecteur droit 179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98" name="Groupe 179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32" name="Connecteur droit 183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3" name="Connecteur droit 183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4" name="Connecteur droit 183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5" name="Connecteur droit 183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6" name="Connecteur droit 183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7" name="Connecteur droit 183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8" name="Connecteur droit 183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9" name="Connecteur droit 183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0" name="Connecteur droit 183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1" name="Connecteur droit 184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9" name="Groupe 179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823" name="Connecteur droit 182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4" name="Connecteur droit 182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5" name="Connecteur droit 182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6" name="Connecteur droit 182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7" name="Connecteur droit 182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8" name="Connecteur droit 182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9" name="Connecteur droit 182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0" name="Connecteur droit 182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1" name="Connecteur droit 183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0" name="Groupe 179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13" name="Connecteur droit 181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4" name="Connecteur droit 181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5" name="Connecteur droit 181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6" name="Connecteur droit 181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7" name="Connecteur droit 181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8" name="Connecteur droit 181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9" name="Connecteur droit 181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0" name="Connecteur droit 181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1" name="Connecteur droit 182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2" name="Connecteur droit 182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1" name="Groupe 180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03" name="Connecteur droit 180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4" name="Connecteur droit 180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5" name="Connecteur droit 180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6" name="Connecteur droit 180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7" name="Connecteur droit 180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8" name="Connecteur droit 180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9" name="Connecteur droit 180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0" name="Connecteur droit 180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1" name="Connecteur droit 181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2" name="Connecteur droit 181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02" name="ZoneTexte 180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842" name="Groupe 1841"/>
          <p:cNvGrpSpPr/>
          <p:nvPr/>
        </p:nvGrpSpPr>
        <p:grpSpPr>
          <a:xfrm>
            <a:off x="5084272" y="3384718"/>
            <a:ext cx="1202557" cy="1027380"/>
            <a:chOff x="997773" y="2038535"/>
            <a:chExt cx="1202557" cy="1027380"/>
          </a:xfrm>
        </p:grpSpPr>
        <p:sp>
          <p:nvSpPr>
            <p:cNvPr id="1843" name="ZoneTexte 1842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844" name="Groupe 1843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845" name="Rectangle 1844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6" name="ZoneTexte 1845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847" name="ZoneTexte 1846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848" name="ZoneTexte 1847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849" name="ZoneTexte 1848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850" name="ZoneTexte 1849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851" name="Connecteur droit 1850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2" name="Connecteur droit 1851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3" name="Groupe 1852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87" name="Connecteur droit 188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8" name="Connecteur droit 188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9" name="Connecteur droit 188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0" name="Connecteur droit 188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1" name="Connecteur droit 189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2" name="Connecteur droit 189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3" name="Connecteur droit 189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4" name="Connecteur droit 189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5" name="Connecteur droit 189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6" name="Connecteur droit 189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4" name="Groupe 1853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878" name="Connecteur droit 187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9" name="Connecteur droit 187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0" name="Connecteur droit 187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1" name="Connecteur droit 188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2" name="Connecteur droit 188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3" name="Connecteur droit 188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4" name="Connecteur droit 188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5" name="Connecteur droit 188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6" name="Connecteur droit 188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5" name="Groupe 1854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68" name="Connecteur droit 186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9" name="Connecteur droit 186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0" name="Connecteur droit 186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1" name="Connecteur droit 187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2" name="Connecteur droit 187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3" name="Connecteur droit 187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4" name="Connecteur droit 187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5" name="Connecteur droit 187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6" name="Connecteur droit 187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7" name="Connecteur droit 187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6" name="Groupe 1855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858" name="Connecteur droit 185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9" name="Connecteur droit 185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0" name="Connecteur droit 185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1" name="Connecteur droit 186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2" name="Connecteur droit 186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3" name="Connecteur droit 186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4" name="Connecteur droit 186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5" name="Connecteur droit 186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6" name="Connecteur droit 186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7" name="Connecteur droit 186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57" name="ZoneTexte 1856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897" name="Groupe 1896"/>
          <p:cNvGrpSpPr/>
          <p:nvPr/>
        </p:nvGrpSpPr>
        <p:grpSpPr>
          <a:xfrm>
            <a:off x="5104477" y="4308660"/>
            <a:ext cx="1202557" cy="1027380"/>
            <a:chOff x="997773" y="2038535"/>
            <a:chExt cx="1202557" cy="1027380"/>
          </a:xfrm>
        </p:grpSpPr>
        <p:sp>
          <p:nvSpPr>
            <p:cNvPr id="1898" name="ZoneTexte 189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899" name="Groupe 1898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900" name="Rectangle 1899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1" name="ZoneTexte 190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902" name="ZoneTexte 190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903" name="ZoneTexte 190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904" name="ZoneTexte 190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905" name="ZoneTexte 190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906" name="Connecteur droit 190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7" name="Connecteur droit 190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08" name="Groupe 190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42" name="Connecteur droit 194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3" name="Connecteur droit 194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4" name="Connecteur droit 194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5" name="Connecteur droit 194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6" name="Connecteur droit 194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7" name="Connecteur droit 194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8" name="Connecteur droit 194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9" name="Connecteur droit 194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0" name="Connecteur droit 194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1" name="Connecteur droit 195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09" name="Groupe 190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933" name="Connecteur droit 193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4" name="Connecteur droit 193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5" name="Connecteur droit 193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6" name="Connecteur droit 193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7" name="Connecteur droit 193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8" name="Connecteur droit 193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9" name="Connecteur droit 193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0" name="Connecteur droit 193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1" name="Connecteur droit 194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0" name="Groupe 190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23" name="Connecteur droit 192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4" name="Connecteur droit 192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5" name="Connecteur droit 192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6" name="Connecteur droit 192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7" name="Connecteur droit 192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8" name="Connecteur droit 192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9" name="Connecteur droit 192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0" name="Connecteur droit 192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1" name="Connecteur droit 193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2" name="Connecteur droit 193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1" name="Groupe 191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13" name="Connecteur droit 191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4" name="Connecteur droit 191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5" name="Connecteur droit 191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6" name="Connecteur droit 191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7" name="Connecteur droit 191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8" name="Connecteur droit 191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9" name="Connecteur droit 191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0" name="Connecteur droit 191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1" name="Connecteur droit 192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2" name="Connecteur droit 192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12" name="ZoneTexte 191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952" name="Groupe 1951"/>
          <p:cNvGrpSpPr/>
          <p:nvPr/>
        </p:nvGrpSpPr>
        <p:grpSpPr>
          <a:xfrm>
            <a:off x="5117044" y="5205855"/>
            <a:ext cx="1202557" cy="1027380"/>
            <a:chOff x="997773" y="2038535"/>
            <a:chExt cx="1202557" cy="1027380"/>
          </a:xfrm>
        </p:grpSpPr>
        <p:sp>
          <p:nvSpPr>
            <p:cNvPr id="1953" name="ZoneTexte 1952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954" name="Groupe 1953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955" name="Rectangle 1954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6" name="ZoneTexte 1955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957" name="ZoneTexte 1956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958" name="ZoneTexte 1957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959" name="ZoneTexte 1958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960" name="ZoneTexte 1959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961" name="Connecteur droit 1960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2" name="Connecteur droit 1961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63" name="Groupe 1962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97" name="Connecteur droit 199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8" name="Connecteur droit 199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9" name="Connecteur droit 199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0" name="Connecteur droit 199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1" name="Connecteur droit 200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2" name="Connecteur droit 200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3" name="Connecteur droit 200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4" name="Connecteur droit 200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5" name="Connecteur droit 200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6" name="Connecteur droit 200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4" name="Groupe 1963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988" name="Connecteur droit 198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9" name="Connecteur droit 198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0" name="Connecteur droit 198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1" name="Connecteur droit 199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2" name="Connecteur droit 199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3" name="Connecteur droit 199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4" name="Connecteur droit 199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5" name="Connecteur droit 199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6" name="Connecteur droit 199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5" name="Groupe 1964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78" name="Connecteur droit 197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9" name="Connecteur droit 197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0" name="Connecteur droit 197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1" name="Connecteur droit 198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2" name="Connecteur droit 198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3" name="Connecteur droit 198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4" name="Connecteur droit 198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5" name="Connecteur droit 198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6" name="Connecteur droit 198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7" name="Connecteur droit 198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6" name="Groupe 1965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968" name="Connecteur droit 196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9" name="Connecteur droit 196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0" name="Connecteur droit 196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1" name="Connecteur droit 197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2" name="Connecteur droit 197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3" name="Connecteur droit 197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4" name="Connecteur droit 197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5" name="Connecteur droit 197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6" name="Connecteur droit 197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7" name="Connecteur droit 197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67" name="ZoneTexte 1966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2007" name="Groupe 2006"/>
          <p:cNvGrpSpPr/>
          <p:nvPr/>
        </p:nvGrpSpPr>
        <p:grpSpPr>
          <a:xfrm>
            <a:off x="5116949" y="6083772"/>
            <a:ext cx="1202557" cy="1027380"/>
            <a:chOff x="997773" y="2038535"/>
            <a:chExt cx="1202557" cy="1027380"/>
          </a:xfrm>
        </p:grpSpPr>
        <p:sp>
          <p:nvSpPr>
            <p:cNvPr id="2008" name="ZoneTexte 200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2009" name="Groupe 2008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2010" name="Rectangle 2009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1" name="ZoneTexte 201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2012" name="ZoneTexte 201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2013" name="ZoneTexte 201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2014" name="ZoneTexte 201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2015" name="ZoneTexte 201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2016" name="Connecteur droit 201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7" name="Connecteur droit 201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8" name="Groupe 201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2052" name="Connecteur droit 205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3" name="Connecteur droit 205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4" name="Connecteur droit 205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5" name="Connecteur droit 205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6" name="Connecteur droit 205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7" name="Connecteur droit 205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8" name="Connecteur droit 205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9" name="Connecteur droit 205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0" name="Connecteur droit 205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1" name="Connecteur droit 206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9" name="Groupe 201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2043" name="Connecteur droit 204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4" name="Connecteur droit 204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5" name="Connecteur droit 204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6" name="Connecteur droit 204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7" name="Connecteur droit 204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8" name="Connecteur droit 204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9" name="Connecteur droit 204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0" name="Connecteur droit 204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1" name="Connecteur droit 205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0" name="Groupe 201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2033" name="Connecteur droit 203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4" name="Connecteur droit 203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5" name="Connecteur droit 203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6" name="Connecteur droit 203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7" name="Connecteur droit 203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8" name="Connecteur droit 203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9" name="Connecteur droit 203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0" name="Connecteur droit 203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1" name="Connecteur droit 204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2" name="Connecteur droit 204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1" name="Groupe 202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2023" name="Connecteur droit 202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4" name="Connecteur droit 202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5" name="Connecteur droit 202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6" name="Connecteur droit 202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7" name="Connecteur droit 202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8" name="Connecteur droit 202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9" name="Connecteur droit 202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0" name="Connecteur droit 202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1" name="Connecteur droit 203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2" name="Connecteur droit 203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22" name="ZoneTexte 202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897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/>
          </p:cNvPicPr>
          <p:nvPr/>
        </p:nvPicPr>
        <p:blipFill rotWithShape="1">
          <a:blip r:embed="rId2" cstate="print"/>
          <a:srcRect r="39514"/>
          <a:stretch/>
        </p:blipFill>
        <p:spPr>
          <a:xfrm>
            <a:off x="2110057" y="898630"/>
            <a:ext cx="1019855" cy="838358"/>
          </a:xfrm>
          <a:prstGeom prst="rect">
            <a:avLst/>
          </a:prstGeom>
        </p:spPr>
      </p:pic>
      <p:pic>
        <p:nvPicPr>
          <p:cNvPr id="6" name="Image 5"/>
          <p:cNvPicPr>
            <a:picLocks/>
          </p:cNvPicPr>
          <p:nvPr/>
        </p:nvPicPr>
        <p:blipFill rotWithShape="1">
          <a:blip r:embed="rId3" cstate="print"/>
          <a:srcRect r="47409"/>
          <a:stretch/>
        </p:blipFill>
        <p:spPr>
          <a:xfrm>
            <a:off x="2106425" y="1787125"/>
            <a:ext cx="1050445" cy="822683"/>
          </a:xfrm>
          <a:prstGeom prst="rect">
            <a:avLst/>
          </a:prstGeom>
        </p:spPr>
      </p:pic>
      <p:pic>
        <p:nvPicPr>
          <p:cNvPr id="7" name="Image 6"/>
          <p:cNvPicPr>
            <a:picLocks/>
          </p:cNvPicPr>
          <p:nvPr/>
        </p:nvPicPr>
        <p:blipFill rotWithShape="1">
          <a:blip r:embed="rId4" cstate="print"/>
          <a:srcRect r="37444"/>
          <a:stretch/>
        </p:blipFill>
        <p:spPr>
          <a:xfrm>
            <a:off x="3156870" y="898630"/>
            <a:ext cx="1026004" cy="838358"/>
          </a:xfrm>
          <a:prstGeom prst="rect">
            <a:avLst/>
          </a:prstGeom>
        </p:spPr>
      </p:pic>
      <p:pic>
        <p:nvPicPr>
          <p:cNvPr id="8" name="Image 7"/>
          <p:cNvPicPr>
            <a:picLocks/>
          </p:cNvPicPr>
          <p:nvPr/>
        </p:nvPicPr>
        <p:blipFill rotWithShape="1">
          <a:blip r:embed="rId5" cstate="print"/>
          <a:srcRect r="47687"/>
          <a:stretch/>
        </p:blipFill>
        <p:spPr>
          <a:xfrm>
            <a:off x="3155788" y="1781486"/>
            <a:ext cx="1022323" cy="84351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376728" y="645192"/>
            <a:ext cx="479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800">
                <a:solidFill>
                  <a:srgbClr val="663BDE"/>
                </a:solidFill>
              </a:defRPr>
            </a:lvl1pPr>
          </a:lstStyle>
          <a:p>
            <a:r>
              <a:rPr lang="fr-FR" sz="1100" b="1" dirty="0">
                <a:solidFill>
                  <a:schemeClr val="tx1"/>
                </a:solidFill>
              </a:rPr>
              <a:t>PDL1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482703" y="645192"/>
            <a:ext cx="6126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800">
                <a:solidFill>
                  <a:srgbClr val="663BDE"/>
                </a:solidFill>
              </a:defRPr>
            </a:lvl1pPr>
          </a:lstStyle>
          <a:p>
            <a:r>
              <a:rPr lang="fr-FR" sz="1100" b="1" dirty="0">
                <a:solidFill>
                  <a:schemeClr val="tx1"/>
                </a:solidFill>
              </a:rPr>
              <a:t>EPCAM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028479" y="2016321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TNFα+TGFβ1 </a:t>
            </a:r>
            <a:endParaRPr lang="fr-FR" sz="11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645814" y="1109229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NT</a:t>
            </a:r>
            <a:endParaRPr lang="fr-FR" sz="11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685417" y="102393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RFI=9,05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587313" y="101288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RFI=1,56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733874" y="190859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RFI=7,2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568013" y="1956278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RFI=0,67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4327" y="10406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6</a:t>
            </a:r>
            <a:endParaRPr lang="en-US" sz="2400" b="1" dirty="0"/>
          </a:p>
        </p:txBody>
      </p:sp>
      <p:pic>
        <p:nvPicPr>
          <p:cNvPr id="22" name="Image 21"/>
          <p:cNvPicPr>
            <a:picLocks/>
          </p:cNvPicPr>
          <p:nvPr/>
        </p:nvPicPr>
        <p:blipFill rotWithShape="1">
          <a:blip r:embed="rId6" cstate="print"/>
          <a:srcRect r="49502"/>
          <a:stretch/>
        </p:blipFill>
        <p:spPr>
          <a:xfrm>
            <a:off x="2149925" y="5378588"/>
            <a:ext cx="1033445" cy="832846"/>
          </a:xfrm>
          <a:prstGeom prst="rect">
            <a:avLst/>
          </a:prstGeom>
        </p:spPr>
      </p:pic>
      <p:pic>
        <p:nvPicPr>
          <p:cNvPr id="23" name="Image 22"/>
          <p:cNvPicPr>
            <a:picLocks/>
          </p:cNvPicPr>
          <p:nvPr/>
        </p:nvPicPr>
        <p:blipFill rotWithShape="1">
          <a:blip r:embed="rId7" cstate="print"/>
          <a:srcRect r="49435"/>
          <a:stretch/>
        </p:blipFill>
        <p:spPr>
          <a:xfrm>
            <a:off x="3198742" y="5373859"/>
            <a:ext cx="1028906" cy="838498"/>
          </a:xfrm>
          <a:prstGeom prst="rect">
            <a:avLst/>
          </a:prstGeom>
        </p:spPr>
      </p:pic>
      <p:pic>
        <p:nvPicPr>
          <p:cNvPr id="24" name="Image 23"/>
          <p:cNvPicPr>
            <a:picLocks/>
          </p:cNvPicPr>
          <p:nvPr/>
        </p:nvPicPr>
        <p:blipFill rotWithShape="1">
          <a:blip r:embed="rId8" cstate="print"/>
          <a:srcRect r="43992" b="6216"/>
          <a:stretch/>
        </p:blipFill>
        <p:spPr>
          <a:xfrm>
            <a:off x="2142265" y="3565836"/>
            <a:ext cx="1081834" cy="766907"/>
          </a:xfrm>
          <a:prstGeom prst="rect">
            <a:avLst/>
          </a:prstGeom>
        </p:spPr>
      </p:pic>
      <p:pic>
        <p:nvPicPr>
          <p:cNvPr id="25" name="Image 24"/>
          <p:cNvPicPr>
            <a:picLocks/>
          </p:cNvPicPr>
          <p:nvPr/>
        </p:nvPicPr>
        <p:blipFill rotWithShape="1">
          <a:blip r:embed="rId9" cstate="print"/>
          <a:srcRect r="43992" b="1861"/>
          <a:stretch/>
        </p:blipFill>
        <p:spPr>
          <a:xfrm>
            <a:off x="2143698" y="4459879"/>
            <a:ext cx="1089906" cy="807320"/>
          </a:xfrm>
          <a:prstGeom prst="rect">
            <a:avLst/>
          </a:prstGeom>
        </p:spPr>
      </p:pic>
      <p:pic>
        <p:nvPicPr>
          <p:cNvPr id="26" name="Image 25"/>
          <p:cNvPicPr>
            <a:picLocks/>
          </p:cNvPicPr>
          <p:nvPr/>
        </p:nvPicPr>
        <p:blipFill rotWithShape="1">
          <a:blip r:embed="rId10" cstate="print"/>
          <a:srcRect t="-13904" r="46707" b="5715"/>
          <a:stretch/>
        </p:blipFill>
        <p:spPr>
          <a:xfrm>
            <a:off x="3199170" y="3451894"/>
            <a:ext cx="1006868" cy="890374"/>
          </a:xfrm>
          <a:prstGeom prst="rect">
            <a:avLst/>
          </a:prstGeom>
        </p:spPr>
      </p:pic>
      <p:pic>
        <p:nvPicPr>
          <p:cNvPr id="27" name="Image 26"/>
          <p:cNvPicPr>
            <a:picLocks/>
          </p:cNvPicPr>
          <p:nvPr/>
        </p:nvPicPr>
        <p:blipFill rotWithShape="1">
          <a:blip r:embed="rId11" cstate="print"/>
          <a:srcRect r="44498" b="5716"/>
          <a:stretch/>
        </p:blipFill>
        <p:spPr>
          <a:xfrm>
            <a:off x="3202377" y="4442038"/>
            <a:ext cx="1035890" cy="788248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943710" y="3707304"/>
            <a:ext cx="10823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NFkBp52 TNFα </a:t>
            </a:r>
            <a:endParaRPr lang="fr-FR" sz="1100" dirty="0"/>
          </a:p>
          <a:p>
            <a:endParaRPr lang="fr-FR" sz="1100" dirty="0"/>
          </a:p>
        </p:txBody>
      </p:sp>
      <p:sp>
        <p:nvSpPr>
          <p:cNvPr id="29" name="ZoneTexte 28"/>
          <p:cNvSpPr txBox="1"/>
          <p:nvPr/>
        </p:nvSpPr>
        <p:spPr>
          <a:xfrm>
            <a:off x="863081" y="4679038"/>
            <a:ext cx="1144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NFkBp52 TGFβ1 </a:t>
            </a:r>
            <a:endParaRPr lang="fr-FR" sz="1100" dirty="0"/>
          </a:p>
        </p:txBody>
      </p:sp>
      <p:sp>
        <p:nvSpPr>
          <p:cNvPr id="30" name="ZoneTexte 29"/>
          <p:cNvSpPr txBox="1"/>
          <p:nvPr/>
        </p:nvSpPr>
        <p:spPr>
          <a:xfrm>
            <a:off x="521614" y="5662303"/>
            <a:ext cx="1526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NFkBp52 TNFα</a:t>
            </a:r>
            <a:r>
              <a:rPr lang="fr-FR" sz="1100" dirty="0"/>
              <a:t>+TGFβ1 </a:t>
            </a:r>
          </a:p>
        </p:txBody>
      </p:sp>
      <p:pic>
        <p:nvPicPr>
          <p:cNvPr id="33" name="Image 32"/>
          <p:cNvPicPr>
            <a:picLocks/>
          </p:cNvPicPr>
          <p:nvPr/>
        </p:nvPicPr>
        <p:blipFill rotWithShape="1">
          <a:blip r:embed="rId12" cstate="print"/>
          <a:srcRect t="-1" r="43110" b="-2255"/>
          <a:stretch/>
        </p:blipFill>
        <p:spPr>
          <a:xfrm>
            <a:off x="2114054" y="2702587"/>
            <a:ext cx="1049147" cy="837878"/>
          </a:xfrm>
          <a:prstGeom prst="rect">
            <a:avLst/>
          </a:prstGeom>
        </p:spPr>
      </p:pic>
      <p:pic>
        <p:nvPicPr>
          <p:cNvPr id="34" name="Image 33"/>
          <p:cNvPicPr>
            <a:picLocks/>
          </p:cNvPicPr>
          <p:nvPr/>
        </p:nvPicPr>
        <p:blipFill rotWithShape="1">
          <a:blip r:embed="rId13" cstate="print"/>
          <a:srcRect r="39334" b="3442"/>
          <a:stretch/>
        </p:blipFill>
        <p:spPr>
          <a:xfrm>
            <a:off x="3171855" y="2684920"/>
            <a:ext cx="1027862" cy="825741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1318813" y="2924736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NFkBp52</a:t>
            </a:r>
            <a:endParaRPr lang="fr-FR" sz="11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657241" y="2816364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RFI=9,8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3587136" y="2816364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RFI=0,81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2543045" y="3627238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RFI=8,28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3645024" y="367102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RFI=1,1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2644035" y="4579934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RFI=4,34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3645024" y="4584470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RFI=2,1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686665" y="5501576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RFI=1,17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3645024" y="5516965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RFI=3,26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2905312" y="445366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A549 </a:t>
            </a:r>
            <a:endParaRPr lang="fr-FR" sz="1100" dirty="0"/>
          </a:p>
        </p:txBody>
      </p:sp>
      <p:cxnSp>
        <p:nvCxnSpPr>
          <p:cNvPr id="47" name="Connecteur droit 46"/>
          <p:cNvCxnSpPr/>
          <p:nvPr/>
        </p:nvCxnSpPr>
        <p:spPr>
          <a:xfrm>
            <a:off x="2714498" y="645192"/>
            <a:ext cx="915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Plaque 51"/>
          <p:cNvSpPr>
            <a:spLocks noChangeArrowheads="1"/>
          </p:cNvSpPr>
          <p:nvPr/>
        </p:nvSpPr>
        <p:spPr bwMode="auto">
          <a:xfrm>
            <a:off x="2484412" y="6546890"/>
            <a:ext cx="91678" cy="7408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A99"/>
              </a:gs>
              <a:gs pos="100000">
                <a:srgbClr val="D1403C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</a:endParaRPr>
          </a:p>
        </p:txBody>
      </p:sp>
      <p:sp>
        <p:nvSpPr>
          <p:cNvPr id="53" name="Plaque 52"/>
          <p:cNvSpPr>
            <a:spLocks noChangeArrowheads="1"/>
          </p:cNvSpPr>
          <p:nvPr/>
        </p:nvSpPr>
        <p:spPr bwMode="auto">
          <a:xfrm>
            <a:off x="2484412" y="6734677"/>
            <a:ext cx="91678" cy="7408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</a:endParaRPr>
          </a:p>
        </p:txBody>
      </p:sp>
      <p:sp>
        <p:nvSpPr>
          <p:cNvPr id="54" name="ZoneTexte 53"/>
          <p:cNvSpPr txBox="1"/>
          <p:nvPr/>
        </p:nvSpPr>
        <p:spPr bwMode="auto">
          <a:xfrm>
            <a:off x="2541563" y="6444208"/>
            <a:ext cx="837009" cy="2462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err="1">
                <a:solidFill>
                  <a:prstClr val="black"/>
                </a:solidFill>
              </a:rPr>
              <a:t>Isotype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sp>
        <p:nvSpPr>
          <p:cNvPr id="55" name="ZoneTexte 54"/>
          <p:cNvSpPr txBox="1"/>
          <p:nvPr/>
        </p:nvSpPr>
        <p:spPr bwMode="auto">
          <a:xfrm>
            <a:off x="2541563" y="6676448"/>
            <a:ext cx="1854994" cy="2462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>
                <a:solidFill>
                  <a:prstClr val="black"/>
                </a:solidFill>
              </a:rPr>
              <a:t>PD-L1</a:t>
            </a:r>
          </a:p>
        </p:txBody>
      </p:sp>
      <p:sp>
        <p:nvSpPr>
          <p:cNvPr id="882" name="Rectangle 881"/>
          <p:cNvSpPr/>
          <p:nvPr/>
        </p:nvSpPr>
        <p:spPr>
          <a:xfrm rot="5400000" flipV="1">
            <a:off x="-893445" y="3997869"/>
            <a:ext cx="6232047" cy="130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ctangle 882"/>
          <p:cNvSpPr/>
          <p:nvPr/>
        </p:nvSpPr>
        <p:spPr>
          <a:xfrm rot="5400000" flipV="1">
            <a:off x="9936" y="3862523"/>
            <a:ext cx="6425132" cy="295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ctangle 883"/>
          <p:cNvSpPr/>
          <p:nvPr/>
        </p:nvSpPr>
        <p:spPr>
          <a:xfrm rot="5400000" flipV="1">
            <a:off x="3338363" y="123128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ctangle 884"/>
          <p:cNvSpPr/>
          <p:nvPr/>
        </p:nvSpPr>
        <p:spPr>
          <a:xfrm rot="5400000" flipV="1">
            <a:off x="3122171" y="1042264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ctangle 885"/>
          <p:cNvSpPr/>
          <p:nvPr/>
        </p:nvSpPr>
        <p:spPr>
          <a:xfrm rot="5400000" flipV="1">
            <a:off x="3401525" y="1884022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ctangle 886"/>
          <p:cNvSpPr/>
          <p:nvPr/>
        </p:nvSpPr>
        <p:spPr>
          <a:xfrm rot="5400000" flipV="1">
            <a:off x="3285621" y="2828774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ctangle 887"/>
          <p:cNvSpPr/>
          <p:nvPr/>
        </p:nvSpPr>
        <p:spPr>
          <a:xfrm rot="5400000" flipV="1">
            <a:off x="3247448" y="3704534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ctangle 888"/>
          <p:cNvSpPr/>
          <p:nvPr/>
        </p:nvSpPr>
        <p:spPr>
          <a:xfrm rot="5400000" flipV="1">
            <a:off x="3439480" y="4606352"/>
            <a:ext cx="189082" cy="315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44" name="Groupe 1443"/>
          <p:cNvGrpSpPr/>
          <p:nvPr/>
        </p:nvGrpSpPr>
        <p:grpSpPr>
          <a:xfrm>
            <a:off x="1993986" y="797833"/>
            <a:ext cx="1202557" cy="1027380"/>
            <a:chOff x="997773" y="2038535"/>
            <a:chExt cx="1202557" cy="1027380"/>
          </a:xfrm>
        </p:grpSpPr>
        <p:sp>
          <p:nvSpPr>
            <p:cNvPr id="1610" name="ZoneTexte 1609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611" name="Groupe 1610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612" name="Rectangle 1611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3" name="ZoneTexte 1612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614" name="ZoneTexte 1613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615" name="ZoneTexte 1614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616" name="ZoneTexte 1615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617" name="ZoneTexte 1616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618" name="Connecteur droit 1617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Connecteur droit 1618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20" name="Groupe 1619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54" name="Connecteur droit 165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5" name="Connecteur droit 165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6" name="Connecteur droit 165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7" name="Connecteur droit 165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8" name="Connecteur droit 165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9" name="Connecteur droit 165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0" name="Connecteur droit 165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1" name="Connecteur droit 166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2" name="Connecteur droit 166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3" name="Connecteur droit 166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1" name="Groupe 1620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645" name="Connecteur droit 164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6" name="Connecteur droit 164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7" name="Connecteur droit 164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8" name="Connecteur droit 164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9" name="Connecteur droit 164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0" name="Connecteur droit 164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1" name="Connecteur droit 165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2" name="Connecteur droit 165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3" name="Connecteur droit 165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2" name="Groupe 1621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35" name="Connecteur droit 163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6" name="Connecteur droit 163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7" name="Connecteur droit 163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8" name="Connecteur droit 163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9" name="Connecteur droit 163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0" name="Connecteur droit 163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1" name="Connecteur droit 164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2" name="Connecteur droit 164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3" name="Connecteur droit 164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4" name="Connecteur droit 164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3" name="Groupe 1622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25" name="Connecteur droit 162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6" name="Connecteur droit 162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7" name="Connecteur droit 162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8" name="Connecteur droit 162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9" name="Connecteur droit 162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0" name="Connecteur droit 162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1" name="Connecteur droit 163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2" name="Connecteur droit 163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3" name="Connecteur droit 163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4" name="Connecteur droit 163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4" name="ZoneTexte 1623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445" name="Groupe 1444"/>
          <p:cNvGrpSpPr/>
          <p:nvPr/>
        </p:nvGrpSpPr>
        <p:grpSpPr>
          <a:xfrm>
            <a:off x="1993986" y="1685851"/>
            <a:ext cx="1202557" cy="1027380"/>
            <a:chOff x="997773" y="2038535"/>
            <a:chExt cx="1202557" cy="1027380"/>
          </a:xfrm>
        </p:grpSpPr>
        <p:sp>
          <p:nvSpPr>
            <p:cNvPr id="1556" name="ZoneTexte 1555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557" name="Groupe 1556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558" name="Rectangle 1557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9" name="ZoneTexte 1558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560" name="ZoneTexte 1559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561" name="ZoneTexte 1560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562" name="ZoneTexte 1561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563" name="ZoneTexte 1562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564" name="Connecteur droit 1563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5" name="Connecteur droit 1564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66" name="Groupe 1565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00" name="Connecteur droit 1599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1" name="Connecteur droit 160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2" name="Connecteur droit 160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3" name="Connecteur droit 160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4" name="Connecteur droit 160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5" name="Connecteur droit 160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6" name="Connecteur droit 160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7" name="Connecteur droit 160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8" name="Connecteur droit 160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9" name="Connecteur droit 160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7" name="Groupe 1566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591" name="Connecteur droit 159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2" name="Connecteur droit 159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3" name="Connecteur droit 159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4" name="Connecteur droit 159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5" name="Connecteur droit 159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6" name="Connecteur droit 159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7" name="Connecteur droit 159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8" name="Connecteur droit 159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9" name="Connecteur droit 159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8" name="Groupe 1567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581" name="Connecteur droit 158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2" name="Connecteur droit 158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3" name="Connecteur droit 158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4" name="Connecteur droit 158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5" name="Connecteur droit 158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6" name="Connecteur droit 158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7" name="Connecteur droit 158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8" name="Connecteur droit 158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9" name="Connecteur droit 158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0" name="Connecteur droit 158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9" name="Groupe 1568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571" name="Connecteur droit 157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2" name="Connecteur droit 157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3" name="Connecteur droit 157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4" name="Connecteur droit 157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5" name="Connecteur droit 157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6" name="Connecteur droit 157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7" name="Connecteur droit 157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8" name="Connecteur droit 157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9" name="Connecteur droit 157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0" name="Connecteur droit 157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70" name="ZoneTexte 1569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447" name="Groupe 1446"/>
          <p:cNvGrpSpPr/>
          <p:nvPr/>
        </p:nvGrpSpPr>
        <p:grpSpPr>
          <a:xfrm>
            <a:off x="2020425" y="2600920"/>
            <a:ext cx="1202557" cy="1027380"/>
            <a:chOff x="997773" y="2038535"/>
            <a:chExt cx="1202557" cy="1027380"/>
          </a:xfrm>
        </p:grpSpPr>
        <p:sp>
          <p:nvSpPr>
            <p:cNvPr id="1448" name="ZoneTexte 144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449" name="Groupe 1448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450" name="Rectangle 1449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1" name="ZoneTexte 145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452" name="ZoneTexte 145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453" name="ZoneTexte 145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454" name="ZoneTexte 145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455" name="ZoneTexte 145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456" name="Connecteur droit 145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7" name="Connecteur droit 145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58" name="Groupe 145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92" name="Connecteur droit 149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3" name="Connecteur droit 149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4" name="Connecteur droit 149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5" name="Connecteur droit 149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6" name="Connecteur droit 149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7" name="Connecteur droit 149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8" name="Connecteur droit 149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9" name="Connecteur droit 149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0" name="Connecteur droit 149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1" name="Connecteur droit 150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9" name="Groupe 145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483" name="Connecteur droit 148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4" name="Connecteur droit 148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5" name="Connecteur droit 148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6" name="Connecteur droit 148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7" name="Connecteur droit 148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8" name="Connecteur droit 148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9" name="Connecteur droit 148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0" name="Connecteur droit 148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1" name="Connecteur droit 149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0" name="Groupe 145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73" name="Connecteur droit 147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4" name="Connecteur droit 147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5" name="Connecteur droit 147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6" name="Connecteur droit 147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7" name="Connecteur droit 147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8" name="Connecteur droit 147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9" name="Connecteur droit 147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0" name="Connecteur droit 147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1" name="Connecteur droit 148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2" name="Connecteur droit 148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1" name="Groupe 146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63" name="Connecteur droit 146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4" name="Connecteur droit 146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5" name="Connecteur droit 146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6" name="Connecteur droit 146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7" name="Connecteur droit 146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8" name="Connecteur droit 146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9" name="Connecteur droit 146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0" name="Connecteur droit 146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1" name="Connecteur droit 147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2" name="Connecteur droit 147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62" name="ZoneTexte 146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224" name="Groupe 1223"/>
          <p:cNvGrpSpPr/>
          <p:nvPr/>
        </p:nvGrpSpPr>
        <p:grpSpPr>
          <a:xfrm>
            <a:off x="3047435" y="797443"/>
            <a:ext cx="1202557" cy="1027380"/>
            <a:chOff x="997773" y="2038535"/>
            <a:chExt cx="1202557" cy="1027380"/>
          </a:xfrm>
        </p:grpSpPr>
        <p:sp>
          <p:nvSpPr>
            <p:cNvPr id="1390" name="ZoneTexte 1389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391" name="Groupe 1390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392" name="Rectangle 1391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3" name="ZoneTexte 1392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394" name="ZoneTexte 1393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395" name="ZoneTexte 1394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396" name="ZoneTexte 1395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397" name="ZoneTexte 1396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398" name="Connecteur droit 1397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9" name="Connecteur droit 1398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00" name="Groupe 1399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34" name="Connecteur droit 143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5" name="Connecteur droit 143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6" name="Connecteur droit 143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7" name="Connecteur droit 143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8" name="Connecteur droit 143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9" name="Connecteur droit 143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0" name="Connecteur droit 143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1" name="Connecteur droit 144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2" name="Connecteur droit 144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3" name="Connecteur droit 144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1" name="Groupe 1400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425" name="Connecteur droit 142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6" name="Connecteur droit 142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7" name="Connecteur droit 142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8" name="Connecteur droit 142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9" name="Connecteur droit 142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0" name="Connecteur droit 142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1" name="Connecteur droit 143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2" name="Connecteur droit 143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3" name="Connecteur droit 143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2" name="Groupe 1401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15" name="Connecteur droit 141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6" name="Connecteur droit 141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7" name="Connecteur droit 141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8" name="Connecteur droit 141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9" name="Connecteur droit 141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0" name="Connecteur droit 141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1" name="Connecteur droit 142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2" name="Connecteur droit 142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3" name="Connecteur droit 142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4" name="Connecteur droit 142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3" name="Groupe 1402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05" name="Connecteur droit 140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6" name="Connecteur droit 140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7" name="Connecteur droit 140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8" name="Connecteur droit 140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9" name="Connecteur droit 140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0" name="Connecteur droit 140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1" name="Connecteur droit 141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2" name="Connecteur droit 141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3" name="Connecteur droit 141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4" name="Connecteur droit 141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04" name="ZoneTexte 1403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225" name="Groupe 1224"/>
          <p:cNvGrpSpPr/>
          <p:nvPr/>
        </p:nvGrpSpPr>
        <p:grpSpPr>
          <a:xfrm>
            <a:off x="3047435" y="1685461"/>
            <a:ext cx="1202557" cy="1027380"/>
            <a:chOff x="997773" y="2038535"/>
            <a:chExt cx="1202557" cy="1027380"/>
          </a:xfrm>
        </p:grpSpPr>
        <p:sp>
          <p:nvSpPr>
            <p:cNvPr id="1336" name="ZoneTexte 1335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337" name="Groupe 1336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338" name="Rectangle 1337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9" name="ZoneTexte 1338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340" name="ZoneTexte 1339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341" name="ZoneTexte 1340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342" name="ZoneTexte 1341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343" name="ZoneTexte 1342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344" name="Connecteur droit 1343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5" name="Connecteur droit 1344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46" name="Groupe 1345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80" name="Connecteur droit 1379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1" name="Connecteur droit 138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2" name="Connecteur droit 138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3" name="Connecteur droit 138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4" name="Connecteur droit 138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5" name="Connecteur droit 138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6" name="Connecteur droit 138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7" name="Connecteur droit 138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8" name="Connecteur droit 138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9" name="Connecteur droit 138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7" name="Groupe 1346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371" name="Connecteur droit 137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2" name="Connecteur droit 137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3" name="Connecteur droit 137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4" name="Connecteur droit 137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5" name="Connecteur droit 137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6" name="Connecteur droit 137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7" name="Connecteur droit 137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8" name="Connecteur droit 137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9" name="Connecteur droit 137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8" name="Groupe 1347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61" name="Connecteur droit 136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2" name="Connecteur droit 136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3" name="Connecteur droit 136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4" name="Connecteur droit 136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5" name="Connecteur droit 136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6" name="Connecteur droit 136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7" name="Connecteur droit 136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8" name="Connecteur droit 136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9" name="Connecteur droit 136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0" name="Connecteur droit 136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9" name="Groupe 1348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51" name="Connecteur droit 135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2" name="Connecteur droit 135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3" name="Connecteur droit 135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4" name="Connecteur droit 135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5" name="Connecteur droit 135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6" name="Connecteur droit 135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7" name="Connecteur droit 135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8" name="Connecteur droit 135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9" name="Connecteur droit 135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0" name="Connecteur droit 135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50" name="ZoneTexte 1349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227" name="Groupe 1226"/>
          <p:cNvGrpSpPr/>
          <p:nvPr/>
        </p:nvGrpSpPr>
        <p:grpSpPr>
          <a:xfrm>
            <a:off x="3073874" y="2600530"/>
            <a:ext cx="1202557" cy="1027380"/>
            <a:chOff x="997773" y="2038535"/>
            <a:chExt cx="1202557" cy="1027380"/>
          </a:xfrm>
        </p:grpSpPr>
        <p:sp>
          <p:nvSpPr>
            <p:cNvPr id="1228" name="ZoneTexte 122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229" name="Groupe 1228"/>
            <p:cNvGrpSpPr/>
            <p:nvPr/>
          </p:nvGrpSpPr>
          <p:grpSpPr>
            <a:xfrm>
              <a:off x="997773" y="2038535"/>
              <a:ext cx="1100776" cy="1027380"/>
              <a:chOff x="1131391" y="1053481"/>
              <a:chExt cx="1100776" cy="1027380"/>
            </a:xfrm>
          </p:grpSpPr>
          <p:sp>
            <p:nvSpPr>
              <p:cNvPr id="1230" name="Rectangle 1229"/>
              <p:cNvSpPr/>
              <p:nvPr/>
            </p:nvSpPr>
            <p:spPr>
              <a:xfrm>
                <a:off x="1378465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1" name="ZoneTexte 123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232" name="ZoneTexte 123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233" name="ZoneTexte 123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234" name="ZoneTexte 123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235" name="ZoneTexte 123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236" name="Connecteur droit 123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7" name="Connecteur droit 123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38" name="Groupe 123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72" name="Connecteur droit 127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3" name="Connecteur droit 127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4" name="Connecteur droit 127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5" name="Connecteur droit 127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6" name="Connecteur droit 127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7" name="Connecteur droit 127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8" name="Connecteur droit 127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9" name="Connecteur droit 127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0" name="Connecteur droit 127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1" name="Connecteur droit 128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9" name="Groupe 123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263" name="Connecteur droit 126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4" name="Connecteur droit 126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5" name="Connecteur droit 126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6" name="Connecteur droit 126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7" name="Connecteur droit 126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8" name="Connecteur droit 126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9" name="Connecteur droit 126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0" name="Connecteur droit 126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1" name="Connecteur droit 127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0" name="Groupe 123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53" name="Connecteur droit 125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4" name="Connecteur droit 125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5" name="Connecteur droit 125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6" name="Connecteur droit 125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7" name="Connecteur droit 125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8" name="Connecteur droit 125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9" name="Connecteur droit 125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0" name="Connecteur droit 125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1" name="Connecteur droit 126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2" name="Connecteur droit 126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1" name="Groupe 124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43" name="Connecteur droit 124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4" name="Connecteur droit 124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5" name="Connecteur droit 124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6" name="Connecteur droit 124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7" name="Connecteur droit 124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8" name="Connecteur droit 124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9" name="Connecteur droit 124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0" name="Connecteur droit 124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1" name="Connecteur droit 125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2" name="Connecteur droit 125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2" name="ZoneTexte 124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4" name="Groupe 893"/>
          <p:cNvGrpSpPr/>
          <p:nvPr/>
        </p:nvGrpSpPr>
        <p:grpSpPr>
          <a:xfrm>
            <a:off x="2031047" y="3459523"/>
            <a:ext cx="1202557" cy="1027380"/>
            <a:chOff x="997773" y="2038535"/>
            <a:chExt cx="1202557" cy="1027380"/>
          </a:xfrm>
        </p:grpSpPr>
        <p:sp>
          <p:nvSpPr>
            <p:cNvPr id="1170" name="ZoneTexte 1169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171" name="Groupe 1170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172" name="Rectangle 1171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3" name="ZoneTexte 1172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174" name="ZoneTexte 1173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175" name="ZoneTexte 1174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176" name="ZoneTexte 1175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177" name="ZoneTexte 1176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178" name="Connecteur droit 1177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Connecteur droit 1178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80" name="Groupe 1179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14" name="Connecteur droit 121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5" name="Connecteur droit 121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6" name="Connecteur droit 121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7" name="Connecteur droit 121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8" name="Connecteur droit 121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9" name="Connecteur droit 121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0" name="Connecteur droit 121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1" name="Connecteur droit 122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2" name="Connecteur droit 122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3" name="Connecteur droit 122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1" name="Groupe 1180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205" name="Connecteur droit 120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6" name="Connecteur droit 120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7" name="Connecteur droit 120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8" name="Connecteur droit 120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9" name="Connecteur droit 120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0" name="Connecteur droit 120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1" name="Connecteur droit 121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2" name="Connecteur droit 121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3" name="Connecteur droit 121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2" name="Groupe 1181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95" name="Connecteur droit 119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6" name="Connecteur droit 119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7" name="Connecteur droit 119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8" name="Connecteur droit 119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9" name="Connecteur droit 119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0" name="Connecteur droit 119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1" name="Connecteur droit 120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2" name="Connecteur droit 120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3" name="Connecteur droit 120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4" name="Connecteur droit 120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3" name="Groupe 1182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85" name="Connecteur droit 118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6" name="Connecteur droit 118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7" name="Connecteur droit 118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8" name="Connecteur droit 118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9" name="Connecteur droit 118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0" name="Connecteur droit 118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1" name="Connecteur droit 119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2" name="Connecteur droit 119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3" name="Connecteur droit 119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4" name="Connecteur droit 119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4" name="ZoneTexte 1183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5" name="Groupe 894"/>
          <p:cNvGrpSpPr/>
          <p:nvPr/>
        </p:nvGrpSpPr>
        <p:grpSpPr>
          <a:xfrm>
            <a:off x="2031047" y="4347541"/>
            <a:ext cx="1202557" cy="1027380"/>
            <a:chOff x="997773" y="2038535"/>
            <a:chExt cx="1202557" cy="1027380"/>
          </a:xfrm>
        </p:grpSpPr>
        <p:sp>
          <p:nvSpPr>
            <p:cNvPr id="1116" name="ZoneTexte 1115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117" name="Groupe 1116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118" name="Rectangle 1117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9" name="ZoneTexte 1118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120" name="ZoneTexte 1119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121" name="ZoneTexte 1120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122" name="ZoneTexte 1121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123" name="ZoneTexte 1122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124" name="Connecteur droit 1123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5" name="Connecteur droit 1124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6" name="Groupe 1125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60" name="Connecteur droit 1159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1" name="Connecteur droit 116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2" name="Connecteur droit 116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3" name="Connecteur droit 116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4" name="Connecteur droit 116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5" name="Connecteur droit 116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6" name="Connecteur droit 116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7" name="Connecteur droit 116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8" name="Connecteur droit 116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9" name="Connecteur droit 116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7" name="Groupe 1126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151" name="Connecteur droit 1150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2" name="Connecteur droit 1151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3" name="Connecteur droit 1152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4" name="Connecteur droit 1153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5" name="Connecteur droit 1154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6" name="Connecteur droit 1155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7" name="Connecteur droit 1156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8" name="Connecteur droit 1157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9" name="Connecteur droit 1158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8" name="Groupe 1127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41" name="Connecteur droit 114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2" name="Connecteur droit 114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3" name="Connecteur droit 114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4" name="Connecteur droit 114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5" name="Connecteur droit 114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6" name="Connecteur droit 114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7" name="Connecteur droit 114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8" name="Connecteur droit 114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9" name="Connecteur droit 114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0" name="Connecteur droit 114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9" name="Groupe 1128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31" name="Connecteur droit 113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2" name="Connecteur droit 113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3" name="Connecteur droit 113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4" name="Connecteur droit 113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5" name="Connecteur droit 113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6" name="Connecteur droit 113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7" name="Connecteur droit 113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8" name="Connecteur droit 113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9" name="Connecteur droit 113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0" name="Connecteur droit 113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0" name="ZoneTexte 1129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6" name="Groupe 895"/>
          <p:cNvGrpSpPr/>
          <p:nvPr/>
        </p:nvGrpSpPr>
        <p:grpSpPr>
          <a:xfrm>
            <a:off x="2037281" y="5271889"/>
            <a:ext cx="1202557" cy="1027380"/>
            <a:chOff x="997773" y="2038535"/>
            <a:chExt cx="1202557" cy="1027380"/>
          </a:xfrm>
        </p:grpSpPr>
        <p:sp>
          <p:nvSpPr>
            <p:cNvPr id="1062" name="ZoneTexte 1061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063" name="Groupe 1062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064" name="Rectangle 1063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5" name="ZoneTexte 1064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066" name="ZoneTexte 1065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067" name="ZoneTexte 1066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068" name="ZoneTexte 1067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069" name="ZoneTexte 1068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070" name="Connecteur droit 1069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Connecteur droit 1070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2" name="Groupe 1071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106" name="Connecteur droit 1105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7" name="Connecteur droit 110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8" name="Connecteur droit 110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9" name="Connecteur droit 110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0" name="Connecteur droit 110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1" name="Connecteur droit 111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2" name="Connecteur droit 111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3" name="Connecteur droit 111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4" name="Connecteur droit 111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5" name="Connecteur droit 111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3" name="Groupe 1072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097" name="Connecteur droit 109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8" name="Connecteur droit 109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9" name="Connecteur droit 109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0" name="Connecteur droit 109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1" name="Connecteur droit 110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2" name="Connecteur droit 110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3" name="Connecteur droit 110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4" name="Connecteur droit 110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5" name="Connecteur droit 110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4" name="Groupe 1073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087" name="Connecteur droit 108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8" name="Connecteur droit 108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9" name="Connecteur droit 108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0" name="Connecteur droit 108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1" name="Connecteur droit 109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2" name="Connecteur droit 109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3" name="Connecteur droit 109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4" name="Connecteur droit 109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5" name="Connecteur droit 109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6" name="Connecteur droit 109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5" name="Groupe 1074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077" name="Connecteur droit 107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8" name="Connecteur droit 107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9" name="Connecteur droit 107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0" name="Connecteur droit 107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1" name="Connecteur droit 108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2" name="Connecteur droit 108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3" name="Connecteur droit 108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4" name="Connecteur droit 108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Connecteur droit 108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Connecteur droit 108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6" name="ZoneTexte 1075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7" name="Groupe 896"/>
          <p:cNvGrpSpPr/>
          <p:nvPr/>
        </p:nvGrpSpPr>
        <p:grpSpPr>
          <a:xfrm>
            <a:off x="3085390" y="3460446"/>
            <a:ext cx="1202557" cy="1027380"/>
            <a:chOff x="997773" y="2038535"/>
            <a:chExt cx="1202557" cy="1027380"/>
          </a:xfrm>
        </p:grpSpPr>
        <p:sp>
          <p:nvSpPr>
            <p:cNvPr id="1008" name="ZoneTexte 1007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009" name="Groupe 1008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010" name="Rectangle 1009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1" name="ZoneTexte 1010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012" name="ZoneTexte 1011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013" name="ZoneTexte 1012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014" name="ZoneTexte 1013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015" name="ZoneTexte 1014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016" name="Connecteur droit 1015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7" name="Connecteur droit 1016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8" name="Groupe 1017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052" name="Connecteur droit 105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3" name="Connecteur droit 105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4" name="Connecteur droit 105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5" name="Connecteur droit 105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6" name="Connecteur droit 105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7" name="Connecteur droit 105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8" name="Connecteur droit 105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9" name="Connecteur droit 105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0" name="Connecteur droit 105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1" name="Connecteur droit 106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9" name="Groupe 1018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043" name="Connecteur droit 104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4" name="Connecteur droit 104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5" name="Connecteur droit 104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6" name="Connecteur droit 104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7" name="Connecteur droit 104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8" name="Connecteur droit 104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9" name="Connecteur droit 104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0" name="Connecteur droit 104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1" name="Connecteur droit 105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0" name="Groupe 1019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033" name="Connecteur droit 103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4" name="Connecteur droit 103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5" name="Connecteur droit 103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6" name="Connecteur droit 103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7" name="Connecteur droit 103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Connecteur droit 103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9" name="Connecteur droit 103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0" name="Connecteur droit 103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1" name="Connecteur droit 104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2" name="Connecteur droit 104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1" name="Groupe 1020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023" name="Connecteur droit 102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4" name="Connecteur droit 102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5" name="Connecteur droit 102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6" name="Connecteur droit 102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7" name="Connecteur droit 102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8" name="Connecteur droit 102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9" name="Connecteur droit 102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0" name="Connecteur droit 102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Connecteur droit 103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2" name="Connecteur droit 103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2" name="ZoneTexte 1021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8" name="Groupe 897"/>
          <p:cNvGrpSpPr/>
          <p:nvPr/>
        </p:nvGrpSpPr>
        <p:grpSpPr>
          <a:xfrm>
            <a:off x="3085390" y="4348464"/>
            <a:ext cx="1202557" cy="1027380"/>
            <a:chOff x="997773" y="2038535"/>
            <a:chExt cx="1202557" cy="1027380"/>
          </a:xfrm>
        </p:grpSpPr>
        <p:sp>
          <p:nvSpPr>
            <p:cNvPr id="954" name="ZoneTexte 953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955" name="Groupe 954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956" name="Rectangle 955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7" name="ZoneTexte 956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958" name="ZoneTexte 957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959" name="ZoneTexte 958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960" name="ZoneTexte 959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961" name="ZoneTexte 960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962" name="Connecteur droit 961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3" name="Connecteur droit 962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4" name="Groupe 963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98" name="Connecteur droit 99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9" name="Connecteur droit 99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0" name="Connecteur droit 99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1" name="Connecteur droit 100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2" name="Connecteur droit 100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3" name="Connecteur droit 100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4" name="Connecteur droit 100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5" name="Connecteur droit 100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6" name="Connecteur droit 100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7" name="Connecteur droit 100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5" name="Groupe 964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989" name="Connecteur droit 98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0" name="Connecteur droit 98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1" name="Connecteur droit 99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2" name="Connecteur droit 99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3" name="Connecteur droit 99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4" name="Connecteur droit 99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5" name="Connecteur droit 99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6" name="Connecteur droit 99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7" name="Connecteur droit 99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6" name="Groupe 965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79" name="Connecteur droit 97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0" name="Connecteur droit 97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1" name="Connecteur droit 98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2" name="Connecteur droit 98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3" name="Connecteur droit 98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4" name="Connecteur droit 98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5" name="Connecteur droit 98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6" name="Connecteur droit 98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7" name="Connecteur droit 98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8" name="Connecteur droit 98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7" name="Groupe 966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69" name="Connecteur droit 96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0" name="Connecteur droit 96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1" name="Connecteur droit 97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2" name="Connecteur droit 97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3" name="Connecteur droit 97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4" name="Connecteur droit 97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5" name="Connecteur droit 97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6" name="Connecteur droit 97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7" name="Connecteur droit 97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8" name="Connecteur droit 97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68" name="ZoneTexte 967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899" name="Groupe 898"/>
          <p:cNvGrpSpPr/>
          <p:nvPr/>
        </p:nvGrpSpPr>
        <p:grpSpPr>
          <a:xfrm>
            <a:off x="3091624" y="5272812"/>
            <a:ext cx="1202557" cy="1027380"/>
            <a:chOff x="997773" y="2038535"/>
            <a:chExt cx="1202557" cy="1027380"/>
          </a:xfrm>
        </p:grpSpPr>
        <p:sp>
          <p:nvSpPr>
            <p:cNvPr id="900" name="ZoneTexte 899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901" name="Groupe 900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902" name="Rectangle 901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3" name="ZoneTexte 902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904" name="ZoneTexte 903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905" name="ZoneTexte 904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906" name="ZoneTexte 905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907" name="ZoneTexte 906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908" name="Connecteur droit 907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9" name="Connecteur droit 908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0" name="Groupe 909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44" name="Connecteur droit 94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5" name="Connecteur droit 94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6" name="Connecteur droit 94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7" name="Connecteur droit 94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8" name="Connecteur droit 94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9" name="Connecteur droit 94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0" name="Connecteur droit 94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1" name="Connecteur droit 95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2" name="Connecteur droit 95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3" name="Connecteur droit 95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1" name="Groupe 910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935" name="Connecteur droit 93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6" name="Connecteur droit 93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7" name="Connecteur droit 93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8" name="Connecteur droit 93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9" name="Connecteur droit 93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0" name="Connecteur droit 93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1" name="Connecteur droit 94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2" name="Connecteur droit 94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3" name="Connecteur droit 94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2" name="Groupe 911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25" name="Connecteur droit 92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6" name="Connecteur droit 92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7" name="Connecteur droit 92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8" name="Connecteur droit 92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9" name="Connecteur droit 92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0" name="Connecteur droit 92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1" name="Connecteur droit 93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2" name="Connecteur droit 93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3" name="Connecteur droit 93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4" name="Connecteur droit 93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3" name="Groupe 912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15" name="Connecteur droit 914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6" name="Connecteur droit 915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7" name="Connecteur droit 916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8" name="Connecteur droit 917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9" name="Connecteur droit 918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0" name="Connecteur droit 919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1" name="Connecteur droit 920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2" name="Connecteur droit 921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3" name="Connecteur droit 922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4" name="Connecteur droit 923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4" name="ZoneTexte 913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cxnSp>
        <p:nvCxnSpPr>
          <p:cNvPr id="1664" name="Connecteur droit avec flèche 1663"/>
          <p:cNvCxnSpPr>
            <a:cxnSpLocks noChangeShapeType="1"/>
          </p:cNvCxnSpPr>
          <p:nvPr/>
        </p:nvCxnSpPr>
        <p:spPr bwMode="auto">
          <a:xfrm flipH="1" flipV="1">
            <a:off x="2012098" y="744113"/>
            <a:ext cx="18949" cy="553393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65" name="Connecteur droit avec flèche 1664"/>
          <p:cNvCxnSpPr>
            <a:cxnSpLocks noChangeShapeType="1"/>
          </p:cNvCxnSpPr>
          <p:nvPr/>
        </p:nvCxnSpPr>
        <p:spPr bwMode="auto">
          <a:xfrm>
            <a:off x="2025831" y="6300192"/>
            <a:ext cx="22267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41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Image 50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14"/>
          <a:stretch>
            <a:fillRect/>
          </a:stretch>
        </p:blipFill>
        <p:spPr bwMode="auto">
          <a:xfrm>
            <a:off x="835218" y="6264868"/>
            <a:ext cx="1076271" cy="86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9" name="Image 50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67"/>
          <a:stretch>
            <a:fillRect/>
          </a:stretch>
        </p:blipFill>
        <p:spPr bwMode="auto">
          <a:xfrm>
            <a:off x="1942565" y="6291383"/>
            <a:ext cx="1026566" cy="82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0" name="ZoneTexte 14"/>
          <p:cNvSpPr txBox="1">
            <a:spLocks noChangeArrowheads="1"/>
          </p:cNvSpPr>
          <p:nvPr/>
        </p:nvSpPr>
        <p:spPr bwMode="auto">
          <a:xfrm>
            <a:off x="1397775" y="6313334"/>
            <a:ext cx="492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800" dirty="0"/>
              <a:t>RFI=1.6</a:t>
            </a:r>
          </a:p>
        </p:txBody>
      </p:sp>
      <p:sp>
        <p:nvSpPr>
          <p:cNvPr id="511" name="ZoneTexte 15"/>
          <p:cNvSpPr txBox="1">
            <a:spLocks noChangeArrowheads="1"/>
          </p:cNvSpPr>
          <p:nvPr/>
        </p:nvSpPr>
        <p:spPr bwMode="auto">
          <a:xfrm>
            <a:off x="2316517" y="6365727"/>
            <a:ext cx="492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800"/>
              <a:t>RFI=2.7</a:t>
            </a:r>
          </a:p>
        </p:txBody>
      </p:sp>
      <p:sp>
        <p:nvSpPr>
          <p:cNvPr id="513" name="ZoneTexte 17"/>
          <p:cNvSpPr txBox="1">
            <a:spLocks noChangeArrowheads="1"/>
          </p:cNvSpPr>
          <p:nvPr/>
        </p:nvSpPr>
        <p:spPr bwMode="auto">
          <a:xfrm>
            <a:off x="5265790" y="4992542"/>
            <a:ext cx="6293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1200" b="1" dirty="0"/>
              <a:t>PD-L1</a:t>
            </a:r>
          </a:p>
        </p:txBody>
      </p:sp>
      <p:pic>
        <p:nvPicPr>
          <p:cNvPr id="514" name="Image 51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01"/>
          <a:stretch>
            <a:fillRect/>
          </a:stretch>
        </p:blipFill>
        <p:spPr bwMode="auto">
          <a:xfrm>
            <a:off x="831549" y="5352296"/>
            <a:ext cx="1024466" cy="81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" name="Image 51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79"/>
          <a:stretch>
            <a:fillRect/>
          </a:stretch>
        </p:blipFill>
        <p:spPr bwMode="auto">
          <a:xfrm>
            <a:off x="1913850" y="5341017"/>
            <a:ext cx="1047311" cy="88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6" name="ZoneTexte 24"/>
          <p:cNvSpPr txBox="1">
            <a:spLocks noChangeArrowheads="1"/>
          </p:cNvSpPr>
          <p:nvPr/>
        </p:nvSpPr>
        <p:spPr bwMode="auto">
          <a:xfrm>
            <a:off x="1169804" y="5479435"/>
            <a:ext cx="492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800" dirty="0"/>
              <a:t>RFI=0.9</a:t>
            </a:r>
          </a:p>
        </p:txBody>
      </p:sp>
      <p:sp>
        <p:nvSpPr>
          <p:cNvPr id="517" name="ZoneTexte 25"/>
          <p:cNvSpPr txBox="1">
            <a:spLocks noChangeArrowheads="1"/>
          </p:cNvSpPr>
          <p:nvPr/>
        </p:nvSpPr>
        <p:spPr bwMode="auto">
          <a:xfrm>
            <a:off x="2316517" y="5479435"/>
            <a:ext cx="492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800" dirty="0"/>
              <a:t>RFI=1.6</a:t>
            </a:r>
          </a:p>
        </p:txBody>
      </p:sp>
      <p:sp>
        <p:nvSpPr>
          <p:cNvPr id="518" name="ZoneTexte 27"/>
          <p:cNvSpPr txBox="1">
            <a:spLocks noChangeArrowheads="1"/>
          </p:cNvSpPr>
          <p:nvPr/>
        </p:nvSpPr>
        <p:spPr bwMode="auto">
          <a:xfrm>
            <a:off x="-27384" y="6555630"/>
            <a:ext cx="7908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1200" b="1"/>
              <a:t>A549</a:t>
            </a:r>
            <a:r>
              <a:rPr lang="fr-FR" sz="1200" b="1" baseline="30000"/>
              <a:t>IKKε</a:t>
            </a:r>
          </a:p>
        </p:txBody>
      </p:sp>
      <p:sp>
        <p:nvSpPr>
          <p:cNvPr id="521" name="ZoneTexte 247"/>
          <p:cNvSpPr txBox="1"/>
          <p:nvPr/>
        </p:nvSpPr>
        <p:spPr bwMode="auto">
          <a:xfrm>
            <a:off x="5354702" y="5796156"/>
            <a:ext cx="715963" cy="24622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err="1">
                <a:solidFill>
                  <a:prstClr val="black"/>
                </a:solidFill>
              </a:rPr>
              <a:t>Isotype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sp>
        <p:nvSpPr>
          <p:cNvPr id="522" name="ZoneTexte 248"/>
          <p:cNvSpPr txBox="1"/>
          <p:nvPr/>
        </p:nvSpPr>
        <p:spPr bwMode="auto">
          <a:xfrm>
            <a:off x="5347149" y="5950953"/>
            <a:ext cx="2062162" cy="24622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smtClean="0">
                <a:solidFill>
                  <a:prstClr val="black"/>
                </a:solidFill>
              </a:rPr>
              <a:t> </a:t>
            </a:r>
            <a:r>
              <a:rPr lang="fr-FR" sz="1000" kern="0" dirty="0">
                <a:solidFill>
                  <a:prstClr val="black"/>
                </a:solidFill>
              </a:rPr>
              <a:t>PD-L1</a:t>
            </a:r>
          </a:p>
        </p:txBody>
      </p:sp>
      <p:sp>
        <p:nvSpPr>
          <p:cNvPr id="523" name="ZoneTexte 92"/>
          <p:cNvSpPr txBox="1">
            <a:spLocks noChangeArrowheads="1"/>
          </p:cNvSpPr>
          <p:nvPr/>
        </p:nvSpPr>
        <p:spPr bwMode="auto">
          <a:xfrm>
            <a:off x="-27384" y="5809401"/>
            <a:ext cx="7251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1200" b="1">
                <a:solidFill>
                  <a:srgbClr val="000000"/>
                </a:solidFill>
              </a:rPr>
              <a:t>A549</a:t>
            </a:r>
            <a:r>
              <a:rPr lang="fr-FR" sz="1200" b="1" baseline="30000">
                <a:solidFill>
                  <a:srgbClr val="000000"/>
                </a:solidFill>
              </a:rPr>
              <a:t>ctrl</a:t>
            </a:r>
          </a:p>
        </p:txBody>
      </p:sp>
      <p:cxnSp>
        <p:nvCxnSpPr>
          <p:cNvPr id="524" name="Connecteur droit avec flèche 523"/>
          <p:cNvCxnSpPr>
            <a:cxnSpLocks noChangeShapeType="1"/>
          </p:cNvCxnSpPr>
          <p:nvPr/>
        </p:nvCxnSpPr>
        <p:spPr bwMode="auto">
          <a:xfrm flipV="1">
            <a:off x="785342" y="5301253"/>
            <a:ext cx="0" cy="18700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5" name="ZoneTexte 90"/>
          <p:cNvSpPr txBox="1">
            <a:spLocks noChangeArrowheads="1"/>
          </p:cNvSpPr>
          <p:nvPr/>
        </p:nvSpPr>
        <p:spPr bwMode="auto">
          <a:xfrm rot="16200000">
            <a:off x="421746" y="5038720"/>
            <a:ext cx="503576" cy="24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b="1">
                <a:latin typeface="Calibri" charset="0"/>
              </a:rPr>
              <a:t>Count</a:t>
            </a:r>
          </a:p>
        </p:txBody>
      </p:sp>
      <p:pic>
        <p:nvPicPr>
          <p:cNvPr id="526" name="Image 525"/>
          <p:cNvPicPr>
            <a:picLocks/>
          </p:cNvPicPr>
          <p:nvPr/>
        </p:nvPicPr>
        <p:blipFill rotWithShape="1">
          <a:blip r:embed="rId6"/>
          <a:srcRect r="45878"/>
          <a:stretch/>
        </p:blipFill>
        <p:spPr>
          <a:xfrm>
            <a:off x="3004983" y="5341017"/>
            <a:ext cx="1044000" cy="899997"/>
          </a:xfrm>
          <a:prstGeom prst="rect">
            <a:avLst/>
          </a:prstGeom>
        </p:spPr>
      </p:pic>
      <p:sp>
        <p:nvSpPr>
          <p:cNvPr id="527" name="ZoneTexte 268"/>
          <p:cNvSpPr txBox="1"/>
          <p:nvPr/>
        </p:nvSpPr>
        <p:spPr>
          <a:xfrm>
            <a:off x="3284984" y="5479435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RFI=2.2</a:t>
            </a:r>
          </a:p>
        </p:txBody>
      </p:sp>
      <p:pic>
        <p:nvPicPr>
          <p:cNvPr id="528" name="Image 527"/>
          <p:cNvPicPr>
            <a:picLocks/>
          </p:cNvPicPr>
          <p:nvPr/>
        </p:nvPicPr>
        <p:blipFill rotWithShape="1">
          <a:blip r:embed="rId7"/>
          <a:srcRect r="45878"/>
          <a:stretch/>
        </p:blipFill>
        <p:spPr>
          <a:xfrm>
            <a:off x="4097886" y="5331867"/>
            <a:ext cx="1087556" cy="834805"/>
          </a:xfrm>
          <a:prstGeom prst="rect">
            <a:avLst/>
          </a:prstGeom>
        </p:spPr>
      </p:pic>
      <p:sp>
        <p:nvSpPr>
          <p:cNvPr id="529" name="ZoneTexte 270"/>
          <p:cNvSpPr txBox="1"/>
          <p:nvPr/>
        </p:nvSpPr>
        <p:spPr>
          <a:xfrm>
            <a:off x="4264403" y="5479435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RFI=5.7</a:t>
            </a:r>
          </a:p>
        </p:txBody>
      </p:sp>
      <p:pic>
        <p:nvPicPr>
          <p:cNvPr id="530" name="Image 529"/>
          <p:cNvPicPr>
            <a:picLocks/>
          </p:cNvPicPr>
          <p:nvPr/>
        </p:nvPicPr>
        <p:blipFill rotWithShape="1">
          <a:blip r:embed="rId8"/>
          <a:srcRect r="46868"/>
          <a:stretch/>
        </p:blipFill>
        <p:spPr>
          <a:xfrm>
            <a:off x="2964133" y="6300100"/>
            <a:ext cx="1044000" cy="838390"/>
          </a:xfrm>
          <a:prstGeom prst="rect">
            <a:avLst/>
          </a:prstGeom>
        </p:spPr>
      </p:pic>
      <p:sp>
        <p:nvSpPr>
          <p:cNvPr id="531" name="ZoneTexte 272"/>
          <p:cNvSpPr txBox="1"/>
          <p:nvPr/>
        </p:nvSpPr>
        <p:spPr>
          <a:xfrm>
            <a:off x="3228280" y="634191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RFI=1.6</a:t>
            </a:r>
          </a:p>
        </p:txBody>
      </p:sp>
      <p:pic>
        <p:nvPicPr>
          <p:cNvPr id="532" name="Image 531"/>
          <p:cNvPicPr>
            <a:picLocks/>
          </p:cNvPicPr>
          <p:nvPr/>
        </p:nvPicPr>
        <p:blipFill rotWithShape="1">
          <a:blip r:embed="rId9"/>
          <a:srcRect r="50756"/>
          <a:stretch/>
        </p:blipFill>
        <p:spPr>
          <a:xfrm>
            <a:off x="4073417" y="6285323"/>
            <a:ext cx="1044000" cy="828904"/>
          </a:xfrm>
          <a:prstGeom prst="rect">
            <a:avLst/>
          </a:prstGeom>
        </p:spPr>
      </p:pic>
      <p:sp>
        <p:nvSpPr>
          <p:cNvPr id="533" name="ZoneTexte 274"/>
          <p:cNvSpPr txBox="1"/>
          <p:nvPr/>
        </p:nvSpPr>
        <p:spPr>
          <a:xfrm>
            <a:off x="4264403" y="631333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RFI=4.9</a:t>
            </a:r>
          </a:p>
        </p:txBody>
      </p:sp>
      <p:grpSp>
        <p:nvGrpSpPr>
          <p:cNvPr id="1771" name="Groupe 1770"/>
          <p:cNvGrpSpPr/>
          <p:nvPr/>
        </p:nvGrpSpPr>
        <p:grpSpPr>
          <a:xfrm>
            <a:off x="44624" y="2302359"/>
            <a:ext cx="5925647" cy="2315856"/>
            <a:chOff x="-18623" y="21352"/>
            <a:chExt cx="5925647" cy="2315856"/>
          </a:xfrm>
        </p:grpSpPr>
        <p:sp>
          <p:nvSpPr>
            <p:cNvPr id="23" name="Plaque 22"/>
            <p:cNvSpPr/>
            <p:nvPr/>
          </p:nvSpPr>
          <p:spPr>
            <a:xfrm>
              <a:off x="5269125" y="1363322"/>
              <a:ext cx="78277" cy="33902"/>
            </a:xfrm>
            <a:prstGeom prst="bevel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24" name="Plaque 23"/>
            <p:cNvSpPr/>
            <p:nvPr/>
          </p:nvSpPr>
          <p:spPr>
            <a:xfrm>
              <a:off x="5269124" y="1464066"/>
              <a:ext cx="78277" cy="33902"/>
            </a:xfrm>
            <a:prstGeom prst="bevel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>
                <a:solidFill>
                  <a:prstClr val="white"/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319287" y="1236915"/>
              <a:ext cx="57369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err="1" smtClean="0">
                  <a:solidFill>
                    <a:prstClr val="black"/>
                  </a:solidFill>
                </a:rPr>
                <a:t>Isotype</a:t>
              </a:r>
              <a:endParaRPr lang="fr-FR" sz="1000" kern="0" dirty="0">
                <a:solidFill>
                  <a:prstClr val="black"/>
                </a:solidFill>
              </a:endParaRPr>
            </a:p>
          </p:txBody>
        </p:sp>
        <p:pic>
          <p:nvPicPr>
            <p:cNvPr id="539" name="Image 53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296"/>
            <a:stretch>
              <a:fillRect/>
            </a:stretch>
          </p:blipFill>
          <p:spPr bwMode="auto">
            <a:xfrm>
              <a:off x="686895" y="1248280"/>
              <a:ext cx="1080771" cy="88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0" name="Image 539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229"/>
            <a:stretch>
              <a:fillRect/>
            </a:stretch>
          </p:blipFill>
          <p:spPr bwMode="auto">
            <a:xfrm>
              <a:off x="1751484" y="1285737"/>
              <a:ext cx="1026565" cy="88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1" name="ZoneTexte 12"/>
            <p:cNvSpPr txBox="1">
              <a:spLocks noChangeArrowheads="1"/>
            </p:cNvSpPr>
            <p:nvPr/>
          </p:nvSpPr>
          <p:spPr bwMode="auto">
            <a:xfrm>
              <a:off x="1366096" y="1583905"/>
              <a:ext cx="492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800" dirty="0"/>
                <a:t>RFI=8.7</a:t>
              </a:r>
            </a:p>
          </p:txBody>
        </p:sp>
        <p:sp>
          <p:nvSpPr>
            <p:cNvPr id="542" name="ZoneTexte 13"/>
            <p:cNvSpPr txBox="1">
              <a:spLocks noChangeArrowheads="1"/>
            </p:cNvSpPr>
            <p:nvPr/>
          </p:nvSpPr>
          <p:spPr bwMode="auto">
            <a:xfrm>
              <a:off x="2267995" y="1583905"/>
              <a:ext cx="492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800" dirty="0"/>
                <a:t>RFI=2.2</a:t>
              </a:r>
            </a:p>
          </p:txBody>
        </p:sp>
        <p:cxnSp>
          <p:nvCxnSpPr>
            <p:cNvPr id="543" name="Connecteur droit avec flèche 542"/>
            <p:cNvCxnSpPr>
              <a:cxnSpLocks noChangeShapeType="1"/>
            </p:cNvCxnSpPr>
            <p:nvPr/>
          </p:nvCxnSpPr>
          <p:spPr bwMode="auto">
            <a:xfrm>
              <a:off x="765276" y="2337208"/>
              <a:ext cx="4084638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544" name="Image 543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291"/>
            <a:stretch>
              <a:fillRect/>
            </a:stretch>
          </p:blipFill>
          <p:spPr bwMode="auto">
            <a:xfrm>
              <a:off x="674798" y="441696"/>
              <a:ext cx="1069071" cy="855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5" name="Image 544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702"/>
            <a:stretch>
              <a:fillRect/>
            </a:stretch>
          </p:blipFill>
          <p:spPr bwMode="auto">
            <a:xfrm>
              <a:off x="1727734" y="434709"/>
              <a:ext cx="1026565" cy="88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6" name="ZoneTexte 22"/>
            <p:cNvSpPr txBox="1">
              <a:spLocks noChangeArrowheads="1"/>
            </p:cNvSpPr>
            <p:nvPr/>
          </p:nvSpPr>
          <p:spPr bwMode="auto">
            <a:xfrm>
              <a:off x="1026019" y="464746"/>
              <a:ext cx="5437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800" dirty="0"/>
                <a:t>RFI=17.1</a:t>
              </a:r>
            </a:p>
          </p:txBody>
        </p:sp>
        <p:sp>
          <p:nvSpPr>
            <p:cNvPr id="547" name="ZoneTexte 23"/>
            <p:cNvSpPr txBox="1">
              <a:spLocks noChangeArrowheads="1"/>
            </p:cNvSpPr>
            <p:nvPr/>
          </p:nvSpPr>
          <p:spPr bwMode="auto">
            <a:xfrm>
              <a:off x="2214437" y="654251"/>
              <a:ext cx="492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800" dirty="0"/>
                <a:t>RFI=5.3</a:t>
              </a:r>
            </a:p>
          </p:txBody>
        </p:sp>
        <p:sp>
          <p:nvSpPr>
            <p:cNvPr id="548" name="ZoneTexte 27"/>
            <p:cNvSpPr txBox="1">
              <a:spLocks noChangeArrowheads="1"/>
            </p:cNvSpPr>
            <p:nvPr/>
          </p:nvSpPr>
          <p:spPr bwMode="auto">
            <a:xfrm>
              <a:off x="-18623" y="1857972"/>
              <a:ext cx="7908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1200" b="1" dirty="0"/>
                <a:t>A549</a:t>
              </a:r>
              <a:r>
                <a:rPr lang="fr-FR" sz="1200" b="1" baseline="30000" dirty="0"/>
                <a:t>IKKε</a:t>
              </a:r>
            </a:p>
          </p:txBody>
        </p:sp>
        <p:sp>
          <p:nvSpPr>
            <p:cNvPr id="553" name="ZoneTexte 90"/>
            <p:cNvSpPr txBox="1">
              <a:spLocks noChangeArrowheads="1"/>
            </p:cNvSpPr>
            <p:nvPr/>
          </p:nvSpPr>
          <p:spPr bwMode="auto">
            <a:xfrm>
              <a:off x="1024788" y="158596"/>
              <a:ext cx="348172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1100" b="1" dirty="0" smtClean="0">
                  <a:solidFill>
                    <a:srgbClr val="000000"/>
                  </a:solidFill>
                </a:rPr>
                <a:t>NT</a:t>
              </a:r>
              <a:endParaRPr lang="fr-FR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554" name="ZoneTexte 91"/>
            <p:cNvSpPr txBox="1">
              <a:spLocks noChangeArrowheads="1"/>
            </p:cNvSpPr>
            <p:nvPr/>
          </p:nvSpPr>
          <p:spPr bwMode="auto">
            <a:xfrm>
              <a:off x="2012453" y="188281"/>
              <a:ext cx="52770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1100" b="1" dirty="0">
                  <a:solidFill>
                    <a:srgbClr val="000000"/>
                  </a:solidFill>
                </a:rPr>
                <a:t>TNFα </a:t>
              </a:r>
            </a:p>
          </p:txBody>
        </p:sp>
        <p:sp>
          <p:nvSpPr>
            <p:cNvPr id="555" name="ZoneTexte 92"/>
            <p:cNvSpPr txBox="1">
              <a:spLocks noChangeArrowheads="1"/>
            </p:cNvSpPr>
            <p:nvPr/>
          </p:nvSpPr>
          <p:spPr bwMode="auto">
            <a:xfrm>
              <a:off x="133276" y="1111743"/>
              <a:ext cx="7251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1200" b="1" dirty="0">
                  <a:solidFill>
                    <a:srgbClr val="000000"/>
                  </a:solidFill>
                </a:rPr>
                <a:t>A549</a:t>
              </a:r>
              <a:r>
                <a:rPr lang="fr-FR" sz="1200" b="1" baseline="30000" dirty="0">
                  <a:solidFill>
                    <a:srgbClr val="000000"/>
                  </a:solidFill>
                </a:rPr>
                <a:t>ctrl</a:t>
              </a:r>
            </a:p>
          </p:txBody>
        </p:sp>
        <p:sp>
          <p:nvSpPr>
            <p:cNvPr id="557" name="ZoneTexte 94"/>
            <p:cNvSpPr txBox="1">
              <a:spLocks noChangeArrowheads="1"/>
            </p:cNvSpPr>
            <p:nvPr/>
          </p:nvSpPr>
          <p:spPr bwMode="auto">
            <a:xfrm>
              <a:off x="5166518" y="21352"/>
              <a:ext cx="7405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fr-FR" sz="1200" b="1" dirty="0"/>
                <a:t>EPCAM</a:t>
              </a:r>
            </a:p>
          </p:txBody>
        </p:sp>
        <p:sp>
          <p:nvSpPr>
            <p:cNvPr id="558" name="ZoneTexte 90"/>
            <p:cNvSpPr txBox="1">
              <a:spLocks noChangeArrowheads="1"/>
            </p:cNvSpPr>
            <p:nvPr/>
          </p:nvSpPr>
          <p:spPr bwMode="auto">
            <a:xfrm rot="16200000">
              <a:off x="353598" y="328102"/>
              <a:ext cx="503576" cy="246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000" b="1">
                  <a:latin typeface="Calibri" charset="0"/>
                </a:rPr>
                <a:t>Count</a:t>
              </a:r>
            </a:p>
          </p:txBody>
        </p:sp>
        <p:pic>
          <p:nvPicPr>
            <p:cNvPr id="559" name="Image 558"/>
            <p:cNvPicPr>
              <a:picLocks/>
            </p:cNvPicPr>
            <p:nvPr/>
          </p:nvPicPr>
          <p:blipFill rotWithShape="1">
            <a:blip r:embed="rId14"/>
            <a:srcRect r="45702"/>
            <a:stretch/>
          </p:blipFill>
          <p:spPr>
            <a:xfrm>
              <a:off x="2772115" y="427165"/>
              <a:ext cx="1044000" cy="819289"/>
            </a:xfrm>
            <a:prstGeom prst="rect">
              <a:avLst/>
            </a:prstGeom>
          </p:spPr>
        </p:pic>
        <p:sp>
          <p:nvSpPr>
            <p:cNvPr id="560" name="ZoneTexte 258"/>
            <p:cNvSpPr txBox="1"/>
            <p:nvPr/>
          </p:nvSpPr>
          <p:spPr>
            <a:xfrm>
              <a:off x="3296620" y="729088"/>
              <a:ext cx="49244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800" dirty="0"/>
                <a:t>RFI=2.6</a:t>
              </a:r>
            </a:p>
          </p:txBody>
        </p:sp>
        <p:sp>
          <p:nvSpPr>
            <p:cNvPr id="561" name="ZoneTexte 259"/>
            <p:cNvSpPr txBox="1"/>
            <p:nvPr/>
          </p:nvSpPr>
          <p:spPr>
            <a:xfrm>
              <a:off x="3076879" y="15985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TGFβ1 </a:t>
              </a:r>
              <a:endParaRPr lang="fr-FR" sz="1100" b="1" dirty="0"/>
            </a:p>
          </p:txBody>
        </p:sp>
        <p:sp>
          <p:nvSpPr>
            <p:cNvPr id="562" name="ZoneTexte 260"/>
            <p:cNvSpPr txBox="1"/>
            <p:nvPr/>
          </p:nvSpPr>
          <p:spPr>
            <a:xfrm>
              <a:off x="3940501" y="187884"/>
              <a:ext cx="9717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TNFα</a:t>
              </a:r>
              <a:r>
                <a:rPr lang="fr-FR" sz="1100" b="1" dirty="0"/>
                <a:t>+TGFβ1 </a:t>
              </a:r>
            </a:p>
          </p:txBody>
        </p:sp>
        <p:pic>
          <p:nvPicPr>
            <p:cNvPr id="563" name="Image 562"/>
            <p:cNvPicPr>
              <a:picLocks/>
            </p:cNvPicPr>
            <p:nvPr/>
          </p:nvPicPr>
          <p:blipFill rotWithShape="1">
            <a:blip r:embed="rId15"/>
            <a:srcRect r="45702"/>
            <a:stretch/>
          </p:blipFill>
          <p:spPr>
            <a:xfrm>
              <a:off x="3828251" y="421736"/>
              <a:ext cx="1116000" cy="899996"/>
            </a:xfrm>
            <a:prstGeom prst="rect">
              <a:avLst/>
            </a:prstGeom>
          </p:spPr>
        </p:pic>
        <p:sp>
          <p:nvSpPr>
            <p:cNvPr id="564" name="ZoneTexte 262"/>
            <p:cNvSpPr txBox="1"/>
            <p:nvPr/>
          </p:nvSpPr>
          <p:spPr>
            <a:xfrm>
              <a:off x="4232724" y="729088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800" dirty="0"/>
                <a:t>RFI=0.9</a:t>
              </a:r>
            </a:p>
          </p:txBody>
        </p:sp>
        <p:pic>
          <p:nvPicPr>
            <p:cNvPr id="565" name="Image 564"/>
            <p:cNvPicPr>
              <a:picLocks/>
            </p:cNvPicPr>
            <p:nvPr/>
          </p:nvPicPr>
          <p:blipFill rotWithShape="1">
            <a:blip r:embed="rId16"/>
            <a:srcRect r="47229"/>
            <a:stretch/>
          </p:blipFill>
          <p:spPr>
            <a:xfrm>
              <a:off x="2759527" y="1304725"/>
              <a:ext cx="1086867" cy="844242"/>
            </a:xfrm>
            <a:prstGeom prst="rect">
              <a:avLst/>
            </a:prstGeom>
          </p:spPr>
        </p:pic>
        <p:sp>
          <p:nvSpPr>
            <p:cNvPr id="566" name="ZoneTexte 264"/>
            <p:cNvSpPr txBox="1"/>
            <p:nvPr/>
          </p:nvSpPr>
          <p:spPr>
            <a:xfrm>
              <a:off x="3296620" y="1583904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800" dirty="0"/>
                <a:t>RFI=0.9</a:t>
              </a:r>
            </a:p>
          </p:txBody>
        </p:sp>
        <p:pic>
          <p:nvPicPr>
            <p:cNvPr id="567" name="Image 566"/>
            <p:cNvPicPr>
              <a:picLocks/>
            </p:cNvPicPr>
            <p:nvPr/>
          </p:nvPicPr>
          <p:blipFill rotWithShape="1">
            <a:blip r:embed="rId17"/>
            <a:srcRect r="51090"/>
            <a:stretch/>
          </p:blipFill>
          <p:spPr>
            <a:xfrm>
              <a:off x="3820819" y="1285737"/>
              <a:ext cx="1044000" cy="899997"/>
            </a:xfrm>
            <a:prstGeom prst="rect">
              <a:avLst/>
            </a:prstGeom>
          </p:spPr>
        </p:pic>
        <p:sp>
          <p:nvSpPr>
            <p:cNvPr id="568" name="ZoneTexte 266"/>
            <p:cNvSpPr txBox="1"/>
            <p:nvPr/>
          </p:nvSpPr>
          <p:spPr>
            <a:xfrm>
              <a:off x="4232724" y="1583904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800" dirty="0"/>
                <a:t>RFI=0.8</a:t>
              </a:r>
            </a:p>
          </p:txBody>
        </p:sp>
        <p:sp>
          <p:nvSpPr>
            <p:cNvPr id="569" name="Rectangle 568"/>
            <p:cNvSpPr/>
            <p:nvPr/>
          </p:nvSpPr>
          <p:spPr>
            <a:xfrm rot="5400000" flipV="1">
              <a:off x="-47804" y="1128675"/>
              <a:ext cx="1652120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ectangle 571"/>
            <p:cNvSpPr/>
            <p:nvPr/>
          </p:nvSpPr>
          <p:spPr>
            <a:xfrm rot="5400000" flipV="1">
              <a:off x="1041480" y="1189863"/>
              <a:ext cx="1652120" cy="1300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ectangle 578"/>
            <p:cNvSpPr/>
            <p:nvPr/>
          </p:nvSpPr>
          <p:spPr>
            <a:xfrm rot="5400000" flipV="1">
              <a:off x="981971" y="1116799"/>
              <a:ext cx="1652120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ectangle 579"/>
            <p:cNvSpPr/>
            <p:nvPr/>
          </p:nvSpPr>
          <p:spPr>
            <a:xfrm rot="5400000" flipV="1">
              <a:off x="2073294" y="1173674"/>
              <a:ext cx="1652120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ectangle 580"/>
            <p:cNvSpPr/>
            <p:nvPr/>
          </p:nvSpPr>
          <p:spPr>
            <a:xfrm rot="5400000" flipV="1">
              <a:off x="3052901" y="1162455"/>
              <a:ext cx="1652120" cy="206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ectangle 581"/>
            <p:cNvSpPr/>
            <p:nvPr/>
          </p:nvSpPr>
          <p:spPr>
            <a:xfrm rot="5400000" flipV="1">
              <a:off x="2820706" y="14773"/>
              <a:ext cx="164274" cy="4151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ectangle 582"/>
            <p:cNvSpPr/>
            <p:nvPr/>
          </p:nvSpPr>
          <p:spPr>
            <a:xfrm rot="5400000" flipV="1">
              <a:off x="2717271" y="-843645"/>
              <a:ext cx="179470" cy="4151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ectangle 583"/>
            <p:cNvSpPr/>
            <p:nvPr/>
          </p:nvSpPr>
          <p:spPr>
            <a:xfrm>
              <a:off x="880088" y="441697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ectangle 584"/>
            <p:cNvSpPr/>
            <p:nvPr/>
          </p:nvSpPr>
          <p:spPr>
            <a:xfrm>
              <a:off x="1863836" y="439853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ectangle 585"/>
            <p:cNvSpPr/>
            <p:nvPr/>
          </p:nvSpPr>
          <p:spPr>
            <a:xfrm>
              <a:off x="2934751" y="435595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ectangle 586"/>
            <p:cNvSpPr/>
            <p:nvPr/>
          </p:nvSpPr>
          <p:spPr>
            <a:xfrm>
              <a:off x="3977411" y="439852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3977411" y="1315555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ectangle 588"/>
            <p:cNvSpPr/>
            <p:nvPr/>
          </p:nvSpPr>
          <p:spPr>
            <a:xfrm>
              <a:off x="2919160" y="1298920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ectangle 589"/>
            <p:cNvSpPr/>
            <p:nvPr/>
          </p:nvSpPr>
          <p:spPr>
            <a:xfrm>
              <a:off x="1861783" y="1315554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ectangle 590"/>
            <p:cNvSpPr/>
            <p:nvPr/>
          </p:nvSpPr>
          <p:spPr>
            <a:xfrm>
              <a:off x="878283" y="1314904"/>
              <a:ext cx="853702" cy="7066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9" name="Groupe 598"/>
            <p:cNvGrpSpPr/>
            <p:nvPr/>
          </p:nvGrpSpPr>
          <p:grpSpPr>
            <a:xfrm>
              <a:off x="626001" y="332646"/>
              <a:ext cx="1202557" cy="1027380"/>
              <a:chOff x="997773" y="2038535"/>
              <a:chExt cx="1202557" cy="1027380"/>
            </a:xfrm>
          </p:grpSpPr>
          <p:sp>
            <p:nvSpPr>
              <p:cNvPr id="600" name="ZoneTexte 599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601" name="Groupe 600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602" name="Rectangle 601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3" name="ZoneTexte 602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604" name="ZoneTexte 603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605" name="ZoneTexte 604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606" name="ZoneTexte 605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607" name="ZoneTexte 606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608" name="Connecteur droit 607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9" name="Connecteur droit 608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0" name="Groupe 609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44" name="Connecteur droit 64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5" name="Connecteur droit 64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6" name="Connecteur droit 64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7" name="Connecteur droit 64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8" name="Connecteur droit 64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9" name="Connecteur droit 64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0" name="Connecteur droit 64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1" name="Connecteur droit 65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2" name="Connecteur droit 65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3" name="Connecteur droit 65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1" name="Groupe 610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635" name="Connecteur droit 63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6" name="Connecteur droit 63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7" name="Connecteur droit 63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8" name="Connecteur droit 63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9" name="Connecteur droit 63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0" name="Connecteur droit 63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1" name="Connecteur droit 64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2" name="Connecteur droit 64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3" name="Connecteur droit 64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2" name="Groupe 611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25" name="Connecteur droit 62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6" name="Connecteur droit 62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7" name="Connecteur droit 62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8" name="Connecteur droit 62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9" name="Connecteur droit 62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0" name="Connecteur droit 62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1" name="Connecteur droit 63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2" name="Connecteur droit 63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3" name="Connecteur droit 63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4" name="Connecteur droit 63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3" name="Groupe 612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15" name="Connecteur droit 61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6" name="Connecteur droit 61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7" name="Connecteur droit 61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8" name="Connecteur droit 61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9" name="Connecteur droit 61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0" name="Connecteur droit 61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1" name="Connecteur droit 62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2" name="Connecteur droit 62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3" name="Connecteur droit 62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4" name="Connecteur droit 62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14" name="ZoneTexte 613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654" name="Groupe 653"/>
            <p:cNvGrpSpPr/>
            <p:nvPr/>
          </p:nvGrpSpPr>
          <p:grpSpPr>
            <a:xfrm>
              <a:off x="1608322" y="327882"/>
              <a:ext cx="1202557" cy="1027380"/>
              <a:chOff x="997773" y="2038535"/>
              <a:chExt cx="1202557" cy="1027380"/>
            </a:xfrm>
          </p:grpSpPr>
          <p:sp>
            <p:nvSpPr>
              <p:cNvPr id="655" name="ZoneTexte 654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656" name="Groupe 655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657" name="Rectangle 656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8" name="ZoneTexte 657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659" name="ZoneTexte 658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660" name="ZoneTexte 659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661" name="ZoneTexte 660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662" name="ZoneTexte 661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663" name="Connecteur droit 662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4" name="Connecteur droit 663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65" name="Groupe 664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99" name="Connecteur droit 69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0" name="Connecteur droit 69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1" name="Connecteur droit 70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2" name="Connecteur droit 70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3" name="Connecteur droit 70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4" name="Connecteur droit 70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5" name="Connecteur droit 70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6" name="Connecteur droit 70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7" name="Connecteur droit 70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8" name="Connecteur droit 70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6" name="Groupe 665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690" name="Connecteur droit 68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1" name="Connecteur droit 69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2" name="Connecteur droit 69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3" name="Connecteur droit 69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4" name="Connecteur droit 69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5" name="Connecteur droit 69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6" name="Connecteur droit 69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7" name="Connecteur droit 69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8" name="Connecteur droit 69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7" name="Groupe 666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80" name="Connecteur droit 67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1" name="Connecteur droit 68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2" name="Connecteur droit 68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3" name="Connecteur droit 68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4" name="Connecteur droit 68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5" name="Connecteur droit 68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6" name="Connecteur droit 68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7" name="Connecteur droit 68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8" name="Connecteur droit 68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9" name="Connecteur droit 68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8" name="Groupe 667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670" name="Connecteur droit 66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1" name="Connecteur droit 67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2" name="Connecteur droit 67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3" name="Connecteur droit 67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4" name="Connecteur droit 67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5" name="Connecteur droit 67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6" name="Connecteur droit 67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7" name="Connecteur droit 67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8" name="Connecteur droit 67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9" name="Connecteur droit 67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69" name="ZoneTexte 668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709" name="Groupe 708"/>
            <p:cNvGrpSpPr/>
            <p:nvPr/>
          </p:nvGrpSpPr>
          <p:grpSpPr>
            <a:xfrm>
              <a:off x="2676173" y="323119"/>
              <a:ext cx="1202557" cy="1027380"/>
              <a:chOff x="997773" y="2038535"/>
              <a:chExt cx="1202557" cy="1027380"/>
            </a:xfrm>
          </p:grpSpPr>
          <p:sp>
            <p:nvSpPr>
              <p:cNvPr id="710" name="ZoneTexte 709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711" name="Groupe 710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712" name="Rectangle 711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3" name="ZoneTexte 712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714" name="ZoneTexte 713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715" name="ZoneTexte 714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716" name="ZoneTexte 715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717" name="ZoneTexte 716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718" name="Connecteur droit 717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Connecteur droit 718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0" name="Groupe 719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754" name="Connecteur droit 75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5" name="Connecteur droit 75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6" name="Connecteur droit 75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7" name="Connecteur droit 75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8" name="Connecteur droit 75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9" name="Connecteur droit 75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0" name="Connecteur droit 75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1" name="Connecteur droit 76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2" name="Connecteur droit 76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3" name="Connecteur droit 76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1" name="Groupe 720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745" name="Connecteur droit 74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6" name="Connecteur droit 74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7" name="Connecteur droit 74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8" name="Connecteur droit 74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9" name="Connecteur droit 74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0" name="Connecteur droit 74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1" name="Connecteur droit 75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2" name="Connecteur droit 75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3" name="Connecteur droit 75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2" name="Groupe 721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735" name="Connecteur droit 73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6" name="Connecteur droit 73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7" name="Connecteur droit 73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8" name="Connecteur droit 73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9" name="Connecteur droit 73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0" name="Connecteur droit 73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1" name="Connecteur droit 74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2" name="Connecteur droit 74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3" name="Connecteur droit 74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4" name="Connecteur droit 74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3" name="Groupe 722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725" name="Connecteur droit 72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6" name="Connecteur droit 72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7" name="Connecteur droit 72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8" name="Connecteur droit 72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9" name="Connecteur droit 72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0" name="Connecteur droit 72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1" name="Connecteur droit 73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2" name="Connecteur droit 73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3" name="Connecteur droit 73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4" name="Connecteur droit 73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24" name="ZoneTexte 723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764" name="Groupe 763"/>
            <p:cNvGrpSpPr/>
            <p:nvPr/>
          </p:nvGrpSpPr>
          <p:grpSpPr>
            <a:xfrm>
              <a:off x="3723991" y="326781"/>
              <a:ext cx="1202557" cy="1027380"/>
              <a:chOff x="997773" y="2038535"/>
              <a:chExt cx="1202557" cy="1027380"/>
            </a:xfrm>
          </p:grpSpPr>
          <p:sp>
            <p:nvSpPr>
              <p:cNvPr id="765" name="ZoneTexte 764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766" name="Groupe 765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767" name="Rectangle 766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ZoneTexte 767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769" name="ZoneTexte 768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770" name="ZoneTexte 769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771" name="ZoneTexte 770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772" name="ZoneTexte 771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773" name="Connecteur droit 772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4" name="Connecteur droit 773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75" name="Groupe 774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809" name="Connecteur droit 80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0" name="Connecteur droit 80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1" name="Connecteur droit 81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2" name="Connecteur droit 81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3" name="Connecteur droit 81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4" name="Connecteur droit 81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5" name="Connecteur droit 81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6" name="Connecteur droit 81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7" name="Connecteur droit 81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8" name="Connecteur droit 81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6" name="Groupe 775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800" name="Connecteur droit 79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1" name="Connecteur droit 80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2" name="Connecteur droit 80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3" name="Connecteur droit 80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4" name="Connecteur droit 80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5" name="Connecteur droit 80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6" name="Connecteur droit 80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7" name="Connecteur droit 80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8" name="Connecteur droit 80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7" name="Groupe 776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790" name="Connecteur droit 78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1" name="Connecteur droit 79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2" name="Connecteur droit 79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3" name="Connecteur droit 79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4" name="Connecteur droit 79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5" name="Connecteur droit 79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6" name="Connecteur droit 79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7" name="Connecteur droit 79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8" name="Connecteur droit 79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9" name="Connecteur droit 79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8" name="Groupe 777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780" name="Connecteur droit 77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1" name="Connecteur droit 78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2" name="Connecteur droit 78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3" name="Connecteur droit 78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4" name="Connecteur droit 78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5" name="Connecteur droit 78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6" name="Connecteur droit 78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7" name="Connecteur droit 78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8" name="Connecteur droit 78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9" name="Connecteur droit 78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79" name="ZoneTexte 778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819" name="Groupe 818"/>
            <p:cNvGrpSpPr/>
            <p:nvPr/>
          </p:nvGrpSpPr>
          <p:grpSpPr>
            <a:xfrm>
              <a:off x="622266" y="1208393"/>
              <a:ext cx="1202557" cy="1027380"/>
              <a:chOff x="997773" y="2038535"/>
              <a:chExt cx="1202557" cy="1027380"/>
            </a:xfrm>
          </p:grpSpPr>
          <p:sp>
            <p:nvSpPr>
              <p:cNvPr id="820" name="ZoneTexte 819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821" name="Groupe 820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822" name="Rectangle 821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3" name="ZoneTexte 822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824" name="ZoneTexte 823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825" name="ZoneTexte 824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826" name="ZoneTexte 825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827" name="ZoneTexte 826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828" name="Connecteur droit 827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9" name="Connecteur droit 828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30" name="Groupe 829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864" name="Connecteur droit 86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5" name="Connecteur droit 86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6" name="Connecteur droit 86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7" name="Connecteur droit 86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8" name="Connecteur droit 86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9" name="Connecteur droit 86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0" name="Connecteur droit 86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1" name="Connecteur droit 87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2" name="Connecteur droit 87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3" name="Connecteur droit 87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1" name="Groupe 830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855" name="Connecteur droit 85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6" name="Connecteur droit 85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7" name="Connecteur droit 85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8" name="Connecteur droit 85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9" name="Connecteur droit 85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0" name="Connecteur droit 85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1" name="Connecteur droit 86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2" name="Connecteur droit 86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3" name="Connecteur droit 86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2" name="Groupe 831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845" name="Connecteur droit 84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6" name="Connecteur droit 84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7" name="Connecteur droit 84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8" name="Connecteur droit 84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9" name="Connecteur droit 84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0" name="Connecteur droit 84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1" name="Connecteur droit 85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2" name="Connecteur droit 85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3" name="Connecteur droit 85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4" name="Connecteur droit 85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3" name="Groupe 832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835" name="Connecteur droit 83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6" name="Connecteur droit 83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7" name="Connecteur droit 83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8" name="Connecteur droit 83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9" name="Connecteur droit 83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0" name="Connecteur droit 83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1" name="Connecteur droit 84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2" name="Connecteur droit 84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3" name="Connecteur droit 84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4" name="Connecteur droit 84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34" name="ZoneTexte 833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874" name="Groupe 873"/>
            <p:cNvGrpSpPr/>
            <p:nvPr/>
          </p:nvGrpSpPr>
          <p:grpSpPr>
            <a:xfrm>
              <a:off x="1608322" y="1207595"/>
              <a:ext cx="1202557" cy="1027380"/>
              <a:chOff x="997773" y="2038535"/>
              <a:chExt cx="1202557" cy="1027380"/>
            </a:xfrm>
          </p:grpSpPr>
          <p:sp>
            <p:nvSpPr>
              <p:cNvPr id="875" name="ZoneTexte 874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876" name="Groupe 875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877" name="Rectangle 876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ZoneTexte 877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879" name="ZoneTexte 878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880" name="ZoneTexte 879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881" name="ZoneTexte 880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882" name="ZoneTexte 881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883" name="Connecteur droit 882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4" name="Connecteur droit 883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85" name="Groupe 884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919" name="Connecteur droit 91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0" name="Connecteur droit 91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1" name="Connecteur droit 92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2" name="Connecteur droit 92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3" name="Connecteur droit 92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4" name="Connecteur droit 92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5" name="Connecteur droit 92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6" name="Connecteur droit 92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7" name="Connecteur droit 92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8" name="Connecteur droit 92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6" name="Groupe 885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910" name="Connecteur droit 90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1" name="Connecteur droit 91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2" name="Connecteur droit 91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3" name="Connecteur droit 91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4" name="Connecteur droit 91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5" name="Connecteur droit 91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6" name="Connecteur droit 91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7" name="Connecteur droit 91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8" name="Connecteur droit 91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7" name="Groupe 886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900" name="Connecteur droit 89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1" name="Connecteur droit 90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2" name="Connecteur droit 90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3" name="Connecteur droit 90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4" name="Connecteur droit 90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5" name="Connecteur droit 90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6" name="Connecteur droit 90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7" name="Connecteur droit 90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8" name="Connecteur droit 90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9" name="Connecteur droit 90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8" name="Groupe 887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890" name="Connecteur droit 88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1" name="Connecteur droit 89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2" name="Connecteur droit 89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3" name="Connecteur droit 89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4" name="Connecteur droit 89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5" name="Connecteur droit 89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6" name="Connecteur droit 89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7" name="Connecteur droit 89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8" name="Connecteur droit 89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9" name="Connecteur droit 89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89" name="ZoneTexte 888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929" name="Groupe 928"/>
            <p:cNvGrpSpPr/>
            <p:nvPr/>
          </p:nvGrpSpPr>
          <p:grpSpPr>
            <a:xfrm>
              <a:off x="2664928" y="1179308"/>
              <a:ext cx="1202557" cy="1027380"/>
              <a:chOff x="997773" y="2038535"/>
              <a:chExt cx="1202557" cy="1027380"/>
            </a:xfrm>
          </p:grpSpPr>
          <p:sp>
            <p:nvSpPr>
              <p:cNvPr id="930" name="ZoneTexte 929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931" name="Groupe 930"/>
              <p:cNvGrpSpPr/>
              <p:nvPr/>
            </p:nvGrpSpPr>
            <p:grpSpPr>
              <a:xfrm>
                <a:off x="997773" y="2038535"/>
                <a:ext cx="1050874" cy="1027380"/>
                <a:chOff x="1131391" y="1053481"/>
                <a:chExt cx="1050874" cy="1027380"/>
              </a:xfrm>
            </p:grpSpPr>
            <p:sp>
              <p:nvSpPr>
                <p:cNvPr id="933" name="ZoneTexte 932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934" name="ZoneTexte 933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935" name="ZoneTexte 934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936" name="ZoneTexte 935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937" name="ZoneTexte 936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938" name="Connecteur droit 937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9" name="Connecteur droit 938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0" name="Groupe 939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974" name="Connecteur droit 973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5" name="Connecteur droit 97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6" name="Connecteur droit 97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7" name="Connecteur droit 97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8" name="Connecteur droit 97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9" name="Connecteur droit 97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0" name="Connecteur droit 97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1" name="Connecteur droit 98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2" name="Connecteur droit 98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3" name="Connecteur droit 98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1" name="Groupe 940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965" name="Connecteur droit 964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6" name="Connecteur droit 965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7" name="Connecteur droit 966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8" name="Connecteur droit 967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9" name="Connecteur droit 968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0" name="Connecteur droit 969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1" name="Connecteur droit 970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2" name="Connecteur droit 971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3" name="Connecteur droit 972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2" name="Groupe 941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955" name="Connecteur droit 95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6" name="Connecteur droit 95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7" name="Connecteur droit 95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8" name="Connecteur droit 95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9" name="Connecteur droit 95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0" name="Connecteur droit 95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1" name="Connecteur droit 96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2" name="Connecteur droit 96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3" name="Connecteur droit 96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4" name="Connecteur droit 96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3" name="Groupe 942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945" name="Connecteur droit 944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6" name="Connecteur droit 945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7" name="Connecteur droit 946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8" name="Connecteur droit 947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9" name="Connecteur droit 948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0" name="Connecteur droit 949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1" name="Connecteur droit 950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2" name="Connecteur droit 951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3" name="Connecteur droit 952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4" name="Connecteur droit 953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44" name="ZoneTexte 943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984" name="Groupe 983"/>
            <p:cNvGrpSpPr/>
            <p:nvPr/>
          </p:nvGrpSpPr>
          <p:grpSpPr>
            <a:xfrm>
              <a:off x="3722489" y="1207595"/>
              <a:ext cx="1202557" cy="1027380"/>
              <a:chOff x="997773" y="2038535"/>
              <a:chExt cx="1202557" cy="1027380"/>
            </a:xfrm>
          </p:grpSpPr>
          <p:sp>
            <p:nvSpPr>
              <p:cNvPr id="985" name="ZoneTexte 984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986" name="Groupe 985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987" name="Rectangle 986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8" name="ZoneTexte 987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989" name="ZoneTexte 988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990" name="ZoneTexte 989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991" name="ZoneTexte 990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992" name="ZoneTexte 991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993" name="Connecteur droit 992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4" name="Connecteur droit 993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95" name="Groupe 994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029" name="Connecteur droit 1028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0" name="Connecteur droit 102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1" name="Connecteur droit 103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2" name="Connecteur droit 103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3" name="Connecteur droit 103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4" name="Connecteur droit 103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5" name="Connecteur droit 103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6" name="Connecteur droit 103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7" name="Connecteur droit 103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8" name="Connecteur droit 103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6" name="Groupe 995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020" name="Connecteur droit 1019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1" name="Connecteur droit 1020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2" name="Connecteur droit 1021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3" name="Connecteur droit 1022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4" name="Connecteur droit 1023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5" name="Connecteur droit 1024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6" name="Connecteur droit 1025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7" name="Connecteur droit 1026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8" name="Connecteur droit 1027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7" name="Groupe 996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010" name="Connecteur droit 100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1" name="Connecteur droit 101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2" name="Connecteur droit 101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3" name="Connecteur droit 101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4" name="Connecteur droit 101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5" name="Connecteur droit 101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6" name="Connecteur droit 101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7" name="Connecteur droit 101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8" name="Connecteur droit 101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9" name="Connecteur droit 101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8" name="Groupe 997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000" name="Connecteur droit 999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1" name="Connecteur droit 1000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2" name="Connecteur droit 1001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3" name="Connecteur droit 1002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4" name="Connecteur droit 1003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5" name="Connecteur droit 1004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6" name="Connecteur droit 1005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7" name="Connecteur droit 1006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8" name="Connecteur droit 1007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9" name="Connecteur droit 1008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99" name="ZoneTexte 998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cxnSp>
          <p:nvCxnSpPr>
            <p:cNvPr id="1094" name="Connecteur droit avec flèche 1093"/>
            <p:cNvCxnSpPr>
              <a:cxnSpLocks noChangeShapeType="1"/>
            </p:cNvCxnSpPr>
            <p:nvPr/>
          </p:nvCxnSpPr>
          <p:spPr bwMode="auto">
            <a:xfrm flipV="1">
              <a:off x="749743" y="464188"/>
              <a:ext cx="0" cy="187007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95" name="Rectangle 1094"/>
          <p:cNvSpPr/>
          <p:nvPr/>
        </p:nvSpPr>
        <p:spPr>
          <a:xfrm rot="5400000" flipV="1">
            <a:off x="91646" y="6025339"/>
            <a:ext cx="1652120" cy="206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Rectangle 1150"/>
          <p:cNvSpPr/>
          <p:nvPr/>
        </p:nvSpPr>
        <p:spPr>
          <a:xfrm rot="5400000" flipV="1">
            <a:off x="1084282" y="6030283"/>
            <a:ext cx="1812531" cy="245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Rectangle 1151"/>
          <p:cNvSpPr/>
          <p:nvPr/>
        </p:nvSpPr>
        <p:spPr>
          <a:xfrm rot="5400000" flipV="1">
            <a:off x="2129218" y="5987006"/>
            <a:ext cx="1815405" cy="329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Rectangle 1152"/>
          <p:cNvSpPr/>
          <p:nvPr/>
        </p:nvSpPr>
        <p:spPr>
          <a:xfrm rot="5400000" flipV="1">
            <a:off x="3177046" y="6003865"/>
            <a:ext cx="1727678" cy="383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Rectangle 1153"/>
          <p:cNvSpPr/>
          <p:nvPr/>
        </p:nvSpPr>
        <p:spPr>
          <a:xfrm rot="5400000" flipV="1">
            <a:off x="4223808" y="6209876"/>
            <a:ext cx="1652120" cy="206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Rectangle 1154"/>
          <p:cNvSpPr/>
          <p:nvPr/>
        </p:nvSpPr>
        <p:spPr>
          <a:xfrm rot="5400000" flipH="1" flipV="1">
            <a:off x="2694032" y="5092858"/>
            <a:ext cx="618900" cy="4388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Rectangle 1155"/>
          <p:cNvSpPr/>
          <p:nvPr/>
        </p:nvSpPr>
        <p:spPr>
          <a:xfrm rot="5400000" flipH="1" flipV="1">
            <a:off x="2711436" y="4312829"/>
            <a:ext cx="231510" cy="3721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3" name="Groupe 1212"/>
          <p:cNvGrpSpPr/>
          <p:nvPr/>
        </p:nvGrpSpPr>
        <p:grpSpPr>
          <a:xfrm>
            <a:off x="709201" y="5247014"/>
            <a:ext cx="1202557" cy="1027380"/>
            <a:chOff x="997773" y="2038535"/>
            <a:chExt cx="1202557" cy="1027380"/>
          </a:xfrm>
        </p:grpSpPr>
        <p:sp>
          <p:nvSpPr>
            <p:cNvPr id="1214" name="ZoneTexte 1213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215" name="Groupe 1214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216" name="Rectangle 1215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7" name="ZoneTexte 1216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218" name="ZoneTexte 1217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219" name="ZoneTexte 1218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220" name="ZoneTexte 1219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221" name="ZoneTexte 1220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222" name="Connecteur droit 1221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3" name="Connecteur droit 1222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24" name="Groupe 1223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58" name="Connecteur droit 125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9" name="Connecteur droit 125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0" name="Connecteur droit 125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1" name="Connecteur droit 126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2" name="Connecteur droit 126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3" name="Connecteur droit 126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4" name="Connecteur droit 126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5" name="Connecteur droit 126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6" name="Connecteur droit 126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7" name="Connecteur droit 126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5" name="Groupe 1224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249" name="Connecteur droit 124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0" name="Connecteur droit 124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1" name="Connecteur droit 125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2" name="Connecteur droit 125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3" name="Connecteur droit 125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4" name="Connecteur droit 125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5" name="Connecteur droit 125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6" name="Connecteur droit 125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7" name="Connecteur droit 125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6" name="Groupe 1225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39" name="Connecteur droit 123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0" name="Connecteur droit 123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1" name="Connecteur droit 124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2" name="Connecteur droit 124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3" name="Connecteur droit 124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4" name="Connecteur droit 124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5" name="Connecteur droit 124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6" name="Connecteur droit 124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7" name="Connecteur droit 124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8" name="Connecteur droit 124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7" name="Groupe 1226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29" name="Connecteur droit 122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0" name="Connecteur droit 122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1" name="Connecteur droit 123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2" name="Connecteur droit 123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3" name="Connecteur droit 123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4" name="Connecteur droit 123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5" name="Connecteur droit 123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6" name="Connecteur droit 123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7" name="Connecteur droit 123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8" name="Connecteur droit 123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28" name="ZoneTexte 1227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268" name="Groupe 1267"/>
          <p:cNvGrpSpPr/>
          <p:nvPr/>
        </p:nvGrpSpPr>
        <p:grpSpPr>
          <a:xfrm>
            <a:off x="732259" y="6186559"/>
            <a:ext cx="1202557" cy="1027380"/>
            <a:chOff x="997773" y="2038535"/>
            <a:chExt cx="1202557" cy="1027380"/>
          </a:xfrm>
        </p:grpSpPr>
        <p:sp>
          <p:nvSpPr>
            <p:cNvPr id="1269" name="ZoneTexte 1268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270" name="Groupe 1269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271" name="Rectangle 1270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2" name="ZoneTexte 1271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273" name="ZoneTexte 1272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274" name="ZoneTexte 1273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275" name="ZoneTexte 1274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276" name="ZoneTexte 1275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277" name="Connecteur droit 1276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8" name="Connecteur droit 1277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79" name="Groupe 1278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13" name="Connecteur droit 131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4" name="Connecteur droit 131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5" name="Connecteur droit 131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6" name="Connecteur droit 131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7" name="Connecteur droit 131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8" name="Connecteur droit 131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9" name="Connecteur droit 131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0" name="Connecteur droit 131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1" name="Connecteur droit 132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2" name="Connecteur droit 132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0" name="Groupe 1279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304" name="Connecteur droit 130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5" name="Connecteur droit 130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6" name="Connecteur droit 130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7" name="Connecteur droit 130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8" name="Connecteur droit 130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9" name="Connecteur droit 130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0" name="Connecteur droit 130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1" name="Connecteur droit 131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2" name="Connecteur droit 131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1" name="Groupe 1280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94" name="Connecteur droit 129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5" name="Connecteur droit 129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6" name="Connecteur droit 129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7" name="Connecteur droit 129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8" name="Connecteur droit 129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9" name="Connecteur droit 129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0" name="Connecteur droit 129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1" name="Connecteur droit 130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2" name="Connecteur droit 130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3" name="Connecteur droit 130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2" name="Groupe 1281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284" name="Connecteur droit 128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5" name="Connecteur droit 128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6" name="Connecteur droit 128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7" name="Connecteur droit 128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8" name="Connecteur droit 128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9" name="Connecteur droit 128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0" name="Connecteur droit 128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1" name="Connecteur droit 129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2" name="Connecteur droit 129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3" name="Connecteur droit 129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83" name="ZoneTexte 1282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323" name="Groupe 1322"/>
          <p:cNvGrpSpPr/>
          <p:nvPr/>
        </p:nvGrpSpPr>
        <p:grpSpPr>
          <a:xfrm>
            <a:off x="1828558" y="5246253"/>
            <a:ext cx="1202557" cy="1027380"/>
            <a:chOff x="997773" y="2038535"/>
            <a:chExt cx="1202557" cy="1027380"/>
          </a:xfrm>
        </p:grpSpPr>
        <p:sp>
          <p:nvSpPr>
            <p:cNvPr id="1324" name="ZoneTexte 1323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325" name="Groupe 1324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326" name="Rectangle 1325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7" name="ZoneTexte 1326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328" name="ZoneTexte 1327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329" name="ZoneTexte 1328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330" name="ZoneTexte 1329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331" name="ZoneTexte 1330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332" name="Connecteur droit 1331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3" name="Connecteur droit 1332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34" name="Groupe 1333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68" name="Connecteur droit 136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9" name="Connecteur droit 136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0" name="Connecteur droit 136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1" name="Connecteur droit 137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2" name="Connecteur droit 137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3" name="Connecteur droit 137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4" name="Connecteur droit 137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5" name="Connecteur droit 137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6" name="Connecteur droit 137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7" name="Connecteur droit 137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5" name="Groupe 1334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359" name="Connecteur droit 135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0" name="Connecteur droit 135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1" name="Connecteur droit 136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2" name="Connecteur droit 136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3" name="Connecteur droit 136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4" name="Connecteur droit 136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5" name="Connecteur droit 136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6" name="Connecteur droit 136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7" name="Connecteur droit 136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6" name="Groupe 1335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49" name="Connecteur droit 134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0" name="Connecteur droit 134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1" name="Connecteur droit 135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2" name="Connecteur droit 135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3" name="Connecteur droit 135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4" name="Connecteur droit 135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5" name="Connecteur droit 135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6" name="Connecteur droit 135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7" name="Connecteur droit 135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8" name="Connecteur droit 135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7" name="Groupe 1336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39" name="Connecteur droit 133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0" name="Connecteur droit 133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1" name="Connecteur droit 134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2" name="Connecteur droit 134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3" name="Connecteur droit 134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4" name="Connecteur droit 134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5" name="Connecteur droit 134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6" name="Connecteur droit 134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7" name="Connecteur droit 134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8" name="Connecteur droit 134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8" name="ZoneTexte 1337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378" name="Groupe 1377"/>
          <p:cNvGrpSpPr/>
          <p:nvPr/>
        </p:nvGrpSpPr>
        <p:grpSpPr>
          <a:xfrm>
            <a:off x="1834229" y="6190254"/>
            <a:ext cx="1202557" cy="1027380"/>
            <a:chOff x="997773" y="2038535"/>
            <a:chExt cx="1202557" cy="1027380"/>
          </a:xfrm>
        </p:grpSpPr>
        <p:sp>
          <p:nvSpPr>
            <p:cNvPr id="1379" name="ZoneTexte 1378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380" name="Groupe 1379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381" name="Rectangle 1380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2" name="ZoneTexte 1381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383" name="ZoneTexte 1382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384" name="ZoneTexte 1383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385" name="ZoneTexte 1384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386" name="ZoneTexte 1385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387" name="Connecteur droit 1386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8" name="Connecteur droit 1387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89" name="Groupe 1388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23" name="Connecteur droit 142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4" name="Connecteur droit 142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5" name="Connecteur droit 142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6" name="Connecteur droit 142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7" name="Connecteur droit 142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8" name="Connecteur droit 142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9" name="Connecteur droit 142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0" name="Connecteur droit 142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1" name="Connecteur droit 143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2" name="Connecteur droit 143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0" name="Groupe 1389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414" name="Connecteur droit 141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5" name="Connecteur droit 141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6" name="Connecteur droit 141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7" name="Connecteur droit 141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8" name="Connecteur droit 141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9" name="Connecteur droit 141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0" name="Connecteur droit 141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1" name="Connecteur droit 142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2" name="Connecteur droit 142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1" name="Groupe 1390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04" name="Connecteur droit 140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5" name="Connecteur droit 140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6" name="Connecteur droit 140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7" name="Connecteur droit 140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8" name="Connecteur droit 140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9" name="Connecteur droit 140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0" name="Connecteur droit 140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1" name="Connecteur droit 141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2" name="Connecteur droit 141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3" name="Connecteur droit 141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2" name="Groupe 1391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394" name="Connecteur droit 139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5" name="Connecteur droit 139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6" name="Connecteur droit 139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7" name="Connecteur droit 139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8" name="Connecteur droit 139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9" name="Connecteur droit 139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0" name="Connecteur droit 139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1" name="Connecteur droit 140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2" name="Connecteur droit 140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3" name="Connecteur droit 140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93" name="ZoneTexte 1392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433" name="Groupe 1432"/>
          <p:cNvGrpSpPr/>
          <p:nvPr/>
        </p:nvGrpSpPr>
        <p:grpSpPr>
          <a:xfrm>
            <a:off x="2895329" y="5244142"/>
            <a:ext cx="1202557" cy="1027380"/>
            <a:chOff x="997773" y="2038535"/>
            <a:chExt cx="1202557" cy="1027380"/>
          </a:xfrm>
        </p:grpSpPr>
        <p:sp>
          <p:nvSpPr>
            <p:cNvPr id="1434" name="ZoneTexte 1433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435" name="Groupe 1434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436" name="Rectangle 1435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7" name="ZoneTexte 1436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438" name="ZoneTexte 1437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439" name="ZoneTexte 1438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440" name="ZoneTexte 1439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441" name="ZoneTexte 1440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442" name="Connecteur droit 1441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3" name="Connecteur droit 1442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44" name="Groupe 1443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78" name="Connecteur droit 1477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9" name="Connecteur droit 147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0" name="Connecteur droit 147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1" name="Connecteur droit 148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2" name="Connecteur droit 148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3" name="Connecteur droit 148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4" name="Connecteur droit 148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5" name="Connecteur droit 148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6" name="Connecteur droit 148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7" name="Connecteur droit 148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5" name="Groupe 1444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469" name="Connecteur droit 1468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0" name="Connecteur droit 1469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1" name="Connecteur droit 1470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2" name="Connecteur droit 1471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3" name="Connecteur droit 1472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4" name="Connecteur droit 1473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5" name="Connecteur droit 1474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6" name="Connecteur droit 1475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7" name="Connecteur droit 1476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6" name="Groupe 1445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59" name="Connecteur droit 145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0" name="Connecteur droit 145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1" name="Connecteur droit 146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2" name="Connecteur droit 146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3" name="Connecteur droit 146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4" name="Connecteur droit 146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5" name="Connecteur droit 146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6" name="Connecteur droit 146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7" name="Connecteur droit 146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8" name="Connecteur droit 146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7" name="Groupe 1446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449" name="Connecteur droit 1448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0" name="Connecteur droit 1449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1" name="Connecteur droit 1450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2" name="Connecteur droit 1451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3" name="Connecteur droit 1452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4" name="Connecteur droit 1453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5" name="Connecteur droit 1454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6" name="Connecteur droit 1455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7" name="Connecteur droit 1456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8" name="Connecteur droit 1457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48" name="ZoneTexte 1447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488" name="Groupe 1487"/>
          <p:cNvGrpSpPr/>
          <p:nvPr/>
        </p:nvGrpSpPr>
        <p:grpSpPr>
          <a:xfrm>
            <a:off x="2898223" y="6194568"/>
            <a:ext cx="1202557" cy="1027380"/>
            <a:chOff x="997773" y="2038535"/>
            <a:chExt cx="1202557" cy="1027380"/>
          </a:xfrm>
        </p:grpSpPr>
        <p:sp>
          <p:nvSpPr>
            <p:cNvPr id="1489" name="ZoneTexte 1488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490" name="Groupe 1489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491" name="Rectangle 1490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2" name="ZoneTexte 1491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493" name="ZoneTexte 1492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494" name="ZoneTexte 1493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495" name="ZoneTexte 1494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496" name="ZoneTexte 1495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497" name="Connecteur droit 1496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8" name="Connecteur droit 1497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99" name="Groupe 1498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533" name="Connecteur droit 153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4" name="Connecteur droit 153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5" name="Connecteur droit 153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6" name="Connecteur droit 153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7" name="Connecteur droit 153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8" name="Connecteur droit 153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9" name="Connecteur droit 153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0" name="Connecteur droit 153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1" name="Connecteur droit 154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2" name="Connecteur droit 154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0" name="Groupe 1499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524" name="Connecteur droit 152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5" name="Connecteur droit 152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6" name="Connecteur droit 152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7" name="Connecteur droit 152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8" name="Connecteur droit 152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9" name="Connecteur droit 152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0" name="Connecteur droit 152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1" name="Connecteur droit 153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2" name="Connecteur droit 153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1" name="Groupe 1500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514" name="Connecteur droit 151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5" name="Connecteur droit 151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6" name="Connecteur droit 151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7" name="Connecteur droit 151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8" name="Connecteur droit 151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9" name="Connecteur droit 151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0" name="Connecteur droit 151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1" name="Connecteur droit 152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2" name="Connecteur droit 152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3" name="Connecteur droit 152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2" name="Groupe 1501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504" name="Connecteur droit 150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5" name="Connecteur droit 150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6" name="Connecteur droit 150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7" name="Connecteur droit 150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8" name="Connecteur droit 150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9" name="Connecteur droit 150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0" name="Connecteur droit 150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1" name="Connecteur droit 151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2" name="Connecteur droit 151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3" name="Connecteur droit 151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03" name="ZoneTexte 1502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598" name="Groupe 1597"/>
          <p:cNvGrpSpPr/>
          <p:nvPr/>
        </p:nvGrpSpPr>
        <p:grpSpPr>
          <a:xfrm>
            <a:off x="3982885" y="5233861"/>
            <a:ext cx="1202557" cy="1027380"/>
            <a:chOff x="997773" y="2038535"/>
            <a:chExt cx="1202557" cy="1027380"/>
          </a:xfrm>
        </p:grpSpPr>
        <p:sp>
          <p:nvSpPr>
            <p:cNvPr id="1599" name="ZoneTexte 1598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600" name="Groupe 1599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601" name="Rectangle 1600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2" name="ZoneTexte 1601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603" name="ZoneTexte 1602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604" name="ZoneTexte 1603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605" name="ZoneTexte 1604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606" name="ZoneTexte 1605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607" name="Connecteur droit 1606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8" name="Connecteur droit 1607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09" name="Groupe 1608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43" name="Connecteur droit 164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4" name="Connecteur droit 164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5" name="Connecteur droit 164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6" name="Connecteur droit 164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7" name="Connecteur droit 164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8" name="Connecteur droit 164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9" name="Connecteur droit 164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0" name="Connecteur droit 164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1" name="Connecteur droit 165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2" name="Connecteur droit 165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0" name="Groupe 1609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634" name="Connecteur droit 163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5" name="Connecteur droit 163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6" name="Connecteur droit 163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7" name="Connecteur droit 163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8" name="Connecteur droit 163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9" name="Connecteur droit 163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0" name="Connecteur droit 163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1" name="Connecteur droit 164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2" name="Connecteur droit 164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1" name="Groupe 1610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24" name="Connecteur droit 162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5" name="Connecteur droit 162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6" name="Connecteur droit 162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7" name="Connecteur droit 162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8" name="Connecteur droit 162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9" name="Connecteur droit 162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0" name="Connecteur droit 162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1" name="Connecteur droit 163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2" name="Connecteur droit 163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3" name="Connecteur droit 163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2" name="Groupe 1611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614" name="Connecteur droit 161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5" name="Connecteur droit 161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6" name="Connecteur droit 161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7" name="Connecteur droit 161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8" name="Connecteur droit 161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9" name="Connecteur droit 161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0" name="Connecteur droit 161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1" name="Connecteur droit 162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2" name="Connecteur droit 162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3" name="Connecteur droit 162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13" name="ZoneTexte 1612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1708" name="Groupe 1707"/>
          <p:cNvGrpSpPr/>
          <p:nvPr/>
        </p:nvGrpSpPr>
        <p:grpSpPr>
          <a:xfrm>
            <a:off x="3965058" y="6189997"/>
            <a:ext cx="1202557" cy="1027380"/>
            <a:chOff x="997773" y="2038535"/>
            <a:chExt cx="1202557" cy="1027380"/>
          </a:xfrm>
        </p:grpSpPr>
        <p:sp>
          <p:nvSpPr>
            <p:cNvPr id="1709" name="ZoneTexte 1708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1710" name="Groupe 1709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1711" name="Rectangle 1710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2" name="ZoneTexte 1711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1713" name="ZoneTexte 1712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1714" name="ZoneTexte 1713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1715" name="ZoneTexte 1714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1716" name="ZoneTexte 1715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1717" name="Connecteur droit 1716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8" name="Connecteur droit 1717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9" name="Groupe 1718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53" name="Connecteur droit 1752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4" name="Connecteur droit 175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5" name="Connecteur droit 175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6" name="Connecteur droit 175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7" name="Connecteur droit 175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8" name="Connecteur droit 175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9" name="Connecteur droit 175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0" name="Connecteur droit 175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1" name="Connecteur droit 176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2" name="Connecteur droit 176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0" name="Groupe 1719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1744" name="Connecteur droit 1743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5" name="Connecteur droit 1744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6" name="Connecteur droit 1745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7" name="Connecteur droit 1746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8" name="Connecteur droit 1747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9" name="Connecteur droit 1748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0" name="Connecteur droit 1749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1" name="Connecteur droit 1750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2" name="Connecteur droit 1751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1" name="Groupe 1720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34" name="Connecteur droit 173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5" name="Connecteur droit 173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6" name="Connecteur droit 173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7" name="Connecteur droit 173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8" name="Connecteur droit 173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9" name="Connecteur droit 173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0" name="Connecteur droit 173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1" name="Connecteur droit 174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2" name="Connecteur droit 174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3" name="Connecteur droit 174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2" name="Groupe 1721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1724" name="Connecteur droit 1723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5" name="Connecteur droit 1724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6" name="Connecteur droit 1725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7" name="Connecteur droit 1726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8" name="Connecteur droit 1727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9" name="Connecteur droit 1728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0" name="Connecteur droit 1729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1" name="Connecteur droit 1730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2" name="Connecteur droit 1731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3" name="Connecteur droit 1732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23" name="ZoneTexte 1722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sp>
        <p:nvSpPr>
          <p:cNvPr id="1763" name="ZoneTexte 90"/>
          <p:cNvSpPr txBox="1">
            <a:spLocks noChangeArrowheads="1"/>
          </p:cNvSpPr>
          <p:nvPr/>
        </p:nvSpPr>
        <p:spPr bwMode="auto">
          <a:xfrm>
            <a:off x="1215775" y="5009049"/>
            <a:ext cx="34817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1100" b="1" dirty="0" smtClean="0">
                <a:solidFill>
                  <a:srgbClr val="000000"/>
                </a:solidFill>
              </a:rPr>
              <a:t>NT</a:t>
            </a:r>
            <a:endParaRPr lang="fr-FR" sz="1100" b="1" dirty="0">
              <a:solidFill>
                <a:srgbClr val="000000"/>
              </a:solidFill>
            </a:endParaRPr>
          </a:p>
        </p:txBody>
      </p:sp>
      <p:sp>
        <p:nvSpPr>
          <p:cNvPr id="1764" name="ZoneTexte 91"/>
          <p:cNvSpPr txBox="1">
            <a:spLocks noChangeArrowheads="1"/>
          </p:cNvSpPr>
          <p:nvPr/>
        </p:nvSpPr>
        <p:spPr bwMode="auto">
          <a:xfrm>
            <a:off x="2203440" y="5038734"/>
            <a:ext cx="527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sz="1100" b="1" dirty="0">
                <a:solidFill>
                  <a:srgbClr val="000000"/>
                </a:solidFill>
              </a:rPr>
              <a:t>TNFα </a:t>
            </a:r>
          </a:p>
        </p:txBody>
      </p:sp>
      <p:sp>
        <p:nvSpPr>
          <p:cNvPr id="1765" name="ZoneTexte 259"/>
          <p:cNvSpPr txBox="1"/>
          <p:nvPr/>
        </p:nvSpPr>
        <p:spPr>
          <a:xfrm>
            <a:off x="3267866" y="5010305"/>
            <a:ext cx="590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TGFβ1 </a:t>
            </a:r>
            <a:endParaRPr lang="fr-FR" sz="1100" b="1" dirty="0"/>
          </a:p>
        </p:txBody>
      </p:sp>
      <p:sp>
        <p:nvSpPr>
          <p:cNvPr id="1766" name="ZoneTexte 260"/>
          <p:cNvSpPr txBox="1"/>
          <p:nvPr/>
        </p:nvSpPr>
        <p:spPr>
          <a:xfrm>
            <a:off x="4131488" y="5000237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TNFα</a:t>
            </a:r>
            <a:r>
              <a:rPr lang="fr-FR" sz="1100" b="1" dirty="0"/>
              <a:t>+TGFβ1 </a:t>
            </a:r>
          </a:p>
        </p:txBody>
      </p:sp>
      <p:cxnSp>
        <p:nvCxnSpPr>
          <p:cNvPr id="1767" name="Connecteur droit avec flèche 1766"/>
          <p:cNvCxnSpPr>
            <a:cxnSpLocks noChangeShapeType="1"/>
          </p:cNvCxnSpPr>
          <p:nvPr/>
        </p:nvCxnSpPr>
        <p:spPr bwMode="auto">
          <a:xfrm>
            <a:off x="785342" y="7189058"/>
            <a:ext cx="40846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70" name="Groupe 1769"/>
          <p:cNvGrpSpPr/>
          <p:nvPr/>
        </p:nvGrpSpPr>
        <p:grpSpPr>
          <a:xfrm>
            <a:off x="5289825" y="5907094"/>
            <a:ext cx="78278" cy="134646"/>
            <a:chOff x="5421524" y="1515722"/>
            <a:chExt cx="78278" cy="134646"/>
          </a:xfrm>
        </p:grpSpPr>
        <p:sp>
          <p:nvSpPr>
            <p:cNvPr id="1768" name="Plaque 1767"/>
            <p:cNvSpPr/>
            <p:nvPr/>
          </p:nvSpPr>
          <p:spPr>
            <a:xfrm>
              <a:off x="5421525" y="1515722"/>
              <a:ext cx="78277" cy="33902"/>
            </a:xfrm>
            <a:prstGeom prst="bevel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769" name="Plaque 1768"/>
            <p:cNvSpPr/>
            <p:nvPr/>
          </p:nvSpPr>
          <p:spPr>
            <a:xfrm>
              <a:off x="5421524" y="1616466"/>
              <a:ext cx="78277" cy="33902"/>
            </a:xfrm>
            <a:prstGeom prst="bevel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1039" name="Rectangle 1038"/>
          <p:cNvSpPr/>
          <p:nvPr/>
        </p:nvSpPr>
        <p:spPr>
          <a:xfrm>
            <a:off x="4930491" y="8522962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7</a:t>
            </a:r>
            <a:endParaRPr lang="en-US" sz="2400" b="1" dirty="0"/>
          </a:p>
        </p:txBody>
      </p:sp>
      <p:sp>
        <p:nvSpPr>
          <p:cNvPr id="1040" name="ZoneTexte 1039"/>
          <p:cNvSpPr txBox="1"/>
          <p:nvPr/>
        </p:nvSpPr>
        <p:spPr>
          <a:xfrm>
            <a:off x="-27384" y="5030632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D</a:t>
            </a:r>
            <a:endParaRPr lang="fr-FR" sz="2000" b="1" dirty="0"/>
          </a:p>
        </p:txBody>
      </p:sp>
      <p:sp>
        <p:nvSpPr>
          <p:cNvPr id="1041" name="ZoneTexte 1040"/>
          <p:cNvSpPr txBox="1"/>
          <p:nvPr/>
        </p:nvSpPr>
        <p:spPr>
          <a:xfrm>
            <a:off x="-38606" y="2404883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  <p:grpSp>
        <p:nvGrpSpPr>
          <p:cNvPr id="1042" name="Grouper 2"/>
          <p:cNvGrpSpPr/>
          <p:nvPr/>
        </p:nvGrpSpPr>
        <p:grpSpPr>
          <a:xfrm>
            <a:off x="1831560" y="1186713"/>
            <a:ext cx="1049398" cy="1005374"/>
            <a:chOff x="518275" y="829011"/>
            <a:chExt cx="908137" cy="1064386"/>
          </a:xfrm>
        </p:grpSpPr>
        <p:sp>
          <p:nvSpPr>
            <p:cNvPr id="1043" name="Text Box 8"/>
            <p:cNvSpPr txBox="1">
              <a:spLocks noChangeArrowheads="1"/>
            </p:cNvSpPr>
            <p:nvPr/>
          </p:nvSpPr>
          <p:spPr bwMode="auto">
            <a:xfrm>
              <a:off x="518275" y="1616431"/>
              <a:ext cx="471933" cy="276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100" b="1" dirty="0" smtClean="0">
                  <a:latin typeface="Calibri"/>
                  <a:cs typeface="Calibri"/>
                </a:rPr>
                <a:t>ACTIN</a:t>
              </a:r>
              <a:endParaRPr lang="fr-FR" sz="1100" b="1" dirty="0">
                <a:latin typeface="Calibri"/>
                <a:cs typeface="Calibri"/>
              </a:endParaRPr>
            </a:p>
          </p:txBody>
        </p:sp>
        <p:sp>
          <p:nvSpPr>
            <p:cNvPr id="1044" name="ZoneTexte 1043"/>
            <p:cNvSpPr txBox="1"/>
            <p:nvPr/>
          </p:nvSpPr>
          <p:spPr>
            <a:xfrm flipH="1">
              <a:off x="544768" y="1374284"/>
              <a:ext cx="881644" cy="276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latin typeface="Calibri"/>
                  <a:cs typeface="Calibri"/>
                </a:rPr>
                <a:t>IK</a:t>
              </a:r>
              <a:r>
                <a:rPr lang="fr-FR" sz="1100" b="1" dirty="0" err="1">
                  <a:latin typeface="Calibri"/>
                  <a:cs typeface="Calibri"/>
                </a:rPr>
                <a:t>Kε</a:t>
              </a:r>
              <a:r>
                <a:rPr lang="fr-FR" sz="1100" b="1" dirty="0">
                  <a:latin typeface="Calibri"/>
                  <a:cs typeface="Calibri"/>
                </a:rPr>
                <a:t> </a:t>
              </a:r>
            </a:p>
          </p:txBody>
        </p:sp>
        <p:sp>
          <p:nvSpPr>
            <p:cNvPr id="1045" name="ZoneTexte 1044"/>
            <p:cNvSpPr txBox="1"/>
            <p:nvPr/>
          </p:nvSpPr>
          <p:spPr>
            <a:xfrm rot="16200000">
              <a:off x="700389" y="1069949"/>
              <a:ext cx="684269" cy="226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 </a:t>
              </a:r>
              <a:r>
                <a:rPr lang="fr-FR" sz="1100" b="1" baseline="30000" dirty="0" smtClean="0"/>
                <a:t>ctrl</a:t>
              </a:r>
              <a:endParaRPr lang="fr-FR" sz="1100" b="1" dirty="0"/>
            </a:p>
          </p:txBody>
        </p:sp>
        <p:sp>
          <p:nvSpPr>
            <p:cNvPr id="1046" name="ZoneTexte 1045"/>
            <p:cNvSpPr txBox="1"/>
            <p:nvPr/>
          </p:nvSpPr>
          <p:spPr>
            <a:xfrm rot="16200000">
              <a:off x="927527" y="1063888"/>
              <a:ext cx="696148" cy="226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A549</a:t>
              </a:r>
              <a:r>
                <a:rPr lang="fr-FR" sz="1100" b="1" baseline="30000" dirty="0" smtClean="0"/>
                <a:t>IKK</a:t>
              </a:r>
              <a:r>
                <a:rPr lang="fr-FR" sz="1100" baseline="30000" dirty="0" smtClean="0">
                  <a:cs typeface="Calibri"/>
                </a:rPr>
                <a:t>ε</a:t>
              </a:r>
              <a:endParaRPr lang="fr-FR" sz="1100" b="1" baseline="30000" dirty="0"/>
            </a:p>
          </p:txBody>
        </p:sp>
        <p:pic>
          <p:nvPicPr>
            <p:cNvPr id="1047" name="Image 1046"/>
            <p:cNvPicPr>
              <a:picLocks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40260" t="9141" r="19042"/>
            <a:stretch/>
          </p:blipFill>
          <p:spPr>
            <a:xfrm flipH="1">
              <a:off x="951705" y="1448849"/>
              <a:ext cx="431999" cy="192177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  <p:pic>
          <p:nvPicPr>
            <p:cNvPr id="1048" name="Image 1047"/>
            <p:cNvPicPr>
              <a:picLocks/>
            </p:cNvPicPr>
            <p:nvPr/>
          </p:nvPicPr>
          <p:blipFill rotWithShape="1">
            <a:blip r:embed="rId20" cstate="print"/>
            <a:srcRect l="40259" r="22810"/>
            <a:stretch/>
          </p:blipFill>
          <p:spPr>
            <a:xfrm flipH="1">
              <a:off x="951705" y="1684738"/>
              <a:ext cx="431999" cy="192178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</p:grpSp>
      <p:sp>
        <p:nvSpPr>
          <p:cNvPr id="1049" name="ZoneTexte 1048"/>
          <p:cNvSpPr txBox="1"/>
          <p:nvPr/>
        </p:nvSpPr>
        <p:spPr>
          <a:xfrm>
            <a:off x="-13096" y="578751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1050" name="ZoneTexte 1049"/>
          <p:cNvSpPr txBox="1"/>
          <p:nvPr/>
        </p:nvSpPr>
        <p:spPr>
          <a:xfrm>
            <a:off x="5371509" y="3670322"/>
            <a:ext cx="57369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0" dirty="0" smtClean="0">
                <a:solidFill>
                  <a:prstClr val="black"/>
                </a:solidFill>
              </a:rPr>
              <a:t>EPCAM</a:t>
            </a:r>
            <a:endParaRPr lang="fr-FR" sz="1000" kern="0" dirty="0">
              <a:solidFill>
                <a:prstClr val="black"/>
              </a:solidFill>
            </a:endParaRPr>
          </a:p>
        </p:txBody>
      </p:sp>
      <p:grpSp>
        <p:nvGrpSpPr>
          <p:cNvPr id="1051" name="Groupe 1050"/>
          <p:cNvGrpSpPr/>
          <p:nvPr/>
        </p:nvGrpSpPr>
        <p:grpSpPr>
          <a:xfrm>
            <a:off x="295105" y="867709"/>
            <a:ext cx="951637" cy="1363259"/>
            <a:chOff x="1211419" y="1641956"/>
            <a:chExt cx="928550" cy="1363258"/>
          </a:xfrm>
        </p:grpSpPr>
        <p:sp>
          <p:nvSpPr>
            <p:cNvPr id="1052" name="ZoneTexte 1051"/>
            <p:cNvSpPr txBox="1"/>
            <p:nvPr/>
          </p:nvSpPr>
          <p:spPr>
            <a:xfrm rot="16200000">
              <a:off x="1629882" y="2238441"/>
              <a:ext cx="348172" cy="255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/>
              </a:lvl1pPr>
            </a:lstStyle>
            <a:p>
              <a:r>
                <a:rPr lang="fr-FR" sz="1100" dirty="0" smtClean="0"/>
                <a:t>NT</a:t>
              </a:r>
              <a:endParaRPr lang="fr-FR" sz="1100" dirty="0"/>
            </a:p>
          </p:txBody>
        </p:sp>
        <p:sp>
          <p:nvSpPr>
            <p:cNvPr id="1053" name="ZoneTexte 1052"/>
            <p:cNvSpPr txBox="1"/>
            <p:nvPr/>
          </p:nvSpPr>
          <p:spPr>
            <a:xfrm rot="16200000">
              <a:off x="1519967" y="1984164"/>
              <a:ext cx="939680" cy="255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/>
              </a:lvl1pPr>
            </a:lstStyle>
            <a:p>
              <a:r>
                <a:rPr lang="fr-FR" sz="1100" dirty="0" smtClean="0"/>
                <a:t>TNFα+TGFβ1</a:t>
              </a:r>
              <a:endParaRPr lang="fr-FR" sz="1100" dirty="0"/>
            </a:p>
          </p:txBody>
        </p:sp>
        <p:pic>
          <p:nvPicPr>
            <p:cNvPr id="1054" name="Image 1053"/>
            <p:cNvPicPr>
              <a:picLocks/>
            </p:cNvPicPr>
            <p:nvPr/>
          </p:nvPicPr>
          <p:blipFill rotWithShape="1">
            <a:blip r:embed="rId21" cstate="print"/>
            <a:srcRect l="50737" t="7450" r="18150" b="15605"/>
            <a:stretch/>
          </p:blipFill>
          <p:spPr>
            <a:xfrm>
              <a:off x="1692492" y="2774649"/>
              <a:ext cx="431999" cy="19952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  <p:sp>
          <p:nvSpPr>
            <p:cNvPr id="1055" name="ZoneTexte 1054"/>
            <p:cNvSpPr txBox="1"/>
            <p:nvPr/>
          </p:nvSpPr>
          <p:spPr>
            <a:xfrm>
              <a:off x="1211419" y="2743604"/>
              <a:ext cx="5321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rgbClr val="6345E0"/>
                  </a:solidFill>
                </a:defRPr>
              </a:lvl1pPr>
            </a:lstStyle>
            <a:p>
              <a:r>
                <a:rPr lang="fr-FR" sz="1100" b="1" dirty="0" smtClean="0">
                  <a:solidFill>
                    <a:schemeClr val="tx1"/>
                  </a:solidFill>
                  <a:latin typeface="Calibri"/>
                  <a:cs typeface="Calibri"/>
                </a:rPr>
                <a:t>ACTIN</a:t>
              </a:r>
              <a:endParaRPr lang="fr-FR" sz="1100" b="1" dirty="0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  <p:pic>
          <p:nvPicPr>
            <p:cNvPr id="1056" name="Image 1055"/>
            <p:cNvPicPr>
              <a:picLocks/>
            </p:cNvPicPr>
            <p:nvPr/>
          </p:nvPicPr>
          <p:blipFill rotWithShape="1">
            <a:blip r:embed="rId22" cstate="print"/>
            <a:srcRect r="73944" b="3739"/>
            <a:stretch/>
          </p:blipFill>
          <p:spPr>
            <a:xfrm>
              <a:off x="1692492" y="2512926"/>
              <a:ext cx="431999" cy="19951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pic>
        <p:sp>
          <p:nvSpPr>
            <p:cNvPr id="1057" name="ZoneTexte 1056"/>
            <p:cNvSpPr txBox="1"/>
            <p:nvPr/>
          </p:nvSpPr>
          <p:spPr>
            <a:xfrm>
              <a:off x="1235186" y="2450831"/>
              <a:ext cx="9047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rgbClr val="6345E0"/>
                  </a:solidFill>
                </a:defRPr>
              </a:lvl1pPr>
            </a:lstStyle>
            <a:p>
              <a:r>
                <a:rPr lang="fr-FR" sz="1100" b="1" dirty="0" err="1" smtClean="0">
                  <a:solidFill>
                    <a:schemeClr val="tx1"/>
                  </a:solidFill>
                  <a:latin typeface="Calibri"/>
                  <a:cs typeface="Calibri"/>
                </a:rPr>
                <a:t>IKK</a:t>
              </a:r>
              <a:r>
                <a:rPr lang="fr-FR" sz="1100" b="1" kern="0" dirty="0" err="1" smtClean="0">
                  <a:solidFill>
                    <a:schemeClr val="tx1"/>
                  </a:solidFill>
                  <a:latin typeface="Calibri"/>
                  <a:cs typeface="Calibri"/>
                </a:rPr>
                <a:t>ε</a:t>
              </a:r>
              <a:r>
                <a:rPr lang="fr-FR" sz="1100" b="1" kern="0" dirty="0" smtClean="0">
                  <a:solidFill>
                    <a:schemeClr val="tx1"/>
                  </a:solidFill>
                  <a:latin typeface="Calibri"/>
                  <a:cs typeface="Calibri"/>
                </a:rPr>
                <a:t> </a:t>
              </a:r>
              <a:endParaRPr lang="fr-FR" sz="1100" b="1" dirty="0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058" name="ZoneTexte 1057"/>
          <p:cNvSpPr txBox="1"/>
          <p:nvPr/>
        </p:nvSpPr>
        <p:spPr>
          <a:xfrm>
            <a:off x="1677224" y="578751"/>
            <a:ext cx="357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8992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4930491" y="8522962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8</a:t>
            </a:r>
            <a:endParaRPr lang="en-US" sz="2400" b="1" dirty="0"/>
          </a:p>
        </p:txBody>
      </p:sp>
      <p:grpSp>
        <p:nvGrpSpPr>
          <p:cNvPr id="49" name="Groupe 48"/>
          <p:cNvGrpSpPr/>
          <p:nvPr/>
        </p:nvGrpSpPr>
        <p:grpSpPr>
          <a:xfrm>
            <a:off x="848705" y="3782205"/>
            <a:ext cx="1912145" cy="313820"/>
            <a:chOff x="1017226" y="3927797"/>
            <a:chExt cx="1912145" cy="313820"/>
          </a:xfrm>
        </p:grpSpPr>
        <p:sp>
          <p:nvSpPr>
            <p:cNvPr id="14" name="Plaque 13"/>
            <p:cNvSpPr>
              <a:spLocks noChangeArrowheads="1"/>
            </p:cNvSpPr>
            <p:nvPr/>
          </p:nvSpPr>
          <p:spPr bwMode="auto">
            <a:xfrm>
              <a:off x="1017226" y="3995146"/>
              <a:ext cx="91678" cy="48591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FF9A99"/>
                </a:gs>
                <a:gs pos="100000">
                  <a:srgbClr val="D1403C"/>
                </a:gs>
              </a:gsLst>
              <a:lin ang="54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100" kern="0" dirty="0">
                <a:solidFill>
                  <a:prstClr val="white"/>
                </a:solidFill>
              </a:endParaRPr>
            </a:p>
          </p:txBody>
        </p:sp>
        <p:sp>
          <p:nvSpPr>
            <p:cNvPr id="15" name="Plaque 14"/>
            <p:cNvSpPr>
              <a:spLocks noChangeArrowheads="1"/>
            </p:cNvSpPr>
            <p:nvPr/>
          </p:nvSpPr>
          <p:spPr bwMode="auto">
            <a:xfrm>
              <a:off x="1017226" y="4118314"/>
              <a:ext cx="91678" cy="4859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100" kern="0">
                <a:solidFill>
                  <a:prstClr val="white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 bwMode="auto">
            <a:xfrm>
              <a:off x="1074377" y="3927797"/>
              <a:ext cx="837009" cy="1614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 err="1">
                  <a:solidFill>
                    <a:prstClr val="black"/>
                  </a:solidFill>
                </a:rPr>
                <a:t>Isotype</a:t>
              </a:r>
              <a:endParaRPr lang="fr-FR" sz="1000" kern="0" dirty="0">
                <a:solidFill>
                  <a:prstClr val="black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 bwMode="auto">
            <a:xfrm>
              <a:off x="1074377" y="4080122"/>
              <a:ext cx="1854994" cy="1614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 kern="0" dirty="0">
                  <a:solidFill>
                    <a:prstClr val="black"/>
                  </a:solidFill>
                </a:rPr>
                <a:t>PD-L1</a:t>
              </a:r>
            </a:p>
          </p:txBody>
        </p:sp>
      </p:grpSp>
      <p:sp>
        <p:nvSpPr>
          <p:cNvPr id="43" name="ZoneTexte 42"/>
          <p:cNvSpPr txBox="1"/>
          <p:nvPr/>
        </p:nvSpPr>
        <p:spPr>
          <a:xfrm>
            <a:off x="0" y="103131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45" name="ZoneTexte 44"/>
          <p:cNvSpPr txBox="1"/>
          <p:nvPr/>
        </p:nvSpPr>
        <p:spPr>
          <a:xfrm>
            <a:off x="5611" y="2784673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  <p:grpSp>
        <p:nvGrpSpPr>
          <p:cNvPr id="32" name="Groupe 31"/>
          <p:cNvGrpSpPr/>
          <p:nvPr/>
        </p:nvGrpSpPr>
        <p:grpSpPr>
          <a:xfrm>
            <a:off x="117460" y="2684092"/>
            <a:ext cx="4825981" cy="4923359"/>
            <a:chOff x="733631" y="4362545"/>
            <a:chExt cx="4825981" cy="4923359"/>
          </a:xfrm>
        </p:grpSpPr>
        <p:pic>
          <p:nvPicPr>
            <p:cNvPr id="52" name="Image 51"/>
            <p:cNvPicPr>
              <a:picLocks/>
            </p:cNvPicPr>
            <p:nvPr/>
          </p:nvPicPr>
          <p:blipFill rotWithShape="1">
            <a:blip r:embed="rId2"/>
            <a:srcRect r="53960"/>
            <a:stretch/>
          </p:blipFill>
          <p:spPr>
            <a:xfrm>
              <a:off x="1764284" y="5654205"/>
              <a:ext cx="979257" cy="820721"/>
            </a:xfrm>
            <a:prstGeom prst="rect">
              <a:avLst/>
            </a:prstGeom>
          </p:spPr>
        </p:pic>
        <p:pic>
          <p:nvPicPr>
            <p:cNvPr id="53" name="Image 52"/>
            <p:cNvPicPr>
              <a:picLocks/>
            </p:cNvPicPr>
            <p:nvPr/>
          </p:nvPicPr>
          <p:blipFill rotWithShape="1">
            <a:blip r:embed="rId3"/>
            <a:srcRect r="54468"/>
            <a:stretch/>
          </p:blipFill>
          <p:spPr>
            <a:xfrm>
              <a:off x="2804432" y="5655458"/>
              <a:ext cx="997706" cy="839355"/>
            </a:xfrm>
            <a:prstGeom prst="rect">
              <a:avLst/>
            </a:prstGeom>
          </p:spPr>
        </p:pic>
        <p:pic>
          <p:nvPicPr>
            <p:cNvPr id="54" name="Image 53"/>
            <p:cNvPicPr>
              <a:picLocks/>
            </p:cNvPicPr>
            <p:nvPr/>
          </p:nvPicPr>
          <p:blipFill rotWithShape="1">
            <a:blip r:embed="rId4"/>
            <a:srcRect r="53960"/>
            <a:stretch/>
          </p:blipFill>
          <p:spPr>
            <a:xfrm>
              <a:off x="1773366" y="6526815"/>
              <a:ext cx="1024858" cy="843909"/>
            </a:xfrm>
            <a:prstGeom prst="rect">
              <a:avLst/>
            </a:prstGeom>
          </p:spPr>
        </p:pic>
        <p:pic>
          <p:nvPicPr>
            <p:cNvPr id="55" name="Image 54"/>
            <p:cNvPicPr>
              <a:picLocks/>
            </p:cNvPicPr>
            <p:nvPr/>
          </p:nvPicPr>
          <p:blipFill rotWithShape="1">
            <a:blip r:embed="rId5"/>
            <a:srcRect r="54468"/>
            <a:stretch/>
          </p:blipFill>
          <p:spPr>
            <a:xfrm>
              <a:off x="2821886" y="6522821"/>
              <a:ext cx="1000694" cy="847903"/>
            </a:xfrm>
            <a:prstGeom prst="rect">
              <a:avLst/>
            </a:prstGeom>
          </p:spPr>
        </p:pic>
        <p:pic>
          <p:nvPicPr>
            <p:cNvPr id="56" name="Image 55"/>
            <p:cNvPicPr>
              <a:picLocks/>
            </p:cNvPicPr>
            <p:nvPr/>
          </p:nvPicPr>
          <p:blipFill rotWithShape="1">
            <a:blip r:embed="rId6"/>
            <a:srcRect r="53960"/>
            <a:stretch/>
          </p:blipFill>
          <p:spPr>
            <a:xfrm>
              <a:off x="1780957" y="7385132"/>
              <a:ext cx="1026650" cy="847911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/>
            </p:cNvPicPr>
            <p:nvPr/>
          </p:nvPicPr>
          <p:blipFill rotWithShape="1">
            <a:blip r:embed="rId7"/>
            <a:srcRect r="54468"/>
            <a:stretch/>
          </p:blipFill>
          <p:spPr>
            <a:xfrm>
              <a:off x="2823860" y="7386766"/>
              <a:ext cx="1036823" cy="841513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/>
            </p:cNvPicPr>
            <p:nvPr/>
          </p:nvPicPr>
          <p:blipFill rotWithShape="1">
            <a:blip r:embed="rId8"/>
            <a:srcRect r="57573"/>
            <a:stretch/>
          </p:blipFill>
          <p:spPr>
            <a:xfrm>
              <a:off x="1821407" y="8265774"/>
              <a:ext cx="1000880" cy="841528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/>
            </p:cNvPicPr>
            <p:nvPr/>
          </p:nvPicPr>
          <p:blipFill rotWithShape="1">
            <a:blip r:embed="rId9"/>
            <a:srcRect r="58025"/>
            <a:stretch/>
          </p:blipFill>
          <p:spPr>
            <a:xfrm>
              <a:off x="2865676" y="8275210"/>
              <a:ext cx="994653" cy="832091"/>
            </a:xfrm>
            <a:prstGeom prst="rect">
              <a:avLst/>
            </a:prstGeom>
          </p:spPr>
        </p:pic>
        <p:sp>
          <p:nvSpPr>
            <p:cNvPr id="60" name="ZoneTexte 41"/>
            <p:cNvSpPr txBox="1"/>
            <p:nvPr/>
          </p:nvSpPr>
          <p:spPr>
            <a:xfrm>
              <a:off x="3890921" y="7031164"/>
              <a:ext cx="13532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MRT67307 </a:t>
              </a:r>
              <a:r>
                <a:rPr lang="fr-FR" sz="1100" b="1" dirty="0"/>
                <a:t>(</a:t>
              </a:r>
              <a:r>
                <a:rPr lang="fr-FR" sz="1100" b="1" dirty="0" smtClean="0"/>
                <a:t>100nM)</a:t>
              </a:r>
              <a:endParaRPr lang="fr-FR" sz="1100" b="1" dirty="0"/>
            </a:p>
          </p:txBody>
        </p:sp>
        <p:pic>
          <p:nvPicPr>
            <p:cNvPr id="61" name="Image 60"/>
            <p:cNvPicPr>
              <a:picLocks/>
            </p:cNvPicPr>
            <p:nvPr/>
          </p:nvPicPr>
          <p:blipFill rotWithShape="1">
            <a:blip r:embed="rId10"/>
            <a:srcRect r="42437"/>
            <a:stretch/>
          </p:blipFill>
          <p:spPr>
            <a:xfrm>
              <a:off x="1746688" y="4774896"/>
              <a:ext cx="996691" cy="834537"/>
            </a:xfrm>
            <a:prstGeom prst="rect">
              <a:avLst/>
            </a:prstGeom>
          </p:spPr>
        </p:pic>
        <p:pic>
          <p:nvPicPr>
            <p:cNvPr id="62" name="Image 61"/>
            <p:cNvPicPr>
              <a:picLocks/>
            </p:cNvPicPr>
            <p:nvPr/>
          </p:nvPicPr>
          <p:blipFill rotWithShape="1">
            <a:blip r:embed="rId11"/>
            <a:srcRect r="42051"/>
            <a:stretch/>
          </p:blipFill>
          <p:spPr>
            <a:xfrm>
              <a:off x="2786565" y="4798745"/>
              <a:ext cx="1010809" cy="827401"/>
            </a:xfrm>
            <a:prstGeom prst="rect">
              <a:avLst/>
            </a:prstGeom>
          </p:spPr>
        </p:pic>
        <p:sp>
          <p:nvSpPr>
            <p:cNvPr id="63" name="ZoneTexte 47"/>
            <p:cNvSpPr txBox="1"/>
            <p:nvPr/>
          </p:nvSpPr>
          <p:spPr>
            <a:xfrm>
              <a:off x="1312711" y="5027645"/>
              <a:ext cx="348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NT</a:t>
              </a:r>
              <a:endParaRPr lang="fr-FR" sz="1100" b="1" dirty="0"/>
            </a:p>
          </p:txBody>
        </p:sp>
        <p:sp>
          <p:nvSpPr>
            <p:cNvPr id="64" name="ZoneTexte 48"/>
            <p:cNvSpPr txBox="1"/>
            <p:nvPr/>
          </p:nvSpPr>
          <p:spPr>
            <a:xfrm>
              <a:off x="835063" y="5848341"/>
              <a:ext cx="8194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MRT67307</a:t>
              </a:r>
              <a:endParaRPr lang="fr-FR" sz="1100" b="1" dirty="0"/>
            </a:p>
          </p:txBody>
        </p:sp>
        <p:sp>
          <p:nvSpPr>
            <p:cNvPr id="65" name="ZoneTexte 49"/>
            <p:cNvSpPr txBox="1"/>
            <p:nvPr/>
          </p:nvSpPr>
          <p:spPr>
            <a:xfrm>
              <a:off x="733631" y="8472026"/>
              <a:ext cx="93807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100" b="1" dirty="0" smtClean="0"/>
                <a:t>MRT67307</a:t>
              </a:r>
            </a:p>
            <a:p>
              <a:pPr algn="ctr"/>
              <a:r>
                <a:rPr lang="fr-FR" sz="1100" b="1" dirty="0" smtClean="0"/>
                <a:t>+TNF</a:t>
              </a:r>
              <a:r>
                <a:rPr lang="el-GR" sz="1100" b="1" dirty="0" smtClean="0"/>
                <a:t>α</a:t>
              </a:r>
              <a:r>
                <a:rPr lang="fr-FR" sz="1100" b="1" dirty="0" smtClean="0"/>
                <a:t>+TGF</a:t>
              </a:r>
              <a:r>
                <a:rPr lang="el-GR" sz="1100" b="1" dirty="0" smtClean="0"/>
                <a:t>β</a:t>
              </a:r>
              <a:endParaRPr lang="fr-FR" sz="1100" b="1" dirty="0"/>
            </a:p>
          </p:txBody>
        </p:sp>
        <p:sp>
          <p:nvSpPr>
            <p:cNvPr id="66" name="ZoneTexte 50"/>
            <p:cNvSpPr txBox="1"/>
            <p:nvPr/>
          </p:nvSpPr>
          <p:spPr>
            <a:xfrm>
              <a:off x="833548" y="6663442"/>
              <a:ext cx="81945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100" b="1" dirty="0" smtClean="0"/>
                <a:t>MRT67307</a:t>
              </a:r>
            </a:p>
            <a:p>
              <a:pPr algn="ctr"/>
              <a:r>
                <a:rPr lang="fr-FR" sz="1100" b="1" dirty="0" smtClean="0"/>
                <a:t>+TNF</a:t>
              </a:r>
              <a:r>
                <a:rPr lang="el-GR" sz="1100" b="1" dirty="0" smtClean="0"/>
                <a:t>α</a:t>
              </a:r>
              <a:endParaRPr lang="fr-FR" sz="1100" b="1" dirty="0"/>
            </a:p>
          </p:txBody>
        </p:sp>
        <p:sp>
          <p:nvSpPr>
            <p:cNvPr id="67" name="ZoneTexte 51"/>
            <p:cNvSpPr txBox="1"/>
            <p:nvPr/>
          </p:nvSpPr>
          <p:spPr>
            <a:xfrm>
              <a:off x="835063" y="7563250"/>
              <a:ext cx="81945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100" b="1" dirty="0" smtClean="0"/>
                <a:t>MRT67307</a:t>
              </a:r>
            </a:p>
            <a:p>
              <a:pPr algn="ctr"/>
              <a:r>
                <a:rPr lang="fr-FR" sz="1100" b="1" dirty="0" smtClean="0"/>
                <a:t>+TGF</a:t>
              </a:r>
              <a:r>
                <a:rPr lang="el-GR" sz="1100" b="1" dirty="0" smtClean="0"/>
                <a:t>β</a:t>
              </a:r>
              <a:endParaRPr lang="fr-FR" sz="1100" b="1" dirty="0"/>
            </a:p>
          </p:txBody>
        </p:sp>
        <p:cxnSp>
          <p:nvCxnSpPr>
            <p:cNvPr id="69" name="Connecteur droit avec flèche 68"/>
            <p:cNvCxnSpPr/>
            <p:nvPr/>
          </p:nvCxnSpPr>
          <p:spPr>
            <a:xfrm>
              <a:off x="1623980" y="9285904"/>
              <a:ext cx="217474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5"/>
            <p:cNvSpPr txBox="1"/>
            <p:nvPr/>
          </p:nvSpPr>
          <p:spPr>
            <a:xfrm rot="16200000">
              <a:off x="1221546" y="4558971"/>
              <a:ext cx="5357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Count</a:t>
              </a:r>
              <a:endParaRPr lang="fr-FR" sz="1100" b="1" dirty="0"/>
            </a:p>
          </p:txBody>
        </p:sp>
        <p:sp>
          <p:nvSpPr>
            <p:cNvPr id="72" name="ZoneTexte 87"/>
            <p:cNvSpPr txBox="1"/>
            <p:nvPr/>
          </p:nvSpPr>
          <p:spPr>
            <a:xfrm>
              <a:off x="2011855" y="4532376"/>
              <a:ext cx="6126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EPCAM</a:t>
              </a:r>
              <a:endParaRPr lang="fr-FR" sz="1100" b="1" dirty="0"/>
            </a:p>
          </p:txBody>
        </p:sp>
        <p:sp>
          <p:nvSpPr>
            <p:cNvPr id="73" name="ZoneTexte 88"/>
            <p:cNvSpPr txBox="1"/>
            <p:nvPr/>
          </p:nvSpPr>
          <p:spPr>
            <a:xfrm>
              <a:off x="3104676" y="4558971"/>
              <a:ext cx="4796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b="1" dirty="0" smtClean="0"/>
                <a:t>PDL1</a:t>
              </a:r>
              <a:endParaRPr lang="fr-FR" sz="1100" b="1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2591718" y="4362545"/>
              <a:ext cx="4860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000" b="1">
                  <a:solidFill>
                    <a:srgbClr val="000000"/>
                  </a:solidFill>
                </a:defRPr>
              </a:lvl1pPr>
            </a:lstStyle>
            <a:p>
              <a:r>
                <a:rPr lang="fr-FR" sz="1100" dirty="0" smtClean="0"/>
                <a:t>A549</a:t>
              </a:r>
              <a:endParaRPr lang="fr-FR" sz="1100" dirty="0"/>
            </a:p>
          </p:txBody>
        </p:sp>
        <p:cxnSp>
          <p:nvCxnSpPr>
            <p:cNvPr id="75" name="Connecteur droit 74"/>
            <p:cNvCxnSpPr/>
            <p:nvPr/>
          </p:nvCxnSpPr>
          <p:spPr>
            <a:xfrm>
              <a:off x="2387845" y="4561219"/>
              <a:ext cx="9155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ZoneTexte 92"/>
            <p:cNvSpPr txBox="1"/>
            <p:nvPr/>
          </p:nvSpPr>
          <p:spPr>
            <a:xfrm>
              <a:off x="4054463" y="6748081"/>
              <a:ext cx="15051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100" dirty="0" smtClean="0"/>
                <a:t>EPCAM, PDL1</a:t>
              </a:r>
              <a:endParaRPr lang="fr-FR" sz="1100" dirty="0"/>
            </a:p>
          </p:txBody>
        </p:sp>
        <p:sp>
          <p:nvSpPr>
            <p:cNvPr id="77" name="Plaque 76"/>
            <p:cNvSpPr>
              <a:spLocks noChangeArrowheads="1"/>
            </p:cNvSpPr>
            <p:nvPr/>
          </p:nvSpPr>
          <p:spPr bwMode="auto">
            <a:xfrm>
              <a:off x="4001271" y="6596914"/>
              <a:ext cx="91678" cy="74084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FF9A99"/>
                </a:gs>
                <a:gs pos="100000">
                  <a:srgbClr val="D1403C"/>
                </a:gs>
              </a:gsLst>
              <a:lin ang="54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100" kern="0" dirty="0">
                <a:solidFill>
                  <a:prstClr val="white"/>
                </a:solidFill>
              </a:endParaRPr>
            </a:p>
          </p:txBody>
        </p:sp>
        <p:sp>
          <p:nvSpPr>
            <p:cNvPr id="78" name="Plaque 77"/>
            <p:cNvSpPr>
              <a:spLocks noChangeArrowheads="1"/>
            </p:cNvSpPr>
            <p:nvPr/>
          </p:nvSpPr>
          <p:spPr bwMode="auto">
            <a:xfrm>
              <a:off x="4001271" y="6784701"/>
              <a:ext cx="91678" cy="74082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100" kern="0">
                <a:solidFill>
                  <a:prstClr val="white"/>
                </a:solidFill>
              </a:endParaRPr>
            </a:p>
          </p:txBody>
        </p:sp>
        <p:sp>
          <p:nvSpPr>
            <p:cNvPr id="79" name="ZoneTexte 78"/>
            <p:cNvSpPr txBox="1"/>
            <p:nvPr/>
          </p:nvSpPr>
          <p:spPr bwMode="auto">
            <a:xfrm>
              <a:off x="4103589" y="6536759"/>
              <a:ext cx="837009" cy="2616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kern="0" dirty="0" err="1">
                  <a:solidFill>
                    <a:prstClr val="black"/>
                  </a:solidFill>
                </a:rPr>
                <a:t>Isotype</a:t>
              </a:r>
              <a:endParaRPr lang="fr-FR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1310" name="Rectangle 1309"/>
            <p:cNvSpPr/>
            <p:nvPr/>
          </p:nvSpPr>
          <p:spPr>
            <a:xfrm rot="5400000" flipV="1">
              <a:off x="-423883" y="6642058"/>
              <a:ext cx="4489424" cy="19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1" name="Rectangle 1310"/>
            <p:cNvSpPr/>
            <p:nvPr/>
          </p:nvSpPr>
          <p:spPr>
            <a:xfrm rot="5400000" flipV="1">
              <a:off x="652896" y="6794391"/>
              <a:ext cx="4489424" cy="89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2" name="Rectangle 1311"/>
            <p:cNvSpPr/>
            <p:nvPr/>
          </p:nvSpPr>
          <p:spPr>
            <a:xfrm rot="5400000" flipV="1">
              <a:off x="2670638" y="4291938"/>
              <a:ext cx="102166" cy="2547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3" name="Rectangle 1312"/>
            <p:cNvSpPr/>
            <p:nvPr/>
          </p:nvSpPr>
          <p:spPr>
            <a:xfrm rot="5400000" flipV="1">
              <a:off x="2719470" y="5126909"/>
              <a:ext cx="102166" cy="2547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4" name="Rectangle 1313"/>
            <p:cNvSpPr/>
            <p:nvPr/>
          </p:nvSpPr>
          <p:spPr>
            <a:xfrm rot="5400000" flipV="1">
              <a:off x="2670639" y="6028790"/>
              <a:ext cx="102166" cy="2547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5" name="Rectangle 1314"/>
            <p:cNvSpPr/>
            <p:nvPr/>
          </p:nvSpPr>
          <p:spPr>
            <a:xfrm rot="5400000" flipV="1">
              <a:off x="2862150" y="6892198"/>
              <a:ext cx="102166" cy="2547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6" name="Rectangle 1315"/>
            <p:cNvSpPr/>
            <p:nvPr/>
          </p:nvSpPr>
          <p:spPr>
            <a:xfrm rot="5400000" flipV="1">
              <a:off x="2848544" y="7762098"/>
              <a:ext cx="102166" cy="2547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17" name="Groupe 1316"/>
            <p:cNvGrpSpPr/>
            <p:nvPr/>
          </p:nvGrpSpPr>
          <p:grpSpPr>
            <a:xfrm>
              <a:off x="1634290" y="4686602"/>
              <a:ext cx="1202557" cy="1027380"/>
              <a:chOff x="997773" y="2038535"/>
              <a:chExt cx="1202557" cy="1027380"/>
            </a:xfrm>
          </p:grpSpPr>
          <p:sp>
            <p:nvSpPr>
              <p:cNvPr id="1318" name="ZoneTexte 131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319" name="Groupe 131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320" name="Rectangle 131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1" name="ZoneTexte 132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322" name="ZoneTexte 132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323" name="ZoneTexte 132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324" name="ZoneTexte 132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325" name="ZoneTexte 132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326" name="Connecteur droit 132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7" name="Connecteur droit 132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28" name="Groupe 132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362" name="Connecteur droit 136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3" name="Connecteur droit 136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4" name="Connecteur droit 136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5" name="Connecteur droit 136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6" name="Connecteur droit 136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7" name="Connecteur droit 136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8" name="Connecteur droit 136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9" name="Connecteur droit 136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0" name="Connecteur droit 136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1" name="Connecteur droit 137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29" name="Groupe 132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353" name="Connecteur droit 135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4" name="Connecteur droit 135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5" name="Connecteur droit 135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6" name="Connecteur droit 135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7" name="Connecteur droit 135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8" name="Connecteur droit 135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9" name="Connecteur droit 135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0" name="Connecteur droit 135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1" name="Connecteur droit 136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30" name="Groupe 132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343" name="Connecteur droit 134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4" name="Connecteur droit 134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5" name="Connecteur droit 134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6" name="Connecteur droit 134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7" name="Connecteur droit 134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8" name="Connecteur droit 134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9" name="Connecteur droit 134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0" name="Connecteur droit 134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1" name="Connecteur droit 135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2" name="Connecteur droit 135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31" name="Groupe 133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333" name="Connecteur droit 133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4" name="Connecteur droit 133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5" name="Connecteur droit 133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6" name="Connecteur droit 133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7" name="Connecteur droit 133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8" name="Connecteur droit 133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9" name="Connecteur droit 133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0" name="Connecteur droit 133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1" name="Connecteur droit 134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2" name="Connecteur droit 134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32" name="ZoneTexte 133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372" name="Groupe 1371"/>
            <p:cNvGrpSpPr/>
            <p:nvPr/>
          </p:nvGrpSpPr>
          <p:grpSpPr>
            <a:xfrm>
              <a:off x="1646645" y="5552095"/>
              <a:ext cx="1202557" cy="1027380"/>
              <a:chOff x="997773" y="2038535"/>
              <a:chExt cx="1202557" cy="1027380"/>
            </a:xfrm>
          </p:grpSpPr>
          <p:sp>
            <p:nvSpPr>
              <p:cNvPr id="1373" name="ZoneTexte 137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374" name="Groupe 137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375" name="Rectangle 137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6" name="ZoneTexte 137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377" name="ZoneTexte 137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378" name="ZoneTexte 137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379" name="ZoneTexte 137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380" name="ZoneTexte 137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381" name="Connecteur droit 138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2" name="Connecteur droit 138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83" name="Groupe 138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17" name="Connecteur droit 141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8" name="Connecteur droit 141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9" name="Connecteur droit 141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0" name="Connecteur droit 141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1" name="Connecteur droit 142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2" name="Connecteur droit 142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3" name="Connecteur droit 142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4" name="Connecteur droit 142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5" name="Connecteur droit 142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6" name="Connecteur droit 142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84" name="Groupe 138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408" name="Connecteur droit 140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9" name="Connecteur droit 140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0" name="Connecteur droit 140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1" name="Connecteur droit 141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2" name="Connecteur droit 141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3" name="Connecteur droit 141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4" name="Connecteur droit 141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5" name="Connecteur droit 141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6" name="Connecteur droit 141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85" name="Groupe 138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398" name="Connecteur droit 139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9" name="Connecteur droit 139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0" name="Connecteur droit 139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1" name="Connecteur droit 140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2" name="Connecteur droit 140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3" name="Connecteur droit 140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4" name="Connecteur droit 140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5" name="Connecteur droit 140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6" name="Connecteur droit 140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7" name="Connecteur droit 140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86" name="Groupe 138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388" name="Connecteur droit 138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9" name="Connecteur droit 138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0" name="Connecteur droit 138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1" name="Connecteur droit 139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2" name="Connecteur droit 139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3" name="Connecteur droit 139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4" name="Connecteur droit 139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5" name="Connecteur droit 139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6" name="Connecteur droit 139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7" name="Connecteur droit 139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87" name="ZoneTexte 138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427" name="Groupe 1426"/>
            <p:cNvGrpSpPr/>
            <p:nvPr/>
          </p:nvGrpSpPr>
          <p:grpSpPr>
            <a:xfrm>
              <a:off x="1660251" y="6428006"/>
              <a:ext cx="1202557" cy="1027380"/>
              <a:chOff x="997773" y="2038535"/>
              <a:chExt cx="1202557" cy="1027380"/>
            </a:xfrm>
          </p:grpSpPr>
          <p:sp>
            <p:nvSpPr>
              <p:cNvPr id="1428" name="ZoneTexte 142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429" name="Groupe 142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430" name="Rectangle 142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1" name="ZoneTexte 143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432" name="ZoneTexte 143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433" name="ZoneTexte 143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434" name="ZoneTexte 143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435" name="ZoneTexte 143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436" name="Connecteur droit 143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7" name="Connecteur droit 143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38" name="Groupe 143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72" name="Connecteur droit 147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3" name="Connecteur droit 147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4" name="Connecteur droit 147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5" name="Connecteur droit 147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6" name="Connecteur droit 147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7" name="Connecteur droit 147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8" name="Connecteur droit 147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9" name="Connecteur droit 147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0" name="Connecteur droit 147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1" name="Connecteur droit 148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39" name="Groupe 143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463" name="Connecteur droit 146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4" name="Connecteur droit 146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5" name="Connecteur droit 146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6" name="Connecteur droit 146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7" name="Connecteur droit 146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8" name="Connecteur droit 146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9" name="Connecteur droit 146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0" name="Connecteur droit 146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1" name="Connecteur droit 147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40" name="Groupe 143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53" name="Connecteur droit 145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4" name="Connecteur droit 145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5" name="Connecteur droit 145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6" name="Connecteur droit 145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7" name="Connecteur droit 145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8" name="Connecteur droit 145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9" name="Connecteur droit 145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0" name="Connecteur droit 145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1" name="Connecteur droit 146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2" name="Connecteur droit 146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41" name="Groupe 144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43" name="Connecteur droit 144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4" name="Connecteur droit 144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5" name="Connecteur droit 144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6" name="Connecteur droit 144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7" name="Connecteur droit 144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8" name="Connecteur droit 144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9" name="Connecteur droit 144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0" name="Connecteur droit 144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1" name="Connecteur droit 145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2" name="Connecteur droit 145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42" name="ZoneTexte 144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482" name="Groupe 1481"/>
            <p:cNvGrpSpPr/>
            <p:nvPr/>
          </p:nvGrpSpPr>
          <p:grpSpPr>
            <a:xfrm>
              <a:off x="1672606" y="7293499"/>
              <a:ext cx="1202557" cy="1027380"/>
              <a:chOff x="997773" y="2038535"/>
              <a:chExt cx="1202557" cy="1027380"/>
            </a:xfrm>
          </p:grpSpPr>
          <p:sp>
            <p:nvSpPr>
              <p:cNvPr id="1483" name="ZoneTexte 148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484" name="Groupe 148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485" name="Rectangle 148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6" name="ZoneTexte 148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487" name="ZoneTexte 148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488" name="ZoneTexte 148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489" name="ZoneTexte 148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490" name="ZoneTexte 148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491" name="Connecteur droit 149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2" name="Connecteur droit 149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93" name="Groupe 149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27" name="Connecteur droit 152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8" name="Connecteur droit 152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9" name="Connecteur droit 152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0" name="Connecteur droit 152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1" name="Connecteur droit 153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2" name="Connecteur droit 153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3" name="Connecteur droit 153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4" name="Connecteur droit 153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5" name="Connecteur droit 153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6" name="Connecteur droit 153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94" name="Groupe 149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518" name="Connecteur droit 151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9" name="Connecteur droit 151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0" name="Connecteur droit 151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1" name="Connecteur droit 152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2" name="Connecteur droit 152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3" name="Connecteur droit 152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4" name="Connecteur droit 152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5" name="Connecteur droit 152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6" name="Connecteur droit 152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95" name="Groupe 149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08" name="Connecteur droit 150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9" name="Connecteur droit 150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0" name="Connecteur droit 150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1" name="Connecteur droit 151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2" name="Connecteur droit 151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3" name="Connecteur droit 151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4" name="Connecteur droit 151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5" name="Connecteur droit 151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6" name="Connecteur droit 151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7" name="Connecteur droit 151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96" name="Groupe 149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498" name="Connecteur droit 149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9" name="Connecteur droit 149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0" name="Connecteur droit 149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1" name="Connecteur droit 150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2" name="Connecteur droit 150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3" name="Connecteur droit 150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4" name="Connecteur droit 150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5" name="Connecteur droit 150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6" name="Connecteur droit 150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7" name="Connecteur droit 150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97" name="ZoneTexte 149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537" name="Groupe 1536"/>
            <p:cNvGrpSpPr/>
            <p:nvPr/>
          </p:nvGrpSpPr>
          <p:grpSpPr>
            <a:xfrm>
              <a:off x="1710676" y="8167757"/>
              <a:ext cx="1202557" cy="1027380"/>
              <a:chOff x="997773" y="2038535"/>
              <a:chExt cx="1202557" cy="1027380"/>
            </a:xfrm>
          </p:grpSpPr>
          <p:sp>
            <p:nvSpPr>
              <p:cNvPr id="1538" name="ZoneTexte 153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539" name="Groupe 153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540" name="Rectangle 153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1" name="ZoneTexte 154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542" name="ZoneTexte 154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543" name="ZoneTexte 154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544" name="ZoneTexte 154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545" name="ZoneTexte 154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546" name="Connecteur droit 154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7" name="Connecteur droit 154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48" name="Groupe 154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82" name="Connecteur droit 158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3" name="Connecteur droit 158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4" name="Connecteur droit 158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5" name="Connecteur droit 158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6" name="Connecteur droit 158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7" name="Connecteur droit 158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8" name="Connecteur droit 158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9" name="Connecteur droit 158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0" name="Connecteur droit 158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1" name="Connecteur droit 159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9" name="Groupe 154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573" name="Connecteur droit 157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4" name="Connecteur droit 157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5" name="Connecteur droit 157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6" name="Connecteur droit 157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7" name="Connecteur droit 157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8" name="Connecteur droit 157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9" name="Connecteur droit 157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0" name="Connecteur droit 157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1" name="Connecteur droit 158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0" name="Groupe 154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63" name="Connecteur droit 156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4" name="Connecteur droit 156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5" name="Connecteur droit 156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6" name="Connecteur droit 156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7" name="Connecteur droit 156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8" name="Connecteur droit 156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9" name="Connecteur droit 156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0" name="Connecteur droit 156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1" name="Connecteur droit 157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2" name="Connecteur droit 157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1" name="Groupe 155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553" name="Connecteur droit 155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4" name="Connecteur droit 155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5" name="Connecteur droit 155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6" name="Connecteur droit 155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7" name="Connecteur droit 155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8" name="Connecteur droit 155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9" name="Connecteur droit 155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0" name="Connecteur droit 155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1" name="Connecteur droit 156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2" name="Connecteur droit 156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52" name="ZoneTexte 155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592" name="Groupe 1591"/>
            <p:cNvGrpSpPr/>
            <p:nvPr/>
          </p:nvGrpSpPr>
          <p:grpSpPr>
            <a:xfrm>
              <a:off x="2678759" y="4689776"/>
              <a:ext cx="1202557" cy="1027380"/>
              <a:chOff x="997773" y="2038535"/>
              <a:chExt cx="1202557" cy="1027380"/>
            </a:xfrm>
          </p:grpSpPr>
          <p:sp>
            <p:nvSpPr>
              <p:cNvPr id="1593" name="ZoneTexte 159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594" name="Groupe 159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595" name="Rectangle 159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6" name="ZoneTexte 159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597" name="ZoneTexte 159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598" name="ZoneTexte 159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599" name="ZoneTexte 159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600" name="ZoneTexte 159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601" name="Connecteur droit 160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2" name="Connecteur droit 160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03" name="Groupe 160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37" name="Connecteur droit 163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8" name="Connecteur droit 163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9" name="Connecteur droit 163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0" name="Connecteur droit 163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1" name="Connecteur droit 164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2" name="Connecteur droit 164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3" name="Connecteur droit 164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4" name="Connecteur droit 164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5" name="Connecteur droit 164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6" name="Connecteur droit 164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04" name="Groupe 160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628" name="Connecteur droit 162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9" name="Connecteur droit 162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0" name="Connecteur droit 162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1" name="Connecteur droit 163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2" name="Connecteur droit 163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3" name="Connecteur droit 163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4" name="Connecteur droit 163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5" name="Connecteur droit 163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6" name="Connecteur droit 163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05" name="Groupe 160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18" name="Connecteur droit 161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9" name="Connecteur droit 161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0" name="Connecteur droit 161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1" name="Connecteur droit 162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2" name="Connecteur droit 162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3" name="Connecteur droit 162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4" name="Connecteur droit 162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5" name="Connecteur droit 162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6" name="Connecteur droit 162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7" name="Connecteur droit 162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06" name="Groupe 160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08" name="Connecteur droit 160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9" name="Connecteur droit 160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0" name="Connecteur droit 160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1" name="Connecteur droit 161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2" name="Connecteur droit 161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3" name="Connecteur droit 161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4" name="Connecteur droit 161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5" name="Connecteur droit 161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6" name="Connecteur droit 161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7" name="Connecteur droit 161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07" name="ZoneTexte 160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647" name="Groupe 1646"/>
            <p:cNvGrpSpPr/>
            <p:nvPr/>
          </p:nvGrpSpPr>
          <p:grpSpPr>
            <a:xfrm>
              <a:off x="2691114" y="5555269"/>
              <a:ext cx="1202557" cy="1027380"/>
              <a:chOff x="997773" y="2038535"/>
              <a:chExt cx="1202557" cy="1027380"/>
            </a:xfrm>
          </p:grpSpPr>
          <p:sp>
            <p:nvSpPr>
              <p:cNvPr id="1648" name="ZoneTexte 164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649" name="Groupe 164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650" name="Rectangle 164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1" name="ZoneTexte 165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652" name="ZoneTexte 165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653" name="ZoneTexte 165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654" name="ZoneTexte 165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655" name="ZoneTexte 165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656" name="Connecteur droit 165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7" name="Connecteur droit 165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58" name="Groupe 165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92" name="Connecteur droit 169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3" name="Connecteur droit 169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4" name="Connecteur droit 169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5" name="Connecteur droit 169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6" name="Connecteur droit 169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7" name="Connecteur droit 169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8" name="Connecteur droit 169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9" name="Connecteur droit 169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0" name="Connecteur droit 169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1" name="Connecteur droit 170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59" name="Groupe 165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683" name="Connecteur droit 168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4" name="Connecteur droit 168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5" name="Connecteur droit 168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6" name="Connecteur droit 168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7" name="Connecteur droit 168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8" name="Connecteur droit 168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9" name="Connecteur droit 168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0" name="Connecteur droit 168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1" name="Connecteur droit 169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60" name="Groupe 165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73" name="Connecteur droit 167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4" name="Connecteur droit 167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5" name="Connecteur droit 167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6" name="Connecteur droit 167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7" name="Connecteur droit 167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8" name="Connecteur droit 167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9" name="Connecteur droit 167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0" name="Connecteur droit 167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1" name="Connecteur droit 168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2" name="Connecteur droit 168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61" name="Groupe 166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663" name="Connecteur droit 166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4" name="Connecteur droit 166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5" name="Connecteur droit 166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6" name="Connecteur droit 166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7" name="Connecteur droit 166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8" name="Connecteur droit 166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9" name="Connecteur droit 166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0" name="Connecteur droit 166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1" name="Connecteur droit 167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2" name="Connecteur droit 167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62" name="ZoneTexte 166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702" name="Groupe 1701"/>
            <p:cNvGrpSpPr/>
            <p:nvPr/>
          </p:nvGrpSpPr>
          <p:grpSpPr>
            <a:xfrm>
              <a:off x="2704720" y="6431180"/>
              <a:ext cx="1202557" cy="1027380"/>
              <a:chOff x="997773" y="2038535"/>
              <a:chExt cx="1202557" cy="1027380"/>
            </a:xfrm>
          </p:grpSpPr>
          <p:sp>
            <p:nvSpPr>
              <p:cNvPr id="1703" name="ZoneTexte 170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704" name="Groupe 170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705" name="Rectangle 170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6" name="ZoneTexte 170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707" name="ZoneTexte 170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708" name="ZoneTexte 170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709" name="ZoneTexte 170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710" name="ZoneTexte 170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711" name="Connecteur droit 171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2" name="Connecteur droit 171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13" name="Groupe 171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747" name="Connecteur droit 174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8" name="Connecteur droit 174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9" name="Connecteur droit 174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0" name="Connecteur droit 174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1" name="Connecteur droit 175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2" name="Connecteur droit 175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3" name="Connecteur droit 175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4" name="Connecteur droit 175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5" name="Connecteur droit 175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6" name="Connecteur droit 175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4" name="Groupe 171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738" name="Connecteur droit 173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9" name="Connecteur droit 173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0" name="Connecteur droit 173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1" name="Connecteur droit 174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2" name="Connecteur droit 174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3" name="Connecteur droit 174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4" name="Connecteur droit 174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5" name="Connecteur droit 174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6" name="Connecteur droit 174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5" name="Groupe 171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728" name="Connecteur droit 172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9" name="Connecteur droit 172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0" name="Connecteur droit 172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1" name="Connecteur droit 173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2" name="Connecteur droit 173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3" name="Connecteur droit 173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4" name="Connecteur droit 173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5" name="Connecteur droit 173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6" name="Connecteur droit 173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7" name="Connecteur droit 173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6" name="Groupe 171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718" name="Connecteur droit 171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9" name="Connecteur droit 171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0" name="Connecteur droit 171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1" name="Connecteur droit 172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2" name="Connecteur droit 172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3" name="Connecteur droit 172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4" name="Connecteur droit 172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5" name="Connecteur droit 172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6" name="Connecteur droit 172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7" name="Connecteur droit 172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17" name="ZoneTexte 171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757" name="Groupe 1756"/>
            <p:cNvGrpSpPr/>
            <p:nvPr/>
          </p:nvGrpSpPr>
          <p:grpSpPr>
            <a:xfrm>
              <a:off x="2717075" y="7296673"/>
              <a:ext cx="1202557" cy="1027380"/>
              <a:chOff x="997773" y="2038535"/>
              <a:chExt cx="1202557" cy="1027380"/>
            </a:xfrm>
          </p:grpSpPr>
          <p:sp>
            <p:nvSpPr>
              <p:cNvPr id="1758" name="ZoneTexte 1757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759" name="Groupe 1758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760" name="Rectangle 1759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1" name="ZoneTexte 1760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762" name="ZoneTexte 1761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763" name="ZoneTexte 1762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764" name="ZoneTexte 1763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765" name="ZoneTexte 1764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766" name="Connecteur droit 1765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7" name="Connecteur droit 1766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68" name="Groupe 1767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802" name="Connecteur droit 1801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3" name="Connecteur droit 180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4" name="Connecteur droit 180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5" name="Connecteur droit 180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6" name="Connecteur droit 180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7" name="Connecteur droit 180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8" name="Connecteur droit 180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9" name="Connecteur droit 180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0" name="Connecteur droit 180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1" name="Connecteur droit 181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69" name="Groupe 1768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793" name="Connecteur droit 1792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4" name="Connecteur droit 1793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5" name="Connecteur droit 1794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6" name="Connecteur droit 1795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7" name="Connecteur droit 1796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8" name="Connecteur droit 1797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9" name="Connecteur droit 1798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0" name="Connecteur droit 1799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1" name="Connecteur droit 1800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70" name="Groupe 1769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783" name="Connecteur droit 178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4" name="Connecteur droit 178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5" name="Connecteur droit 178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6" name="Connecteur droit 178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7" name="Connecteur droit 178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8" name="Connecteur droit 178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9" name="Connecteur droit 178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0" name="Connecteur droit 178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1" name="Connecteur droit 179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2" name="Connecteur droit 179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71" name="Groupe 1770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773" name="Connecteur droit 1772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4" name="Connecteur droit 1773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5" name="Connecteur droit 1774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6" name="Connecteur droit 1775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7" name="Connecteur droit 1776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8" name="Connecteur droit 1777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9" name="Connecteur droit 1778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0" name="Connecteur droit 1779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1" name="Connecteur droit 1780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2" name="Connecteur droit 1781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2" name="ZoneTexte 1771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grpSp>
          <p:nvGrpSpPr>
            <p:cNvPr id="1812" name="Groupe 1811"/>
            <p:cNvGrpSpPr/>
            <p:nvPr/>
          </p:nvGrpSpPr>
          <p:grpSpPr>
            <a:xfrm>
              <a:off x="2755145" y="8170931"/>
              <a:ext cx="1202557" cy="1027380"/>
              <a:chOff x="997773" y="2038535"/>
              <a:chExt cx="1202557" cy="1027380"/>
            </a:xfrm>
          </p:grpSpPr>
          <p:sp>
            <p:nvSpPr>
              <p:cNvPr id="1813" name="ZoneTexte 1812"/>
              <p:cNvSpPr txBox="1"/>
              <p:nvPr/>
            </p:nvSpPr>
            <p:spPr>
              <a:xfrm>
                <a:off x="1877806" y="2840945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5</a:t>
                </a:r>
              </a:p>
            </p:txBody>
          </p:sp>
          <p:grpSp>
            <p:nvGrpSpPr>
              <p:cNvPr id="1814" name="Groupe 1813"/>
              <p:cNvGrpSpPr/>
              <p:nvPr/>
            </p:nvGrpSpPr>
            <p:grpSpPr>
              <a:xfrm>
                <a:off x="997773" y="2038535"/>
                <a:ext cx="1110302" cy="1027380"/>
                <a:chOff x="1131391" y="1053481"/>
                <a:chExt cx="1110302" cy="1027380"/>
              </a:xfrm>
            </p:grpSpPr>
            <p:sp>
              <p:nvSpPr>
                <p:cNvPr id="1815" name="Rectangle 1814"/>
                <p:cNvSpPr/>
                <p:nvPr/>
              </p:nvSpPr>
              <p:spPr>
                <a:xfrm>
                  <a:off x="1387991" y="1162450"/>
                  <a:ext cx="853702" cy="70666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6" name="ZoneTexte 1815"/>
                <p:cNvSpPr txBox="1"/>
                <p:nvPr/>
              </p:nvSpPr>
              <p:spPr>
                <a:xfrm>
                  <a:off x="1221923" y="1777582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dirty="0"/>
                </a:p>
              </p:txBody>
            </p:sp>
            <p:sp>
              <p:nvSpPr>
                <p:cNvPr id="1817" name="ZoneTexte 1816"/>
                <p:cNvSpPr txBox="1"/>
                <p:nvPr/>
              </p:nvSpPr>
              <p:spPr>
                <a:xfrm>
                  <a:off x="1131391" y="1053481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100</a:t>
                  </a:r>
                  <a:endParaRPr lang="fr-FR" dirty="0"/>
                </a:p>
              </p:txBody>
            </p:sp>
            <p:sp>
              <p:nvSpPr>
                <p:cNvPr id="1818" name="ZoneTexte 1817"/>
                <p:cNvSpPr txBox="1"/>
                <p:nvPr/>
              </p:nvSpPr>
              <p:spPr>
                <a:xfrm>
                  <a:off x="1416380" y="1864083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 smtClean="0"/>
                    <a:t>2</a:t>
                  </a:r>
                  <a:endParaRPr lang="fr-FR" baseline="30000" dirty="0"/>
                </a:p>
              </p:txBody>
            </p:sp>
            <p:sp>
              <p:nvSpPr>
                <p:cNvPr id="1819" name="ZoneTexte 1818"/>
                <p:cNvSpPr txBox="1"/>
                <p:nvPr/>
              </p:nvSpPr>
              <p:spPr>
                <a:xfrm>
                  <a:off x="1615177" y="1865417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3</a:t>
                  </a:r>
                </a:p>
              </p:txBody>
            </p:sp>
            <p:sp>
              <p:nvSpPr>
                <p:cNvPr id="1820" name="ZoneTexte 1819"/>
                <p:cNvSpPr txBox="1"/>
                <p:nvPr/>
              </p:nvSpPr>
              <p:spPr>
                <a:xfrm>
                  <a:off x="1819912" y="1861776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4</a:t>
                  </a:r>
                </a:p>
              </p:txBody>
            </p:sp>
            <p:cxnSp>
              <p:nvCxnSpPr>
                <p:cNvPr id="1821" name="Connecteur droit 1820"/>
                <p:cNvCxnSpPr/>
                <p:nvPr/>
              </p:nvCxnSpPr>
              <p:spPr>
                <a:xfrm>
                  <a:off x="1976104" y="1871498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2" name="Connecteur droit 1821"/>
                <p:cNvCxnSpPr/>
                <p:nvPr/>
              </p:nvCxnSpPr>
              <p:spPr>
                <a:xfrm>
                  <a:off x="1469945" y="187360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23" name="Groupe 1822"/>
                <p:cNvGrpSpPr/>
                <p:nvPr/>
              </p:nvGrpSpPr>
              <p:grpSpPr>
                <a:xfrm>
                  <a:off x="1564538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857" name="Connecteur droit 1856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8" name="Connecteur droit 185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9" name="Connecteur droit 185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0" name="Connecteur droit 185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1" name="Connecteur droit 186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2" name="Connecteur droit 186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3" name="Connecteur droit 186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4" name="Connecteur droit 186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5" name="Connecteur droit 186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6" name="Connecteur droit 186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24" name="Groupe 1823"/>
                <p:cNvGrpSpPr/>
                <p:nvPr/>
              </p:nvGrpSpPr>
              <p:grpSpPr>
                <a:xfrm>
                  <a:off x="1484177" y="1864083"/>
                  <a:ext cx="76898" cy="61696"/>
                  <a:chOff x="1619276" y="1869117"/>
                  <a:chExt cx="148931" cy="61696"/>
                </a:xfrm>
              </p:grpSpPr>
              <p:cxnSp>
                <p:nvCxnSpPr>
                  <p:cNvPr id="1848" name="Connecteur droit 1847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9" name="Connecteur droit 1848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0" name="Connecteur droit 1849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1" name="Connecteur droit 1850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2" name="Connecteur droit 1851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3" name="Connecteur droit 1852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4" name="Connecteur droit 1853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5" name="Connecteur droit 1854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6" name="Connecteur droit 1855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25" name="Groupe 1824"/>
                <p:cNvGrpSpPr/>
                <p:nvPr/>
              </p:nvGrpSpPr>
              <p:grpSpPr>
                <a:xfrm>
                  <a:off x="1771676" y="1871498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838" name="Connecteur droit 183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9" name="Connecteur droit 183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0" name="Connecteur droit 183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1" name="Connecteur droit 184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2" name="Connecteur droit 184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3" name="Connecteur droit 184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4" name="Connecteur droit 184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5" name="Connecteur droit 184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6" name="Connecteur droit 184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7" name="Connecteur droit 184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26" name="Groupe 1825"/>
                <p:cNvGrpSpPr/>
                <p:nvPr/>
              </p:nvGrpSpPr>
              <p:grpSpPr>
                <a:xfrm>
                  <a:off x="1978596" y="1869117"/>
                  <a:ext cx="203669" cy="61696"/>
                  <a:chOff x="1564538" y="1869117"/>
                  <a:chExt cx="203669" cy="61696"/>
                </a:xfrm>
              </p:grpSpPr>
              <p:cxnSp>
                <p:nvCxnSpPr>
                  <p:cNvPr id="1828" name="Connecteur droit 1827"/>
                  <p:cNvCxnSpPr/>
                  <p:nvPr/>
                </p:nvCxnSpPr>
                <p:spPr>
                  <a:xfrm>
                    <a:off x="1564538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9" name="Connecteur droit 1828"/>
                  <p:cNvCxnSpPr/>
                  <p:nvPr/>
                </p:nvCxnSpPr>
                <p:spPr>
                  <a:xfrm>
                    <a:off x="1768207" y="186911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0" name="Connecteur droit 1829"/>
                  <p:cNvCxnSpPr/>
                  <p:nvPr/>
                </p:nvCxnSpPr>
                <p:spPr>
                  <a:xfrm>
                    <a:off x="1682575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1" name="Connecteur droit 1830"/>
                  <p:cNvCxnSpPr/>
                  <p:nvPr/>
                </p:nvCxnSpPr>
                <p:spPr>
                  <a:xfrm>
                    <a:off x="1707951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2" name="Connecteur droit 1831"/>
                  <p:cNvCxnSpPr/>
                  <p:nvPr/>
                </p:nvCxnSpPr>
                <p:spPr>
                  <a:xfrm>
                    <a:off x="1722237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3" name="Connecteur droit 1832"/>
                  <p:cNvCxnSpPr/>
                  <p:nvPr/>
                </p:nvCxnSpPr>
                <p:spPr>
                  <a:xfrm>
                    <a:off x="1738904" y="1880935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4" name="Connecteur droit 1833"/>
                  <p:cNvCxnSpPr/>
                  <p:nvPr/>
                </p:nvCxnSpPr>
                <p:spPr>
                  <a:xfrm>
                    <a:off x="1749102" y="188039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5" name="Connecteur droit 1834"/>
                  <p:cNvCxnSpPr/>
                  <p:nvPr/>
                </p:nvCxnSpPr>
                <p:spPr>
                  <a:xfrm>
                    <a:off x="1760911" y="1880180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6" name="Connecteur droit 1835"/>
                  <p:cNvCxnSpPr/>
                  <p:nvPr/>
                </p:nvCxnSpPr>
                <p:spPr>
                  <a:xfrm>
                    <a:off x="1619276" y="1881513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7" name="Connecteur droit 1836"/>
                  <p:cNvCxnSpPr/>
                  <p:nvPr/>
                </p:nvCxnSpPr>
                <p:spPr>
                  <a:xfrm>
                    <a:off x="1656976" y="1879312"/>
                    <a:ext cx="0" cy="18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27" name="ZoneTexte 1826"/>
                <p:cNvSpPr txBox="1"/>
                <p:nvPr/>
              </p:nvSpPr>
              <p:spPr>
                <a:xfrm>
                  <a:off x="1344061" y="186435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0</a:t>
                  </a:r>
                  <a:endParaRPr lang="fr-FR" baseline="30000" dirty="0"/>
                </a:p>
              </p:txBody>
            </p:sp>
          </p:grpSp>
        </p:grpSp>
        <p:cxnSp>
          <p:nvCxnSpPr>
            <p:cNvPr id="1867" name="Connecteur droit avec flèche 1866"/>
            <p:cNvCxnSpPr/>
            <p:nvPr/>
          </p:nvCxnSpPr>
          <p:spPr>
            <a:xfrm flipV="1">
              <a:off x="1637523" y="4663181"/>
              <a:ext cx="0" cy="462272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/>
          <p:cNvGrpSpPr/>
          <p:nvPr/>
        </p:nvGrpSpPr>
        <p:grpSpPr>
          <a:xfrm>
            <a:off x="3455326" y="2047"/>
            <a:ext cx="4078130" cy="4266574"/>
            <a:chOff x="4993646" y="1798744"/>
            <a:chExt cx="4078130" cy="4266574"/>
          </a:xfrm>
        </p:grpSpPr>
        <p:grpSp>
          <p:nvGrpSpPr>
            <p:cNvPr id="36" name="Groupe 35"/>
            <p:cNvGrpSpPr/>
            <p:nvPr/>
          </p:nvGrpSpPr>
          <p:grpSpPr>
            <a:xfrm>
              <a:off x="5015098" y="1798744"/>
              <a:ext cx="4056678" cy="4266574"/>
              <a:chOff x="3592215" y="617645"/>
              <a:chExt cx="4056678" cy="4266574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3592215" y="985000"/>
                <a:ext cx="883826" cy="35863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" name="Groupe 34"/>
              <p:cNvGrpSpPr/>
              <p:nvPr/>
            </p:nvGrpSpPr>
            <p:grpSpPr>
              <a:xfrm>
                <a:off x="3657998" y="617645"/>
                <a:ext cx="3990895" cy="4266574"/>
                <a:chOff x="3657998" y="617645"/>
                <a:chExt cx="3990895" cy="4266574"/>
              </a:xfrm>
            </p:grpSpPr>
            <p:pic>
              <p:nvPicPr>
                <p:cNvPr id="80" name="Image 79"/>
                <p:cNvPicPr>
                  <a:picLocks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573242" y="1187034"/>
                  <a:ext cx="1649155" cy="828784"/>
                </a:xfrm>
                <a:prstGeom prst="rect">
                  <a:avLst/>
                </a:prstGeom>
              </p:spPr>
            </p:pic>
            <p:pic>
              <p:nvPicPr>
                <p:cNvPr id="81" name="Image 80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589601" y="2046774"/>
                  <a:ext cx="1777361" cy="851250"/>
                </a:xfrm>
                <a:prstGeom prst="rect">
                  <a:avLst/>
                </a:prstGeom>
              </p:spPr>
            </p:pic>
            <p:pic>
              <p:nvPicPr>
                <p:cNvPr id="82" name="Image 81"/>
                <p:cNvPicPr>
                  <a:picLocks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604901" y="2942112"/>
                  <a:ext cx="1944310" cy="815110"/>
                </a:xfrm>
                <a:prstGeom prst="rect">
                  <a:avLst/>
                </a:prstGeom>
              </p:spPr>
            </p:pic>
            <p:pic>
              <p:nvPicPr>
                <p:cNvPr id="83" name="Image 82"/>
                <p:cNvPicPr>
                  <a:picLocks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621556" y="3803768"/>
                  <a:ext cx="2034977" cy="835660"/>
                </a:xfrm>
                <a:prstGeom prst="rect">
                  <a:avLst/>
                </a:prstGeom>
              </p:spPr>
            </p:pic>
            <p:pic>
              <p:nvPicPr>
                <p:cNvPr id="85" name="Image 84"/>
                <p:cNvPicPr>
                  <a:picLocks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615933" y="1178569"/>
                  <a:ext cx="1605675" cy="853961"/>
                </a:xfrm>
                <a:prstGeom prst="rect">
                  <a:avLst/>
                </a:prstGeom>
              </p:spPr>
            </p:pic>
            <p:pic>
              <p:nvPicPr>
                <p:cNvPr id="86" name="Image 85"/>
                <p:cNvPicPr>
                  <a:picLocks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634774" y="2051682"/>
                  <a:ext cx="1754665" cy="846341"/>
                </a:xfrm>
                <a:prstGeom prst="rect">
                  <a:avLst/>
                </a:prstGeom>
              </p:spPr>
            </p:pic>
            <p:pic>
              <p:nvPicPr>
                <p:cNvPr id="87" name="Image 86"/>
                <p:cNvPicPr>
                  <a:picLocks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651443" y="2929649"/>
                  <a:ext cx="1858197" cy="844286"/>
                </a:xfrm>
                <a:prstGeom prst="rect">
                  <a:avLst/>
                </a:prstGeom>
              </p:spPr>
            </p:pic>
            <p:pic>
              <p:nvPicPr>
                <p:cNvPr id="88" name="Image 87"/>
                <p:cNvPicPr>
                  <a:picLocks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656488" y="3793930"/>
                  <a:ext cx="1992405" cy="845497"/>
                </a:xfrm>
                <a:prstGeom prst="rect">
                  <a:avLst/>
                </a:prstGeom>
              </p:spPr>
            </p:pic>
            <p:sp>
              <p:nvSpPr>
                <p:cNvPr id="91" name="ZoneTexte 47"/>
                <p:cNvSpPr txBox="1"/>
                <p:nvPr/>
              </p:nvSpPr>
              <p:spPr>
                <a:xfrm>
                  <a:off x="4054880" y="1428546"/>
                  <a:ext cx="34817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fr-FR" sz="1100" b="1" dirty="0" smtClean="0"/>
                    <a:t>NT</a:t>
                  </a:r>
                  <a:endParaRPr lang="fr-FR" sz="1100" b="1" dirty="0"/>
                </a:p>
              </p:txBody>
            </p:sp>
            <p:sp>
              <p:nvSpPr>
                <p:cNvPr id="92" name="ZoneTexte 87"/>
                <p:cNvSpPr txBox="1"/>
                <p:nvPr/>
              </p:nvSpPr>
              <p:spPr>
                <a:xfrm>
                  <a:off x="4976999" y="908297"/>
                  <a:ext cx="61266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fr-FR" sz="1100" b="1" dirty="0" smtClean="0"/>
                    <a:t>EPCAM</a:t>
                  </a:r>
                  <a:endParaRPr lang="fr-FR" sz="1100" b="1" dirty="0"/>
                </a:p>
              </p:txBody>
            </p:sp>
            <p:sp>
              <p:nvSpPr>
                <p:cNvPr id="93" name="ZoneTexte 88"/>
                <p:cNvSpPr txBox="1"/>
                <p:nvPr/>
              </p:nvSpPr>
              <p:spPr>
                <a:xfrm>
                  <a:off x="5739792" y="908297"/>
                  <a:ext cx="47961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fr-FR" sz="1100" b="1" dirty="0" smtClean="0"/>
                    <a:t>PDL1</a:t>
                  </a:r>
                  <a:endParaRPr lang="fr-FR" sz="1100" b="1" dirty="0"/>
                </a:p>
              </p:txBody>
            </p:sp>
            <p:sp>
              <p:nvSpPr>
                <p:cNvPr id="94" name="ZoneTexte 93"/>
                <p:cNvSpPr txBox="1"/>
                <p:nvPr/>
              </p:nvSpPr>
              <p:spPr>
                <a:xfrm>
                  <a:off x="5391971" y="617645"/>
                  <a:ext cx="48603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10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sz="1100" dirty="0" smtClean="0"/>
                    <a:t>A549</a:t>
                  </a:r>
                  <a:endParaRPr lang="fr-FR" sz="1100" dirty="0"/>
                </a:p>
              </p:txBody>
            </p:sp>
            <p:cxnSp>
              <p:nvCxnSpPr>
                <p:cNvPr id="95" name="Connecteur droit 94"/>
                <p:cNvCxnSpPr/>
                <p:nvPr/>
              </p:nvCxnSpPr>
              <p:spPr>
                <a:xfrm>
                  <a:off x="5162472" y="879255"/>
                  <a:ext cx="9155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ZoneTexte 49"/>
                <p:cNvSpPr txBox="1"/>
                <p:nvPr/>
              </p:nvSpPr>
              <p:spPr>
                <a:xfrm>
                  <a:off x="3663044" y="2312780"/>
                  <a:ext cx="86754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fr-FR" sz="1100" b="1" dirty="0" smtClean="0"/>
                    <a:t>TNF</a:t>
                  </a:r>
                  <a:r>
                    <a:rPr lang="el-GR" sz="1100" b="1" dirty="0" smtClean="0"/>
                    <a:t>α</a:t>
                  </a:r>
                  <a:r>
                    <a:rPr lang="fr-FR" sz="1100" b="1" dirty="0" smtClean="0"/>
                    <a:t>+TGF</a:t>
                  </a:r>
                  <a:r>
                    <a:rPr lang="el-GR" sz="1100" b="1" dirty="0" smtClean="0"/>
                    <a:t>β</a:t>
                  </a:r>
                  <a:endParaRPr lang="fr-FR" sz="1100" b="1" dirty="0"/>
                </a:p>
              </p:txBody>
            </p:sp>
            <p:sp>
              <p:nvSpPr>
                <p:cNvPr id="97" name="ZoneTexte 49"/>
                <p:cNvSpPr txBox="1"/>
                <p:nvPr/>
              </p:nvSpPr>
              <p:spPr>
                <a:xfrm>
                  <a:off x="3657998" y="3068097"/>
                  <a:ext cx="86754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100" b="1" dirty="0" smtClean="0"/>
                    <a:t>IKK3 + TNF</a:t>
                  </a:r>
                  <a:r>
                    <a:rPr lang="el-GR" sz="1100" b="1" dirty="0" smtClean="0"/>
                    <a:t>α</a:t>
                  </a:r>
                  <a:r>
                    <a:rPr lang="fr-FR" sz="1100" b="1" dirty="0" smtClean="0"/>
                    <a:t>+TGF</a:t>
                  </a:r>
                  <a:r>
                    <a:rPr lang="el-GR" sz="1100" b="1" dirty="0" smtClean="0"/>
                    <a:t>β</a:t>
                  </a:r>
                  <a:endParaRPr lang="fr-FR" sz="1100" b="1" dirty="0"/>
                </a:p>
              </p:txBody>
            </p:sp>
            <p:sp>
              <p:nvSpPr>
                <p:cNvPr id="1868" name="ZoneTexte 65"/>
                <p:cNvSpPr txBox="1"/>
                <p:nvPr/>
              </p:nvSpPr>
              <p:spPr>
                <a:xfrm rot="16200000">
                  <a:off x="3951118" y="1039904"/>
                  <a:ext cx="53572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fr-FR" sz="1100" b="1" dirty="0" smtClean="0"/>
                    <a:t>Count</a:t>
                  </a:r>
                  <a:endParaRPr lang="fr-FR" sz="1100" b="1" dirty="0"/>
                </a:p>
              </p:txBody>
            </p:sp>
            <p:sp>
              <p:nvSpPr>
                <p:cNvPr id="1873" name="Rectangle 1872"/>
                <p:cNvSpPr/>
                <p:nvPr/>
              </p:nvSpPr>
              <p:spPr>
                <a:xfrm>
                  <a:off x="6656533" y="1121693"/>
                  <a:ext cx="992359" cy="36988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4" name="Rectangle 1873"/>
                <p:cNvSpPr/>
                <p:nvPr/>
              </p:nvSpPr>
              <p:spPr>
                <a:xfrm>
                  <a:off x="5538958" y="1185331"/>
                  <a:ext cx="251520" cy="36988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5" name="Rectangle 1874"/>
                <p:cNvSpPr/>
                <p:nvPr/>
              </p:nvSpPr>
              <p:spPr>
                <a:xfrm>
                  <a:off x="4545632" y="1006966"/>
                  <a:ext cx="251520" cy="36988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6" name="Rectangle 1875"/>
                <p:cNvSpPr/>
                <p:nvPr/>
              </p:nvSpPr>
              <p:spPr>
                <a:xfrm>
                  <a:off x="4607409" y="1946510"/>
                  <a:ext cx="2226353" cy="1224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7" name="Rectangle 1876"/>
                <p:cNvSpPr/>
                <p:nvPr/>
              </p:nvSpPr>
              <p:spPr>
                <a:xfrm>
                  <a:off x="4671040" y="2786173"/>
                  <a:ext cx="2226353" cy="1224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8" name="Rectangle 1877"/>
                <p:cNvSpPr/>
                <p:nvPr/>
              </p:nvSpPr>
              <p:spPr>
                <a:xfrm>
                  <a:off x="4710219" y="3659913"/>
                  <a:ext cx="2226353" cy="1224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9" name="Rectangle 1878"/>
                <p:cNvSpPr/>
                <p:nvPr/>
              </p:nvSpPr>
              <p:spPr>
                <a:xfrm>
                  <a:off x="4645725" y="4562942"/>
                  <a:ext cx="2226353" cy="1224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880" name="Groupe 1879"/>
                <p:cNvGrpSpPr/>
                <p:nvPr/>
              </p:nvGrpSpPr>
              <p:grpSpPr>
                <a:xfrm>
                  <a:off x="4463447" y="1092986"/>
                  <a:ext cx="2285342" cy="3637451"/>
                  <a:chOff x="6546468" y="724237"/>
                  <a:chExt cx="2285342" cy="3637451"/>
                </a:xfrm>
              </p:grpSpPr>
              <p:grpSp>
                <p:nvGrpSpPr>
                  <p:cNvPr id="1881" name="Groupe 1880"/>
                  <p:cNvGrpSpPr/>
                  <p:nvPr/>
                </p:nvGrpSpPr>
                <p:grpSpPr>
                  <a:xfrm>
                    <a:off x="6546468" y="724237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2267" name="ZoneTexte 2266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2268" name="Groupe 2267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2269" name="Rectangle 2268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270" name="ZoneTexte 2269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271" name="ZoneTexte 2270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272" name="ZoneTexte 2271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273" name="ZoneTexte 2272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274" name="ZoneTexte 2273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275" name="Connecteur droit 2274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76" name="Connecteur droit 2275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277" name="Groupe 2276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311" name="Connecteur droit 2310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2" name="Connecteur droit 2311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3" name="Connecteur droit 2312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4" name="Connecteur droit 2313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5" name="Connecteur droit 2314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6" name="Connecteur droit 2315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7" name="Connecteur droit 2316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8" name="Connecteur droit 2317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9" name="Connecteur droit 2318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20" name="Connecteur droit 2319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78" name="Groupe 2277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302" name="Connecteur droit 2301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3" name="Connecteur droit 2302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4" name="Connecteur droit 2303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5" name="Connecteur droit 2304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6" name="Connecteur droit 2305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7" name="Connecteur droit 2306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8" name="Connecteur droit 2307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9" name="Connecteur droit 2308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10" name="Connecteur droit 2309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79" name="Groupe 2278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92" name="Connecteur droit 2291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3" name="Connecteur droit 2292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4" name="Connecteur droit 2293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5" name="Connecteur droit 2294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6" name="Connecteur droit 2295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7" name="Connecteur droit 2296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8" name="Connecteur droit 2297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9" name="Connecteur droit 2298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0" name="Connecteur droit 2299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01" name="Connecteur droit 2300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80" name="Groupe 2279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82" name="Connecteur droit 2281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3" name="Connecteur droit 2282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4" name="Connecteur droit 2283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5" name="Connecteur droit 2284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6" name="Connecteur droit 2285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7" name="Connecteur droit 2286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8" name="Connecteur droit 2287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89" name="Connecteur droit 2288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0" name="Connecteur droit 2289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91" name="Connecteur droit 2290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281" name="ZoneTexte 2280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2" name="Groupe 1881"/>
                  <p:cNvGrpSpPr/>
                  <p:nvPr/>
                </p:nvGrpSpPr>
                <p:grpSpPr>
                  <a:xfrm>
                    <a:off x="7590937" y="727411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2213" name="ZoneTexte 2212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2214" name="Groupe 2213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2215" name="Rectangle 2214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216" name="ZoneTexte 2215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217" name="ZoneTexte 2216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218" name="ZoneTexte 2217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219" name="ZoneTexte 2218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220" name="ZoneTexte 2219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221" name="Connecteur droit 2220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22" name="Connecteur droit 2221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223" name="Groupe 2222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57" name="Connecteur droit 2256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8" name="Connecteur droit 2257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9" name="Connecteur droit 2258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0" name="Connecteur droit 2259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1" name="Connecteur droit 2260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2" name="Connecteur droit 2261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3" name="Connecteur droit 2262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4" name="Connecteur droit 2263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5" name="Connecteur droit 2264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66" name="Connecteur droit 2265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24" name="Groupe 2223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248" name="Connecteur droit 2247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9" name="Connecteur droit 2248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0" name="Connecteur droit 2249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1" name="Connecteur droit 2250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2" name="Connecteur droit 2251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3" name="Connecteur droit 2252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4" name="Connecteur droit 2253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5" name="Connecteur droit 2254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56" name="Connecteur droit 2255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25" name="Groupe 2224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38" name="Connecteur droit 2237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9" name="Connecteur droit 2238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0" name="Connecteur droit 2239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1" name="Connecteur droit 2240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2" name="Connecteur droit 2241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3" name="Connecteur droit 2242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4" name="Connecteur droit 2243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5" name="Connecteur droit 2244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6" name="Connecteur droit 2245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47" name="Connecteur droit 2246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226" name="Groupe 2225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28" name="Connecteur droit 2227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29" name="Connecteur droit 2228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0" name="Connecteur droit 2229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1" name="Connecteur droit 2230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2" name="Connecteur droit 2231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3" name="Connecteur droit 2232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4" name="Connecteur droit 2233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5" name="Connecteur droit 2234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6" name="Connecteur droit 2235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37" name="Connecteur droit 2236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227" name="ZoneTexte 2226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3" name="Groupe 1882"/>
                  <p:cNvGrpSpPr/>
                  <p:nvPr/>
                </p:nvGrpSpPr>
                <p:grpSpPr>
                  <a:xfrm>
                    <a:off x="6558823" y="1589730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2159" name="ZoneTexte 2158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2160" name="Groupe 2159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2161" name="Rectangle 2160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162" name="ZoneTexte 2161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163" name="ZoneTexte 2162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164" name="ZoneTexte 2163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165" name="ZoneTexte 2164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166" name="ZoneTexte 2165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167" name="Connecteur droit 2166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68" name="Connecteur droit 2167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169" name="Groupe 2168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203" name="Connecteur droit 2202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4" name="Connecteur droit 2203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5" name="Connecteur droit 2204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6" name="Connecteur droit 2205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7" name="Connecteur droit 2206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8" name="Connecteur droit 2207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9" name="Connecteur droit 2208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10" name="Connecteur droit 2209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11" name="Connecteur droit 2210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12" name="Connecteur droit 2211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70" name="Groupe 2169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194" name="Connecteur droit 2193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5" name="Connecteur droit 2194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6" name="Connecteur droit 2195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7" name="Connecteur droit 2196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8" name="Connecteur droit 2197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9" name="Connecteur droit 2198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0" name="Connecteur droit 2199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1" name="Connecteur droit 2200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02" name="Connecteur droit 2201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71" name="Groupe 2170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184" name="Connecteur droit 2183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5" name="Connecteur droit 2184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6" name="Connecteur droit 2185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7" name="Connecteur droit 2186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8" name="Connecteur droit 2187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9" name="Connecteur droit 2188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0" name="Connecteur droit 2189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1" name="Connecteur droit 2190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2" name="Connecteur droit 2191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93" name="Connecteur droit 2192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72" name="Groupe 2171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174" name="Connecteur droit 2173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75" name="Connecteur droit 2174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76" name="Connecteur droit 2175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77" name="Connecteur droit 2176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78" name="Connecteur droit 2177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79" name="Connecteur droit 2178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0" name="Connecteur droit 2179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1" name="Connecteur droit 2180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2" name="Connecteur droit 2181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83" name="Connecteur droit 2182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173" name="ZoneTexte 2172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4" name="Groupe 1883"/>
                  <p:cNvGrpSpPr/>
                  <p:nvPr/>
                </p:nvGrpSpPr>
                <p:grpSpPr>
                  <a:xfrm>
                    <a:off x="7603292" y="1592904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2105" name="ZoneTexte 2104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2106" name="Groupe 2105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2107" name="Rectangle 2106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108" name="ZoneTexte 2107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109" name="ZoneTexte 2108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110" name="ZoneTexte 2109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111" name="ZoneTexte 2110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112" name="ZoneTexte 2111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113" name="Connecteur droit 2112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14" name="Connecteur droit 2113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115" name="Groupe 2114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149" name="Connecteur droit 2148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0" name="Connecteur droit 2149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1" name="Connecteur droit 2150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2" name="Connecteur droit 2151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3" name="Connecteur droit 2152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4" name="Connecteur droit 2153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5" name="Connecteur droit 2154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6" name="Connecteur droit 2155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7" name="Connecteur droit 2156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58" name="Connecteur droit 2157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16" name="Groupe 2115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140" name="Connecteur droit 2139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1" name="Connecteur droit 2140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2" name="Connecteur droit 2141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3" name="Connecteur droit 2142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4" name="Connecteur droit 2143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5" name="Connecteur droit 2144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6" name="Connecteur droit 2145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7" name="Connecteur droit 2146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48" name="Connecteur droit 2147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17" name="Groupe 2116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130" name="Connecteur droit 2129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1" name="Connecteur droit 2130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2" name="Connecteur droit 2131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3" name="Connecteur droit 2132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4" name="Connecteur droit 2133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5" name="Connecteur droit 2134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6" name="Connecteur droit 2135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7" name="Connecteur droit 2136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8" name="Connecteur droit 2137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39" name="Connecteur droit 2138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18" name="Groupe 2117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120" name="Connecteur droit 2119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1" name="Connecteur droit 2120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2" name="Connecteur droit 2121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3" name="Connecteur droit 2122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4" name="Connecteur droit 2123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5" name="Connecteur droit 2124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6" name="Connecteur droit 2125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7" name="Connecteur droit 2126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8" name="Connecteur droit 2127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29" name="Connecteur droit 2128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119" name="ZoneTexte 2118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5" name="Groupe 1884"/>
                  <p:cNvGrpSpPr/>
                  <p:nvPr/>
                </p:nvGrpSpPr>
                <p:grpSpPr>
                  <a:xfrm>
                    <a:off x="6572429" y="2465641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2051" name="ZoneTexte 2050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2052" name="Groupe 2051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2053" name="Rectangle 2052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054" name="ZoneTexte 2053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055" name="ZoneTexte 2054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056" name="ZoneTexte 2055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057" name="ZoneTexte 2056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058" name="ZoneTexte 2057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059" name="Connecteur droit 2058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60" name="Connecteur droit 2059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061" name="Groupe 2060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95" name="Connecteur droit 2094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6" name="Connecteur droit 2095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7" name="Connecteur droit 2096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8" name="Connecteur droit 2097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9" name="Connecteur droit 2098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0" name="Connecteur droit 2099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1" name="Connecteur droit 2100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2" name="Connecteur droit 2101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3" name="Connecteur droit 2102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104" name="Connecteur droit 2103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62" name="Groupe 2061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086" name="Connecteur droit 2085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7" name="Connecteur droit 2086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8" name="Connecteur droit 2087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9" name="Connecteur droit 2088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0" name="Connecteur droit 2089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1" name="Connecteur droit 2090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2" name="Connecteur droit 2091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3" name="Connecteur droit 2092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94" name="Connecteur droit 2093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63" name="Groupe 2062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76" name="Connecteur droit 2075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7" name="Connecteur droit 2076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8" name="Connecteur droit 2077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9" name="Connecteur droit 2078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0" name="Connecteur droit 2079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1" name="Connecteur droit 2080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2" name="Connecteur droit 2081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3" name="Connecteur droit 2082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4" name="Connecteur droit 2083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85" name="Connecteur droit 2084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64" name="Groupe 2063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66" name="Connecteur droit 2065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67" name="Connecteur droit 2066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68" name="Connecteur droit 2067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69" name="Connecteur droit 2068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0" name="Connecteur droit 2069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1" name="Connecteur droit 2070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2" name="Connecteur droit 2071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3" name="Connecteur droit 2072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4" name="Connecteur droit 2073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75" name="Connecteur droit 2074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65" name="ZoneTexte 2064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6" name="Groupe 1885"/>
                  <p:cNvGrpSpPr/>
                  <p:nvPr/>
                </p:nvGrpSpPr>
                <p:grpSpPr>
                  <a:xfrm>
                    <a:off x="7616898" y="2468815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1997" name="ZoneTexte 1996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1998" name="Groupe 1997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1999" name="Rectangle 1998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000" name="ZoneTexte 1999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001" name="ZoneTexte 2000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2002" name="ZoneTexte 2001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2003" name="ZoneTexte 2002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2004" name="ZoneTexte 2003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2005" name="Connecteur droit 2004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06" name="Connecteur droit 2005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007" name="Groupe 2006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41" name="Connecteur droit 2040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2" name="Connecteur droit 2041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3" name="Connecteur droit 2042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4" name="Connecteur droit 2043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5" name="Connecteur droit 2044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6" name="Connecteur droit 2045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7" name="Connecteur droit 2046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8" name="Connecteur droit 2047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9" name="Connecteur droit 2048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50" name="Connecteur droit 2049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08" name="Groupe 2007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2032" name="Connecteur droit 2031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3" name="Connecteur droit 2032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4" name="Connecteur droit 2033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5" name="Connecteur droit 2034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6" name="Connecteur droit 2035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7" name="Connecteur droit 2036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8" name="Connecteur droit 2037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9" name="Connecteur droit 2038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40" name="Connecteur droit 2039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09" name="Groupe 2008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22" name="Connecteur droit 2021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3" name="Connecteur droit 2022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4" name="Connecteur droit 2023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5" name="Connecteur droit 2024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6" name="Connecteur droit 2025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7" name="Connecteur droit 2026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8" name="Connecteur droit 2027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9" name="Connecteur droit 2028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0" name="Connecteur droit 2029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31" name="Connecteur droit 2030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010" name="Groupe 2009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2012" name="Connecteur droit 2011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3" name="Connecteur droit 2012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4" name="Connecteur droit 2013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5" name="Connecteur droit 2014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6" name="Connecteur droit 2015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7" name="Connecteur droit 2016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8" name="Connecteur droit 2017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19" name="Connecteur droit 2018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0" name="Connecteur droit 2019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21" name="Connecteur droit 2020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11" name="ZoneTexte 2010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7" name="Groupe 1886"/>
                  <p:cNvGrpSpPr/>
                  <p:nvPr/>
                </p:nvGrpSpPr>
                <p:grpSpPr>
                  <a:xfrm>
                    <a:off x="6584784" y="3331134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1943" name="ZoneTexte 1942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1944" name="Groupe 1943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1945" name="Rectangle 1944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946" name="ZoneTexte 1945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1947" name="ZoneTexte 1946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1948" name="ZoneTexte 1947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1949" name="ZoneTexte 1948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1950" name="ZoneTexte 1949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1951" name="Connecteur droit 1950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52" name="Connecteur droit 1951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953" name="Groupe 1952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87" name="Connecteur droit 1986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8" name="Connecteur droit 1987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9" name="Connecteur droit 1988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0" name="Connecteur droit 1989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1" name="Connecteur droit 1990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2" name="Connecteur droit 1991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3" name="Connecteur droit 1992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4" name="Connecteur droit 1993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5" name="Connecteur droit 1994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6" name="Connecteur droit 1995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54" name="Groupe 1953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1978" name="Connecteur droit 1977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9" name="Connecteur droit 1978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0" name="Connecteur droit 1979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1" name="Connecteur droit 1980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2" name="Connecteur droit 1981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3" name="Connecteur droit 1982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4" name="Connecteur droit 1983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5" name="Connecteur droit 1984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86" name="Connecteur droit 1985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55" name="Groupe 1954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68" name="Connecteur droit 1967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9" name="Connecteur droit 1968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0" name="Connecteur droit 1969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1" name="Connecteur droit 1970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2" name="Connecteur droit 1971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3" name="Connecteur droit 1972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4" name="Connecteur droit 1973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5" name="Connecteur droit 1974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6" name="Connecteur droit 1975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77" name="Connecteur droit 1976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56" name="Groupe 1955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58" name="Connecteur droit 1957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59" name="Connecteur droit 1958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0" name="Connecteur droit 1959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1" name="Connecteur droit 1960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2" name="Connecteur droit 1961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3" name="Connecteur droit 1962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4" name="Connecteur droit 1963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5" name="Connecteur droit 1964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6" name="Connecteur droit 1965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67" name="Connecteur droit 1966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957" name="ZoneTexte 1956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  <p:grpSp>
                <p:nvGrpSpPr>
                  <p:cNvPr id="1888" name="Groupe 1887"/>
                  <p:cNvGrpSpPr/>
                  <p:nvPr/>
                </p:nvGrpSpPr>
                <p:grpSpPr>
                  <a:xfrm>
                    <a:off x="7629253" y="3334308"/>
                    <a:ext cx="1202557" cy="1027380"/>
                    <a:chOff x="997773" y="2038535"/>
                    <a:chExt cx="1202557" cy="1027380"/>
                  </a:xfrm>
                </p:grpSpPr>
                <p:sp>
                  <p:nvSpPr>
                    <p:cNvPr id="1889" name="ZoneTexte 1888"/>
                    <p:cNvSpPr txBox="1"/>
                    <p:nvPr/>
                  </p:nvSpPr>
                  <p:spPr>
                    <a:xfrm>
                      <a:off x="1877806" y="2840945"/>
                      <a:ext cx="32252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fr-FR"/>
                      </a:defPPr>
                      <a:lvl1pPr>
                        <a:defRPr sz="800" b="1">
                          <a:solidFill>
                            <a:srgbClr val="000000"/>
                          </a:solidFill>
                        </a:defRPr>
                      </a:lvl1pPr>
                    </a:lstStyle>
                    <a:p>
                      <a:r>
                        <a:rPr lang="fr-FR" dirty="0" smtClean="0"/>
                        <a:t>10</a:t>
                      </a:r>
                      <a:r>
                        <a:rPr lang="fr-FR" baseline="30000" dirty="0"/>
                        <a:t>5</a:t>
                      </a:r>
                    </a:p>
                  </p:txBody>
                </p:sp>
                <p:grpSp>
                  <p:nvGrpSpPr>
                    <p:cNvPr id="1890" name="Groupe 1889"/>
                    <p:cNvGrpSpPr/>
                    <p:nvPr/>
                  </p:nvGrpSpPr>
                  <p:grpSpPr>
                    <a:xfrm>
                      <a:off x="997773" y="2038535"/>
                      <a:ext cx="1110302" cy="1027380"/>
                      <a:chOff x="1131391" y="1053481"/>
                      <a:chExt cx="1110302" cy="1027380"/>
                    </a:xfrm>
                  </p:grpSpPr>
                  <p:sp>
                    <p:nvSpPr>
                      <p:cNvPr id="1891" name="Rectangle 1890"/>
                      <p:cNvSpPr/>
                      <p:nvPr/>
                    </p:nvSpPr>
                    <p:spPr>
                      <a:xfrm>
                        <a:off x="1387991" y="1162450"/>
                        <a:ext cx="853702" cy="70666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892" name="ZoneTexte 1891"/>
                      <p:cNvSpPr txBox="1"/>
                      <p:nvPr/>
                    </p:nvSpPr>
                    <p:spPr>
                      <a:xfrm>
                        <a:off x="1221923" y="1777582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1893" name="ZoneTexte 1892"/>
                      <p:cNvSpPr txBox="1"/>
                      <p:nvPr/>
                    </p:nvSpPr>
                    <p:spPr>
                      <a:xfrm>
                        <a:off x="1131391" y="105348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100</a:t>
                        </a:r>
                        <a:endParaRPr lang="fr-FR" dirty="0"/>
                      </a:p>
                    </p:txBody>
                  </p:sp>
                  <p:sp>
                    <p:nvSpPr>
                      <p:cNvPr id="1894" name="ZoneTexte 1893"/>
                      <p:cNvSpPr txBox="1"/>
                      <p:nvPr/>
                    </p:nvSpPr>
                    <p:spPr>
                      <a:xfrm>
                        <a:off x="1416380" y="1864083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 smtClean="0"/>
                          <a:t>2</a:t>
                        </a:r>
                        <a:endParaRPr lang="fr-FR" baseline="30000" dirty="0"/>
                      </a:p>
                    </p:txBody>
                  </p:sp>
                  <p:sp>
                    <p:nvSpPr>
                      <p:cNvPr id="1895" name="ZoneTexte 1894"/>
                      <p:cNvSpPr txBox="1"/>
                      <p:nvPr/>
                    </p:nvSpPr>
                    <p:spPr>
                      <a:xfrm>
                        <a:off x="1615177" y="1865417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3</a:t>
                        </a:r>
                      </a:p>
                    </p:txBody>
                  </p:sp>
                  <p:sp>
                    <p:nvSpPr>
                      <p:cNvPr id="1896" name="ZoneTexte 1895"/>
                      <p:cNvSpPr txBox="1"/>
                      <p:nvPr/>
                    </p:nvSpPr>
                    <p:spPr>
                      <a:xfrm>
                        <a:off x="1819912" y="1861776"/>
                        <a:ext cx="32252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10</a:t>
                        </a:r>
                        <a:r>
                          <a:rPr lang="fr-FR" baseline="30000" dirty="0"/>
                          <a:t>4</a:t>
                        </a:r>
                      </a:p>
                    </p:txBody>
                  </p:sp>
                  <p:cxnSp>
                    <p:nvCxnSpPr>
                      <p:cNvPr id="1897" name="Connecteur droit 1896"/>
                      <p:cNvCxnSpPr/>
                      <p:nvPr/>
                    </p:nvCxnSpPr>
                    <p:spPr>
                      <a:xfrm>
                        <a:off x="1976104" y="1871498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98" name="Connecteur droit 1897"/>
                      <p:cNvCxnSpPr/>
                      <p:nvPr/>
                    </p:nvCxnSpPr>
                    <p:spPr>
                      <a:xfrm>
                        <a:off x="1469945" y="1873607"/>
                        <a:ext cx="0" cy="6169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899" name="Groupe 1898"/>
                      <p:cNvGrpSpPr/>
                      <p:nvPr/>
                    </p:nvGrpSpPr>
                    <p:grpSpPr>
                      <a:xfrm>
                        <a:off x="1564538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33" name="Connecteur droit 1932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4" name="Connecteur droit 1933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5" name="Connecteur droit 1934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6" name="Connecteur droit 1935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7" name="Connecteur droit 1936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8" name="Connecteur droit 1937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9" name="Connecteur droit 1938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40" name="Connecteur droit 1939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41" name="Connecteur droit 1940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42" name="Connecteur droit 1941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00" name="Groupe 1899"/>
                      <p:cNvGrpSpPr/>
                      <p:nvPr/>
                    </p:nvGrpSpPr>
                    <p:grpSpPr>
                      <a:xfrm>
                        <a:off x="1484177" y="1864083"/>
                        <a:ext cx="76898" cy="61696"/>
                        <a:chOff x="1619276" y="1869117"/>
                        <a:chExt cx="148931" cy="61696"/>
                      </a:xfrm>
                    </p:grpSpPr>
                    <p:cxnSp>
                      <p:nvCxnSpPr>
                        <p:cNvPr id="1924" name="Connecteur droit 1923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5" name="Connecteur droit 1924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6" name="Connecteur droit 1925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7" name="Connecteur droit 1926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8" name="Connecteur droit 1927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9" name="Connecteur droit 1928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0" name="Connecteur droit 1929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1" name="Connecteur droit 1930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32" name="Connecteur droit 1931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01" name="Groupe 1900"/>
                      <p:cNvGrpSpPr/>
                      <p:nvPr/>
                    </p:nvGrpSpPr>
                    <p:grpSpPr>
                      <a:xfrm>
                        <a:off x="1771676" y="1871498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14" name="Connecteur droit 1913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5" name="Connecteur droit 1914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6" name="Connecteur droit 1915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7" name="Connecteur droit 1916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8" name="Connecteur droit 1917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9" name="Connecteur droit 1918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0" name="Connecteur droit 1919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1" name="Connecteur droit 1920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2" name="Connecteur droit 1921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23" name="Connecteur droit 1922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02" name="Groupe 1901"/>
                      <p:cNvGrpSpPr/>
                      <p:nvPr/>
                    </p:nvGrpSpPr>
                    <p:grpSpPr>
                      <a:xfrm>
                        <a:off x="1978596" y="1869117"/>
                        <a:ext cx="203669" cy="61696"/>
                        <a:chOff x="1564538" y="1869117"/>
                        <a:chExt cx="203669" cy="61696"/>
                      </a:xfrm>
                    </p:grpSpPr>
                    <p:cxnSp>
                      <p:nvCxnSpPr>
                        <p:cNvPr id="1904" name="Connecteur droit 1903"/>
                        <p:cNvCxnSpPr/>
                        <p:nvPr/>
                      </p:nvCxnSpPr>
                      <p:spPr>
                        <a:xfrm>
                          <a:off x="1564538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5" name="Connecteur droit 1904"/>
                        <p:cNvCxnSpPr/>
                        <p:nvPr/>
                      </p:nvCxnSpPr>
                      <p:spPr>
                        <a:xfrm>
                          <a:off x="1768207" y="1869117"/>
                          <a:ext cx="0" cy="6169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6" name="Connecteur droit 1905"/>
                        <p:cNvCxnSpPr/>
                        <p:nvPr/>
                      </p:nvCxnSpPr>
                      <p:spPr>
                        <a:xfrm>
                          <a:off x="1682575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7" name="Connecteur droit 1906"/>
                        <p:cNvCxnSpPr/>
                        <p:nvPr/>
                      </p:nvCxnSpPr>
                      <p:spPr>
                        <a:xfrm>
                          <a:off x="1707951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8" name="Connecteur droit 1907"/>
                        <p:cNvCxnSpPr/>
                        <p:nvPr/>
                      </p:nvCxnSpPr>
                      <p:spPr>
                        <a:xfrm>
                          <a:off x="1722237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09" name="Connecteur droit 1908"/>
                        <p:cNvCxnSpPr/>
                        <p:nvPr/>
                      </p:nvCxnSpPr>
                      <p:spPr>
                        <a:xfrm>
                          <a:off x="1738904" y="1880935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0" name="Connecteur droit 1909"/>
                        <p:cNvCxnSpPr/>
                        <p:nvPr/>
                      </p:nvCxnSpPr>
                      <p:spPr>
                        <a:xfrm>
                          <a:off x="1749102" y="188039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1" name="Connecteur droit 1910"/>
                        <p:cNvCxnSpPr/>
                        <p:nvPr/>
                      </p:nvCxnSpPr>
                      <p:spPr>
                        <a:xfrm>
                          <a:off x="1760911" y="1880180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2" name="Connecteur droit 1911"/>
                        <p:cNvCxnSpPr/>
                        <p:nvPr/>
                      </p:nvCxnSpPr>
                      <p:spPr>
                        <a:xfrm>
                          <a:off x="1619276" y="1881513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13" name="Connecteur droit 1912"/>
                        <p:cNvCxnSpPr/>
                        <p:nvPr/>
                      </p:nvCxnSpPr>
                      <p:spPr>
                        <a:xfrm>
                          <a:off x="1656976" y="1879312"/>
                          <a:ext cx="0" cy="18000"/>
                        </a:xfrm>
                        <a:prstGeom prst="line">
                          <a:avLst/>
                        </a:prstGeom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903" name="ZoneTexte 1902"/>
                      <p:cNvSpPr txBox="1"/>
                      <p:nvPr/>
                    </p:nvSpPr>
                    <p:spPr>
                      <a:xfrm>
                        <a:off x="1344061" y="1864355"/>
                        <a:ext cx="235962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>
                        <a:defPPr>
                          <a:defRPr lang="fr-FR"/>
                        </a:defPPr>
                        <a:lvl1pPr>
                          <a:defRPr sz="800" b="1">
                            <a:solidFill>
                              <a:srgbClr val="000000"/>
                            </a:solidFill>
                          </a:defRPr>
                        </a:lvl1pPr>
                      </a:lstStyle>
                      <a:p>
                        <a:r>
                          <a:rPr lang="fr-FR" dirty="0" smtClean="0"/>
                          <a:t>0</a:t>
                        </a:r>
                        <a:endParaRPr lang="fr-FR" baseline="30000" dirty="0"/>
                      </a:p>
                    </p:txBody>
                  </p:sp>
                </p:grpSp>
              </p:grpSp>
            </p:grpSp>
            <p:cxnSp>
              <p:nvCxnSpPr>
                <p:cNvPr id="2321" name="Connecteur droit avec flèche 2320"/>
                <p:cNvCxnSpPr/>
                <p:nvPr/>
              </p:nvCxnSpPr>
              <p:spPr>
                <a:xfrm flipV="1">
                  <a:off x="4475802" y="902848"/>
                  <a:ext cx="0" cy="382844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2" name="Connecteur droit avec flèche 2321"/>
                <p:cNvCxnSpPr/>
                <p:nvPr/>
              </p:nvCxnSpPr>
              <p:spPr>
                <a:xfrm>
                  <a:off x="4481791" y="4727263"/>
                  <a:ext cx="2174743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23" name="ZoneTexte 49"/>
            <p:cNvSpPr txBox="1"/>
            <p:nvPr/>
          </p:nvSpPr>
          <p:spPr>
            <a:xfrm>
              <a:off x="4993646" y="5210318"/>
              <a:ext cx="100881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100" b="1" dirty="0" err="1" smtClean="0"/>
                <a:t>Amlexanox</a:t>
              </a:r>
              <a:r>
                <a:rPr lang="fr-FR" sz="1100" b="1" dirty="0" smtClean="0"/>
                <a:t> + TNF</a:t>
              </a:r>
              <a:r>
                <a:rPr lang="el-GR" sz="1100" b="1" dirty="0" smtClean="0"/>
                <a:t>α</a:t>
              </a:r>
              <a:r>
                <a:rPr lang="fr-FR" sz="1100" b="1" dirty="0" smtClean="0"/>
                <a:t>+TGF</a:t>
              </a:r>
              <a:r>
                <a:rPr lang="el-GR" sz="1100" b="1" dirty="0" smtClean="0"/>
                <a:t>β</a:t>
              </a:r>
              <a:endParaRPr lang="fr-FR" sz="1100" b="1" dirty="0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96223" y="263657"/>
            <a:ext cx="3290858" cy="2206796"/>
            <a:chOff x="2125685" y="223696"/>
            <a:chExt cx="3290858" cy="2206796"/>
          </a:xfrm>
        </p:grpSpPr>
        <p:pic>
          <p:nvPicPr>
            <p:cNvPr id="5" name="Image 47"/>
            <p:cNvPicPr>
              <a:picLocks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469"/>
            <a:stretch>
              <a:fillRect/>
            </a:stretch>
          </p:blipFill>
          <p:spPr bwMode="auto">
            <a:xfrm>
              <a:off x="4116118" y="498228"/>
              <a:ext cx="1002832" cy="869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 48"/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14"/>
            <a:stretch>
              <a:fillRect/>
            </a:stretch>
          </p:blipFill>
          <p:spPr bwMode="auto">
            <a:xfrm>
              <a:off x="3063541" y="505459"/>
              <a:ext cx="1030521" cy="869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ZoneTexte 50"/>
            <p:cNvSpPr txBox="1">
              <a:spLocks noChangeArrowheads="1"/>
            </p:cNvSpPr>
            <p:nvPr/>
          </p:nvSpPr>
          <p:spPr bwMode="auto">
            <a:xfrm>
              <a:off x="3383998" y="300529"/>
              <a:ext cx="486030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b="1" dirty="0">
                  <a:latin typeface="+mn-lt"/>
                </a:rPr>
                <a:t>A549</a:t>
              </a:r>
            </a:p>
          </p:txBody>
        </p:sp>
        <p:sp>
          <p:nvSpPr>
            <p:cNvPr id="10" name="ZoneTexte 52"/>
            <p:cNvSpPr txBox="1">
              <a:spLocks noChangeArrowheads="1"/>
            </p:cNvSpPr>
            <p:nvPr/>
          </p:nvSpPr>
          <p:spPr bwMode="auto">
            <a:xfrm>
              <a:off x="2125685" y="1689524"/>
              <a:ext cx="947694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 Bx795 </a:t>
              </a:r>
              <a:r>
                <a:rPr lang="en-US" sz="1100" b="1" dirty="0">
                  <a:solidFill>
                    <a:srgbClr val="000000"/>
                  </a:solidFill>
                  <a:latin typeface="+mn-lt"/>
                </a:rPr>
                <a:t>1 </a:t>
              </a:r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μ</a:t>
              </a:r>
              <a:r>
                <a:rPr lang="en-US" sz="1100" b="1" dirty="0">
                  <a:solidFill>
                    <a:srgbClr val="000000"/>
                  </a:solidFill>
                  <a:latin typeface="+mn-lt"/>
                </a:rPr>
                <a:t>M</a:t>
              </a:r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 </a:t>
              </a:r>
            </a:p>
          </p:txBody>
        </p:sp>
        <p:sp>
          <p:nvSpPr>
            <p:cNvPr id="11" name="ZoneTexte 53"/>
            <p:cNvSpPr txBox="1">
              <a:spLocks noChangeArrowheads="1"/>
            </p:cNvSpPr>
            <p:nvPr/>
          </p:nvSpPr>
          <p:spPr bwMode="auto">
            <a:xfrm>
              <a:off x="2420269" y="810760"/>
              <a:ext cx="591829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 DMSO</a:t>
              </a:r>
            </a:p>
          </p:txBody>
        </p:sp>
        <p:sp>
          <p:nvSpPr>
            <p:cNvPr id="12" name="ZoneTexte 90"/>
            <p:cNvSpPr txBox="1">
              <a:spLocks noChangeArrowheads="1"/>
            </p:cNvSpPr>
            <p:nvPr/>
          </p:nvSpPr>
          <p:spPr bwMode="auto">
            <a:xfrm rot="16200000">
              <a:off x="2721920" y="268580"/>
              <a:ext cx="35137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>
                  <a:latin typeface="+mn-lt"/>
                </a:rPr>
                <a:t>Count</a:t>
              </a:r>
            </a:p>
          </p:txBody>
        </p:sp>
        <p:cxnSp>
          <p:nvCxnSpPr>
            <p:cNvPr id="13" name="Connecteur droit avec flèche 12"/>
            <p:cNvCxnSpPr>
              <a:cxnSpLocks noChangeShapeType="1"/>
            </p:cNvCxnSpPr>
            <p:nvPr/>
          </p:nvCxnSpPr>
          <p:spPr bwMode="auto">
            <a:xfrm flipH="1" flipV="1">
              <a:off x="3021765" y="353632"/>
              <a:ext cx="0" cy="1997374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8" name="Image 60"/>
            <p:cNvPicPr>
              <a:picLocks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23"/>
            <a:stretch>
              <a:fillRect/>
            </a:stretch>
          </p:blipFill>
          <p:spPr bwMode="auto">
            <a:xfrm>
              <a:off x="3078818" y="1366521"/>
              <a:ext cx="1087918" cy="87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61"/>
            <p:cNvPicPr>
              <a:picLocks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28"/>
            <a:stretch>
              <a:fillRect/>
            </a:stretch>
          </p:blipFill>
          <p:spPr bwMode="auto">
            <a:xfrm>
              <a:off x="4154381" y="1380468"/>
              <a:ext cx="970857" cy="87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ZoneTexte 62"/>
            <p:cNvSpPr txBox="1">
              <a:spLocks noChangeArrowheads="1"/>
            </p:cNvSpPr>
            <p:nvPr/>
          </p:nvSpPr>
          <p:spPr bwMode="auto">
            <a:xfrm>
              <a:off x="4547477" y="628966"/>
              <a:ext cx="643125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dirty="0">
                  <a:latin typeface="+mn-lt"/>
                </a:rPr>
                <a:t>RFI= </a:t>
              </a:r>
              <a:r>
                <a:rPr lang="fr-FR" sz="1100" dirty="0" smtClean="0">
                  <a:latin typeface="+mn-lt"/>
                </a:rPr>
                <a:t>3.7</a:t>
              </a:r>
              <a:endParaRPr lang="fr-FR" sz="1100" dirty="0">
                <a:latin typeface="+mn-lt"/>
              </a:endParaRPr>
            </a:p>
          </p:txBody>
        </p:sp>
        <p:sp>
          <p:nvSpPr>
            <p:cNvPr id="21" name="ZoneTexte 63"/>
            <p:cNvSpPr txBox="1">
              <a:spLocks noChangeArrowheads="1"/>
            </p:cNvSpPr>
            <p:nvPr/>
          </p:nvSpPr>
          <p:spPr bwMode="auto">
            <a:xfrm>
              <a:off x="4480363" y="1471901"/>
              <a:ext cx="611065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dirty="0">
                  <a:latin typeface="+mn-lt"/>
                </a:rPr>
                <a:t>RFI=</a:t>
              </a:r>
              <a:r>
                <a:rPr lang="fr-FR" sz="1100" dirty="0" smtClean="0">
                  <a:latin typeface="+mn-lt"/>
                </a:rPr>
                <a:t>1.7</a:t>
              </a:r>
              <a:endParaRPr lang="fr-FR" sz="1100" dirty="0">
                <a:latin typeface="+mn-lt"/>
              </a:endParaRPr>
            </a:p>
          </p:txBody>
        </p:sp>
        <p:sp>
          <p:nvSpPr>
            <p:cNvPr id="22" name="ZoneTexte 64"/>
            <p:cNvSpPr txBox="1">
              <a:spLocks noChangeArrowheads="1"/>
            </p:cNvSpPr>
            <p:nvPr/>
          </p:nvSpPr>
          <p:spPr bwMode="auto">
            <a:xfrm>
              <a:off x="3430956" y="657760"/>
              <a:ext cx="611065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dirty="0">
                  <a:latin typeface="+mn-lt"/>
                </a:rPr>
                <a:t>RFI=0.8</a:t>
              </a:r>
            </a:p>
          </p:txBody>
        </p:sp>
        <p:sp>
          <p:nvSpPr>
            <p:cNvPr id="23" name="ZoneTexte 65"/>
            <p:cNvSpPr txBox="1">
              <a:spLocks noChangeArrowheads="1"/>
            </p:cNvSpPr>
            <p:nvPr/>
          </p:nvSpPr>
          <p:spPr bwMode="auto">
            <a:xfrm>
              <a:off x="3520265" y="1603729"/>
              <a:ext cx="503664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dirty="0">
                  <a:latin typeface="+mn-lt"/>
                </a:rPr>
                <a:t>RFI=1</a:t>
              </a:r>
            </a:p>
          </p:txBody>
        </p:sp>
        <p:sp>
          <p:nvSpPr>
            <p:cNvPr id="2325" name="Rectangle 2324"/>
            <p:cNvSpPr/>
            <p:nvPr/>
          </p:nvSpPr>
          <p:spPr>
            <a:xfrm>
              <a:off x="3073068" y="354753"/>
              <a:ext cx="130709" cy="1847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6" name="Rectangle 2325"/>
            <p:cNvSpPr/>
            <p:nvPr/>
          </p:nvSpPr>
          <p:spPr>
            <a:xfrm>
              <a:off x="4050256" y="417112"/>
              <a:ext cx="251520" cy="20133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7" name="Rectangle 2326"/>
            <p:cNvSpPr/>
            <p:nvPr/>
          </p:nvSpPr>
          <p:spPr>
            <a:xfrm>
              <a:off x="3225467" y="1219106"/>
              <a:ext cx="1985737" cy="227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8" name="Rectangle 2327"/>
            <p:cNvSpPr/>
            <p:nvPr/>
          </p:nvSpPr>
          <p:spPr>
            <a:xfrm>
              <a:off x="3133456" y="2103029"/>
              <a:ext cx="2026329" cy="1390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29" name="Groupe 2328"/>
            <p:cNvGrpSpPr/>
            <p:nvPr/>
          </p:nvGrpSpPr>
          <p:grpSpPr>
            <a:xfrm>
              <a:off x="2951824" y="413522"/>
              <a:ext cx="2259381" cy="1896047"/>
              <a:chOff x="1580861" y="33751"/>
              <a:chExt cx="2259381" cy="1896047"/>
            </a:xfrm>
          </p:grpSpPr>
          <p:grpSp>
            <p:nvGrpSpPr>
              <p:cNvPr id="2330" name="Groupe 2329"/>
              <p:cNvGrpSpPr/>
              <p:nvPr/>
            </p:nvGrpSpPr>
            <p:grpSpPr>
              <a:xfrm>
                <a:off x="1580861" y="33751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96" name="ZoneTexte 2495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97" name="Groupe 2496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98" name="Rectangle 2497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99" name="ZoneTexte 2498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500" name="ZoneTexte 2499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501" name="ZoneTexte 2500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502" name="ZoneTexte 2501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503" name="ZoneTexte 2502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504" name="Connecteur droit 2503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5" name="Connecteur droit 2504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06" name="Groupe 2505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40" name="Connecteur droit 2539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1" name="Connecteur droit 254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2" name="Connecteur droit 254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3" name="Connecteur droit 254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4" name="Connecteur droit 254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5" name="Connecteur droit 254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6" name="Connecteur droit 254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7" name="Connecteur droit 254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8" name="Connecteur droit 254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9" name="Connecteur droit 254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07" name="Groupe 2506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531" name="Connecteur droit 2530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2" name="Connecteur droit 2531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3" name="Connecteur droit 2532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4" name="Connecteur droit 2533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5" name="Connecteur droit 2534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6" name="Connecteur droit 2535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7" name="Connecteur droit 2536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8" name="Connecteur droit 2537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9" name="Connecteur droit 2538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08" name="Groupe 2507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21" name="Connecteur droit 252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2" name="Connecteur droit 252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3" name="Connecteur droit 252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4" name="Connecteur droit 252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5" name="Connecteur droit 252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6" name="Connecteur droit 252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7" name="Connecteur droit 252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8" name="Connecteur droit 252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9" name="Connecteur droit 252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0" name="Connecteur droit 252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09" name="Groupe 2508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511" name="Connecteur droit 2510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2" name="Connecteur droit 2511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3" name="Connecteur droit 2512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4" name="Connecteur droit 2513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5" name="Connecteur droit 2514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6" name="Connecteur droit 2515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7" name="Connecteur droit 2516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8" name="Connecteur droit 2517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9" name="Connecteur droit 2518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0" name="Connecteur droit 2519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10" name="ZoneTexte 2509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331" name="Groupe 2330"/>
              <p:cNvGrpSpPr/>
              <p:nvPr/>
            </p:nvGrpSpPr>
            <p:grpSpPr>
              <a:xfrm>
                <a:off x="2625330" y="36925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442" name="ZoneTexte 2441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443" name="Groupe 2442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444" name="Rectangle 2443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45" name="ZoneTexte 2444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446" name="ZoneTexte 2445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447" name="ZoneTexte 2446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448" name="ZoneTexte 2447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449" name="ZoneTexte 2448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450" name="Connecteur droit 2449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1" name="Connecteur droit 2450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52" name="Groupe 2451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86" name="Connecteur droit 2485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7" name="Connecteur droit 248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8" name="Connecteur droit 248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9" name="Connecteur droit 248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0" name="Connecteur droit 248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1" name="Connecteur droit 249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2" name="Connecteur droit 249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3" name="Connecteur droit 249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4" name="Connecteur droit 249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5" name="Connecteur droit 249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53" name="Groupe 2452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77" name="Connecteur droit 2476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8" name="Connecteur droit 2477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9" name="Connecteur droit 2478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0" name="Connecteur droit 2479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1" name="Connecteur droit 2480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2" name="Connecteur droit 2481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3" name="Connecteur droit 2482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4" name="Connecteur droit 2483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5" name="Connecteur droit 2484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54" name="Groupe 2453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67" name="Connecteur droit 246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8" name="Connecteur droit 246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9" name="Connecteur droit 246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0" name="Connecteur droit 246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1" name="Connecteur droit 247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2" name="Connecteur droit 247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3" name="Connecteur droit 247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4" name="Connecteur droit 247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5" name="Connecteur droit 247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6" name="Connecteur droit 247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55" name="Groupe 2454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57" name="Connecteur droit 2456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8" name="Connecteur droit 2457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9" name="Connecteur droit 2458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0" name="Connecteur droit 2459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1" name="Connecteur droit 2460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2" name="Connecteur droit 2461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3" name="Connecteur droit 2462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4" name="Connecteur droit 2463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5" name="Connecteur droit 2464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6" name="Connecteur droit 2465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56" name="ZoneTexte 2455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332" name="Groupe 2331"/>
              <p:cNvGrpSpPr/>
              <p:nvPr/>
            </p:nvGrpSpPr>
            <p:grpSpPr>
              <a:xfrm>
                <a:off x="1593216" y="899244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388" name="ZoneTexte 2387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89" name="Groupe 2388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90" name="Rectangle 2389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91" name="ZoneTexte 2390"/>
                  <p:cNvSpPr txBox="1"/>
                  <p:nvPr/>
                </p:nvSpPr>
                <p:spPr>
                  <a:xfrm>
                    <a:off x="1221923" y="1777582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92" name="ZoneTexte 2391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93" name="ZoneTexte 2392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94" name="ZoneTexte 2393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95" name="ZoneTexte 2394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96" name="Connecteur droit 2395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7" name="Connecteur droit 2396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98" name="Groupe 2397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32" name="Connecteur droit 2431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3" name="Connecteur droit 243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4" name="Connecteur droit 243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5" name="Connecteur droit 243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6" name="Connecteur droit 243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7" name="Connecteur droit 243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8" name="Connecteur droit 243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9" name="Connecteur droit 243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0" name="Connecteur droit 243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1" name="Connecteur droit 244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99" name="Groupe 2398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423" name="Connecteur droit 2422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4" name="Connecteur droit 2423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5" name="Connecteur droit 2424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6" name="Connecteur droit 2425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7" name="Connecteur droit 2426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8" name="Connecteur droit 2427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9" name="Connecteur droit 2428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0" name="Connecteur droit 2429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1" name="Connecteur droit 2430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00" name="Groupe 2399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13" name="Connecteur droit 241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4" name="Connecteur droit 241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5" name="Connecteur droit 241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6" name="Connecteur droit 241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7" name="Connecteur droit 241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8" name="Connecteur droit 241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9" name="Connecteur droit 241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0" name="Connecteur droit 241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1" name="Connecteur droit 242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2" name="Connecteur droit 242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01" name="Groupe 2400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403" name="Connecteur droit 2402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4" name="Connecteur droit 2403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5" name="Connecteur droit 2404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6" name="Connecteur droit 2405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7" name="Connecteur droit 2406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8" name="Connecteur droit 2407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9" name="Connecteur droit 2408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0" name="Connecteur droit 2409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1" name="Connecteur droit 2410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2" name="Connecteur droit 2411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02" name="ZoneTexte 2401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  <p:grpSp>
            <p:nvGrpSpPr>
              <p:cNvPr id="2333" name="Groupe 2332"/>
              <p:cNvGrpSpPr/>
              <p:nvPr/>
            </p:nvGrpSpPr>
            <p:grpSpPr>
              <a:xfrm>
                <a:off x="2637685" y="902418"/>
                <a:ext cx="1202557" cy="1027380"/>
                <a:chOff x="997773" y="2038535"/>
                <a:chExt cx="1202557" cy="1027380"/>
              </a:xfrm>
            </p:grpSpPr>
            <p:sp>
              <p:nvSpPr>
                <p:cNvPr id="2334" name="ZoneTexte 2333"/>
                <p:cNvSpPr txBox="1"/>
                <p:nvPr/>
              </p:nvSpPr>
              <p:spPr>
                <a:xfrm>
                  <a:off x="1877806" y="2840945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>
                    <a:defRPr sz="8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rPr lang="fr-FR" dirty="0" smtClean="0"/>
                    <a:t>10</a:t>
                  </a:r>
                  <a:r>
                    <a:rPr lang="fr-FR" baseline="30000" dirty="0"/>
                    <a:t>5</a:t>
                  </a:r>
                </a:p>
              </p:txBody>
            </p:sp>
            <p:grpSp>
              <p:nvGrpSpPr>
                <p:cNvPr id="2335" name="Groupe 2334"/>
                <p:cNvGrpSpPr/>
                <p:nvPr/>
              </p:nvGrpSpPr>
              <p:grpSpPr>
                <a:xfrm>
                  <a:off x="997773" y="2038535"/>
                  <a:ext cx="1110302" cy="1027380"/>
                  <a:chOff x="1131391" y="1053481"/>
                  <a:chExt cx="1110302" cy="1027380"/>
                </a:xfrm>
              </p:grpSpPr>
              <p:sp>
                <p:nvSpPr>
                  <p:cNvPr id="2336" name="Rectangle 2335"/>
                  <p:cNvSpPr/>
                  <p:nvPr/>
                </p:nvSpPr>
                <p:spPr>
                  <a:xfrm>
                    <a:off x="1387991" y="1162450"/>
                    <a:ext cx="853702" cy="70666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7" name="ZoneTexte 2336"/>
                  <p:cNvSpPr txBox="1"/>
                  <p:nvPr/>
                </p:nvSpPr>
                <p:spPr>
                  <a:xfrm>
                    <a:off x="1293101" y="1774408"/>
                    <a:ext cx="84203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dirty="0"/>
                  </a:p>
                </p:txBody>
              </p:sp>
              <p:sp>
                <p:nvSpPr>
                  <p:cNvPr id="2338" name="ZoneTexte 2337"/>
                  <p:cNvSpPr txBox="1"/>
                  <p:nvPr/>
                </p:nvSpPr>
                <p:spPr>
                  <a:xfrm>
                    <a:off x="1131391" y="105348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100</a:t>
                    </a:r>
                    <a:endParaRPr lang="fr-FR" dirty="0"/>
                  </a:p>
                </p:txBody>
              </p:sp>
              <p:sp>
                <p:nvSpPr>
                  <p:cNvPr id="2339" name="ZoneTexte 2338"/>
                  <p:cNvSpPr txBox="1"/>
                  <p:nvPr/>
                </p:nvSpPr>
                <p:spPr>
                  <a:xfrm>
                    <a:off x="1416380" y="1864083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 smtClean="0"/>
                      <a:t>2</a:t>
                    </a:r>
                    <a:endParaRPr lang="fr-FR" baseline="30000" dirty="0"/>
                  </a:p>
                </p:txBody>
              </p:sp>
              <p:sp>
                <p:nvSpPr>
                  <p:cNvPr id="2340" name="ZoneTexte 2339"/>
                  <p:cNvSpPr txBox="1"/>
                  <p:nvPr/>
                </p:nvSpPr>
                <p:spPr>
                  <a:xfrm>
                    <a:off x="1615177" y="1865417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3</a:t>
                    </a:r>
                  </a:p>
                </p:txBody>
              </p:sp>
              <p:sp>
                <p:nvSpPr>
                  <p:cNvPr id="2341" name="ZoneTexte 2340"/>
                  <p:cNvSpPr txBox="1"/>
                  <p:nvPr/>
                </p:nvSpPr>
                <p:spPr>
                  <a:xfrm>
                    <a:off x="1819912" y="1861776"/>
                    <a:ext cx="32252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10</a:t>
                    </a:r>
                    <a:r>
                      <a:rPr lang="fr-FR" baseline="30000" dirty="0"/>
                      <a:t>4</a:t>
                    </a:r>
                  </a:p>
                </p:txBody>
              </p:sp>
              <p:cxnSp>
                <p:nvCxnSpPr>
                  <p:cNvPr id="2342" name="Connecteur droit 2341"/>
                  <p:cNvCxnSpPr/>
                  <p:nvPr/>
                </p:nvCxnSpPr>
                <p:spPr>
                  <a:xfrm>
                    <a:off x="1976104" y="1871498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3" name="Connecteur droit 2342"/>
                  <p:cNvCxnSpPr/>
                  <p:nvPr/>
                </p:nvCxnSpPr>
                <p:spPr>
                  <a:xfrm>
                    <a:off x="1469945" y="1873607"/>
                    <a:ext cx="0" cy="616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44" name="Groupe 2343"/>
                  <p:cNvGrpSpPr/>
                  <p:nvPr/>
                </p:nvGrpSpPr>
                <p:grpSpPr>
                  <a:xfrm>
                    <a:off x="1564538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78" name="Connecteur droit 2377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9" name="Connecteur droit 237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0" name="Connecteur droit 237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1" name="Connecteur droit 238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2" name="Connecteur droit 238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3" name="Connecteur droit 238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4" name="Connecteur droit 238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5" name="Connecteur droit 238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6" name="Connecteur droit 238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7" name="Connecteur droit 238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45" name="Groupe 2344"/>
                  <p:cNvGrpSpPr/>
                  <p:nvPr/>
                </p:nvGrpSpPr>
                <p:grpSpPr>
                  <a:xfrm>
                    <a:off x="1484177" y="1864083"/>
                    <a:ext cx="76898" cy="61696"/>
                    <a:chOff x="1619276" y="1869117"/>
                    <a:chExt cx="148931" cy="61696"/>
                  </a:xfrm>
                </p:grpSpPr>
                <p:cxnSp>
                  <p:nvCxnSpPr>
                    <p:cNvPr id="2369" name="Connecteur droit 2368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0" name="Connecteur droit 2369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1" name="Connecteur droit 2370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2" name="Connecteur droit 2371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3" name="Connecteur droit 2372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4" name="Connecteur droit 2373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5" name="Connecteur droit 2374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6" name="Connecteur droit 2375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7" name="Connecteur droit 2376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46" name="Groupe 2345"/>
                  <p:cNvGrpSpPr/>
                  <p:nvPr/>
                </p:nvGrpSpPr>
                <p:grpSpPr>
                  <a:xfrm>
                    <a:off x="1771676" y="1871498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59" name="Connecteur droit 235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0" name="Connecteur droit 235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1" name="Connecteur droit 236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2" name="Connecteur droit 236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3" name="Connecteur droit 236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4" name="Connecteur droit 236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5" name="Connecteur droit 236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6" name="Connecteur droit 236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7" name="Connecteur droit 236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8" name="Connecteur droit 236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47" name="Groupe 2346"/>
                  <p:cNvGrpSpPr/>
                  <p:nvPr/>
                </p:nvGrpSpPr>
                <p:grpSpPr>
                  <a:xfrm>
                    <a:off x="1978596" y="1869117"/>
                    <a:ext cx="203669" cy="61696"/>
                    <a:chOff x="1564538" y="1869117"/>
                    <a:chExt cx="203669" cy="61696"/>
                  </a:xfrm>
                </p:grpSpPr>
                <p:cxnSp>
                  <p:nvCxnSpPr>
                    <p:cNvPr id="2349" name="Connecteur droit 2348"/>
                    <p:cNvCxnSpPr/>
                    <p:nvPr/>
                  </p:nvCxnSpPr>
                  <p:spPr>
                    <a:xfrm>
                      <a:off x="1564538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0" name="Connecteur droit 2349"/>
                    <p:cNvCxnSpPr/>
                    <p:nvPr/>
                  </p:nvCxnSpPr>
                  <p:spPr>
                    <a:xfrm>
                      <a:off x="1768207" y="1869117"/>
                      <a:ext cx="0" cy="6169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1" name="Connecteur droit 2350"/>
                    <p:cNvCxnSpPr/>
                    <p:nvPr/>
                  </p:nvCxnSpPr>
                  <p:spPr>
                    <a:xfrm>
                      <a:off x="1682575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2" name="Connecteur droit 2351"/>
                    <p:cNvCxnSpPr/>
                    <p:nvPr/>
                  </p:nvCxnSpPr>
                  <p:spPr>
                    <a:xfrm>
                      <a:off x="1707951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3" name="Connecteur droit 2352"/>
                    <p:cNvCxnSpPr/>
                    <p:nvPr/>
                  </p:nvCxnSpPr>
                  <p:spPr>
                    <a:xfrm>
                      <a:off x="1722237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4" name="Connecteur droit 2353"/>
                    <p:cNvCxnSpPr/>
                    <p:nvPr/>
                  </p:nvCxnSpPr>
                  <p:spPr>
                    <a:xfrm>
                      <a:off x="1738904" y="1880935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5" name="Connecteur droit 2354"/>
                    <p:cNvCxnSpPr/>
                    <p:nvPr/>
                  </p:nvCxnSpPr>
                  <p:spPr>
                    <a:xfrm>
                      <a:off x="1749102" y="188039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6" name="Connecteur droit 2355"/>
                    <p:cNvCxnSpPr/>
                    <p:nvPr/>
                  </p:nvCxnSpPr>
                  <p:spPr>
                    <a:xfrm>
                      <a:off x="1760911" y="1880180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7" name="Connecteur droit 2356"/>
                    <p:cNvCxnSpPr/>
                    <p:nvPr/>
                  </p:nvCxnSpPr>
                  <p:spPr>
                    <a:xfrm>
                      <a:off x="1619276" y="1881513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8" name="Connecteur droit 2357"/>
                    <p:cNvCxnSpPr/>
                    <p:nvPr/>
                  </p:nvCxnSpPr>
                  <p:spPr>
                    <a:xfrm>
                      <a:off x="1656976" y="1879312"/>
                      <a:ext cx="0" cy="1800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48" name="ZoneTexte 2347"/>
                  <p:cNvSpPr txBox="1"/>
                  <p:nvPr/>
                </p:nvSpPr>
                <p:spPr>
                  <a:xfrm>
                    <a:off x="1344061" y="1864355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800" b="1">
                        <a:solidFill>
                          <a:srgbClr val="000000"/>
                        </a:solidFill>
                      </a:defRPr>
                    </a:lvl1pPr>
                  </a:lstStyle>
                  <a:p>
                    <a:r>
                      <a:rPr lang="fr-FR" dirty="0" smtClean="0"/>
                      <a:t>0</a:t>
                    </a:r>
                    <a:endParaRPr lang="fr-FR" baseline="30000" dirty="0"/>
                  </a:p>
                </p:txBody>
              </p:sp>
            </p:grpSp>
          </p:grpSp>
        </p:grpSp>
        <p:cxnSp>
          <p:nvCxnSpPr>
            <p:cNvPr id="2550" name="Connecteur droit avec flèche 2549"/>
            <p:cNvCxnSpPr>
              <a:cxnSpLocks noChangeShapeType="1"/>
            </p:cNvCxnSpPr>
            <p:nvPr/>
          </p:nvCxnSpPr>
          <p:spPr bwMode="auto">
            <a:xfrm>
              <a:off x="3022454" y="2351006"/>
              <a:ext cx="2188751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51" name="ZoneTexte 51"/>
            <p:cNvSpPr txBox="1">
              <a:spLocks noChangeArrowheads="1"/>
            </p:cNvSpPr>
            <p:nvPr/>
          </p:nvSpPr>
          <p:spPr bwMode="auto">
            <a:xfrm>
              <a:off x="4143438" y="300529"/>
              <a:ext cx="1273105" cy="17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100" b="1" dirty="0">
                  <a:latin typeface="+mn-lt"/>
                </a:rPr>
                <a:t>A549 TNF</a:t>
              </a:r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α</a:t>
              </a:r>
              <a:r>
                <a:rPr lang="fr-FR" sz="1100" b="1" dirty="0">
                  <a:latin typeface="+mn-lt"/>
                </a:rPr>
                <a:t>+TGF</a:t>
              </a:r>
              <a:r>
                <a:rPr lang="fr-FR" sz="1100" b="1" dirty="0">
                  <a:solidFill>
                    <a:srgbClr val="000000"/>
                  </a:solidFill>
                  <a:latin typeface="+mn-lt"/>
                </a:rPr>
                <a:t>β</a:t>
              </a:r>
              <a:r>
                <a:rPr lang="fr-FR" sz="1100" b="1" dirty="0">
                  <a:latin typeface="+mn-lt"/>
                </a:rPr>
                <a:t>1</a:t>
              </a:r>
            </a:p>
          </p:txBody>
        </p:sp>
      </p:grpSp>
      <p:sp>
        <p:nvSpPr>
          <p:cNvPr id="2552" name="ZoneTexte 2551"/>
          <p:cNvSpPr txBox="1"/>
          <p:nvPr/>
        </p:nvSpPr>
        <p:spPr>
          <a:xfrm>
            <a:off x="3309905" y="101969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018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327" y="104063"/>
            <a:ext cx="198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Supp. Figure 9</a:t>
            </a:r>
            <a:endParaRPr lang="en-US" sz="2400" b="1" dirty="0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057798" y="1916472"/>
            <a:ext cx="224530" cy="273564"/>
          </a:xfrm>
          <a:custGeom>
            <a:avLst/>
            <a:gdLst>
              <a:gd name="T0" fmla="*/ 0 w 65"/>
              <a:gd name="T1" fmla="*/ 369 h 369"/>
              <a:gd name="T2" fmla="*/ 0 w 65"/>
              <a:gd name="T3" fmla="*/ 369 h 369"/>
              <a:gd name="T4" fmla="*/ 0 w 65"/>
              <a:gd name="T5" fmla="*/ 0 h 369"/>
              <a:gd name="T6" fmla="*/ 65 w 65"/>
              <a:gd name="T7" fmla="*/ 0 h 369"/>
              <a:gd name="T8" fmla="*/ 65 w 65"/>
              <a:gd name="T9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69">
                <a:moveTo>
                  <a:pt x="0" y="369"/>
                </a:moveTo>
                <a:lnTo>
                  <a:pt x="0" y="369"/>
                </a:lnTo>
                <a:lnTo>
                  <a:pt x="0" y="0"/>
                </a:lnTo>
                <a:lnTo>
                  <a:pt x="65" y="0"/>
                </a:lnTo>
                <a:lnTo>
                  <a:pt x="65" y="369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5119573" y="1750113"/>
            <a:ext cx="91297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5173021" y="1750115"/>
            <a:ext cx="0" cy="166356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292728" y="2023679"/>
            <a:ext cx="210526" cy="166356"/>
          </a:xfrm>
          <a:custGeom>
            <a:avLst/>
            <a:gdLst>
              <a:gd name="T0" fmla="*/ 0 w 65"/>
              <a:gd name="T1" fmla="*/ 221 h 221"/>
              <a:gd name="T2" fmla="*/ 0 w 65"/>
              <a:gd name="T3" fmla="*/ 221 h 221"/>
              <a:gd name="T4" fmla="*/ 0 w 65"/>
              <a:gd name="T5" fmla="*/ 0 h 221"/>
              <a:gd name="T6" fmla="*/ 65 w 65"/>
              <a:gd name="T7" fmla="*/ 0 h 221"/>
              <a:gd name="T8" fmla="*/ 65 w 65"/>
              <a:gd name="T9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221">
                <a:moveTo>
                  <a:pt x="0" y="221"/>
                </a:moveTo>
                <a:lnTo>
                  <a:pt x="0" y="221"/>
                </a:lnTo>
                <a:lnTo>
                  <a:pt x="0" y="0"/>
                </a:lnTo>
                <a:lnTo>
                  <a:pt x="65" y="0"/>
                </a:lnTo>
                <a:lnTo>
                  <a:pt x="65" y="221"/>
                </a:lnTo>
              </a:path>
            </a:pathLst>
          </a:custGeom>
          <a:solidFill>
            <a:schemeClr val="tx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endParaRPr lang="en-US" sz="1100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5345123" y="1979316"/>
            <a:ext cx="91297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5395841" y="1979314"/>
            <a:ext cx="0" cy="44363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3" name="Freeform 15"/>
          <p:cNvSpPr>
            <a:spLocks/>
          </p:cNvSpPr>
          <p:nvPr/>
        </p:nvSpPr>
        <p:spPr bwMode="auto">
          <a:xfrm>
            <a:off x="5595051" y="1894291"/>
            <a:ext cx="211049" cy="295745"/>
          </a:xfrm>
          <a:custGeom>
            <a:avLst/>
            <a:gdLst>
              <a:gd name="T0" fmla="*/ 0 w 65"/>
              <a:gd name="T1" fmla="*/ 398 h 398"/>
              <a:gd name="T2" fmla="*/ 0 w 65"/>
              <a:gd name="T3" fmla="*/ 398 h 398"/>
              <a:gd name="T4" fmla="*/ 0 w 65"/>
              <a:gd name="T5" fmla="*/ 0 h 398"/>
              <a:gd name="T6" fmla="*/ 65 w 65"/>
              <a:gd name="T7" fmla="*/ 0 h 398"/>
              <a:gd name="T8" fmla="*/ 65 w 65"/>
              <a:gd name="T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8">
                <a:moveTo>
                  <a:pt x="0" y="398"/>
                </a:moveTo>
                <a:lnTo>
                  <a:pt x="0" y="398"/>
                </a:lnTo>
                <a:lnTo>
                  <a:pt x="0" y="0"/>
                </a:lnTo>
                <a:lnTo>
                  <a:pt x="65" y="0"/>
                </a:lnTo>
                <a:lnTo>
                  <a:pt x="65" y="398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4" name="Freeform 16"/>
          <p:cNvSpPr>
            <a:spLocks/>
          </p:cNvSpPr>
          <p:nvPr/>
        </p:nvSpPr>
        <p:spPr bwMode="auto">
          <a:xfrm>
            <a:off x="5657913" y="1872108"/>
            <a:ext cx="81152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5" name="Line 17"/>
          <p:cNvSpPr>
            <a:spLocks noChangeShapeType="1"/>
          </p:cNvSpPr>
          <p:nvPr/>
        </p:nvSpPr>
        <p:spPr bwMode="auto">
          <a:xfrm>
            <a:off x="5698490" y="1872109"/>
            <a:ext cx="0" cy="22181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6" name="Freeform 19"/>
          <p:cNvSpPr>
            <a:spLocks/>
          </p:cNvSpPr>
          <p:nvPr/>
        </p:nvSpPr>
        <p:spPr bwMode="auto">
          <a:xfrm>
            <a:off x="5811075" y="2027376"/>
            <a:ext cx="215719" cy="162660"/>
          </a:xfrm>
          <a:custGeom>
            <a:avLst/>
            <a:gdLst>
              <a:gd name="T0" fmla="*/ 0 w 65"/>
              <a:gd name="T1" fmla="*/ 217 h 217"/>
              <a:gd name="T2" fmla="*/ 0 w 65"/>
              <a:gd name="T3" fmla="*/ 217 h 217"/>
              <a:gd name="T4" fmla="*/ 0 w 65"/>
              <a:gd name="T5" fmla="*/ 0 h 217"/>
              <a:gd name="T6" fmla="*/ 65 w 65"/>
              <a:gd name="T7" fmla="*/ 0 h 217"/>
              <a:gd name="T8" fmla="*/ 65 w 65"/>
              <a:gd name="T9" fmla="*/ 217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217">
                <a:moveTo>
                  <a:pt x="0" y="217"/>
                </a:moveTo>
                <a:lnTo>
                  <a:pt x="0" y="217"/>
                </a:lnTo>
                <a:lnTo>
                  <a:pt x="0" y="0"/>
                </a:lnTo>
                <a:lnTo>
                  <a:pt x="65" y="0"/>
                </a:lnTo>
                <a:lnTo>
                  <a:pt x="65" y="217"/>
                </a:lnTo>
              </a:path>
            </a:pathLst>
          </a:custGeom>
          <a:solidFill>
            <a:schemeClr val="tx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endParaRPr lang="en-US" sz="1100"/>
          </a:p>
        </p:txBody>
      </p:sp>
      <p:sp>
        <p:nvSpPr>
          <p:cNvPr id="27" name="Freeform 20"/>
          <p:cNvSpPr>
            <a:spLocks/>
          </p:cNvSpPr>
          <p:nvPr/>
        </p:nvSpPr>
        <p:spPr bwMode="auto">
          <a:xfrm>
            <a:off x="5883081" y="2012588"/>
            <a:ext cx="81152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5859470" y="2012589"/>
            <a:ext cx="0" cy="14787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836530" y="1824049"/>
            <a:ext cx="12824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b="0" i="0" u="none" strike="noStrike" baseline="0" dirty="0">
                <a:solidFill>
                  <a:srgbClr val="000000"/>
                </a:solidFill>
                <a:cs typeface="Arial"/>
              </a:rPr>
              <a:t>**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055439" y="1602243"/>
            <a:ext cx="971355" cy="58779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 rot="16200000">
            <a:off x="4161728" y="1591632"/>
            <a:ext cx="9176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en-US" sz="1200" b="1" i="1" u="none" strike="noStrike" baseline="0" dirty="0" smtClean="0">
                <a:solidFill>
                  <a:srgbClr val="000000"/>
                </a:solidFill>
                <a:cs typeface="Arial"/>
              </a:rPr>
              <a:t>DNMT1</a:t>
            </a:r>
            <a:r>
              <a:rPr lang="en-US" sz="1200" b="1" i="0" u="none" strike="noStrike" baseline="0" dirty="0" smtClean="0">
                <a:solidFill>
                  <a:srgbClr val="000000"/>
                </a:solidFill>
                <a:cs typeface="Arial"/>
              </a:rPr>
              <a:t>/</a:t>
            </a:r>
            <a:r>
              <a:rPr lang="en-US" sz="1200" b="1" i="0" u="none" strike="noStrike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en-US" sz="1200" b="1" i="1" u="none" strike="noStrike" baseline="0" dirty="0" smtClean="0">
                <a:solidFill>
                  <a:srgbClr val="000000"/>
                </a:solidFill>
                <a:cs typeface="Arial"/>
              </a:rPr>
              <a:t>GAPDH</a:t>
            </a:r>
          </a:p>
          <a:p>
            <a:pPr algn="ctr" rtl="0">
              <a:defRPr sz="1000"/>
            </a:pPr>
            <a:r>
              <a:rPr lang="en-US" sz="1200" b="1" i="0" u="none" strike="noStrike" baseline="0" dirty="0" smtClean="0">
                <a:solidFill>
                  <a:srgbClr val="000000"/>
                </a:solidFill>
                <a:cs typeface="Arial"/>
              </a:rPr>
              <a:t> mRNA</a:t>
            </a:r>
            <a:endParaRPr lang="en-US" sz="1200" b="1" i="0" u="none" strike="noStrike" baseline="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942111" y="2108759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b="1" i="0" u="none" strike="noStrike" baseline="0" dirty="0">
                <a:solidFill>
                  <a:srgbClr val="000000"/>
                </a:solidFill>
                <a:cs typeface="Arial"/>
              </a:rPr>
              <a:t>0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920365" y="1526963"/>
            <a:ext cx="2290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b="1" i="0" u="none" strike="noStrike" baseline="0" dirty="0" smtClean="0">
                <a:solidFill>
                  <a:srgbClr val="000000"/>
                </a:solidFill>
                <a:cs typeface="Arial"/>
              </a:rPr>
              <a:t>2</a:t>
            </a:r>
            <a:endParaRPr lang="en-US" b="1" i="0" u="none" strike="noStrike" baseline="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014540" y="2181971"/>
            <a:ext cx="1805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>
                <a:cs typeface="Arial" pitchFamily="34" charset="0"/>
              </a:rPr>
              <a:t>TGFb+TNFa</a:t>
            </a:r>
            <a:endParaRPr lang="fr-FR" sz="1100" b="1" dirty="0">
              <a:cs typeface="Arial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5039187" y="2177085"/>
            <a:ext cx="5438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b="1" dirty="0" smtClean="0">
                <a:solidFill>
                  <a:srgbClr val="000000"/>
                </a:solidFill>
                <a:cs typeface="Arial"/>
              </a:rPr>
              <a:t>  -   </a:t>
            </a:r>
            <a:r>
              <a:rPr lang="fr-FR" b="1" i="0" u="none" strike="noStrike" baseline="0" dirty="0" smtClean="0">
                <a:solidFill>
                  <a:srgbClr val="000000"/>
                </a:solidFill>
                <a:cs typeface="Arial"/>
              </a:rPr>
              <a:t>+</a:t>
            </a:r>
            <a:endParaRPr lang="fr-FR" b="1" i="0" u="none" strike="noStrike" baseline="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017354" y="2336216"/>
            <a:ext cx="547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cs typeface="Arial" pitchFamily="34" charset="0"/>
              </a:rPr>
              <a:t>A549</a:t>
            </a:r>
            <a:endParaRPr lang="fr-FR" sz="1100" b="1" dirty="0">
              <a:cs typeface="Arial" pitchFamily="34" charset="0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5564589" y="2175258"/>
            <a:ext cx="5438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b="1" dirty="0" smtClean="0">
                <a:solidFill>
                  <a:srgbClr val="000000"/>
                </a:solidFill>
                <a:cs typeface="Arial"/>
              </a:rPr>
              <a:t>  -   </a:t>
            </a:r>
            <a:r>
              <a:rPr lang="fr-FR" b="1" i="0" u="none" strike="noStrike" baseline="0" dirty="0" smtClean="0">
                <a:solidFill>
                  <a:srgbClr val="000000"/>
                </a:solidFill>
                <a:cs typeface="Arial"/>
              </a:rPr>
              <a:t>+</a:t>
            </a:r>
            <a:endParaRPr lang="fr-FR" b="1" i="0" u="none" strike="noStrike" baseline="0" dirty="0">
              <a:solidFill>
                <a:srgbClr val="000000"/>
              </a:solidFill>
              <a:cs typeface="Arial"/>
            </a:endParaRPr>
          </a:p>
        </p:txBody>
      </p:sp>
      <p:cxnSp>
        <p:nvCxnSpPr>
          <p:cNvPr id="38" name="Connecteur droit 37"/>
          <p:cNvCxnSpPr/>
          <p:nvPr/>
        </p:nvCxnSpPr>
        <p:spPr>
          <a:xfrm flipH="1" flipV="1">
            <a:off x="5122791" y="2379276"/>
            <a:ext cx="3253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 flipV="1">
            <a:off x="5654507" y="2379276"/>
            <a:ext cx="3253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499487" y="2346984"/>
            <a:ext cx="608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cs typeface="Arial" pitchFamily="34" charset="0"/>
              </a:rPr>
              <a:t>ACHN</a:t>
            </a:r>
            <a:endParaRPr lang="fr-FR" sz="1100" b="1" dirty="0">
              <a:cs typeface="Arial" pitchFamily="34" charset="0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5282329" y="1665305"/>
            <a:ext cx="142353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5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*</a:t>
            </a:r>
            <a:endParaRPr lang="en-US" sz="15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152917" y="3302278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A549</a:t>
            </a:r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3976856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/>
              <a:t>d</a:t>
            </a:r>
            <a:r>
              <a:rPr lang="fr-FR" sz="1100" dirty="0"/>
              <a:t>0</a:t>
            </a:r>
          </a:p>
        </p:txBody>
      </p:sp>
      <p:sp>
        <p:nvSpPr>
          <p:cNvPr id="43" name="ZoneTexte 42"/>
          <p:cNvSpPr txBox="1"/>
          <p:nvPr/>
        </p:nvSpPr>
        <p:spPr>
          <a:xfrm rot="16200000">
            <a:off x="4220363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1</a:t>
            </a:r>
            <a:endParaRPr lang="fr-FR" sz="1100" dirty="0"/>
          </a:p>
        </p:txBody>
      </p:sp>
      <p:sp>
        <p:nvSpPr>
          <p:cNvPr id="44" name="ZoneTexte 43"/>
          <p:cNvSpPr txBox="1"/>
          <p:nvPr/>
        </p:nvSpPr>
        <p:spPr>
          <a:xfrm rot="16200000">
            <a:off x="4453931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5</a:t>
            </a:r>
            <a:endParaRPr lang="fr-FR" sz="1100" dirty="0"/>
          </a:p>
        </p:txBody>
      </p:sp>
      <p:sp>
        <p:nvSpPr>
          <p:cNvPr id="45" name="ZoneTexte 44"/>
          <p:cNvSpPr txBox="1"/>
          <p:nvPr/>
        </p:nvSpPr>
        <p:spPr>
          <a:xfrm rot="16200000">
            <a:off x="4691174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0</a:t>
            </a:r>
            <a:endParaRPr lang="fr-FR" sz="1100" dirty="0"/>
          </a:p>
        </p:txBody>
      </p:sp>
      <p:sp>
        <p:nvSpPr>
          <p:cNvPr id="46" name="ZoneTexte 45"/>
          <p:cNvSpPr txBox="1"/>
          <p:nvPr/>
        </p:nvSpPr>
        <p:spPr>
          <a:xfrm rot="16200000">
            <a:off x="4934681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1</a:t>
            </a:r>
            <a:endParaRPr lang="fr-FR" sz="1100" dirty="0"/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5357091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5</a:t>
            </a:r>
            <a:endParaRPr lang="fr-FR" sz="1100" dirty="0"/>
          </a:p>
        </p:txBody>
      </p:sp>
      <p:sp>
        <p:nvSpPr>
          <p:cNvPr id="48" name="ZoneTexte 47"/>
          <p:cNvSpPr txBox="1"/>
          <p:nvPr/>
        </p:nvSpPr>
        <p:spPr>
          <a:xfrm rot="16200000">
            <a:off x="5134473" y="3582701"/>
            <a:ext cx="330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d</a:t>
            </a:r>
            <a:r>
              <a:rPr lang="fr-FR" sz="1100" dirty="0" smtClean="0"/>
              <a:t>3</a:t>
            </a:r>
            <a:endParaRPr lang="fr-FR" sz="1100" dirty="0"/>
          </a:p>
        </p:txBody>
      </p:sp>
      <p:cxnSp>
        <p:nvCxnSpPr>
          <p:cNvPr id="49" name="Connecteur droit 48"/>
          <p:cNvCxnSpPr/>
          <p:nvPr/>
        </p:nvCxnSpPr>
        <p:spPr>
          <a:xfrm>
            <a:off x="4059652" y="3563888"/>
            <a:ext cx="688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4834252" y="3563888"/>
            <a:ext cx="78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4939618" y="3302278"/>
            <a:ext cx="5277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ACHN</a:t>
            </a:r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3" r="23676"/>
          <a:stretch/>
        </p:blipFill>
        <p:spPr>
          <a:xfrm>
            <a:off x="3920505" y="5503198"/>
            <a:ext cx="1888435" cy="13738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2" t="51653" r="13760" b="10911"/>
          <a:stretch/>
        </p:blipFill>
        <p:spPr>
          <a:xfrm>
            <a:off x="3890687" y="3841384"/>
            <a:ext cx="1948070" cy="15703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4" name="ZoneTexte 53"/>
          <p:cNvSpPr txBox="1"/>
          <p:nvPr/>
        </p:nvSpPr>
        <p:spPr>
          <a:xfrm>
            <a:off x="3326898" y="4301857"/>
            <a:ext cx="706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cs typeface="Arial" pitchFamily="34" charset="0"/>
              </a:rPr>
              <a:t>DNMT1</a:t>
            </a:r>
            <a:endParaRPr lang="fr-FR" sz="1100" b="1" dirty="0">
              <a:cs typeface="Arial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3292706" y="5933241"/>
            <a:ext cx="8602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err="1" smtClean="0">
                <a:cs typeface="Arial" pitchFamily="34" charset="0"/>
              </a:rPr>
              <a:t>Stain</a:t>
            </a:r>
            <a:r>
              <a:rPr lang="fr-FR" sz="1100" b="1" dirty="0" smtClean="0">
                <a:cs typeface="Arial" pitchFamily="34" charset="0"/>
              </a:rPr>
              <a:t> free</a:t>
            </a:r>
            <a:endParaRPr lang="fr-FR" sz="1100" b="1" dirty="0">
              <a:cs typeface="Arial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-25752" y="3214627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</a:t>
            </a:r>
            <a:endParaRPr lang="fr-FR" sz="2000" b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3434128" y="680824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</a:t>
            </a:r>
            <a:endParaRPr lang="fr-FR" sz="2000" b="1" dirty="0"/>
          </a:p>
        </p:txBody>
      </p:sp>
      <p:sp>
        <p:nvSpPr>
          <p:cNvPr id="58" name="ZoneTexte 57"/>
          <p:cNvSpPr txBox="1"/>
          <p:nvPr/>
        </p:nvSpPr>
        <p:spPr>
          <a:xfrm>
            <a:off x="0" y="680824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</a:t>
            </a:r>
            <a:endParaRPr lang="fr-FR" sz="2000" b="1" dirty="0"/>
          </a:p>
        </p:txBody>
      </p:sp>
      <p:pic>
        <p:nvPicPr>
          <p:cNvPr id="61" name="Image 60"/>
          <p:cNvPicPr>
            <a:picLocks/>
          </p:cNvPicPr>
          <p:nvPr/>
        </p:nvPicPr>
        <p:blipFill rotWithShape="1">
          <a:blip r:embed="rId4"/>
          <a:srcRect r="35919"/>
          <a:stretch/>
        </p:blipFill>
        <p:spPr>
          <a:xfrm>
            <a:off x="1138018" y="3752438"/>
            <a:ext cx="1046823" cy="825307"/>
          </a:xfrm>
          <a:prstGeom prst="rect">
            <a:avLst/>
          </a:prstGeom>
        </p:spPr>
      </p:pic>
      <p:pic>
        <p:nvPicPr>
          <p:cNvPr id="62" name="Image 61"/>
          <p:cNvPicPr>
            <a:picLocks/>
          </p:cNvPicPr>
          <p:nvPr/>
        </p:nvPicPr>
        <p:blipFill rotWithShape="1">
          <a:blip r:embed="rId5"/>
          <a:srcRect r="36207"/>
          <a:stretch/>
        </p:blipFill>
        <p:spPr>
          <a:xfrm>
            <a:off x="2182377" y="3744531"/>
            <a:ext cx="1041901" cy="848002"/>
          </a:xfrm>
          <a:prstGeom prst="rect">
            <a:avLst/>
          </a:prstGeom>
        </p:spPr>
      </p:pic>
      <p:pic>
        <p:nvPicPr>
          <p:cNvPr id="65" name="Image 64"/>
          <p:cNvPicPr>
            <a:picLocks/>
          </p:cNvPicPr>
          <p:nvPr/>
        </p:nvPicPr>
        <p:blipFill rotWithShape="1">
          <a:blip r:embed="rId6"/>
          <a:srcRect r="42048"/>
          <a:stretch/>
        </p:blipFill>
        <p:spPr>
          <a:xfrm>
            <a:off x="1371293" y="4716071"/>
            <a:ext cx="720000" cy="720000"/>
          </a:xfrm>
          <a:prstGeom prst="rect">
            <a:avLst/>
          </a:prstGeom>
        </p:spPr>
      </p:pic>
      <p:pic>
        <p:nvPicPr>
          <p:cNvPr id="66" name="Image 65"/>
          <p:cNvPicPr>
            <a:picLocks/>
          </p:cNvPicPr>
          <p:nvPr/>
        </p:nvPicPr>
        <p:blipFill rotWithShape="1">
          <a:blip r:embed="rId7"/>
          <a:srcRect r="42645"/>
          <a:stretch/>
        </p:blipFill>
        <p:spPr>
          <a:xfrm>
            <a:off x="2217242" y="4673191"/>
            <a:ext cx="1080628" cy="841528"/>
          </a:xfrm>
          <a:prstGeom prst="rect">
            <a:avLst/>
          </a:prstGeom>
        </p:spPr>
      </p:pic>
      <p:sp>
        <p:nvSpPr>
          <p:cNvPr id="74" name="ZoneTexte 80"/>
          <p:cNvSpPr txBox="1"/>
          <p:nvPr/>
        </p:nvSpPr>
        <p:spPr>
          <a:xfrm>
            <a:off x="91458" y="4852615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b="1" dirty="0" smtClean="0"/>
              <a:t>TNFα+TGFβ1 </a:t>
            </a:r>
            <a:endParaRPr lang="fr-FR" sz="1100" b="1" dirty="0"/>
          </a:p>
        </p:txBody>
      </p:sp>
      <p:sp>
        <p:nvSpPr>
          <p:cNvPr id="75" name="ZoneTexte 81"/>
          <p:cNvSpPr txBox="1"/>
          <p:nvPr/>
        </p:nvSpPr>
        <p:spPr>
          <a:xfrm>
            <a:off x="767243" y="3988855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NT</a:t>
            </a:r>
            <a:endParaRPr lang="fr-FR" sz="1100" b="1" dirty="0"/>
          </a:p>
        </p:txBody>
      </p:sp>
      <p:sp>
        <p:nvSpPr>
          <p:cNvPr id="77" name="ZoneTexte 83"/>
          <p:cNvSpPr txBox="1"/>
          <p:nvPr/>
        </p:nvSpPr>
        <p:spPr>
          <a:xfrm>
            <a:off x="1610530" y="3485620"/>
            <a:ext cx="6126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EPCAM</a:t>
            </a:r>
            <a:endParaRPr lang="fr-FR" sz="1100" b="1" dirty="0"/>
          </a:p>
        </p:txBody>
      </p:sp>
      <p:sp>
        <p:nvSpPr>
          <p:cNvPr id="78" name="ZoneTexte 84"/>
          <p:cNvSpPr txBox="1"/>
          <p:nvPr/>
        </p:nvSpPr>
        <p:spPr>
          <a:xfrm>
            <a:off x="2343389" y="3499880"/>
            <a:ext cx="479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PDL1</a:t>
            </a:r>
            <a:endParaRPr lang="fr-FR" sz="1100" b="1" dirty="0"/>
          </a:p>
        </p:txBody>
      </p:sp>
      <p:sp>
        <p:nvSpPr>
          <p:cNvPr id="81" name="ZoneTexte 91"/>
          <p:cNvSpPr txBox="1"/>
          <p:nvPr/>
        </p:nvSpPr>
        <p:spPr>
          <a:xfrm rot="16200000">
            <a:off x="694684" y="3485620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 smtClean="0"/>
              <a:t>Count</a:t>
            </a:r>
            <a:endParaRPr lang="fr-FR" sz="1100" b="1" dirty="0"/>
          </a:p>
        </p:txBody>
      </p:sp>
      <p:sp>
        <p:nvSpPr>
          <p:cNvPr id="83" name="ZoneTexte 82"/>
          <p:cNvSpPr txBox="1"/>
          <p:nvPr/>
        </p:nvSpPr>
        <p:spPr>
          <a:xfrm>
            <a:off x="1952329" y="3287828"/>
            <a:ext cx="5277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fr-FR" sz="1100" dirty="0" smtClean="0"/>
              <a:t>ACHN</a:t>
            </a:r>
            <a:endParaRPr lang="fr-FR" sz="1100" dirty="0"/>
          </a:p>
        </p:txBody>
      </p:sp>
      <p:sp>
        <p:nvSpPr>
          <p:cNvPr id="85" name="Plaque 84"/>
          <p:cNvSpPr>
            <a:spLocks noChangeArrowheads="1"/>
          </p:cNvSpPr>
          <p:nvPr/>
        </p:nvSpPr>
        <p:spPr bwMode="auto">
          <a:xfrm>
            <a:off x="1457046" y="5774313"/>
            <a:ext cx="91678" cy="7408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A99"/>
              </a:gs>
              <a:gs pos="100000">
                <a:srgbClr val="D1403C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 dirty="0">
              <a:solidFill>
                <a:prstClr val="white"/>
              </a:solidFill>
            </a:endParaRPr>
          </a:p>
        </p:txBody>
      </p:sp>
      <p:sp>
        <p:nvSpPr>
          <p:cNvPr id="86" name="Plaque 85"/>
          <p:cNvSpPr>
            <a:spLocks noChangeArrowheads="1"/>
          </p:cNvSpPr>
          <p:nvPr/>
        </p:nvSpPr>
        <p:spPr bwMode="auto">
          <a:xfrm>
            <a:off x="1457046" y="5962100"/>
            <a:ext cx="91678" cy="7408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100" kern="0">
              <a:solidFill>
                <a:prstClr val="white"/>
              </a:solidFill>
            </a:endParaRPr>
          </a:p>
        </p:txBody>
      </p:sp>
      <p:sp>
        <p:nvSpPr>
          <p:cNvPr id="87" name="ZoneTexte 86"/>
          <p:cNvSpPr txBox="1"/>
          <p:nvPr/>
        </p:nvSpPr>
        <p:spPr bwMode="auto">
          <a:xfrm>
            <a:off x="1514197" y="5671631"/>
            <a:ext cx="837009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kern="0" dirty="0" err="1">
                <a:solidFill>
                  <a:prstClr val="black"/>
                </a:solidFill>
              </a:rPr>
              <a:t>Isotype</a:t>
            </a:r>
            <a:endParaRPr lang="fr-FR" sz="1100" kern="0" dirty="0">
              <a:solidFill>
                <a:prstClr val="black"/>
              </a:solidFill>
            </a:endParaRPr>
          </a:p>
        </p:txBody>
      </p:sp>
      <p:sp>
        <p:nvSpPr>
          <p:cNvPr id="525" name="Rectangle 524"/>
          <p:cNvSpPr/>
          <p:nvPr/>
        </p:nvSpPr>
        <p:spPr>
          <a:xfrm>
            <a:off x="1049566" y="3738164"/>
            <a:ext cx="251520" cy="3698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ctangle 525"/>
          <p:cNvSpPr/>
          <p:nvPr/>
        </p:nvSpPr>
        <p:spPr>
          <a:xfrm>
            <a:off x="2193109" y="3449850"/>
            <a:ext cx="183334" cy="3698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ctangle 526"/>
          <p:cNvSpPr/>
          <p:nvPr/>
        </p:nvSpPr>
        <p:spPr>
          <a:xfrm>
            <a:off x="1093351" y="4474982"/>
            <a:ext cx="2259693" cy="152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0" name="Rectangle 529"/>
          <p:cNvSpPr/>
          <p:nvPr/>
        </p:nvSpPr>
        <p:spPr>
          <a:xfrm>
            <a:off x="1105866" y="5338740"/>
            <a:ext cx="2259693" cy="236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1" name="Groupe 530"/>
          <p:cNvGrpSpPr/>
          <p:nvPr/>
        </p:nvGrpSpPr>
        <p:grpSpPr>
          <a:xfrm>
            <a:off x="1024883" y="3654184"/>
            <a:ext cx="1202557" cy="1027380"/>
            <a:chOff x="997773" y="2038535"/>
            <a:chExt cx="1202557" cy="1027380"/>
          </a:xfrm>
        </p:grpSpPr>
        <p:sp>
          <p:nvSpPr>
            <p:cNvPr id="532" name="ZoneTexte 531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533" name="Groupe 532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534" name="Rectangle 533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5" name="ZoneTexte 534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536" name="ZoneTexte 535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537" name="ZoneTexte 536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538" name="ZoneTexte 537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539" name="ZoneTexte 538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540" name="Connecteur droit 539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Connecteur droit 540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2" name="Groupe 541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576" name="Connecteur droit 575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7" name="Connecteur droit 57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8" name="Connecteur droit 57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9" name="Connecteur droit 57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0" name="Connecteur droit 57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1" name="Connecteur droit 58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2" name="Connecteur droit 58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3" name="Connecteur droit 58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4" name="Connecteur droit 58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5" name="Connecteur droit 58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3" name="Groupe 542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567" name="Connecteur droit 56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8" name="Connecteur droit 56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9" name="Connecteur droit 56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0" name="Connecteur droit 56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1" name="Connecteur droit 57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2" name="Connecteur droit 57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3" name="Connecteur droit 57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4" name="Connecteur droit 57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5" name="Connecteur droit 57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4" name="Groupe 543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557" name="Connecteur droit 55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8" name="Connecteur droit 55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9" name="Connecteur droit 55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0" name="Connecteur droit 55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1" name="Connecteur droit 56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2" name="Connecteur droit 56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3" name="Connecteur droit 56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4" name="Connecteur droit 56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5" name="Connecteur droit 56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6" name="Connecteur droit 56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5" name="Groupe 544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547" name="Connecteur droit 54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8" name="Connecteur droit 54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9" name="Connecteur droit 54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0" name="Connecteur droit 54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1" name="Connecteur droit 55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2" name="Connecteur droit 55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3" name="Connecteur droit 55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4" name="Connecteur droit 55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5" name="Connecteur droit 55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6" name="Connecteur droit 55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6" name="ZoneTexte 545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696" name="Groupe 695"/>
          <p:cNvGrpSpPr/>
          <p:nvPr/>
        </p:nvGrpSpPr>
        <p:grpSpPr>
          <a:xfrm>
            <a:off x="1063199" y="4572000"/>
            <a:ext cx="1202557" cy="1027380"/>
            <a:chOff x="997773" y="2038535"/>
            <a:chExt cx="1202557" cy="1027380"/>
          </a:xfrm>
        </p:grpSpPr>
        <p:sp>
          <p:nvSpPr>
            <p:cNvPr id="697" name="ZoneTexte 696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698" name="Groupe 697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699" name="Rectangle 698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0" name="ZoneTexte 699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701" name="ZoneTexte 700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702" name="ZoneTexte 701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703" name="ZoneTexte 702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704" name="ZoneTexte 703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705" name="Connecteur droit 704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Connecteur droit 705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7" name="Groupe 706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41" name="Connecteur droit 74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2" name="Connecteur droit 74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3" name="Connecteur droit 74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4" name="Connecteur droit 74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5" name="Connecteur droit 74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6" name="Connecteur droit 74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7" name="Connecteur droit 74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8" name="Connecteur droit 74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9" name="Connecteur droit 74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0" name="Connecteur droit 74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" name="Groupe 707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732" name="Connecteur droit 73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3" name="Connecteur droit 73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4" name="Connecteur droit 73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5" name="Connecteur droit 73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6" name="Connecteur droit 73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7" name="Connecteur droit 73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8" name="Connecteur droit 73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9" name="Connecteur droit 73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0" name="Connecteur droit 73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9" name="Groupe 708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22" name="Connecteur droit 72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3" name="Connecteur droit 72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4" name="Connecteur droit 72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5" name="Connecteur droit 72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6" name="Connecteur droit 72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7" name="Connecteur droit 72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8" name="Connecteur droit 72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Connecteur droit 72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0" name="Connecteur droit 72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1" name="Connecteur droit 73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0" name="Groupe 709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12" name="Connecteur droit 71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Connecteur droit 71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4" name="Connecteur droit 71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5" name="Connecteur droit 71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6" name="Connecteur droit 71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7" name="Connecteur droit 71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8" name="Connecteur droit 71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Connecteur droit 71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0" name="Connecteur droit 71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1" name="Connecteur droit 72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1" name="ZoneTexte 710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751" name="Groupe 750"/>
          <p:cNvGrpSpPr/>
          <p:nvPr/>
        </p:nvGrpSpPr>
        <p:grpSpPr>
          <a:xfrm>
            <a:off x="2107668" y="4575174"/>
            <a:ext cx="1202557" cy="1027380"/>
            <a:chOff x="997773" y="2038535"/>
            <a:chExt cx="1202557" cy="1027380"/>
          </a:xfrm>
        </p:grpSpPr>
        <p:sp>
          <p:nvSpPr>
            <p:cNvPr id="752" name="ZoneTexte 751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753" name="Groupe 752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754" name="Rectangle 753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5" name="ZoneTexte 754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756" name="ZoneTexte 755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757" name="ZoneTexte 756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758" name="ZoneTexte 757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759" name="ZoneTexte 758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760" name="Connecteur droit 759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1" name="Connecteur droit 760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2" name="Groupe 761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96" name="Connecteur droit 795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7" name="Connecteur droit 79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8" name="Connecteur droit 79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9" name="Connecteur droit 79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0" name="Connecteur droit 79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1" name="Connecteur droit 80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2" name="Connecteur droit 80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3" name="Connecteur droit 80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4" name="Connecteur droit 80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5" name="Connecteur droit 80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3" name="Groupe 762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787" name="Connecteur droit 786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8" name="Connecteur droit 787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9" name="Connecteur droit 788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0" name="Connecteur droit 789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1" name="Connecteur droit 790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2" name="Connecteur droit 791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3" name="Connecteur droit 792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4" name="Connecteur droit 793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5" name="Connecteur droit 794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4" name="Groupe 763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77" name="Connecteur droit 77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8" name="Connecteur droit 77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9" name="Connecteur droit 77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0" name="Connecteur droit 77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1" name="Connecteur droit 78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2" name="Connecteur droit 78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Connecteur droit 78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4" name="Connecteur droit 78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5" name="Connecteur droit 78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6" name="Connecteur droit 78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5" name="Groupe 764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767" name="Connecteur droit 766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8" name="Connecteur droit 767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9" name="Connecteur droit 768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0" name="Connecteur droit 769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1" name="Connecteur droit 770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2" name="Connecteur droit 771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3" name="Connecteur droit 772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4" name="Connecteur droit 773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5" name="Connecteur droit 774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6" name="Connecteur droit 775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6" name="ZoneTexte 765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grpSp>
        <p:nvGrpSpPr>
          <p:cNvPr id="916" name="Groupe 915"/>
          <p:cNvGrpSpPr/>
          <p:nvPr/>
        </p:nvGrpSpPr>
        <p:grpSpPr>
          <a:xfrm>
            <a:off x="2069352" y="3657358"/>
            <a:ext cx="1202557" cy="1027380"/>
            <a:chOff x="997773" y="2038535"/>
            <a:chExt cx="1202557" cy="1027380"/>
          </a:xfrm>
        </p:grpSpPr>
        <p:sp>
          <p:nvSpPr>
            <p:cNvPr id="917" name="ZoneTexte 916"/>
            <p:cNvSpPr txBox="1"/>
            <p:nvPr/>
          </p:nvSpPr>
          <p:spPr>
            <a:xfrm>
              <a:off x="1877806" y="2840945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800" b="1">
                  <a:solidFill>
                    <a:srgbClr val="000000"/>
                  </a:solidFill>
                </a:defRPr>
              </a:lvl1pPr>
            </a:lstStyle>
            <a:p>
              <a:r>
                <a:rPr lang="fr-FR" dirty="0" smtClean="0"/>
                <a:t>10</a:t>
              </a:r>
              <a:r>
                <a:rPr lang="fr-FR" baseline="30000" dirty="0"/>
                <a:t>5</a:t>
              </a:r>
            </a:p>
          </p:txBody>
        </p:sp>
        <p:grpSp>
          <p:nvGrpSpPr>
            <p:cNvPr id="918" name="Groupe 917"/>
            <p:cNvGrpSpPr/>
            <p:nvPr/>
          </p:nvGrpSpPr>
          <p:grpSpPr>
            <a:xfrm>
              <a:off x="997773" y="2038535"/>
              <a:ext cx="1110302" cy="1027380"/>
              <a:chOff x="1131391" y="1053481"/>
              <a:chExt cx="1110302" cy="1027380"/>
            </a:xfrm>
          </p:grpSpPr>
          <p:sp>
            <p:nvSpPr>
              <p:cNvPr id="919" name="Rectangle 918"/>
              <p:cNvSpPr/>
              <p:nvPr/>
            </p:nvSpPr>
            <p:spPr>
              <a:xfrm>
                <a:off x="1387991" y="1162450"/>
                <a:ext cx="853702" cy="70666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0" name="ZoneTexte 919"/>
              <p:cNvSpPr txBox="1"/>
              <p:nvPr/>
            </p:nvSpPr>
            <p:spPr>
              <a:xfrm>
                <a:off x="1221923" y="177758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dirty="0"/>
              </a:p>
            </p:txBody>
          </p:sp>
          <p:sp>
            <p:nvSpPr>
              <p:cNvPr id="921" name="ZoneTexte 920"/>
              <p:cNvSpPr txBox="1"/>
              <p:nvPr/>
            </p:nvSpPr>
            <p:spPr>
              <a:xfrm>
                <a:off x="1131391" y="105348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100</a:t>
                </a:r>
                <a:endParaRPr lang="fr-FR" dirty="0"/>
              </a:p>
            </p:txBody>
          </p:sp>
          <p:sp>
            <p:nvSpPr>
              <p:cNvPr id="922" name="ZoneTexte 921"/>
              <p:cNvSpPr txBox="1"/>
              <p:nvPr/>
            </p:nvSpPr>
            <p:spPr>
              <a:xfrm>
                <a:off x="1416380" y="1864083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 smtClean="0"/>
                  <a:t>2</a:t>
                </a:r>
                <a:endParaRPr lang="fr-FR" baseline="30000" dirty="0"/>
              </a:p>
            </p:txBody>
          </p:sp>
          <p:sp>
            <p:nvSpPr>
              <p:cNvPr id="923" name="ZoneTexte 922"/>
              <p:cNvSpPr txBox="1"/>
              <p:nvPr/>
            </p:nvSpPr>
            <p:spPr>
              <a:xfrm>
                <a:off x="1615177" y="1865417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3</a:t>
                </a:r>
              </a:p>
            </p:txBody>
          </p:sp>
          <p:sp>
            <p:nvSpPr>
              <p:cNvPr id="924" name="ZoneTexte 923"/>
              <p:cNvSpPr txBox="1"/>
              <p:nvPr/>
            </p:nvSpPr>
            <p:spPr>
              <a:xfrm>
                <a:off x="1819912" y="1861776"/>
                <a:ext cx="3225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10</a:t>
                </a:r>
                <a:r>
                  <a:rPr lang="fr-FR" baseline="30000" dirty="0"/>
                  <a:t>4</a:t>
                </a:r>
              </a:p>
            </p:txBody>
          </p:sp>
          <p:cxnSp>
            <p:nvCxnSpPr>
              <p:cNvPr id="925" name="Connecteur droit 924"/>
              <p:cNvCxnSpPr/>
              <p:nvPr/>
            </p:nvCxnSpPr>
            <p:spPr>
              <a:xfrm>
                <a:off x="1976104" y="1871498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6" name="Connecteur droit 925"/>
              <p:cNvCxnSpPr/>
              <p:nvPr/>
            </p:nvCxnSpPr>
            <p:spPr>
              <a:xfrm>
                <a:off x="1469945" y="1873607"/>
                <a:ext cx="0" cy="616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7" name="Groupe 926"/>
              <p:cNvGrpSpPr/>
              <p:nvPr/>
            </p:nvGrpSpPr>
            <p:grpSpPr>
              <a:xfrm>
                <a:off x="1564538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61" name="Connecteur droit 960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2" name="Connecteur droit 96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3" name="Connecteur droit 96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4" name="Connecteur droit 96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5" name="Connecteur droit 96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6" name="Connecteur droit 96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7" name="Connecteur droit 96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8" name="Connecteur droit 96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9" name="Connecteur droit 96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0" name="Connecteur droit 96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8" name="Groupe 927"/>
              <p:cNvGrpSpPr/>
              <p:nvPr/>
            </p:nvGrpSpPr>
            <p:grpSpPr>
              <a:xfrm>
                <a:off x="1484177" y="1864083"/>
                <a:ext cx="76898" cy="61696"/>
                <a:chOff x="1619276" y="1869117"/>
                <a:chExt cx="148931" cy="61696"/>
              </a:xfrm>
            </p:grpSpPr>
            <p:cxnSp>
              <p:nvCxnSpPr>
                <p:cNvPr id="952" name="Connecteur droit 951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3" name="Connecteur droit 952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4" name="Connecteur droit 953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5" name="Connecteur droit 954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6" name="Connecteur droit 955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7" name="Connecteur droit 956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8" name="Connecteur droit 957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9" name="Connecteur droit 958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0" name="Connecteur droit 959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9" name="Groupe 928"/>
              <p:cNvGrpSpPr/>
              <p:nvPr/>
            </p:nvGrpSpPr>
            <p:grpSpPr>
              <a:xfrm>
                <a:off x="1771676" y="1871498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42" name="Connecteur droit 94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3" name="Connecteur droit 94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4" name="Connecteur droit 94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5" name="Connecteur droit 94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6" name="Connecteur droit 94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7" name="Connecteur droit 94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8" name="Connecteur droit 94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9" name="Connecteur droit 94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0" name="Connecteur droit 94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1" name="Connecteur droit 95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0" name="Groupe 929"/>
              <p:cNvGrpSpPr/>
              <p:nvPr/>
            </p:nvGrpSpPr>
            <p:grpSpPr>
              <a:xfrm>
                <a:off x="1978596" y="1869117"/>
                <a:ext cx="203669" cy="61696"/>
                <a:chOff x="1564538" y="1869117"/>
                <a:chExt cx="203669" cy="61696"/>
              </a:xfrm>
            </p:grpSpPr>
            <p:cxnSp>
              <p:nvCxnSpPr>
                <p:cNvPr id="932" name="Connecteur droit 931"/>
                <p:cNvCxnSpPr/>
                <p:nvPr/>
              </p:nvCxnSpPr>
              <p:spPr>
                <a:xfrm>
                  <a:off x="1564538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3" name="Connecteur droit 932"/>
                <p:cNvCxnSpPr/>
                <p:nvPr/>
              </p:nvCxnSpPr>
              <p:spPr>
                <a:xfrm>
                  <a:off x="1768207" y="1869117"/>
                  <a:ext cx="0" cy="616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4" name="Connecteur droit 933"/>
                <p:cNvCxnSpPr/>
                <p:nvPr/>
              </p:nvCxnSpPr>
              <p:spPr>
                <a:xfrm>
                  <a:off x="1682575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5" name="Connecteur droit 934"/>
                <p:cNvCxnSpPr/>
                <p:nvPr/>
              </p:nvCxnSpPr>
              <p:spPr>
                <a:xfrm>
                  <a:off x="1707951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6" name="Connecteur droit 935"/>
                <p:cNvCxnSpPr/>
                <p:nvPr/>
              </p:nvCxnSpPr>
              <p:spPr>
                <a:xfrm>
                  <a:off x="1722237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7" name="Connecteur droit 936"/>
                <p:cNvCxnSpPr/>
                <p:nvPr/>
              </p:nvCxnSpPr>
              <p:spPr>
                <a:xfrm>
                  <a:off x="1738904" y="1880935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8" name="Connecteur droit 937"/>
                <p:cNvCxnSpPr/>
                <p:nvPr/>
              </p:nvCxnSpPr>
              <p:spPr>
                <a:xfrm>
                  <a:off x="1749102" y="188039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9" name="Connecteur droit 938"/>
                <p:cNvCxnSpPr/>
                <p:nvPr/>
              </p:nvCxnSpPr>
              <p:spPr>
                <a:xfrm>
                  <a:off x="1760911" y="1880180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0" name="Connecteur droit 939"/>
                <p:cNvCxnSpPr/>
                <p:nvPr/>
              </p:nvCxnSpPr>
              <p:spPr>
                <a:xfrm>
                  <a:off x="1619276" y="1881513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1" name="Connecteur droit 940"/>
                <p:cNvCxnSpPr/>
                <p:nvPr/>
              </p:nvCxnSpPr>
              <p:spPr>
                <a:xfrm>
                  <a:off x="1656976" y="1879312"/>
                  <a:ext cx="0" cy="18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1" name="ZoneTexte 930"/>
              <p:cNvSpPr txBox="1"/>
              <p:nvPr/>
            </p:nvSpPr>
            <p:spPr>
              <a:xfrm>
                <a:off x="1344061" y="1864355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sz="800" b="1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fr-FR" dirty="0" smtClean="0"/>
                  <a:t>0</a:t>
                </a:r>
                <a:endParaRPr lang="fr-FR" baseline="30000" dirty="0"/>
              </a:p>
            </p:txBody>
          </p:sp>
        </p:grpSp>
      </p:grpSp>
      <p:cxnSp>
        <p:nvCxnSpPr>
          <p:cNvPr id="971" name="Connecteur droit avec flèche 970"/>
          <p:cNvCxnSpPr>
            <a:stCxn id="525" idx="1"/>
          </p:cNvCxnSpPr>
          <p:nvPr/>
        </p:nvCxnSpPr>
        <p:spPr>
          <a:xfrm flipV="1">
            <a:off x="1049566" y="3525327"/>
            <a:ext cx="0" cy="206228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2" name="Connecteur droit avec flèche 971"/>
          <p:cNvCxnSpPr/>
          <p:nvPr/>
        </p:nvCxnSpPr>
        <p:spPr>
          <a:xfrm>
            <a:off x="1076870" y="5602554"/>
            <a:ext cx="229021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3" name="Connecteur droit 972"/>
          <p:cNvCxnSpPr/>
          <p:nvPr/>
        </p:nvCxnSpPr>
        <p:spPr>
          <a:xfrm>
            <a:off x="1786375" y="3496570"/>
            <a:ext cx="915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6" name="Groupe 515"/>
          <p:cNvGrpSpPr/>
          <p:nvPr/>
        </p:nvGrpSpPr>
        <p:grpSpPr>
          <a:xfrm>
            <a:off x="499047" y="1070814"/>
            <a:ext cx="1804779" cy="1595633"/>
            <a:chOff x="995742" y="744119"/>
            <a:chExt cx="1804779" cy="1595631"/>
          </a:xfrm>
        </p:grpSpPr>
        <p:sp>
          <p:nvSpPr>
            <p:cNvPr id="517" name="ZoneTexte 516"/>
            <p:cNvSpPr txBox="1"/>
            <p:nvPr/>
          </p:nvSpPr>
          <p:spPr>
            <a:xfrm>
              <a:off x="1205974" y="879439"/>
              <a:ext cx="93120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>
                  <a:latin typeface="+mj-lt"/>
                  <a:cs typeface="Arial" pitchFamily="34" charset="0"/>
                </a:rPr>
                <a:t>5meC </a:t>
              </a:r>
            </a:p>
            <a:p>
              <a:pPr algn="ctr"/>
              <a:r>
                <a:rPr lang="fr-FR" sz="1100" b="1" dirty="0" smtClean="0">
                  <a:latin typeface="+mj-lt"/>
                  <a:cs typeface="Arial" pitchFamily="34" charset="0"/>
                </a:rPr>
                <a:t>(%)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518" name="ZoneTexte 517"/>
            <p:cNvSpPr txBox="1"/>
            <p:nvPr/>
          </p:nvSpPr>
          <p:spPr>
            <a:xfrm rot="16200000">
              <a:off x="1015176" y="1237834"/>
              <a:ext cx="5020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ELISA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519" name="Connecteur droit 518"/>
            <p:cNvCxnSpPr/>
            <p:nvPr/>
          </p:nvCxnSpPr>
          <p:spPr>
            <a:xfrm>
              <a:off x="1367991" y="1022717"/>
              <a:ext cx="0" cy="6689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ZoneTexte 520"/>
            <p:cNvSpPr txBox="1"/>
            <p:nvPr/>
          </p:nvSpPr>
          <p:spPr>
            <a:xfrm>
              <a:off x="995742" y="1916492"/>
              <a:ext cx="12113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err="1" smtClean="0">
                  <a:latin typeface="+mj-lt"/>
                  <a:cs typeface="Arial" pitchFamily="34" charset="0"/>
                </a:rPr>
                <a:t>TGFb+TNFa</a:t>
              </a:r>
              <a:endParaRPr lang="fr-FR" sz="11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522" name="Connecteur droit 521"/>
            <p:cNvCxnSpPr/>
            <p:nvPr/>
          </p:nvCxnSpPr>
          <p:spPr>
            <a:xfrm flipH="1" flipV="1">
              <a:off x="2184816" y="2108879"/>
              <a:ext cx="45717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3" name="ZoneTexte 522"/>
            <p:cNvSpPr txBox="1"/>
            <p:nvPr/>
          </p:nvSpPr>
          <p:spPr>
            <a:xfrm>
              <a:off x="2113408" y="2078140"/>
              <a:ext cx="6871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ACHN</a:t>
              </a:r>
              <a:endParaRPr lang="fr-FR" sz="1100" b="1" dirty="0">
                <a:latin typeface="+mj-lt"/>
                <a:cs typeface="Arial" pitchFamily="34" charset="0"/>
              </a:endParaRPr>
            </a:p>
          </p:txBody>
        </p:sp>
        <p:sp>
          <p:nvSpPr>
            <p:cNvPr id="524" name="ZoneTexte 523"/>
            <p:cNvSpPr txBox="1"/>
            <p:nvPr/>
          </p:nvSpPr>
          <p:spPr>
            <a:xfrm>
              <a:off x="1078416" y="1482127"/>
              <a:ext cx="119028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>
                  <a:latin typeface="+mj-lt"/>
                  <a:cs typeface="Arial" pitchFamily="34" charset="0"/>
                </a:rPr>
                <a:t>5hmeC</a:t>
              </a:r>
            </a:p>
            <a:p>
              <a:pPr algn="ctr"/>
              <a:r>
                <a:rPr lang="fr-FR" sz="1100" b="1" dirty="0" smtClean="0">
                  <a:latin typeface="+mj-lt"/>
                  <a:cs typeface="Arial" pitchFamily="34" charset="0"/>
                </a:rPr>
                <a:t> (%)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grpSp>
          <p:nvGrpSpPr>
            <p:cNvPr id="974" name="Groupe 973"/>
            <p:cNvGrpSpPr/>
            <p:nvPr/>
          </p:nvGrpSpPr>
          <p:grpSpPr>
            <a:xfrm>
              <a:off x="2085856" y="1446609"/>
              <a:ext cx="613348" cy="479689"/>
              <a:chOff x="6642147" y="4006435"/>
              <a:chExt cx="1062812" cy="1906113"/>
            </a:xfrm>
          </p:grpSpPr>
          <p:sp>
            <p:nvSpPr>
              <p:cNvPr id="1004" name="Freeform 16"/>
              <p:cNvSpPr>
                <a:spLocks/>
              </p:cNvSpPr>
              <p:nvPr/>
            </p:nvSpPr>
            <p:spPr bwMode="auto">
              <a:xfrm>
                <a:off x="6665168" y="4893373"/>
                <a:ext cx="457200" cy="1019175"/>
              </a:xfrm>
              <a:custGeom>
                <a:avLst/>
                <a:gdLst>
                  <a:gd name="T0" fmla="*/ 0 w 299"/>
                  <a:gd name="T1" fmla="*/ 669 h 669"/>
                  <a:gd name="T2" fmla="*/ 0 w 299"/>
                  <a:gd name="T3" fmla="*/ 669 h 669"/>
                  <a:gd name="T4" fmla="*/ 0 w 299"/>
                  <a:gd name="T5" fmla="*/ 0 h 669"/>
                  <a:gd name="T6" fmla="*/ 299 w 299"/>
                  <a:gd name="T7" fmla="*/ 0 h 669"/>
                  <a:gd name="T8" fmla="*/ 299 w 299"/>
                  <a:gd name="T9" fmla="*/ 669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669">
                    <a:moveTo>
                      <a:pt x="0" y="669"/>
                    </a:moveTo>
                    <a:lnTo>
                      <a:pt x="0" y="669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66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05" name="Freeform 17"/>
              <p:cNvSpPr>
                <a:spLocks/>
              </p:cNvSpPr>
              <p:nvPr/>
            </p:nvSpPr>
            <p:spPr bwMode="auto">
              <a:xfrm>
                <a:off x="6779468" y="4645723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06" name="Line 18"/>
              <p:cNvSpPr>
                <a:spLocks noChangeShapeType="1"/>
              </p:cNvSpPr>
              <p:nvPr/>
            </p:nvSpPr>
            <p:spPr bwMode="auto">
              <a:xfrm>
                <a:off x="6893768" y="4645723"/>
                <a:ext cx="0" cy="2476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07" name="Freeform 20"/>
              <p:cNvSpPr>
                <a:spLocks/>
              </p:cNvSpPr>
              <p:nvPr/>
            </p:nvSpPr>
            <p:spPr bwMode="auto">
              <a:xfrm>
                <a:off x="7245424" y="5169598"/>
                <a:ext cx="457200" cy="742950"/>
              </a:xfrm>
              <a:custGeom>
                <a:avLst/>
                <a:gdLst>
                  <a:gd name="T0" fmla="*/ 0 w 299"/>
                  <a:gd name="T1" fmla="*/ 486 h 486"/>
                  <a:gd name="T2" fmla="*/ 0 w 299"/>
                  <a:gd name="T3" fmla="*/ 486 h 486"/>
                  <a:gd name="T4" fmla="*/ 0 w 299"/>
                  <a:gd name="T5" fmla="*/ 0 h 486"/>
                  <a:gd name="T6" fmla="*/ 299 w 299"/>
                  <a:gd name="T7" fmla="*/ 0 h 486"/>
                  <a:gd name="T8" fmla="*/ 299 w 299"/>
                  <a:gd name="T9" fmla="*/ 486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486">
                    <a:moveTo>
                      <a:pt x="0" y="486"/>
                    </a:moveTo>
                    <a:lnTo>
                      <a:pt x="0" y="486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486"/>
                    </a:lnTo>
                  </a:path>
                </a:pathLst>
              </a:custGeom>
              <a:solidFill>
                <a:schemeClr val="tx1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08" name="Freeform 21"/>
              <p:cNvSpPr>
                <a:spLocks/>
              </p:cNvSpPr>
              <p:nvPr/>
            </p:nvSpPr>
            <p:spPr bwMode="auto">
              <a:xfrm>
                <a:off x="7359724" y="5064823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09" name="Line 22"/>
              <p:cNvSpPr>
                <a:spLocks noChangeShapeType="1"/>
              </p:cNvSpPr>
              <p:nvPr/>
            </p:nvSpPr>
            <p:spPr bwMode="auto">
              <a:xfrm>
                <a:off x="7474024" y="5064823"/>
                <a:ext cx="0" cy="10477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1011" name="Rectangle 1010"/>
              <p:cNvSpPr>
                <a:spLocks noChangeArrowheads="1"/>
              </p:cNvSpPr>
              <p:nvPr/>
            </p:nvSpPr>
            <p:spPr bwMode="auto">
              <a:xfrm>
                <a:off x="7107013" y="4006435"/>
                <a:ext cx="111107" cy="611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US" b="1" i="0" u="none" strike="noStrike" baseline="0" dirty="0">
                    <a:solidFill>
                      <a:srgbClr val="000000"/>
                    </a:solidFill>
                    <a:latin typeface="+mj-lt"/>
                    <a:cs typeface="Arial"/>
                  </a:rPr>
                  <a:t>*</a:t>
                </a:r>
              </a:p>
            </p:txBody>
          </p:sp>
          <p:sp>
            <p:nvSpPr>
              <p:cNvPr id="1012" name="Rectangle 1011"/>
              <p:cNvSpPr/>
              <p:nvPr/>
            </p:nvSpPr>
            <p:spPr>
              <a:xfrm>
                <a:off x="6642147" y="4088510"/>
                <a:ext cx="1062812" cy="182403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>
                  <a:latin typeface="+mj-lt"/>
                </a:endParaRPr>
              </a:p>
            </p:txBody>
          </p:sp>
        </p:grpSp>
        <p:cxnSp>
          <p:nvCxnSpPr>
            <p:cNvPr id="976" name="Connecteur droit 975"/>
            <p:cNvCxnSpPr/>
            <p:nvPr/>
          </p:nvCxnSpPr>
          <p:spPr>
            <a:xfrm>
              <a:off x="2242788" y="1574688"/>
              <a:ext cx="2460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3" name="Freeform 16"/>
            <p:cNvSpPr>
              <a:spLocks/>
            </p:cNvSpPr>
            <p:nvPr/>
          </p:nvSpPr>
          <p:spPr bwMode="auto">
            <a:xfrm>
              <a:off x="2095788" y="972422"/>
              <a:ext cx="257952" cy="266940"/>
            </a:xfrm>
            <a:custGeom>
              <a:avLst/>
              <a:gdLst>
                <a:gd name="T0" fmla="*/ 0 w 299"/>
                <a:gd name="T1" fmla="*/ 798 h 798"/>
                <a:gd name="T2" fmla="*/ 0 w 299"/>
                <a:gd name="T3" fmla="*/ 798 h 798"/>
                <a:gd name="T4" fmla="*/ 0 w 299"/>
                <a:gd name="T5" fmla="*/ 0 h 798"/>
                <a:gd name="T6" fmla="*/ 299 w 299"/>
                <a:gd name="T7" fmla="*/ 0 h 798"/>
                <a:gd name="T8" fmla="*/ 299 w 299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798">
                  <a:moveTo>
                    <a:pt x="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79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84" name="Freeform 17"/>
            <p:cNvSpPr>
              <a:spLocks/>
            </p:cNvSpPr>
            <p:nvPr/>
          </p:nvSpPr>
          <p:spPr bwMode="auto">
            <a:xfrm>
              <a:off x="2160276" y="899430"/>
              <a:ext cx="128976" cy="0"/>
            </a:xfrm>
            <a:custGeom>
              <a:avLst/>
              <a:gdLst>
                <a:gd name="T0" fmla="*/ 0 w 150"/>
                <a:gd name="T1" fmla="*/ 150 w 150"/>
                <a:gd name="T2" fmla="*/ 0 w 1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85" name="Line 18"/>
            <p:cNvSpPr>
              <a:spLocks noChangeShapeType="1"/>
            </p:cNvSpPr>
            <p:nvPr/>
          </p:nvSpPr>
          <p:spPr bwMode="auto">
            <a:xfrm>
              <a:off x="2224764" y="899430"/>
              <a:ext cx="0" cy="729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86" name="Freeform 20"/>
            <p:cNvSpPr>
              <a:spLocks/>
            </p:cNvSpPr>
            <p:nvPr/>
          </p:nvSpPr>
          <p:spPr bwMode="auto">
            <a:xfrm>
              <a:off x="2436215" y="1076695"/>
              <a:ext cx="257952" cy="162667"/>
            </a:xfrm>
            <a:custGeom>
              <a:avLst/>
              <a:gdLst>
                <a:gd name="T0" fmla="*/ 0 w 299"/>
                <a:gd name="T1" fmla="*/ 484 h 484"/>
                <a:gd name="T2" fmla="*/ 0 w 299"/>
                <a:gd name="T3" fmla="*/ 484 h 484"/>
                <a:gd name="T4" fmla="*/ 0 w 299"/>
                <a:gd name="T5" fmla="*/ 0 h 484"/>
                <a:gd name="T6" fmla="*/ 299 w 299"/>
                <a:gd name="T7" fmla="*/ 0 h 484"/>
                <a:gd name="T8" fmla="*/ 299 w 299"/>
                <a:gd name="T9" fmla="*/ 48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484">
                  <a:moveTo>
                    <a:pt x="0" y="484"/>
                  </a:moveTo>
                  <a:lnTo>
                    <a:pt x="0" y="484"/>
                  </a:lnTo>
                  <a:lnTo>
                    <a:pt x="0" y="0"/>
                  </a:lnTo>
                  <a:lnTo>
                    <a:pt x="299" y="0"/>
                  </a:lnTo>
                  <a:lnTo>
                    <a:pt x="299" y="484"/>
                  </a:lnTo>
                </a:path>
              </a:pathLst>
            </a:custGeom>
            <a:solidFill>
              <a:schemeClr val="tx1"/>
            </a:solidFill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87" name="Freeform 21"/>
            <p:cNvSpPr>
              <a:spLocks/>
            </p:cNvSpPr>
            <p:nvPr/>
          </p:nvSpPr>
          <p:spPr bwMode="auto">
            <a:xfrm>
              <a:off x="2500702" y="1039157"/>
              <a:ext cx="128976" cy="0"/>
            </a:xfrm>
            <a:custGeom>
              <a:avLst/>
              <a:gdLst>
                <a:gd name="T0" fmla="*/ 0 w 150"/>
                <a:gd name="T1" fmla="*/ 150 w 150"/>
                <a:gd name="T2" fmla="*/ 0 w 1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88" name="Rectangle 987"/>
            <p:cNvSpPr>
              <a:spLocks noChangeArrowheads="1"/>
            </p:cNvSpPr>
            <p:nvPr/>
          </p:nvSpPr>
          <p:spPr bwMode="auto">
            <a:xfrm>
              <a:off x="2482614" y="849272"/>
              <a:ext cx="16515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b="1" i="0" u="none" strike="noStrike" baseline="0" dirty="0">
                  <a:solidFill>
                    <a:srgbClr val="000000"/>
                  </a:solidFill>
                  <a:latin typeface="+mj-lt"/>
                  <a:cs typeface="Arial"/>
                </a:rPr>
                <a:t>*</a:t>
              </a:r>
            </a:p>
          </p:txBody>
        </p:sp>
        <p:sp>
          <p:nvSpPr>
            <p:cNvPr id="989" name="Rectangle 988"/>
            <p:cNvSpPr/>
            <p:nvPr/>
          </p:nvSpPr>
          <p:spPr>
            <a:xfrm>
              <a:off x="2092605" y="833884"/>
              <a:ext cx="601562" cy="40771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+mj-lt"/>
              </a:endParaRPr>
            </a:p>
          </p:txBody>
        </p:sp>
        <p:cxnSp>
          <p:nvCxnSpPr>
            <p:cNvPr id="990" name="Connecteur droit 989"/>
            <p:cNvCxnSpPr/>
            <p:nvPr/>
          </p:nvCxnSpPr>
          <p:spPr>
            <a:xfrm>
              <a:off x="2377820" y="974785"/>
              <a:ext cx="2460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1" name="ZoneTexte 990"/>
            <p:cNvSpPr txBox="1"/>
            <p:nvPr/>
          </p:nvSpPr>
          <p:spPr>
            <a:xfrm>
              <a:off x="1876433" y="1078733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0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992" name="ZoneTexte 991"/>
            <p:cNvSpPr txBox="1"/>
            <p:nvPr/>
          </p:nvSpPr>
          <p:spPr>
            <a:xfrm>
              <a:off x="1790320" y="744119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1,5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993" name="ZoneTexte 992"/>
            <p:cNvSpPr txBox="1"/>
            <p:nvPr/>
          </p:nvSpPr>
          <p:spPr>
            <a:xfrm>
              <a:off x="1897306" y="1777631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0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994" name="ZoneTexte 993"/>
            <p:cNvSpPr txBox="1"/>
            <p:nvPr/>
          </p:nvSpPr>
          <p:spPr>
            <a:xfrm>
              <a:off x="1726488" y="1308555"/>
              <a:ext cx="4379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0,15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995" name="ZoneTexte 994"/>
            <p:cNvSpPr txBox="1"/>
            <p:nvPr/>
          </p:nvSpPr>
          <p:spPr>
            <a:xfrm>
              <a:off x="2088665" y="1861525"/>
              <a:ext cx="7118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+mj-lt"/>
                  <a:cs typeface="Arial" pitchFamily="34" charset="0"/>
                </a:rPr>
                <a:t>-        +</a:t>
              </a:r>
              <a:endParaRPr lang="fr-FR" sz="1100" b="1" dirty="0">
                <a:latin typeface="+mj-lt"/>
                <a:cs typeface="Arial" pitchFamily="34" charset="0"/>
              </a:endParaRPr>
            </a:p>
          </p:txBody>
        </p:sp>
        <p:sp>
          <p:nvSpPr>
            <p:cNvPr id="997" name="Line 22"/>
            <p:cNvSpPr>
              <a:spLocks noChangeShapeType="1"/>
            </p:cNvSpPr>
            <p:nvPr/>
          </p:nvSpPr>
          <p:spPr bwMode="auto">
            <a:xfrm>
              <a:off x="2573624" y="1153687"/>
              <a:ext cx="0" cy="375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</p:grpSp>
      <p:sp>
        <p:nvSpPr>
          <p:cNvPr id="1013" name="ZoneTexte 1012"/>
          <p:cNvSpPr txBox="1"/>
          <p:nvPr/>
        </p:nvSpPr>
        <p:spPr>
          <a:xfrm>
            <a:off x="3410448" y="3163778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D</a:t>
            </a:r>
            <a:endParaRPr lang="fr-FR" sz="2000" b="1" dirty="0"/>
          </a:p>
        </p:txBody>
      </p:sp>
      <p:sp>
        <p:nvSpPr>
          <p:cNvPr id="1014" name="ZoneTexte 92"/>
          <p:cNvSpPr txBox="1"/>
          <p:nvPr/>
        </p:nvSpPr>
        <p:spPr>
          <a:xfrm>
            <a:off x="1535543" y="5908393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EPCAM, PDL1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8694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74911</TotalTime>
  <Words>1217</Words>
  <Application>Microsoft Office PowerPoint</Application>
  <PresentationFormat>On-screen Show (4:3)</PresentationFormat>
  <Paragraphs>1073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ＭＳ Ｐゴシック</vt:lpstr>
      <vt:lpstr>Arial</vt:lpstr>
      <vt:lpstr>Calibri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Nida Belal</cp:lastModifiedBy>
  <cp:revision>230</cp:revision>
  <cp:lastPrinted>2017-09-21T12:45:19Z</cp:lastPrinted>
  <dcterms:created xsi:type="dcterms:W3CDTF">2017-06-29T09:15:34Z</dcterms:created>
  <dcterms:modified xsi:type="dcterms:W3CDTF">2018-01-04T16:33:20Z</dcterms:modified>
</cp:coreProperties>
</file>