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9"/>
  </p:notesMasterIdLst>
  <p:sldIdLst>
    <p:sldId id="260" r:id="rId3"/>
    <p:sldId id="259" r:id="rId4"/>
    <p:sldId id="262" r:id="rId5"/>
    <p:sldId id="261" r:id="rId6"/>
    <p:sldId id="263" r:id="rId7"/>
    <p:sldId id="257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66509" autoAdjust="0"/>
  </p:normalViewPr>
  <p:slideViewPr>
    <p:cSldViewPr snapToGrid="0">
      <p:cViewPr varScale="1">
        <p:scale>
          <a:sx n="56" d="100"/>
          <a:sy n="56" d="100"/>
        </p:scale>
        <p:origin x="186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11192-E47E-4192-95F0-3E39123190C0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502EC-44EC-4F3C-A476-0ED33A7D43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671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1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Cytotoxic effects of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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 cells against UBC cells and normal UB cells with or without 5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ZOL pretreatment. Raw data and the gating strategy for Fig. 2B are shown. UBC and UB cells stained with 0.5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CFSE (not co-cultured) indicate baseline apoptotic cancer cells as CFSE itself is cytotoxic against cells. Red squares represent the apoptotic UBC and UB cell (CFSE</a:t>
            </a:r>
            <a:r>
              <a:rPr kumimoji="1" lang="en-US" altLang="ja-JP" sz="12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/PI</a:t>
            </a:r>
            <a:r>
              <a:rPr kumimoji="1" lang="en-US" altLang="ja-JP" sz="12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population. Representative data from three independent experiments are shown.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B892-7D00-479F-B1A8-884FA4E7582A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1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2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Effect of treatment of UBC cells with various anticancer agents (MTX, VBL, ADR, and MMC) on the expression of MICA/B, NKG2D ligands. The UBC cell lines T24 and TCCSUP at 1×10</a:t>
            </a:r>
            <a:r>
              <a:rPr kumimoji="1" lang="en-US" altLang="ja-JP" sz="12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cells were incubated with 100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(determined by a WST-8 assay) of each anticancer agent for 24 h and examined for the cell surface expression of MICA/B. Red line: background control; blue line: no treatment; orange line: agent treatment.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1D0BE-D8AB-4302-A619-1E6FC561E75B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168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3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Pretreatment with anticancer agents (GEM, MTX, VBL, ADR, and MMC) in combination with ZOL didn’t increase cancer cell death in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absence of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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 cells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UBC cell lines T24 and TCCSUP at 1×10</a:t>
            </a:r>
            <a:r>
              <a:rPr kumimoji="1" lang="en-US" altLang="ja-JP" sz="12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cells were incubated with 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nti-cancer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gents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lower concentrations (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GEM and ZOL at 5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MTX, VBL, ADR, and MMC were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100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24 h, as determined by the WST-8 assay. Flow cytometric analysis revealed PI positive cells as apoptotic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cancer cells.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represent the mean ± SD of triplicate wells.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 significance is displayed as N.S.: not significant.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EC-44EC-4F3C-A476-0ED33A7D43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850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4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Effect of treatment of UBC cells with ZOL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and/or GEM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on the expression of ULBB1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ULBP2/5/6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which are NKG2D ligands. The UBC cell lines T24 and TCCSUP at 1×10</a:t>
            </a:r>
            <a:r>
              <a:rPr kumimoji="1" lang="en-US" altLang="ja-JP" sz="12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cells were incubated with 5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(determined by a WST-8 assay) of ZOL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and/or GEM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 24 h and examined for the cell surface expression of ULBB1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ULBP2/5/6.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Representative histograms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shown.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Red line: background control; blue line: no treatment; orange line: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GEM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treatment.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represent the mean ± SD of triplicate wells. Statistical significance is displayed as ** for P&lt;0.01.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EC-44EC-4F3C-A476-0ED33A7D43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112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5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Effect of treatment with GEM on the expression of MICA/B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normal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bladder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cell line,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HBEC-A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. The HBEC-A cells were incubated with 5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GEM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24 h and examined for the cell surface expression of MICA/B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Representative histogram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shown.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Red line: background control; blue line: no treatment; orange line: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GEM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treatment.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 significance is displayed as N.S.: not significant.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502EC-44EC-4F3C-A476-0ED33A7D43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854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Supplementary Fig. 6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Effects of weekly repeat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intravesical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treatment with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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 cells in combination with 5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ZOL (on days 7, 14, 21, and 28) dissolved in 150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PBS in combination with 5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gemcitabine weekly pretreatment (on days 6, 13, 20, and 27) dissolved in 200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PBS by body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i.p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Numbers in white denote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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 cell and ZOL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intravesical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-treated mice in combination with gemcitabine, whereas numbers in blue denote gemcitabine-treated and PBS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intravesical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injected mice. The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bioluminescense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intensity of mice in white numbers was markedly inhibited compared with that of those in blue at 4 weeks. Representative data from at least five experiments are shown.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61C2-05DD-4DD0-ACB8-15EE6535F52C}" type="slidenum">
              <a:rPr lang="ja-JP" altLang="en-US" smtClean="0">
                <a:solidFill>
                  <a:prstClr val="black"/>
                </a:solidFill>
              </a:rPr>
              <a:pPr/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11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286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92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011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42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699"/>
            </a:lvl1pPr>
            <a:lvl2pPr marL="323455" indent="0" algn="ctr">
              <a:buNone/>
              <a:defRPr sz="1415"/>
            </a:lvl2pPr>
            <a:lvl3pPr marL="646909" indent="0" algn="ctr">
              <a:buNone/>
              <a:defRPr sz="1273"/>
            </a:lvl3pPr>
            <a:lvl4pPr marL="970362" indent="0" algn="ctr">
              <a:buNone/>
              <a:defRPr sz="1132"/>
            </a:lvl4pPr>
            <a:lvl5pPr marL="1293817" indent="0" algn="ctr">
              <a:buNone/>
              <a:defRPr sz="1132"/>
            </a:lvl5pPr>
            <a:lvl6pPr marL="1617270" indent="0" algn="ctr">
              <a:buNone/>
              <a:defRPr sz="1132"/>
            </a:lvl6pPr>
            <a:lvl7pPr marL="1940726" indent="0" algn="ctr">
              <a:buNone/>
              <a:defRPr sz="1132"/>
            </a:lvl7pPr>
            <a:lvl8pPr marL="2264179" indent="0" algn="ctr">
              <a:buNone/>
              <a:defRPr sz="1132"/>
            </a:lvl8pPr>
            <a:lvl9pPr marL="2587634" indent="0" algn="ctr">
              <a:buNone/>
              <a:defRPr sz="113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0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6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42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1699">
                <a:solidFill>
                  <a:schemeClr val="tx1"/>
                </a:solidFill>
              </a:defRPr>
            </a:lvl1pPr>
            <a:lvl2pPr marL="323455" indent="0">
              <a:buNone/>
              <a:defRPr sz="1415">
                <a:solidFill>
                  <a:schemeClr val="tx1">
                    <a:tint val="75000"/>
                  </a:schemeClr>
                </a:solidFill>
              </a:defRPr>
            </a:lvl2pPr>
            <a:lvl3pPr marL="64690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3pPr>
            <a:lvl4pPr marL="970362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4pPr>
            <a:lvl5pPr marL="1293817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5pPr>
            <a:lvl6pPr marL="1617270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6pPr>
            <a:lvl7pPr marL="1940726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7pPr>
            <a:lvl8pPr marL="2264179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8pPr>
            <a:lvl9pPr marL="2587634" indent="0">
              <a:buNone/>
              <a:defRPr sz="11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26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40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699" b="1"/>
            </a:lvl1pPr>
            <a:lvl2pPr marL="323455" indent="0">
              <a:buNone/>
              <a:defRPr sz="1415" b="1"/>
            </a:lvl2pPr>
            <a:lvl3pPr marL="646909" indent="0">
              <a:buNone/>
              <a:defRPr sz="1273" b="1"/>
            </a:lvl3pPr>
            <a:lvl4pPr marL="970362" indent="0">
              <a:buNone/>
              <a:defRPr sz="1132" b="1"/>
            </a:lvl4pPr>
            <a:lvl5pPr marL="1293817" indent="0">
              <a:buNone/>
              <a:defRPr sz="1132" b="1"/>
            </a:lvl5pPr>
            <a:lvl6pPr marL="1617270" indent="0">
              <a:buNone/>
              <a:defRPr sz="1132" b="1"/>
            </a:lvl6pPr>
            <a:lvl7pPr marL="1940726" indent="0">
              <a:buNone/>
              <a:defRPr sz="1132" b="1"/>
            </a:lvl7pPr>
            <a:lvl8pPr marL="2264179" indent="0">
              <a:buNone/>
              <a:defRPr sz="1132" b="1"/>
            </a:lvl8pPr>
            <a:lvl9pPr marL="2587634" indent="0">
              <a:buNone/>
              <a:defRPr sz="11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81164"/>
            <a:ext cx="3887391" cy="823912"/>
          </a:xfrm>
        </p:spPr>
        <p:txBody>
          <a:bodyPr anchor="b"/>
          <a:lstStyle>
            <a:lvl1pPr marL="0" indent="0">
              <a:buNone/>
              <a:defRPr sz="1699" b="1"/>
            </a:lvl1pPr>
            <a:lvl2pPr marL="323455" indent="0">
              <a:buNone/>
              <a:defRPr sz="1415" b="1"/>
            </a:lvl2pPr>
            <a:lvl3pPr marL="646909" indent="0">
              <a:buNone/>
              <a:defRPr sz="1273" b="1"/>
            </a:lvl3pPr>
            <a:lvl4pPr marL="970362" indent="0">
              <a:buNone/>
              <a:defRPr sz="1132" b="1"/>
            </a:lvl4pPr>
            <a:lvl5pPr marL="1293817" indent="0">
              <a:buNone/>
              <a:defRPr sz="1132" b="1"/>
            </a:lvl5pPr>
            <a:lvl6pPr marL="1617270" indent="0">
              <a:buNone/>
              <a:defRPr sz="1132" b="1"/>
            </a:lvl6pPr>
            <a:lvl7pPr marL="1940726" indent="0">
              <a:buNone/>
              <a:defRPr sz="1132" b="1"/>
            </a:lvl7pPr>
            <a:lvl8pPr marL="2264179" indent="0">
              <a:buNone/>
              <a:defRPr sz="1132" b="1"/>
            </a:lvl8pPr>
            <a:lvl9pPr marL="2587634" indent="0">
              <a:buNone/>
              <a:defRPr sz="11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822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92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93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2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1" cy="4873625"/>
          </a:xfrm>
        </p:spPr>
        <p:txBody>
          <a:bodyPr/>
          <a:lstStyle>
            <a:lvl1pPr>
              <a:defRPr sz="2264"/>
            </a:lvl1pPr>
            <a:lvl2pPr>
              <a:defRPr sz="1981"/>
            </a:lvl2pPr>
            <a:lvl3pPr>
              <a:defRPr sz="1699"/>
            </a:lvl3pPr>
            <a:lvl4pPr>
              <a:defRPr sz="1415"/>
            </a:lvl4pPr>
            <a:lvl5pPr>
              <a:defRPr sz="1415"/>
            </a:lvl5pPr>
            <a:lvl6pPr>
              <a:defRPr sz="1415"/>
            </a:lvl6pPr>
            <a:lvl7pPr>
              <a:defRPr sz="1415"/>
            </a:lvl7pPr>
            <a:lvl8pPr>
              <a:defRPr sz="1415"/>
            </a:lvl8pPr>
            <a:lvl9pPr>
              <a:defRPr sz="141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132"/>
            </a:lvl1pPr>
            <a:lvl2pPr marL="323455" indent="0">
              <a:buNone/>
              <a:defRPr sz="991"/>
            </a:lvl2pPr>
            <a:lvl3pPr marL="646909" indent="0">
              <a:buNone/>
              <a:defRPr sz="849"/>
            </a:lvl3pPr>
            <a:lvl4pPr marL="970362" indent="0">
              <a:buNone/>
              <a:defRPr sz="707"/>
            </a:lvl4pPr>
            <a:lvl5pPr marL="1293817" indent="0">
              <a:buNone/>
              <a:defRPr sz="707"/>
            </a:lvl5pPr>
            <a:lvl6pPr marL="1617270" indent="0">
              <a:buNone/>
              <a:defRPr sz="707"/>
            </a:lvl6pPr>
            <a:lvl7pPr marL="1940726" indent="0">
              <a:buNone/>
              <a:defRPr sz="707"/>
            </a:lvl7pPr>
            <a:lvl8pPr marL="2264179" indent="0">
              <a:buNone/>
              <a:defRPr sz="707"/>
            </a:lvl8pPr>
            <a:lvl9pPr marL="2587634" indent="0">
              <a:buNone/>
              <a:defRPr sz="7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741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2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1" cy="4873625"/>
          </a:xfrm>
        </p:spPr>
        <p:txBody>
          <a:bodyPr anchor="t"/>
          <a:lstStyle>
            <a:lvl1pPr marL="0" indent="0">
              <a:buNone/>
              <a:defRPr sz="2264"/>
            </a:lvl1pPr>
            <a:lvl2pPr marL="323455" indent="0">
              <a:buNone/>
              <a:defRPr sz="1981"/>
            </a:lvl2pPr>
            <a:lvl3pPr marL="646909" indent="0">
              <a:buNone/>
              <a:defRPr sz="1699"/>
            </a:lvl3pPr>
            <a:lvl4pPr marL="970362" indent="0">
              <a:buNone/>
              <a:defRPr sz="1415"/>
            </a:lvl4pPr>
            <a:lvl5pPr marL="1293817" indent="0">
              <a:buNone/>
              <a:defRPr sz="1415"/>
            </a:lvl5pPr>
            <a:lvl6pPr marL="1617270" indent="0">
              <a:buNone/>
              <a:defRPr sz="1415"/>
            </a:lvl6pPr>
            <a:lvl7pPr marL="1940726" indent="0">
              <a:buNone/>
              <a:defRPr sz="1415"/>
            </a:lvl7pPr>
            <a:lvl8pPr marL="2264179" indent="0">
              <a:buNone/>
              <a:defRPr sz="1415"/>
            </a:lvl8pPr>
            <a:lvl9pPr marL="2587634" indent="0">
              <a:buNone/>
              <a:defRPr sz="141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132"/>
            </a:lvl1pPr>
            <a:lvl2pPr marL="323455" indent="0">
              <a:buNone/>
              <a:defRPr sz="991"/>
            </a:lvl2pPr>
            <a:lvl3pPr marL="646909" indent="0">
              <a:buNone/>
              <a:defRPr sz="849"/>
            </a:lvl3pPr>
            <a:lvl4pPr marL="970362" indent="0">
              <a:buNone/>
              <a:defRPr sz="707"/>
            </a:lvl4pPr>
            <a:lvl5pPr marL="1293817" indent="0">
              <a:buNone/>
              <a:defRPr sz="707"/>
            </a:lvl5pPr>
            <a:lvl6pPr marL="1617270" indent="0">
              <a:buNone/>
              <a:defRPr sz="707"/>
            </a:lvl6pPr>
            <a:lvl7pPr marL="1940726" indent="0">
              <a:buNone/>
              <a:defRPr sz="707"/>
            </a:lvl7pPr>
            <a:lvl8pPr marL="2264179" indent="0">
              <a:buNone/>
              <a:defRPr sz="707"/>
            </a:lvl8pPr>
            <a:lvl9pPr marL="2587634" indent="0">
              <a:buNone/>
              <a:defRPr sz="7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98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01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6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34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12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40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6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74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15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55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AA120-5E3F-4F19-B841-CD055ACFB0CC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CAF1-7494-4E85-8B33-4F9E165EB0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46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9680"/>
            <a:fld id="{706331E1-0EBE-4A03-B1CE-5BC9DFE9D10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639680"/>
              <a:t>2017/12/4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968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9680"/>
            <a:fld id="{D2DD4205-5F5E-4FB1-81E7-5944ED55C5F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63968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99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6909" rtl="0" eaLnBrk="1" latinLnBrk="0" hangingPunct="1">
        <a:lnSpc>
          <a:spcPct val="90000"/>
        </a:lnSpc>
        <a:spcBef>
          <a:spcPct val="0"/>
        </a:spcBef>
        <a:buNone/>
        <a:defRPr kumimoji="1" sz="31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727" indent="-161727" algn="l" defTabSz="646909" rtl="0" eaLnBrk="1" latinLnBrk="0" hangingPunct="1">
        <a:lnSpc>
          <a:spcPct val="90000"/>
        </a:lnSpc>
        <a:spcBef>
          <a:spcPts val="707"/>
        </a:spcBef>
        <a:buFont typeface="Arial" panose="020B0604020202020204" pitchFamily="34" charset="0"/>
        <a:buChar char="•"/>
        <a:defRPr kumimoji="1" sz="1981" kern="1200">
          <a:solidFill>
            <a:schemeClr val="tx1"/>
          </a:solidFill>
          <a:latin typeface="+mn-lt"/>
          <a:ea typeface="+mn-ea"/>
          <a:cs typeface="+mn-cs"/>
        </a:defRPr>
      </a:lvl1pPr>
      <a:lvl2pPr marL="485181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699" kern="1200">
          <a:solidFill>
            <a:schemeClr val="tx1"/>
          </a:solidFill>
          <a:latin typeface="+mn-lt"/>
          <a:ea typeface="+mn-ea"/>
          <a:cs typeface="+mn-cs"/>
        </a:defRPr>
      </a:lvl2pPr>
      <a:lvl3pPr marL="808636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415" kern="1200">
          <a:solidFill>
            <a:schemeClr val="tx1"/>
          </a:solidFill>
          <a:latin typeface="+mn-lt"/>
          <a:ea typeface="+mn-ea"/>
          <a:cs typeface="+mn-cs"/>
        </a:defRPr>
      </a:lvl3pPr>
      <a:lvl4pPr marL="1132090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455544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778998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2453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5906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9361" indent="-161727" algn="l" defTabSz="646909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455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909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70362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3817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7270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40726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4179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7634" algn="l" defTabSz="646909" rtl="0" eaLnBrk="1" latinLnBrk="0" hangingPunct="1">
        <a:defRPr kumimoji="1"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3.tiff"/><Relationship Id="rId7" Type="http://schemas.openxmlformats.org/officeDocument/2006/relationships/image" Target="../media/image27.tiff"/><Relationship Id="rId12" Type="http://schemas.openxmlformats.org/officeDocument/2006/relationships/image" Target="../media/image3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tiff"/><Relationship Id="rId11" Type="http://schemas.openxmlformats.org/officeDocument/2006/relationships/image" Target="../media/image31.tiff"/><Relationship Id="rId5" Type="http://schemas.openxmlformats.org/officeDocument/2006/relationships/image" Target="../media/image25.tiff"/><Relationship Id="rId10" Type="http://schemas.openxmlformats.org/officeDocument/2006/relationships/image" Target="../media/image30.tiff"/><Relationship Id="rId4" Type="http://schemas.openxmlformats.org/officeDocument/2006/relationships/image" Target="../media/image24.tiff"/><Relationship Id="rId9" Type="http://schemas.openxmlformats.org/officeDocument/2006/relationships/image" Target="../media/image29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tiff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5" Type="http://schemas.openxmlformats.org/officeDocument/2006/relationships/image" Target="../media/image35.tiff"/><Relationship Id="rId10" Type="http://schemas.openxmlformats.org/officeDocument/2006/relationships/image" Target="../media/image40.png"/><Relationship Id="rId4" Type="http://schemas.openxmlformats.org/officeDocument/2006/relationships/image" Target="../media/image34.tiff"/><Relationship Id="rId9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183" y="2190526"/>
            <a:ext cx="1800000" cy="1710450"/>
          </a:xfrm>
          <a:prstGeom prst="rect">
            <a:avLst/>
          </a:prstGeom>
        </p:spPr>
      </p:pic>
      <p:pic>
        <p:nvPicPr>
          <p:cNvPr id="5" name="コンテンツ プレースホルダ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321" y="2161582"/>
            <a:ext cx="1800000" cy="171044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4675" y="2180090"/>
            <a:ext cx="1800000" cy="171044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5217" y="2172453"/>
            <a:ext cx="1800000" cy="1710446"/>
          </a:xfrm>
          <a:prstGeom prst="rect">
            <a:avLst/>
          </a:prstGeom>
        </p:spPr>
      </p:pic>
      <p:pic>
        <p:nvPicPr>
          <p:cNvPr id="14" name="コンテンツ プレースホルダ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3356" y="4125706"/>
            <a:ext cx="1800000" cy="171044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1956" y="4166673"/>
            <a:ext cx="1800000" cy="1710446"/>
          </a:xfrm>
          <a:prstGeom prst="rect">
            <a:avLst/>
          </a:prstGeom>
        </p:spPr>
      </p:pic>
      <p:pic>
        <p:nvPicPr>
          <p:cNvPr id="16" name="コンテンツ プレースホルダー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9594" y="4160497"/>
            <a:ext cx="1800000" cy="171044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5230" y="4173150"/>
            <a:ext cx="1800000" cy="171044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8769" y="297044"/>
            <a:ext cx="1800000" cy="171044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31456" y="312248"/>
            <a:ext cx="1800000" cy="1710444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96920" y="303995"/>
            <a:ext cx="1800000" cy="171044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41866" y="313150"/>
            <a:ext cx="1800000" cy="171044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34436" y="306198"/>
            <a:ext cx="1800000" cy="171044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96708" y="2191512"/>
            <a:ext cx="1800000" cy="171044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1337" y="4116610"/>
            <a:ext cx="1800000" cy="1710446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802093" y="103909"/>
            <a:ext cx="114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b="1" dirty="0">
                <a:solidFill>
                  <a:prstClr val="black"/>
                </a:solidFill>
              </a:rPr>
              <a:t>HBEC-A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8161" y="1957489"/>
            <a:ext cx="128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b="1" dirty="0">
                <a:solidFill>
                  <a:prstClr val="black"/>
                </a:solidFill>
              </a:rPr>
              <a:t>UMUC-3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65014" y="3928921"/>
            <a:ext cx="114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b="1" dirty="0">
                <a:solidFill>
                  <a:prstClr val="black"/>
                </a:solidFill>
              </a:rPr>
              <a:t>TCCSUP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342731" y="6227400"/>
            <a:ext cx="1149700" cy="479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sz="1259" b="1" dirty="0">
                <a:solidFill>
                  <a:prstClr val="black"/>
                </a:solidFill>
              </a:rPr>
              <a:t>ZOL(-) E:T=1:1</a:t>
            </a:r>
            <a:endParaRPr lang="ja-JP" altLang="en-US" sz="1259" b="1" dirty="0">
              <a:solidFill>
                <a:prstClr val="black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558738" y="6207303"/>
            <a:ext cx="1149700" cy="479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sz="1259" b="1" dirty="0">
                <a:solidFill>
                  <a:prstClr val="black"/>
                </a:solidFill>
              </a:rPr>
              <a:t>ZOL(-) E:T=10:1</a:t>
            </a:r>
            <a:endParaRPr lang="ja-JP" altLang="en-US" sz="1259" b="1" dirty="0">
              <a:solidFill>
                <a:prstClr val="black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857383" y="6197255"/>
            <a:ext cx="1149700" cy="479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sz="1259" b="1" dirty="0">
                <a:solidFill>
                  <a:prstClr val="black"/>
                </a:solidFill>
              </a:rPr>
              <a:t>ZOL(+) E:T=1:1</a:t>
            </a:r>
            <a:endParaRPr lang="ja-JP" altLang="en-US" sz="1259" b="1" dirty="0">
              <a:solidFill>
                <a:prstClr val="black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994300" y="6237448"/>
            <a:ext cx="1149700" cy="479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en-US" altLang="ja-JP" sz="1259" b="1" dirty="0">
                <a:solidFill>
                  <a:prstClr val="black"/>
                </a:solidFill>
              </a:rPr>
              <a:t>ZOL(+) E:T=10:1</a:t>
            </a:r>
            <a:endParaRPr lang="ja-JP" altLang="en-US" sz="1259" b="1" dirty="0">
              <a:solidFill>
                <a:prstClr val="black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92952" y="6159640"/>
            <a:ext cx="1209571" cy="673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9664"/>
            <a:r>
              <a:rPr lang="ja-JP" altLang="en-US" sz="1259" b="1" dirty="0" smtClean="0">
                <a:solidFill>
                  <a:prstClr val="black"/>
                </a:solidFill>
              </a:rPr>
              <a:t>（</a:t>
            </a:r>
            <a:r>
              <a:rPr lang="en-US" altLang="ja-JP" sz="1259" b="1" dirty="0" smtClean="0">
                <a:solidFill>
                  <a:prstClr val="black"/>
                </a:solidFill>
              </a:rPr>
              <a:t>CFSE)</a:t>
            </a:r>
          </a:p>
          <a:p>
            <a:pPr defTabSz="639664"/>
            <a:r>
              <a:rPr lang="en-US" altLang="ja-JP" sz="1259" b="1" dirty="0" smtClean="0">
                <a:solidFill>
                  <a:prstClr val="black"/>
                </a:solidFill>
              </a:rPr>
              <a:t>not </a:t>
            </a:r>
            <a:r>
              <a:rPr lang="ja-JP" altLang="en-US" sz="1259" b="1" dirty="0">
                <a:solidFill>
                  <a:prstClr val="black"/>
                </a:solidFill>
              </a:rPr>
              <a:t>　　　　</a:t>
            </a:r>
            <a:r>
              <a:rPr lang="en-US" altLang="ja-JP" sz="1259" b="1" dirty="0" smtClean="0">
                <a:solidFill>
                  <a:prstClr val="black"/>
                </a:solidFill>
              </a:rPr>
              <a:t>co-cultured</a:t>
            </a:r>
            <a:endParaRPr lang="ja-JP" altLang="en-US" sz="1259" b="1" dirty="0">
              <a:solidFill>
                <a:prstClr val="black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676945" y="6011605"/>
            <a:ext cx="8438281" cy="369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H="1" flipV="1">
            <a:off x="700680" y="94786"/>
            <a:ext cx="2705" cy="593422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4247531" y="5647732"/>
            <a:ext cx="2236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CFSE</a:t>
            </a:r>
            <a:endParaRPr lang="ja-JP" altLang="en-US" sz="2400" b="1" dirty="0"/>
          </a:p>
        </p:txBody>
      </p:sp>
      <p:sp>
        <p:nvSpPr>
          <p:cNvPr id="45" name="テキスト ボックス 44"/>
          <p:cNvSpPr txBox="1"/>
          <p:nvPr/>
        </p:nvSpPr>
        <p:spPr>
          <a:xfrm rot="16200000">
            <a:off x="64600" y="2671234"/>
            <a:ext cx="714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PI</a:t>
            </a:r>
            <a:endParaRPr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1821220" y="485690"/>
            <a:ext cx="576772" cy="3721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1808410" y="2369388"/>
            <a:ext cx="603370" cy="3992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480106" y="491832"/>
            <a:ext cx="563113" cy="3953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5121217" y="487213"/>
            <a:ext cx="593785" cy="3963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6767033" y="501069"/>
            <a:ext cx="587554" cy="3905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8381740" y="497606"/>
            <a:ext cx="582283" cy="34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1578708" y="4299218"/>
            <a:ext cx="773723" cy="4329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3367177" y="2383243"/>
            <a:ext cx="737075" cy="4073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4986591" y="2364684"/>
            <a:ext cx="736354" cy="3590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6655411" y="2348476"/>
            <a:ext cx="731328" cy="4028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8201892" y="2365598"/>
            <a:ext cx="765398" cy="3914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5022361" y="4354146"/>
            <a:ext cx="741485" cy="4444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6638318" y="4358043"/>
            <a:ext cx="766759" cy="4406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8261934" y="4359223"/>
            <a:ext cx="765393" cy="4716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3282787" y="4317998"/>
            <a:ext cx="753859" cy="4259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727363" y="1911927"/>
            <a:ext cx="8416637" cy="2078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727363" y="3851565"/>
            <a:ext cx="833350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493476" y="4048370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28.9%</a:t>
            </a:r>
            <a:endParaRPr kumimoji="1" lang="ja-JP" altLang="en-US" sz="14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57999" y="40600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3</a:t>
            </a:r>
            <a:r>
              <a:rPr kumimoji="1" lang="en-US" altLang="ja-JP" sz="1400" dirty="0" smtClean="0"/>
              <a:t>8.9%</a:t>
            </a:r>
            <a:endParaRPr kumimoji="1" lang="ja-JP" altLang="en-US" sz="1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346830" y="4067909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81.7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146429" y="404446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45</a:t>
            </a:r>
            <a:r>
              <a:rPr kumimoji="1" lang="en-US" altLang="ja-JP" sz="1400" dirty="0" smtClean="0"/>
              <a:t>.9%</a:t>
            </a:r>
            <a:endParaRPr kumimoji="1" lang="ja-JP" altLang="en-US" sz="1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842654" y="20788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10.2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084618" y="20788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35.7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761018" y="20788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29.4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298872" y="20788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52.3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408218" y="207889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16.8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856509" y="236239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32.4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91344" y="236239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36</a:t>
            </a:r>
            <a:r>
              <a:rPr kumimoji="1" lang="en-US" altLang="ja-JP" sz="1400" dirty="0" smtClean="0"/>
              <a:t>.9%</a:t>
            </a:r>
            <a:endParaRPr kumimoji="1" lang="ja-JP" altLang="en-US" sz="1400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056909" y="194676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31.4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747164" y="222385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40.0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8342923" y="222384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43.7</a:t>
            </a:r>
            <a:r>
              <a:rPr kumimoji="1" lang="en-US" altLang="ja-JP" sz="1400" dirty="0" smtClean="0"/>
              <a:t>%</a:t>
            </a:r>
            <a:endParaRPr kumimoji="1" lang="ja-JP" altLang="en-US" sz="14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817076" y="4048370"/>
            <a:ext cx="95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20.8%</a:t>
            </a:r>
            <a:endParaRPr kumimoji="1"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808843" y="0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0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9000"/>
            <a:ext cx="4047669" cy="25200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140" y="909000"/>
            <a:ext cx="4139067" cy="2520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9" y="909000"/>
            <a:ext cx="4139067" cy="252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5"/>
          <a:srcRect t="6934" r="44581"/>
          <a:stretch/>
        </p:blipFill>
        <p:spPr>
          <a:xfrm>
            <a:off x="6686331" y="1083741"/>
            <a:ext cx="2243183" cy="234526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" y="3892547"/>
            <a:ext cx="4047668" cy="2520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7223" y="3905896"/>
            <a:ext cx="4139067" cy="252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67927" y="3922568"/>
            <a:ext cx="4139067" cy="252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9"/>
          <a:srcRect t="1734" r="44494"/>
          <a:stretch/>
        </p:blipFill>
        <p:spPr>
          <a:xfrm>
            <a:off x="6716702" y="3962397"/>
            <a:ext cx="2246687" cy="247629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28981" y="553164"/>
            <a:ext cx="2043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prstClr val="black"/>
                </a:solidFill>
              </a:rPr>
              <a:t>T24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0758" y="3471341"/>
            <a:ext cx="2043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prstClr val="black"/>
                </a:solidFill>
              </a:rPr>
              <a:t>TCCSUP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03031" y="824098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MTX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43875" y="818452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VBL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28275" y="812808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ADR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161875" y="807164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MMC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53831" y="3832583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MTX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15654" y="3759204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VBL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00055" y="3787428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ADR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61875" y="3770495"/>
            <a:ext cx="98213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1" dirty="0">
                <a:solidFill>
                  <a:prstClr val="black"/>
                </a:solidFill>
              </a:rPr>
              <a:t>MMC</a:t>
            </a:r>
            <a:endParaRPr lang="ja-JP" altLang="en-US" sz="1801" dirty="0">
              <a:solidFill>
                <a:prstClr val="black"/>
              </a:solidFill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428977" y="3239911"/>
            <a:ext cx="836506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849514" y="3304832"/>
            <a:ext cx="222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prstClr val="black"/>
                </a:solidFill>
              </a:rPr>
              <a:t>MICA/B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389467" y="6259687"/>
            <a:ext cx="836506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3855158" y="6334789"/>
            <a:ext cx="222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prstClr val="black"/>
                </a:solidFill>
              </a:rPr>
              <a:t>MICA/B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709452" y="149087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0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25" y="1519517"/>
            <a:ext cx="1949559" cy="13221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859" y="1471492"/>
            <a:ext cx="1800000" cy="138162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9306" y="1537189"/>
            <a:ext cx="1800000" cy="131384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2352" y="1461503"/>
            <a:ext cx="1800000" cy="142325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7348" y="1492622"/>
            <a:ext cx="1706652" cy="141186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12695" y="766483"/>
            <a:ext cx="1331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T24</a:t>
            </a:r>
            <a:endParaRPr kumimoji="1" lang="ja-JP" altLang="en-US" sz="2400" b="1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97189"/>
            <a:ext cx="1800000" cy="13950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6142" y="4397187"/>
            <a:ext cx="1800000" cy="144066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5491" y="4410635"/>
            <a:ext cx="1752887" cy="144374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0242" y="4557401"/>
            <a:ext cx="1800000" cy="129473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478" y="4556247"/>
            <a:ext cx="1800000" cy="1282836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703731" y="3536576"/>
            <a:ext cx="1582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TCCSUP</a:t>
            </a:r>
            <a:endParaRPr kumimoji="1" lang="ja-JP" altLang="en-US" sz="2400" b="1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0" y="3321424"/>
            <a:ext cx="92784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581191" y="167512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16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72082" y="0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S4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40" t="-138" r="10912"/>
          <a:stretch/>
        </p:blipFill>
        <p:spPr>
          <a:xfrm>
            <a:off x="6320117" y="3939988"/>
            <a:ext cx="2716307" cy="249857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32" t="-1102" r="8218"/>
          <a:stretch/>
        </p:blipFill>
        <p:spPr>
          <a:xfrm>
            <a:off x="1731956" y="3832414"/>
            <a:ext cx="2840044" cy="260872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18" r="13426" b="3736"/>
          <a:stretch/>
        </p:blipFill>
        <p:spPr>
          <a:xfrm>
            <a:off x="6225988" y="359229"/>
            <a:ext cx="2918012" cy="259912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11" t="2618" r="8881"/>
          <a:stretch/>
        </p:blipFill>
        <p:spPr>
          <a:xfrm>
            <a:off x="1653988" y="349625"/>
            <a:ext cx="2891118" cy="262930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812" t="52610" r="38198" b="7003"/>
          <a:stretch/>
        </p:blipFill>
        <p:spPr>
          <a:xfrm>
            <a:off x="4625788" y="4316888"/>
            <a:ext cx="1656000" cy="180116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47729"/>
            <a:ext cx="1656000" cy="1747538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20" b="4631"/>
          <a:stretch/>
        </p:blipFill>
        <p:spPr>
          <a:xfrm>
            <a:off x="4585446" y="833719"/>
            <a:ext cx="1654251" cy="173813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" b="10489"/>
          <a:stretch/>
        </p:blipFill>
        <p:spPr>
          <a:xfrm>
            <a:off x="0" y="860614"/>
            <a:ext cx="1656000" cy="1738661"/>
          </a:xfrm>
          <a:prstGeom prst="rect">
            <a:avLst/>
          </a:prstGeom>
        </p:spPr>
      </p:pic>
      <p:cxnSp>
        <p:nvCxnSpPr>
          <p:cNvPr id="13" name="直線矢印コネクタ 12"/>
          <p:cNvCxnSpPr/>
          <p:nvPr/>
        </p:nvCxnSpPr>
        <p:spPr>
          <a:xfrm>
            <a:off x="255494" y="2971801"/>
            <a:ext cx="13178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46529" y="6499411"/>
            <a:ext cx="13178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4728882" y="2967317"/>
            <a:ext cx="13178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760259" y="6521824"/>
            <a:ext cx="13178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89965" y="264907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ULBP 1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4789" y="6122895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ULBP 1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72000" y="2622176"/>
            <a:ext cx="177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ULBP 2/5/6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19917" y="6109446"/>
            <a:ext cx="177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ULBP 2/5/6</a:t>
            </a:r>
            <a:endParaRPr kumimoji="1" lang="ja-JP" altLang="en-US" dirty="0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0" y="3469339"/>
            <a:ext cx="9144000" cy="134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572000" y="0"/>
            <a:ext cx="0" cy="7086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9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9020" y="847126"/>
            <a:ext cx="5158597" cy="532034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472082" y="0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1431985" y="6245525"/>
            <a:ext cx="5865962" cy="1725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398807" y="6342237"/>
            <a:ext cx="2553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/>
              <a:t>MICA/B</a:t>
            </a:r>
            <a:endParaRPr kumimoji="1" lang="ja-JP" altLang="en-US" sz="3200" b="1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2922104" y="1570381"/>
            <a:ext cx="10933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180522" y="1222512"/>
            <a:ext cx="70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N.S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16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6" b="-1"/>
          <a:stretch/>
        </p:blipFill>
        <p:spPr>
          <a:xfrm>
            <a:off x="2119856" y="0"/>
            <a:ext cx="5143092" cy="683797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981147" cy="147596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391400" y="0"/>
            <a:ext cx="116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Fig. S6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7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0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</TotalTime>
  <Words>710</Words>
  <Application>Microsoft Office PowerPoint</Application>
  <PresentationFormat>画面に合わせる (4:3)</PresentationFormat>
  <Paragraphs>69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Symbol</vt:lpstr>
      <vt:lpstr>Times New Roman</vt:lpstr>
      <vt:lpstr>Office テーマ</vt:lpstr>
      <vt:lpstr>2_Office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清水輝記</dc:creator>
  <cp:lastModifiedBy>清水輝記</cp:lastModifiedBy>
  <cp:revision>112</cp:revision>
  <dcterms:created xsi:type="dcterms:W3CDTF">2017-05-22T00:37:51Z</dcterms:created>
  <dcterms:modified xsi:type="dcterms:W3CDTF">2017-12-04T10:47:09Z</dcterms:modified>
</cp:coreProperties>
</file>