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3234" y="-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B21D70-5D3D-4664-A2E8-3188852500E5}" type="datetimeFigureOut">
              <a:rPr lang="en-US" smtClean="0"/>
              <a:t>9/13/2017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1CEA0E-5843-4B8C-B31E-EE1D72505D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248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BD0AA-47DE-4130-B89A-C9E89730C77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2428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BD0AA-47DE-4130-B89A-C9E89730C77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872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6C3F-4885-4C17-A309-217EB659FA0C}" type="datetimeFigureOut">
              <a:rPr lang="en-US" smtClean="0"/>
              <a:t>9/13/2017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C6F1C-AC07-4133-9FA6-DFA6EE926E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779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6C3F-4885-4C17-A309-217EB659FA0C}" type="datetimeFigureOut">
              <a:rPr lang="en-US" smtClean="0"/>
              <a:t>9/13/2017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C6F1C-AC07-4133-9FA6-DFA6EE926E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725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6C3F-4885-4C17-A309-217EB659FA0C}" type="datetimeFigureOut">
              <a:rPr lang="en-US" smtClean="0"/>
              <a:t>9/13/2017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C6F1C-AC07-4133-9FA6-DFA6EE926E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375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6C3F-4885-4C17-A309-217EB659FA0C}" type="datetimeFigureOut">
              <a:rPr lang="en-US" smtClean="0"/>
              <a:t>9/13/2017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C6F1C-AC07-4133-9FA6-DFA6EE926E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046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6C3F-4885-4C17-A309-217EB659FA0C}" type="datetimeFigureOut">
              <a:rPr lang="en-US" smtClean="0"/>
              <a:t>9/13/2017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C6F1C-AC07-4133-9FA6-DFA6EE926E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551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6C3F-4885-4C17-A309-217EB659FA0C}" type="datetimeFigureOut">
              <a:rPr lang="en-US" smtClean="0"/>
              <a:t>9/13/2017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C6F1C-AC07-4133-9FA6-DFA6EE926E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743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6C3F-4885-4C17-A309-217EB659FA0C}" type="datetimeFigureOut">
              <a:rPr lang="en-US" smtClean="0"/>
              <a:t>9/13/2017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C6F1C-AC07-4133-9FA6-DFA6EE926E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887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6C3F-4885-4C17-A309-217EB659FA0C}" type="datetimeFigureOut">
              <a:rPr lang="en-US" smtClean="0"/>
              <a:t>9/13/2017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C6F1C-AC07-4133-9FA6-DFA6EE926E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169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6C3F-4885-4C17-A309-217EB659FA0C}" type="datetimeFigureOut">
              <a:rPr lang="en-US" smtClean="0"/>
              <a:t>9/13/2017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C6F1C-AC07-4133-9FA6-DFA6EE926E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284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6C3F-4885-4C17-A309-217EB659FA0C}" type="datetimeFigureOut">
              <a:rPr lang="en-US" smtClean="0"/>
              <a:t>9/13/2017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C6F1C-AC07-4133-9FA6-DFA6EE926E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740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6C3F-4885-4C17-A309-217EB659FA0C}" type="datetimeFigureOut">
              <a:rPr lang="en-US" smtClean="0"/>
              <a:t>9/13/2017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C6F1C-AC07-4133-9FA6-DFA6EE926E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666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66C3F-4885-4C17-A309-217EB659FA0C}" type="datetimeFigureOut">
              <a:rPr lang="en-US" smtClean="0"/>
              <a:t>9/13/2017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EC6F1C-AC07-4133-9FA6-DFA6EE926E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264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jpeg"/><Relationship Id="rId18" Type="http://schemas.openxmlformats.org/officeDocument/2006/relationships/image" Target="../media/image16.pn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jpeg"/><Relationship Id="rId20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5" Type="http://schemas.openxmlformats.org/officeDocument/2006/relationships/image" Target="../media/image13.jpeg"/><Relationship Id="rId10" Type="http://schemas.openxmlformats.org/officeDocument/2006/relationships/image" Target="../media/image8.jpeg"/><Relationship Id="rId19" Type="http://schemas.openxmlformats.org/officeDocument/2006/relationships/image" Target="../media/image17.png"/><Relationship Id="rId4" Type="http://schemas.openxmlformats.org/officeDocument/2006/relationships/image" Target="../media/image2.jpeg"/><Relationship Id="rId9" Type="http://schemas.openxmlformats.org/officeDocument/2006/relationships/image" Target="../media/image7.jpeg"/><Relationship Id="rId1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50672" y="8458200"/>
            <a:ext cx="5445328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>
                <a:cs typeface="Arial" pitchFamily="34" charset="0"/>
              </a:rPr>
              <a:t>Figure </a:t>
            </a:r>
            <a:r>
              <a:rPr lang="en-US" sz="1200" b="1" dirty="0" smtClean="0">
                <a:cs typeface="Arial" pitchFamily="34" charset="0"/>
              </a:rPr>
              <a:t>S1</a:t>
            </a:r>
            <a:r>
              <a:rPr lang="en-US" sz="1200" dirty="0" smtClean="0">
                <a:cs typeface="Arial" pitchFamily="34" charset="0"/>
              </a:rPr>
              <a:t>. Additional images of TAC1 </a:t>
            </a:r>
            <a:r>
              <a:rPr lang="en-US" sz="1200" dirty="0" err="1" smtClean="0">
                <a:cs typeface="Arial" pitchFamily="34" charset="0"/>
              </a:rPr>
              <a:t>RNAi</a:t>
            </a:r>
            <a:r>
              <a:rPr lang="en-US" sz="1200" dirty="0" smtClean="0">
                <a:cs typeface="Arial" pitchFamily="34" charset="0"/>
              </a:rPr>
              <a:t> (left) and TAC1 OE transgenic lines (Right). </a:t>
            </a:r>
            <a:r>
              <a:rPr lang="en-US" sz="1200" dirty="0" err="1" smtClean="0">
                <a:cs typeface="Arial" pitchFamily="34" charset="0"/>
              </a:rPr>
              <a:t>Skeletonizations</a:t>
            </a:r>
            <a:r>
              <a:rPr lang="en-US" sz="1200" dirty="0" smtClean="0">
                <a:cs typeface="Arial" pitchFamily="34" charset="0"/>
              </a:rPr>
              <a:t> are shown to the right of select trees.</a:t>
            </a:r>
            <a:endParaRPr lang="en-US" sz="1200" dirty="0">
              <a:cs typeface="Arial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50" r="10643"/>
          <a:stretch/>
        </p:blipFill>
        <p:spPr>
          <a:xfrm flipH="1">
            <a:off x="853112" y="279917"/>
            <a:ext cx="903711" cy="22111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08" r="11262"/>
          <a:stretch/>
        </p:blipFill>
        <p:spPr>
          <a:xfrm flipH="1">
            <a:off x="1905000" y="112167"/>
            <a:ext cx="805925" cy="245060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05" r="23714"/>
          <a:stretch/>
        </p:blipFill>
        <p:spPr>
          <a:xfrm flipH="1">
            <a:off x="2575576" y="112167"/>
            <a:ext cx="674416" cy="245060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07" r="21807"/>
          <a:stretch/>
        </p:blipFill>
        <p:spPr>
          <a:xfrm>
            <a:off x="1184261" y="2562772"/>
            <a:ext cx="625489" cy="245060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34" r="22386"/>
          <a:stretch/>
        </p:blipFill>
        <p:spPr>
          <a:xfrm>
            <a:off x="336536" y="2560791"/>
            <a:ext cx="877010" cy="245060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72" r="20293"/>
          <a:stretch/>
        </p:blipFill>
        <p:spPr>
          <a:xfrm>
            <a:off x="2650502" y="2800263"/>
            <a:ext cx="747867" cy="221113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37" r="18781"/>
          <a:stretch/>
        </p:blipFill>
        <p:spPr>
          <a:xfrm>
            <a:off x="2193303" y="2800262"/>
            <a:ext cx="648333" cy="221113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1603" y="432095"/>
            <a:ext cx="1221997" cy="1832996"/>
          </a:xfrm>
          <a:prstGeom prst="rect">
            <a:avLst/>
          </a:prstGeom>
        </p:spPr>
      </p:pic>
      <p:pic>
        <p:nvPicPr>
          <p:cNvPr id="13" name="Content Placeholder 3"/>
          <p:cNvPicPr>
            <a:picLocks noGrp="1" noChangeAspect="1"/>
          </p:cNvPicPr>
          <p:nvPr>
            <p:ph idx="1"/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470" y="432095"/>
            <a:ext cx="1221428" cy="1832142"/>
          </a:xfr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3199" y="2895600"/>
            <a:ext cx="1281401" cy="192210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2896246"/>
            <a:ext cx="1281401" cy="192210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0328" y="5464209"/>
            <a:ext cx="1475072" cy="2212609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50672" y="2430930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HG 1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253212" y="2495014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HG 2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80267" y="4944174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HG 3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2282732" y="4918293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HG 6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836158" y="2304598"/>
            <a:ext cx="619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OE 1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705732" y="4822596"/>
            <a:ext cx="619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OE 2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3988760" y="7667293"/>
            <a:ext cx="619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OE 3</a:t>
            </a:r>
            <a:endParaRPr lang="en-US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80" r="10676"/>
          <a:stretch/>
        </p:blipFill>
        <p:spPr>
          <a:xfrm>
            <a:off x="5037117" y="5195633"/>
            <a:ext cx="1194112" cy="2479361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5268246" y="7631668"/>
            <a:ext cx="1132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‘</a:t>
            </a:r>
            <a:r>
              <a:rPr lang="en-US" dirty="0" err="1" smtClean="0"/>
              <a:t>Bluebyrd</a:t>
            </a:r>
            <a:r>
              <a:rPr lang="en-US" dirty="0" smtClean="0"/>
              <a:t>’</a:t>
            </a:r>
            <a:endParaRPr lang="en-US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695" y="5627132"/>
            <a:ext cx="1353905" cy="2030858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1295400" y="7657990"/>
            <a:ext cx="1195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‘President’</a:t>
            </a:r>
            <a:endParaRPr lang="en-US" dirty="0"/>
          </a:p>
        </p:txBody>
      </p:sp>
      <p:pic>
        <p:nvPicPr>
          <p:cNvPr id="29" name="Picture 2" descr="C:\Users\cdardick\AppData\Local\Microsoft\Windows\Temporary Internet Files\Content.Outlook\7L7N43TH\snapshotHG_2_18_06.png"/>
          <p:cNvPicPr>
            <a:picLocks noChangeAspect="1" noChangeArrowheads="1"/>
          </p:cNvPicPr>
          <p:nvPr/>
        </p:nvPicPr>
        <p:blipFill rotWithShape="1"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95" r="32303"/>
          <a:stretch/>
        </p:blipFill>
        <p:spPr bwMode="auto">
          <a:xfrm>
            <a:off x="1688619" y="2679680"/>
            <a:ext cx="656210" cy="2197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3" descr="C:\Users\cdardick\AppData\Local\Microsoft\Windows\Temporary Internet Files\Content.Outlook\7L7N43TH\snapshotOE_1_23_07.png"/>
          <p:cNvPicPr>
            <a:picLocks noChangeAspect="1" noChangeArrowheads="1"/>
          </p:cNvPicPr>
          <p:nvPr/>
        </p:nvPicPr>
        <p:blipFill rotWithShape="1"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68" r="25618"/>
          <a:stretch/>
        </p:blipFill>
        <p:spPr bwMode="auto">
          <a:xfrm>
            <a:off x="5943600" y="304800"/>
            <a:ext cx="838200" cy="1949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4" descr="C:\Users\cdardick\AppData\Local\Microsoft\Windows\Temporary Internet Files\Content.Outlook\7L7N43TH\snapshotBB05.png"/>
          <p:cNvPicPr>
            <a:picLocks noChangeAspect="1" noChangeArrowheads="1"/>
          </p:cNvPicPr>
          <p:nvPr/>
        </p:nvPicPr>
        <p:blipFill rotWithShape="1"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67" r="28554"/>
          <a:stretch/>
        </p:blipFill>
        <p:spPr bwMode="auto">
          <a:xfrm>
            <a:off x="6096537" y="5444714"/>
            <a:ext cx="761463" cy="2251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20" r="30628"/>
          <a:stretch/>
        </p:blipFill>
        <p:spPr>
          <a:xfrm flipH="1">
            <a:off x="304800" y="279919"/>
            <a:ext cx="698019" cy="2211132"/>
          </a:xfrm>
          <a:prstGeom prst="rect">
            <a:avLst/>
          </a:prstGeom>
        </p:spPr>
      </p:pic>
      <p:cxnSp>
        <p:nvCxnSpPr>
          <p:cNvPr id="36" name="Straight Connector 35"/>
          <p:cNvCxnSpPr/>
          <p:nvPr/>
        </p:nvCxnSpPr>
        <p:spPr>
          <a:xfrm>
            <a:off x="3505200" y="112167"/>
            <a:ext cx="30631" cy="799432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4265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manuscripts_abstracts\Papers in preparation\plum_peach TAC1 paper\Submitted to Hort Research\Mapmap biotic stress pathway image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407"/>
          <a:stretch/>
        </p:blipFill>
        <p:spPr bwMode="auto">
          <a:xfrm>
            <a:off x="762000" y="1828800"/>
            <a:ext cx="5321300" cy="4038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762000" y="6172200"/>
            <a:ext cx="4648200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>
                <a:cs typeface="Arial" pitchFamily="34" charset="0"/>
              </a:rPr>
              <a:t>Figure </a:t>
            </a:r>
            <a:r>
              <a:rPr lang="en-US" sz="1200" b="1" dirty="0" smtClean="0">
                <a:cs typeface="Arial" pitchFamily="34" charset="0"/>
              </a:rPr>
              <a:t>S2</a:t>
            </a:r>
            <a:r>
              <a:rPr lang="en-US" sz="1200" dirty="0" smtClean="0">
                <a:cs typeface="Arial" pitchFamily="34" charset="0"/>
              </a:rPr>
              <a:t>. </a:t>
            </a:r>
            <a:r>
              <a:rPr lang="en-US" sz="1200" dirty="0" err="1" smtClean="0">
                <a:cs typeface="Arial" pitchFamily="34" charset="0"/>
              </a:rPr>
              <a:t>Mapman</a:t>
            </a:r>
            <a:r>
              <a:rPr lang="en-US" sz="1200" dirty="0" smtClean="0">
                <a:cs typeface="Arial" pitchFamily="34" charset="0"/>
              </a:rPr>
              <a:t> diagram showing differential expression of defense genes. Scale bar in upper left represents Log</a:t>
            </a:r>
            <a:r>
              <a:rPr lang="en-US" sz="1200" baseline="-25000" dirty="0" smtClean="0">
                <a:cs typeface="Arial" pitchFamily="34" charset="0"/>
              </a:rPr>
              <a:t>2 </a:t>
            </a:r>
            <a:r>
              <a:rPr lang="en-US" sz="1200" dirty="0" smtClean="0">
                <a:cs typeface="Arial" pitchFamily="34" charset="0"/>
              </a:rPr>
              <a:t>fold change. </a:t>
            </a:r>
            <a:endParaRPr lang="en-US" sz="120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2128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73</Words>
  <Application>Microsoft Office PowerPoint</Application>
  <PresentationFormat>On-screen Show (4:3)</PresentationFormat>
  <Paragraphs>13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cdardick</dc:creator>
  <cp:lastModifiedBy>cdardick</cp:lastModifiedBy>
  <cp:revision>4</cp:revision>
  <dcterms:created xsi:type="dcterms:W3CDTF">2017-09-13T13:07:51Z</dcterms:created>
  <dcterms:modified xsi:type="dcterms:W3CDTF">2017-09-13T18:41:04Z</dcterms:modified>
</cp:coreProperties>
</file>