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8120063" cy="10826750" type="B4ISO"/>
  <p:notesSz cx="7315200" cy="9601200"/>
  <p:defaultTextStyle>
    <a:defPPr>
      <a:defRPr lang="en-US"/>
    </a:defPPr>
    <a:lvl1pPr marL="0" algn="l" defTabSz="103315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6575" algn="l" defTabSz="103315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3152" algn="l" defTabSz="103315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9727" algn="l" defTabSz="103315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6302" algn="l" defTabSz="103315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82875" algn="l" defTabSz="103315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9452" algn="l" defTabSz="103315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6027" algn="l" defTabSz="103315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32602" algn="l" defTabSz="1033152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10">
          <p15:clr>
            <a:srgbClr val="A4A3A4"/>
          </p15:clr>
        </p15:guide>
        <p15:guide id="2" pos="25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0"/>
  </p:normalViewPr>
  <p:slideViewPr>
    <p:cSldViewPr>
      <p:cViewPr>
        <p:scale>
          <a:sx n="120" d="100"/>
          <a:sy n="120" d="100"/>
        </p:scale>
        <p:origin x="1784" y="152"/>
      </p:cViewPr>
      <p:guideLst>
        <p:guide orient="horz" pos="3410"/>
        <p:guide pos="25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B2AF4-C068-446F-8D7D-C3E3ACEA49B2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0F0CA-47D8-4C4D-8C15-A8D08815B1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806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005" y="3363314"/>
            <a:ext cx="6902054" cy="23207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8010" y="6135159"/>
            <a:ext cx="5684044" cy="276683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6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33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9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66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828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99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16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32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87046" y="433574"/>
            <a:ext cx="1827014" cy="92378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003" y="433574"/>
            <a:ext cx="5345708" cy="92378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429" y="6957192"/>
            <a:ext cx="6902054" cy="2150313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429" y="4588841"/>
            <a:ext cx="6902054" cy="2368351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657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3315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972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06630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5828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0994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61602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13260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004" y="2526244"/>
            <a:ext cx="3586361" cy="714515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27701" y="2526244"/>
            <a:ext cx="3586361" cy="714515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007" y="2423489"/>
            <a:ext cx="3587771" cy="100999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6575" indent="0">
              <a:buNone/>
              <a:defRPr sz="2300" b="1"/>
            </a:lvl2pPr>
            <a:lvl3pPr marL="1033152" indent="0">
              <a:buNone/>
              <a:defRPr sz="2000" b="1"/>
            </a:lvl3pPr>
            <a:lvl4pPr marL="1549727" indent="0">
              <a:buNone/>
              <a:defRPr sz="1800" b="1"/>
            </a:lvl4pPr>
            <a:lvl5pPr marL="2066302" indent="0">
              <a:buNone/>
              <a:defRPr sz="1800" b="1"/>
            </a:lvl5pPr>
            <a:lvl6pPr marL="2582875" indent="0">
              <a:buNone/>
              <a:defRPr sz="1800" b="1"/>
            </a:lvl6pPr>
            <a:lvl7pPr marL="3099452" indent="0">
              <a:buNone/>
              <a:defRPr sz="1800" b="1"/>
            </a:lvl7pPr>
            <a:lvl8pPr marL="3616027" indent="0">
              <a:buNone/>
              <a:defRPr sz="1800" b="1"/>
            </a:lvl8pPr>
            <a:lvl9pPr marL="413260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6007" y="3433486"/>
            <a:ext cx="3587771" cy="623791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24881" y="2423489"/>
            <a:ext cx="3589180" cy="100999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6575" indent="0">
              <a:buNone/>
              <a:defRPr sz="2300" b="1"/>
            </a:lvl2pPr>
            <a:lvl3pPr marL="1033152" indent="0">
              <a:buNone/>
              <a:defRPr sz="2000" b="1"/>
            </a:lvl3pPr>
            <a:lvl4pPr marL="1549727" indent="0">
              <a:buNone/>
              <a:defRPr sz="1800" b="1"/>
            </a:lvl4pPr>
            <a:lvl5pPr marL="2066302" indent="0">
              <a:buNone/>
              <a:defRPr sz="1800" b="1"/>
            </a:lvl5pPr>
            <a:lvl6pPr marL="2582875" indent="0">
              <a:buNone/>
              <a:defRPr sz="1800" b="1"/>
            </a:lvl6pPr>
            <a:lvl7pPr marL="3099452" indent="0">
              <a:buNone/>
              <a:defRPr sz="1800" b="1"/>
            </a:lvl7pPr>
            <a:lvl8pPr marL="3616027" indent="0">
              <a:buNone/>
              <a:defRPr sz="1800" b="1"/>
            </a:lvl8pPr>
            <a:lvl9pPr marL="413260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24881" y="3433486"/>
            <a:ext cx="3589180" cy="623791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008" y="431067"/>
            <a:ext cx="2671445" cy="183453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74722" y="431067"/>
            <a:ext cx="4539341" cy="9240331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06008" y="2265598"/>
            <a:ext cx="2671445" cy="7405800"/>
          </a:xfrm>
        </p:spPr>
        <p:txBody>
          <a:bodyPr/>
          <a:lstStyle>
            <a:lvl1pPr marL="0" indent="0">
              <a:buNone/>
              <a:defRPr sz="1700"/>
            </a:lvl1pPr>
            <a:lvl2pPr marL="516575" indent="0">
              <a:buNone/>
              <a:defRPr sz="1400"/>
            </a:lvl2pPr>
            <a:lvl3pPr marL="1033152" indent="0">
              <a:buNone/>
              <a:defRPr sz="1100"/>
            </a:lvl3pPr>
            <a:lvl4pPr marL="1549727" indent="0">
              <a:buNone/>
              <a:defRPr sz="1100"/>
            </a:lvl4pPr>
            <a:lvl5pPr marL="2066302" indent="0">
              <a:buNone/>
              <a:defRPr sz="1100"/>
            </a:lvl5pPr>
            <a:lvl6pPr marL="2582875" indent="0">
              <a:buNone/>
              <a:defRPr sz="1100"/>
            </a:lvl6pPr>
            <a:lvl7pPr marL="3099452" indent="0">
              <a:buNone/>
              <a:defRPr sz="1100"/>
            </a:lvl7pPr>
            <a:lvl8pPr marL="3616027" indent="0">
              <a:buNone/>
              <a:defRPr sz="1100"/>
            </a:lvl8pPr>
            <a:lvl9pPr marL="4132602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91590" y="7578725"/>
            <a:ext cx="4872038" cy="89471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91590" y="967390"/>
            <a:ext cx="4872038" cy="6496050"/>
          </a:xfrm>
        </p:spPr>
        <p:txBody>
          <a:bodyPr/>
          <a:lstStyle>
            <a:lvl1pPr marL="0" indent="0">
              <a:buNone/>
              <a:defRPr sz="3600"/>
            </a:lvl1pPr>
            <a:lvl2pPr marL="516575" indent="0">
              <a:buNone/>
              <a:defRPr sz="3200"/>
            </a:lvl2pPr>
            <a:lvl3pPr marL="1033152" indent="0">
              <a:buNone/>
              <a:defRPr sz="2700"/>
            </a:lvl3pPr>
            <a:lvl4pPr marL="1549727" indent="0">
              <a:buNone/>
              <a:defRPr sz="2300"/>
            </a:lvl4pPr>
            <a:lvl5pPr marL="2066302" indent="0">
              <a:buNone/>
              <a:defRPr sz="2300"/>
            </a:lvl5pPr>
            <a:lvl6pPr marL="2582875" indent="0">
              <a:buNone/>
              <a:defRPr sz="2300"/>
            </a:lvl6pPr>
            <a:lvl7pPr marL="3099452" indent="0">
              <a:buNone/>
              <a:defRPr sz="2300"/>
            </a:lvl7pPr>
            <a:lvl8pPr marL="3616027" indent="0">
              <a:buNone/>
              <a:defRPr sz="2300"/>
            </a:lvl8pPr>
            <a:lvl9pPr marL="4132602" indent="0">
              <a:buNone/>
              <a:defRPr sz="2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91590" y="8473438"/>
            <a:ext cx="4872038" cy="1270637"/>
          </a:xfrm>
        </p:spPr>
        <p:txBody>
          <a:bodyPr/>
          <a:lstStyle>
            <a:lvl1pPr marL="0" indent="0">
              <a:buNone/>
              <a:defRPr sz="1700"/>
            </a:lvl1pPr>
            <a:lvl2pPr marL="516575" indent="0">
              <a:buNone/>
              <a:defRPr sz="1400"/>
            </a:lvl2pPr>
            <a:lvl3pPr marL="1033152" indent="0">
              <a:buNone/>
              <a:defRPr sz="1100"/>
            </a:lvl3pPr>
            <a:lvl4pPr marL="1549727" indent="0">
              <a:buNone/>
              <a:defRPr sz="1100"/>
            </a:lvl4pPr>
            <a:lvl5pPr marL="2066302" indent="0">
              <a:buNone/>
              <a:defRPr sz="1100"/>
            </a:lvl5pPr>
            <a:lvl6pPr marL="2582875" indent="0">
              <a:buNone/>
              <a:defRPr sz="1100"/>
            </a:lvl6pPr>
            <a:lvl7pPr marL="3099452" indent="0">
              <a:buNone/>
              <a:defRPr sz="1100"/>
            </a:lvl7pPr>
            <a:lvl8pPr marL="3616027" indent="0">
              <a:buNone/>
              <a:defRPr sz="1100"/>
            </a:lvl8pPr>
            <a:lvl9pPr marL="4132602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005" y="433571"/>
            <a:ext cx="7308057" cy="1804458"/>
          </a:xfrm>
          <a:prstGeom prst="rect">
            <a:avLst/>
          </a:prstGeom>
        </p:spPr>
        <p:txBody>
          <a:bodyPr vert="horz" lIns="103315" tIns="51658" rIns="103315" bIns="5165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6005" y="2526244"/>
            <a:ext cx="7308057" cy="7145154"/>
          </a:xfrm>
          <a:prstGeom prst="rect">
            <a:avLst/>
          </a:prstGeom>
        </p:spPr>
        <p:txBody>
          <a:bodyPr vert="horz" lIns="103315" tIns="51658" rIns="103315" bIns="5165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004" y="10034795"/>
            <a:ext cx="1894681" cy="576423"/>
          </a:xfrm>
          <a:prstGeom prst="rect">
            <a:avLst/>
          </a:prstGeom>
        </p:spPr>
        <p:txBody>
          <a:bodyPr vert="horz" lIns="103315" tIns="51658" rIns="103315" bIns="51658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4357" y="10034795"/>
            <a:ext cx="2571353" cy="576423"/>
          </a:xfrm>
          <a:prstGeom prst="rect">
            <a:avLst/>
          </a:prstGeom>
        </p:spPr>
        <p:txBody>
          <a:bodyPr vert="horz" lIns="103315" tIns="51658" rIns="103315" bIns="51658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19380" y="10034795"/>
            <a:ext cx="1894681" cy="576423"/>
          </a:xfrm>
          <a:prstGeom prst="rect">
            <a:avLst/>
          </a:prstGeom>
        </p:spPr>
        <p:txBody>
          <a:bodyPr vert="horz" lIns="103315" tIns="51658" rIns="103315" bIns="51658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33152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7431" indent="-387431" algn="l" defTabSz="1033152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9434" indent="-322861" algn="l" defTabSz="1033152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91438" indent="-258289" algn="l" defTabSz="103315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8013" indent="-258289" algn="l" defTabSz="1033152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24588" indent="-258289" algn="l" defTabSz="1033152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41164" indent="-258289" algn="l" defTabSz="1033152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57739" indent="-258289" algn="l" defTabSz="1033152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74314" indent="-258289" algn="l" defTabSz="1033152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90888" indent="-258289" algn="l" defTabSz="1033152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331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6575" algn="l" defTabSz="10331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3152" algn="l" defTabSz="10331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9727" algn="l" defTabSz="10331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66302" algn="l" defTabSz="10331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82875" algn="l" defTabSz="10331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99452" algn="l" defTabSz="10331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16027" algn="l" defTabSz="10331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32602" algn="l" defTabSz="1033152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jpeg"/><Relationship Id="rId25" Type="http://schemas.openxmlformats.org/officeDocument/2006/relationships/image" Target="../media/image24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3" descr="W:\1-Lab people\Niketa\Passage Study\osteogenic\alizarin\B3.1 4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032" y="2239975"/>
            <a:ext cx="1492524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5888831" y="2212975"/>
            <a:ext cx="17286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Alizarin Red Staining </a:t>
            </a:r>
            <a:endParaRPr lang="en-US" sz="1200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50" name="Picture 5" descr="W:\1-Lab people\Niketa\Passage Study\osteogenic\Controls\3.1\1\P3 osteo control_20XDAPI.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577" y="1039300"/>
            <a:ext cx="1511055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6" descr="W:\1-Lab people\Niketa\Passage Study\osteogenic\Controls\3.1\1\P3 osteo control_20X AF488.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7432" y="1042174"/>
            <a:ext cx="1512000" cy="1116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W:\1-Lab people\Niketa\Passage Study\osteogenic\P3\p3 osteogenic_20X_Merged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832" y="2212975"/>
            <a:ext cx="1511043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4" descr="W:\1-Lab people\Niketa\Passage Study\osteogenic\P3\p3 osteogenic_20XDAP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589" y="2212975"/>
            <a:ext cx="1511043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5" descr="W:\1-Lab people\Niketa\Passage Study\osteogenic\P3\p3 osteogenic_20XGFP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389" y="2212975"/>
            <a:ext cx="1511043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7" descr="W:\1-Lab people\Niketa\Passage Study\osteogenic\Controls\3.1\1\P3 osteo control_20X Merged.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0777" y="1020775"/>
            <a:ext cx="1511055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55" descr="W:\1-Lab people\Niketa\Passage Study\osteogenic\Controls\3.2\P3.2 osteo control_20X PC.2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032" y="1042174"/>
            <a:ext cx="1511043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TextBox 56"/>
          <p:cNvSpPr txBox="1"/>
          <p:nvPr/>
        </p:nvSpPr>
        <p:spPr>
          <a:xfrm>
            <a:off x="6511375" y="993775"/>
            <a:ext cx="1282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Phase contrast</a:t>
            </a:r>
            <a:endParaRPr lang="en-US" sz="1200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58" name="Picture 2" descr="W:\1-Lab people\Niketa\Passage Study\adipogenic\controls\1\P3 Adipo Ctrl_20X merged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832" y="3957739"/>
            <a:ext cx="1511043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3" descr="W:\1-Lab people\Niketa\Passage Study\adipogenic\controls\1\P3 Adipo Ctrl_20X AF 647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313" y="3957739"/>
            <a:ext cx="1511043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0" name="Picture 4" descr="W:\1-Lab people\Niketa\Passage Study\adipogenic\controls\1\P3 Adipo Ctrl_20X DAPI.pn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589" y="3957739"/>
            <a:ext cx="1511043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TextBox 60"/>
          <p:cNvSpPr txBox="1"/>
          <p:nvPr/>
        </p:nvSpPr>
        <p:spPr>
          <a:xfrm>
            <a:off x="1688432" y="3922113"/>
            <a:ext cx="1186844" cy="28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Anti-mFABP4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888832" y="3909575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Merged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593432" y="391312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DAPI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64" name="Picture 8" descr="W:\1-Lab people\Niketa\Passage Study\adipogenic\controls\1\P3 Adipo Ctrl_20X PC.pn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032" y="3922113"/>
            <a:ext cx="1511055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TextBox 64"/>
          <p:cNvSpPr txBox="1"/>
          <p:nvPr/>
        </p:nvSpPr>
        <p:spPr>
          <a:xfrm>
            <a:off x="6412832" y="3889375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Phase contrast</a:t>
            </a:r>
            <a:endParaRPr lang="en-US" sz="1200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66" name="Picture 2" descr="W:\1-Lab people\Niketa\Passage Study\adipogenic\3\P7_adipocytes_20XAF 647_3.pn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389" y="5135575"/>
            <a:ext cx="1511043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3" descr="W:\1-Lab people\Niketa\Passage Study\adipogenic\3\P7_adipocytes_20XDAPI_3.png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7632" y="5135575"/>
            <a:ext cx="1511043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4" descr="W:\1-Lab people\Niketa\Passage Study\adipogenic\3\P7_adipocytes_20Xmerged_3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832" y="5135575"/>
            <a:ext cx="1510798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7" descr="W:\1-Lab people\Niketa\Passage Study\adipogenic\P7 OIL RED O_20x_2.png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032" y="5108575"/>
            <a:ext cx="1526701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6184232" y="5060176"/>
            <a:ext cx="152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Oil Red O Staining </a:t>
            </a:r>
            <a:endParaRPr lang="en-US" sz="1200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688340" y="5108575"/>
            <a:ext cx="1186844" cy="283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Anti-mFABP4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4888832" y="5108575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Merged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593432" y="510857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DAPI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888832" y="2212975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Merged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593432" y="2212975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DAPI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898231" y="991124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Merged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602831" y="994674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DAPI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507332" y="989357"/>
            <a:ext cx="1439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Anti-</a:t>
            </a:r>
            <a:r>
              <a:rPr lang="en-US" sz="1200" b="1" dirty="0" err="1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hOsteocalcin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554037" y="2164576"/>
            <a:ext cx="1439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Anti-</a:t>
            </a:r>
            <a:r>
              <a:rPr lang="en-US" sz="1200" b="1" dirty="0" err="1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hOsteocalcin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742877" y="1466495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MSC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07231" y="688975"/>
            <a:ext cx="2365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latin typeface="+mj-lt"/>
                <a:cs typeface="Times New Roman" panose="02020603050405020304" pitchFamily="18" charset="0"/>
              </a:rPr>
              <a:t>Osteogenic differentiation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21632" y="2560965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D-MSC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03686" y="3628607"/>
            <a:ext cx="23657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>
                <a:latin typeface="+mj-lt"/>
                <a:cs typeface="Times New Roman" panose="02020603050405020304" pitchFamily="18" charset="0"/>
              </a:rPr>
              <a:t>Adipogenic</a:t>
            </a:r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 differentiation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83431" y="4346575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MSC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621632" y="5428665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latin typeface="+mj-lt"/>
                <a:cs typeface="Times New Roman" panose="02020603050405020304" pitchFamily="18" charset="0"/>
              </a:rPr>
              <a:t>D-MSC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89" name="Picture 2" descr="W:\1-Lab people\Niketa\Passage Study\chondrogenic\controls\7.1\3\P7_Chondro control_ DAPI 7.1_3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031" y="6887948"/>
            <a:ext cx="1511055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3" descr="W:\1-Lab people\Niketa\Passage Study\chondrogenic\controls\7.1\3\P7_Chondro control_ Merged 7.1_3.png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231" y="6887948"/>
            <a:ext cx="1511055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4" descr="W:\1-Lab people\Niketa\Passage Study\chondrogenic\controls\7.1\3\P7_Chondro control_ PC 7.1_3.png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7431" y="6887948"/>
            <a:ext cx="1511055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Picture 5" descr="W:\1-Lab people\Niketa\Passage Study\chondrogenic\controls\7.1\3\P7_Chondro control_ CY5 7.1_3.png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831" y="6887948"/>
            <a:ext cx="1511055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TextBox 93"/>
          <p:cNvSpPr txBox="1"/>
          <p:nvPr/>
        </p:nvSpPr>
        <p:spPr>
          <a:xfrm>
            <a:off x="1604076" y="6835498"/>
            <a:ext cx="1465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Anti-</a:t>
            </a:r>
            <a:r>
              <a:rPr lang="en-US" sz="1200" b="1" dirty="0" err="1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hAggrecan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365261" y="6850874"/>
            <a:ext cx="7101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Merged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3916226" y="6862871"/>
            <a:ext cx="629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DAPI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6354626" y="6839549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Phase contrast</a:t>
            </a:r>
            <a:endParaRPr lang="en-US" sz="1200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783431" y="6580685"/>
            <a:ext cx="28638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latin typeface="+mj-lt"/>
                <a:cs typeface="Times New Roman" panose="02020603050405020304" pitchFamily="18" charset="0"/>
              </a:rPr>
              <a:t>Chondrogenic</a:t>
            </a:r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 differentiation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783431" y="7297263"/>
            <a:ext cx="53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MSC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684676" y="8307921"/>
            <a:ext cx="76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j-lt"/>
                <a:cs typeface="Times New Roman" panose="02020603050405020304" pitchFamily="18" charset="0"/>
              </a:rPr>
              <a:t>D-MSC</a:t>
            </a:r>
            <a:endParaRPr lang="en-US" sz="14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54831" y="411976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a)</a:t>
            </a:r>
            <a:endParaRPr lang="en-US"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554831" y="336764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b)</a:t>
            </a:r>
            <a:endParaRPr lang="en-US"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631031" y="633944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+mj-lt"/>
                <a:cs typeface="Times New Roman" panose="02020603050405020304" pitchFamily="18" charset="0"/>
              </a:rPr>
              <a:t>c)</a:t>
            </a:r>
            <a:endParaRPr lang="en-US" sz="18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17012" y="3175"/>
            <a:ext cx="19618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Supplementary </a:t>
            </a:r>
            <a:r>
              <a:rPr lang="en-US" sz="1400" smtClean="0"/>
              <a:t>Figure 1 </a:t>
            </a:r>
            <a:endParaRPr lang="en-US" sz="1400" dirty="0"/>
          </a:p>
        </p:txBody>
      </p:sp>
      <p:pic>
        <p:nvPicPr>
          <p:cNvPr id="109" name="Picture 2" descr="W:\1-Lab people\Niketa\Passage Study\chondrogenic\P5 15022018\New folder\1.2\Cy5_P5#2.1_Chondrocytes_20X.png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0814" y="8117387"/>
            <a:ext cx="1485698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3" descr="W:\1-Lab people\Niketa\Passage Study\chondrogenic\P5 15022018\New folder\1.2\DAPI_P5#2.1_Chondrocytes_20X.png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206" y="8126912"/>
            <a:ext cx="1485698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W:\1-Lab people\Niketa\Passage Study\chondrogenic\P5 15022018\New folder\1.2\Merged_P5#2.1_Chondrocytes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540" y="8137072"/>
            <a:ext cx="1485698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5" descr="W:\1-Lab people\Niketa\Passage Study\chondrogenic\P5 15022018\New folder\1.2\PC_P5#2.1_Chondrocytes_20X.pn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394" y="8145962"/>
            <a:ext cx="1485698" cy="109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TextBox 112"/>
          <p:cNvSpPr txBox="1"/>
          <p:nvPr/>
        </p:nvSpPr>
        <p:spPr>
          <a:xfrm>
            <a:off x="1608602" y="8058501"/>
            <a:ext cx="12508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Anti-</a:t>
            </a:r>
            <a:r>
              <a:rPr lang="en-US" sz="1200" b="1" dirty="0" err="1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hAggrecan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3888157" y="8098256"/>
            <a:ext cx="6087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DAPI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344317" y="8106206"/>
            <a:ext cx="726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Merged</a:t>
            </a:r>
            <a:endParaRPr lang="en-US" sz="1200" b="1" dirty="0">
              <a:solidFill>
                <a:schemeClr val="bg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471766" y="8110179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Phase contrast</a:t>
            </a:r>
            <a:endParaRPr lang="en-US" sz="1200" b="1" dirty="0">
              <a:solidFill>
                <a:srgbClr val="FFFF00"/>
              </a:solidFill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99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54</Words>
  <Application>Microsoft Macintosh PowerPoint</Application>
  <PresentationFormat>B4 (ISO) Paper (250x353 mm)</PresentationFormat>
  <Paragraphs>37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Sanjiv</dc:creator>
  <cp:lastModifiedBy>Sanjiv Dhingra</cp:lastModifiedBy>
  <cp:revision>50</cp:revision>
  <dcterms:created xsi:type="dcterms:W3CDTF">2006-08-16T00:00:00Z</dcterms:created>
  <dcterms:modified xsi:type="dcterms:W3CDTF">2018-03-28T22:25:11Z</dcterms:modified>
</cp:coreProperties>
</file>