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wdp" ContentType="image/vnd.ms-photo"/>
  <Default Extension="tiff" ContentType="image/tif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3"/>
  </p:notesMasterIdLst>
  <p:sldIdLst>
    <p:sldId id="257" r:id="rId2"/>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4" d="100"/>
          <a:sy n="64" d="100"/>
        </p:scale>
        <p:origin x="-450" y="-96"/>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3" Type="http://schemas.openxmlformats.org/officeDocument/2006/relationships/notesMaster" Target="notesMasters/notesMaster1.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73548C1-E711-4B60-88EB-9E72527D23B4}" type="datetimeFigureOut">
              <a:rPr lang="en-US" smtClean="0"/>
              <a:t>11/10/2017</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BFA9C9FF-0C33-4293-9A0D-DBAA5E9E4005}" type="slidenum">
              <a:rPr lang="en-US" smtClean="0"/>
              <a:t>‹#›</a:t>
            </a:fld>
            <a:endParaRPr lang="en-US"/>
          </a:p>
        </p:txBody>
      </p:sp>
    </p:spTree>
    <p:extLst>
      <p:ext uri="{BB962C8B-B14F-4D97-AF65-F5344CB8AC3E}">
        <p14:creationId xmlns:p14="http://schemas.microsoft.com/office/powerpoint/2010/main" val="535171312"/>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387F5090-0A57-4C05-81B9-92BD87D35170}" type="slidenum">
              <a:rPr lang="en-US" smtClean="0"/>
              <a:t>1</a:t>
            </a:fld>
            <a:endParaRPr lang="en-US"/>
          </a:p>
        </p:txBody>
      </p:sp>
    </p:spTree>
    <p:extLst>
      <p:ext uri="{BB962C8B-B14F-4D97-AF65-F5344CB8AC3E}">
        <p14:creationId xmlns:p14="http://schemas.microsoft.com/office/powerpoint/2010/main" val="44415149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C484ABAB-5AC5-4578-BE37-D83183DDB953}" type="datetimeFigureOut">
              <a:rPr lang="en-US" smtClean="0"/>
              <a:t>11/10/2017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6436DB-7A6E-4FDB-BAF9-30528DF73CD5}" type="slidenum">
              <a:rPr lang="en-US" smtClean="0"/>
              <a:t>‹#›</a:t>
            </a:fld>
            <a:endParaRPr lang="en-US"/>
          </a:p>
        </p:txBody>
      </p:sp>
    </p:spTree>
    <p:extLst>
      <p:ext uri="{BB962C8B-B14F-4D97-AF65-F5344CB8AC3E}">
        <p14:creationId xmlns:p14="http://schemas.microsoft.com/office/powerpoint/2010/main" val="1176818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84ABAB-5AC5-4578-BE37-D83183DDB953}" type="datetimeFigureOut">
              <a:rPr lang="en-US" smtClean="0"/>
              <a:t>11/10/2017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6436DB-7A6E-4FDB-BAF9-30528DF73CD5}" type="slidenum">
              <a:rPr lang="en-US" smtClean="0"/>
              <a:t>‹#›</a:t>
            </a:fld>
            <a:endParaRPr lang="en-US"/>
          </a:p>
        </p:txBody>
      </p:sp>
    </p:spTree>
    <p:extLst>
      <p:ext uri="{BB962C8B-B14F-4D97-AF65-F5344CB8AC3E}">
        <p14:creationId xmlns:p14="http://schemas.microsoft.com/office/powerpoint/2010/main" val="36189452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84ABAB-5AC5-4578-BE37-D83183DDB953}" type="datetimeFigureOut">
              <a:rPr lang="en-US" smtClean="0"/>
              <a:t>11/10/2017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6436DB-7A6E-4FDB-BAF9-30528DF73CD5}" type="slidenum">
              <a:rPr lang="en-US" smtClean="0"/>
              <a:t>‹#›</a:t>
            </a:fld>
            <a:endParaRPr lang="en-US"/>
          </a:p>
        </p:txBody>
      </p:sp>
    </p:spTree>
    <p:extLst>
      <p:ext uri="{BB962C8B-B14F-4D97-AF65-F5344CB8AC3E}">
        <p14:creationId xmlns:p14="http://schemas.microsoft.com/office/powerpoint/2010/main" val="352942216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484ABAB-5AC5-4578-BE37-D83183DDB953}" type="datetimeFigureOut">
              <a:rPr lang="en-US" smtClean="0"/>
              <a:t>11/10/2017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6436DB-7A6E-4FDB-BAF9-30528DF73CD5}" type="slidenum">
              <a:rPr lang="en-US" smtClean="0"/>
              <a:t>‹#›</a:t>
            </a:fld>
            <a:endParaRPr lang="en-US"/>
          </a:p>
        </p:txBody>
      </p:sp>
    </p:spTree>
    <p:extLst>
      <p:ext uri="{BB962C8B-B14F-4D97-AF65-F5344CB8AC3E}">
        <p14:creationId xmlns:p14="http://schemas.microsoft.com/office/powerpoint/2010/main" val="257650576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C484ABAB-5AC5-4578-BE37-D83183DDB953}" type="datetimeFigureOut">
              <a:rPr lang="en-US" smtClean="0"/>
              <a:t>11/10/2017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CD6436DB-7A6E-4FDB-BAF9-30528DF73CD5}" type="slidenum">
              <a:rPr lang="en-US" smtClean="0"/>
              <a:t>‹#›</a:t>
            </a:fld>
            <a:endParaRPr lang="en-US"/>
          </a:p>
        </p:txBody>
      </p:sp>
    </p:spTree>
    <p:extLst>
      <p:ext uri="{BB962C8B-B14F-4D97-AF65-F5344CB8AC3E}">
        <p14:creationId xmlns:p14="http://schemas.microsoft.com/office/powerpoint/2010/main" val="186229791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C484ABAB-5AC5-4578-BE37-D83183DDB953}" type="datetimeFigureOut">
              <a:rPr lang="en-US" smtClean="0"/>
              <a:t>11/10/2017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6436DB-7A6E-4FDB-BAF9-30528DF73CD5}" type="slidenum">
              <a:rPr lang="en-US" smtClean="0"/>
              <a:t>‹#›</a:t>
            </a:fld>
            <a:endParaRPr lang="en-US"/>
          </a:p>
        </p:txBody>
      </p:sp>
    </p:spTree>
    <p:extLst>
      <p:ext uri="{BB962C8B-B14F-4D97-AF65-F5344CB8AC3E}">
        <p14:creationId xmlns:p14="http://schemas.microsoft.com/office/powerpoint/2010/main" val="225684033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C484ABAB-5AC5-4578-BE37-D83183DDB953}" type="datetimeFigureOut">
              <a:rPr lang="en-US" smtClean="0"/>
              <a:t>11/10/2017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CD6436DB-7A6E-4FDB-BAF9-30528DF73CD5}" type="slidenum">
              <a:rPr lang="en-US" smtClean="0"/>
              <a:t>‹#›</a:t>
            </a:fld>
            <a:endParaRPr lang="en-US"/>
          </a:p>
        </p:txBody>
      </p:sp>
    </p:spTree>
    <p:extLst>
      <p:ext uri="{BB962C8B-B14F-4D97-AF65-F5344CB8AC3E}">
        <p14:creationId xmlns:p14="http://schemas.microsoft.com/office/powerpoint/2010/main" val="275014964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C484ABAB-5AC5-4578-BE37-D83183DDB953}" type="datetimeFigureOut">
              <a:rPr lang="en-US" smtClean="0"/>
              <a:t>11/10/2017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CD6436DB-7A6E-4FDB-BAF9-30528DF73CD5}" type="slidenum">
              <a:rPr lang="en-US" smtClean="0"/>
              <a:t>‹#›</a:t>
            </a:fld>
            <a:endParaRPr lang="en-US"/>
          </a:p>
        </p:txBody>
      </p:sp>
    </p:spTree>
    <p:extLst>
      <p:ext uri="{BB962C8B-B14F-4D97-AF65-F5344CB8AC3E}">
        <p14:creationId xmlns:p14="http://schemas.microsoft.com/office/powerpoint/2010/main" val="14283295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84ABAB-5AC5-4578-BE37-D83183DDB953}" type="datetimeFigureOut">
              <a:rPr lang="en-US" smtClean="0"/>
              <a:t>11/10/2017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CD6436DB-7A6E-4FDB-BAF9-30528DF73CD5}" type="slidenum">
              <a:rPr lang="en-US" smtClean="0"/>
              <a:t>‹#›</a:t>
            </a:fld>
            <a:endParaRPr lang="en-US"/>
          </a:p>
        </p:txBody>
      </p:sp>
    </p:spTree>
    <p:extLst>
      <p:ext uri="{BB962C8B-B14F-4D97-AF65-F5344CB8AC3E}">
        <p14:creationId xmlns:p14="http://schemas.microsoft.com/office/powerpoint/2010/main" val="248961672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484ABAB-5AC5-4578-BE37-D83183DDB953}" type="datetimeFigureOut">
              <a:rPr lang="en-US" smtClean="0"/>
              <a:t>11/10/2017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6436DB-7A6E-4FDB-BAF9-30528DF73CD5}" type="slidenum">
              <a:rPr lang="en-US" smtClean="0"/>
              <a:t>‹#›</a:t>
            </a:fld>
            <a:endParaRPr lang="en-US"/>
          </a:p>
        </p:txBody>
      </p:sp>
    </p:spTree>
    <p:extLst>
      <p:ext uri="{BB962C8B-B14F-4D97-AF65-F5344CB8AC3E}">
        <p14:creationId xmlns:p14="http://schemas.microsoft.com/office/powerpoint/2010/main" val="9692103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484ABAB-5AC5-4578-BE37-D83183DDB953}" type="datetimeFigureOut">
              <a:rPr lang="en-US" smtClean="0"/>
              <a:t>11/10/2017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CD6436DB-7A6E-4FDB-BAF9-30528DF73CD5}" type="slidenum">
              <a:rPr lang="en-US" smtClean="0"/>
              <a:t>‹#›</a:t>
            </a:fld>
            <a:endParaRPr lang="en-US"/>
          </a:p>
        </p:txBody>
      </p:sp>
    </p:spTree>
    <p:extLst>
      <p:ext uri="{BB962C8B-B14F-4D97-AF65-F5344CB8AC3E}">
        <p14:creationId xmlns:p14="http://schemas.microsoft.com/office/powerpoint/2010/main" val="359033387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C484ABAB-5AC5-4578-BE37-D83183DDB953}" type="datetimeFigureOut">
              <a:rPr lang="en-US" smtClean="0"/>
              <a:t>11/10/2017</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CD6436DB-7A6E-4FDB-BAF9-30528DF73CD5}" type="slidenum">
              <a:rPr lang="en-US" smtClean="0"/>
              <a:t>‹#›</a:t>
            </a:fld>
            <a:endParaRPr lang="en-US"/>
          </a:p>
        </p:txBody>
      </p:sp>
    </p:spTree>
    <p:extLst>
      <p:ext uri="{BB962C8B-B14F-4D97-AF65-F5344CB8AC3E}">
        <p14:creationId xmlns:p14="http://schemas.microsoft.com/office/powerpoint/2010/main" val="2866352526"/>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png"/><Relationship Id="rId3" Type="http://schemas.openxmlformats.org/officeDocument/2006/relationships/image" Target="../media/image1.tiff"/><Relationship Id="rId7" Type="http://schemas.microsoft.com/office/2007/relationships/hdphoto" Target="../media/hdphoto2.wdp"/><Relationship Id="rId12" Type="http://schemas.openxmlformats.org/officeDocument/2006/relationships/image" Target="../media/image6.tiff"/><Relationship Id="rId2" Type="http://schemas.openxmlformats.org/officeDocument/2006/relationships/notesSlide" Target="../notesSlides/notesSlide1.xml"/><Relationship Id="rId1" Type="http://schemas.openxmlformats.org/officeDocument/2006/relationships/slideLayout" Target="../slideLayouts/slideLayout7.xml"/><Relationship Id="rId6" Type="http://schemas.openxmlformats.org/officeDocument/2006/relationships/image" Target="../media/image3.png"/><Relationship Id="rId11" Type="http://schemas.microsoft.com/office/2007/relationships/hdphoto" Target="../media/hdphoto4.wdp"/><Relationship Id="rId5" Type="http://schemas.microsoft.com/office/2007/relationships/hdphoto" Target="../media/hdphoto1.wdp"/><Relationship Id="rId10" Type="http://schemas.openxmlformats.org/officeDocument/2006/relationships/image" Target="../media/image5.png"/><Relationship Id="rId4" Type="http://schemas.openxmlformats.org/officeDocument/2006/relationships/image" Target="../media/image2.png"/><Relationship Id="rId9" Type="http://schemas.microsoft.com/office/2007/relationships/hdphoto" Target="../media/hdphoto3.wdp"/></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 name="Rectangle 36"/>
          <p:cNvSpPr/>
          <p:nvPr/>
        </p:nvSpPr>
        <p:spPr>
          <a:xfrm>
            <a:off x="796351" y="3365147"/>
            <a:ext cx="1316386" cy="200055"/>
          </a:xfrm>
          <a:prstGeom prst="rect">
            <a:avLst/>
          </a:prstGeom>
        </p:spPr>
        <p:txBody>
          <a:bodyPr wrap="none">
            <a:spAutoFit/>
          </a:bodyPr>
          <a:lstStyle/>
          <a:p>
            <a:r>
              <a:rPr lang="en-US" sz="700" b="1" dirty="0">
                <a:latin typeface="Myriad Pro" panose="020B0503030403020204" pitchFamily="34" charset="0"/>
              </a:rPr>
              <a:t>Clinical and Laboratory Charts</a:t>
            </a:r>
          </a:p>
        </p:txBody>
      </p:sp>
      <p:grpSp>
        <p:nvGrpSpPr>
          <p:cNvPr id="5" name="Group 4"/>
          <p:cNvGrpSpPr/>
          <p:nvPr/>
        </p:nvGrpSpPr>
        <p:grpSpPr>
          <a:xfrm>
            <a:off x="1210160" y="458971"/>
            <a:ext cx="5944166" cy="4110468"/>
            <a:chOff x="907620" y="1865031"/>
            <a:chExt cx="4458124" cy="5480624"/>
          </a:xfrm>
        </p:grpSpPr>
        <p:grpSp>
          <p:nvGrpSpPr>
            <p:cNvPr id="68" name="Group 67"/>
            <p:cNvGrpSpPr/>
            <p:nvPr/>
          </p:nvGrpSpPr>
          <p:grpSpPr>
            <a:xfrm>
              <a:off x="3135486" y="6061589"/>
              <a:ext cx="2230258" cy="1259961"/>
              <a:chOff x="2884884" y="3375961"/>
              <a:chExt cx="1513631" cy="1274641"/>
            </a:xfrm>
          </p:grpSpPr>
          <p:sp>
            <p:nvSpPr>
              <p:cNvPr id="69" name="Rounded Rectangle 68"/>
              <p:cNvSpPr/>
              <p:nvPr/>
            </p:nvSpPr>
            <p:spPr>
              <a:xfrm>
                <a:off x="2886248" y="3375961"/>
                <a:ext cx="1512267" cy="1274641"/>
              </a:xfrm>
              <a:prstGeom prst="roundRect">
                <a:avLst>
                  <a:gd name="adj" fmla="val 12698"/>
                </a:avLst>
              </a:prstGeom>
              <a:gradFill flip="none" rotWithShape="1">
                <a:gsLst>
                  <a:gs pos="100000">
                    <a:srgbClr val="E7EFF7"/>
                  </a:gs>
                  <a:gs pos="59000">
                    <a:srgbClr val="F1F6FB"/>
                  </a:gs>
                  <a:gs pos="23000">
                    <a:srgbClr val="FFFFFF"/>
                  </a:gs>
                </a:gsLst>
                <a:path path="circle">
                  <a:fillToRect l="50000" t="50000" r="50000" b="50000"/>
                </a:path>
                <a:tileRect/>
              </a:grad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900">
                  <a:latin typeface="+mj-lt"/>
                </a:endParaRPr>
              </a:p>
            </p:txBody>
          </p:sp>
          <p:sp>
            <p:nvSpPr>
              <p:cNvPr id="73" name="Rectangle 72"/>
              <p:cNvSpPr/>
              <p:nvPr/>
            </p:nvSpPr>
            <p:spPr>
              <a:xfrm>
                <a:off x="2884884" y="3405615"/>
                <a:ext cx="820071" cy="269848"/>
              </a:xfrm>
              <a:prstGeom prst="rect">
                <a:avLst/>
              </a:prstGeom>
            </p:spPr>
            <p:txBody>
              <a:bodyPr wrap="square">
                <a:spAutoFit/>
              </a:bodyPr>
              <a:lstStyle/>
              <a:p>
                <a:pPr lvl="0" defTabSz="914400">
                  <a:defRPr/>
                </a:pPr>
                <a:r>
                  <a:rPr lang="en-US" sz="700" b="1" dirty="0" smtClean="0">
                    <a:latin typeface="Myriad Pro" panose="020B0503030403020204" pitchFamily="34" charset="0"/>
                  </a:rPr>
                  <a:t>Model Testing</a:t>
                </a:r>
                <a:endParaRPr lang="en-US" sz="700" b="1" dirty="0">
                  <a:latin typeface="Myriad Pro" panose="020B0503030403020204" pitchFamily="34" charset="0"/>
                </a:endParaRPr>
              </a:p>
            </p:txBody>
          </p:sp>
        </p:grpSp>
        <p:pic>
          <p:nvPicPr>
            <p:cNvPr id="3" name="Picture 2"/>
            <p:cNvPicPr>
              <a:picLocks noChangeAspect="1"/>
            </p:cNvPicPr>
            <p:nvPr/>
          </p:nvPicPr>
          <p:blipFill rotWithShape="1">
            <a:blip r:embed="rId3" cstate="print">
              <a:extLst>
                <a:ext uri="{28A0092B-C50C-407E-A947-70E740481C1C}">
                  <a14:useLocalDpi xmlns:a14="http://schemas.microsoft.com/office/drawing/2010/main" val="0"/>
                </a:ext>
              </a:extLst>
            </a:blip>
            <a:srcRect l="13779" r="11311"/>
            <a:stretch/>
          </p:blipFill>
          <p:spPr>
            <a:xfrm>
              <a:off x="3977894" y="2552186"/>
              <a:ext cx="548640" cy="549302"/>
            </a:xfrm>
            <a:prstGeom prst="ellipse">
              <a:avLst/>
            </a:prstGeom>
            <a:ln w="3175">
              <a:solidFill>
                <a:schemeClr val="tx1"/>
              </a:solidFill>
            </a:ln>
          </p:spPr>
        </p:pic>
        <p:grpSp>
          <p:nvGrpSpPr>
            <p:cNvPr id="19" name="Group 18"/>
            <p:cNvGrpSpPr>
              <a:grpSpLocks noChangeAspect="1"/>
            </p:cNvGrpSpPr>
            <p:nvPr/>
          </p:nvGrpSpPr>
          <p:grpSpPr>
            <a:xfrm>
              <a:off x="907620" y="4034182"/>
              <a:ext cx="766204" cy="1645920"/>
              <a:chOff x="-6540244" y="1356541"/>
              <a:chExt cx="3969173" cy="8526372"/>
            </a:xfrm>
          </p:grpSpPr>
          <p:pic>
            <p:nvPicPr>
              <p:cNvPr id="20" name="Picture 19"/>
              <p:cNvPicPr>
                <a:picLocks noChangeAspect="1"/>
              </p:cNvPicPr>
              <p:nvPr/>
            </p:nvPicPr>
            <p:blipFill rotWithShape="1">
              <a:blip r:embed="rId4">
                <a:duotone>
                  <a:schemeClr val="accent3">
                    <a:shade val="45000"/>
                    <a:satMod val="135000"/>
                  </a:schemeClr>
                  <a:prstClr val="white"/>
                </a:duotone>
                <a:extLst>
                  <a:ext uri="{BEBA8EAE-BF5A-486C-A8C5-ECC9F3942E4B}">
                    <a14:imgProps xmlns:a14="http://schemas.microsoft.com/office/drawing/2010/main">
                      <a14:imgLayer r:embed="rId5">
                        <a14:imgEffect>
                          <a14:backgroundRemoval t="1670" b="98576" l="5019" r="93939"/>
                        </a14:imgEffect>
                      </a14:imgLayer>
                    </a14:imgProps>
                  </a:ext>
                </a:extLst>
              </a:blip>
              <a:srcRect l="7397" t="3318" r="8229" b="2675"/>
              <a:stretch/>
            </p:blipFill>
            <p:spPr>
              <a:xfrm>
                <a:off x="-6540244" y="1356541"/>
                <a:ext cx="3969173" cy="8526372"/>
              </a:xfrm>
              <a:prstGeom prst="rect">
                <a:avLst/>
              </a:prstGeom>
            </p:spPr>
          </p:pic>
          <p:pic>
            <p:nvPicPr>
              <p:cNvPr id="23" name="Picture 22"/>
              <p:cNvPicPr>
                <a:picLocks noChangeAspect="1"/>
              </p:cNvPicPr>
              <p:nvPr/>
            </p:nvPicPr>
            <p:blipFill>
              <a:blip r:embed="rId6">
                <a:biLevel thresh="75000"/>
                <a:extLst>
                  <a:ext uri="{BEBA8EAE-BF5A-486C-A8C5-ECC9F3942E4B}">
                    <a14:imgProps xmlns:a14="http://schemas.microsoft.com/office/drawing/2010/main">
                      <a14:imgLayer r:embed="rId7">
                        <a14:imgEffect>
                          <a14:saturation sat="0"/>
                        </a14:imgEffect>
                      </a14:imgLayer>
                    </a14:imgProps>
                  </a:ext>
                </a:extLst>
              </a:blip>
              <a:stretch>
                <a:fillRect/>
              </a:stretch>
            </p:blipFill>
            <p:spPr>
              <a:xfrm flipH="1">
                <a:off x="-5085248" y="4577219"/>
                <a:ext cx="365760" cy="644792"/>
              </a:xfrm>
              <a:prstGeom prst="rect">
                <a:avLst/>
              </a:prstGeom>
            </p:spPr>
          </p:pic>
          <p:pic>
            <p:nvPicPr>
              <p:cNvPr id="27" name="Picture 26"/>
              <p:cNvPicPr>
                <a:picLocks noChangeAspect="1"/>
              </p:cNvPicPr>
              <p:nvPr/>
            </p:nvPicPr>
            <p:blipFill>
              <a:blip r:embed="rId6">
                <a:biLevel thresh="75000"/>
                <a:extLst>
                  <a:ext uri="{BEBA8EAE-BF5A-486C-A8C5-ECC9F3942E4B}">
                    <a14:imgProps xmlns:a14="http://schemas.microsoft.com/office/drawing/2010/main">
                      <a14:imgLayer r:embed="rId7">
                        <a14:imgEffect>
                          <a14:saturation sat="0"/>
                        </a14:imgEffect>
                      </a14:imgLayer>
                    </a14:imgProps>
                  </a:ext>
                </a:extLst>
              </a:blip>
              <a:stretch>
                <a:fillRect/>
              </a:stretch>
            </p:blipFill>
            <p:spPr>
              <a:xfrm>
                <a:off x="-4348398" y="4583568"/>
                <a:ext cx="365760" cy="644792"/>
              </a:xfrm>
              <a:prstGeom prst="rect">
                <a:avLst/>
              </a:prstGeom>
            </p:spPr>
          </p:pic>
        </p:grpSp>
        <p:grpSp>
          <p:nvGrpSpPr>
            <p:cNvPr id="7" name="Group 6"/>
            <p:cNvGrpSpPr>
              <a:grpSpLocks noChangeAspect="1"/>
            </p:cNvGrpSpPr>
            <p:nvPr/>
          </p:nvGrpSpPr>
          <p:grpSpPr>
            <a:xfrm>
              <a:off x="4147235" y="1865031"/>
              <a:ext cx="209959" cy="365760"/>
              <a:chOff x="2633749" y="891221"/>
              <a:chExt cx="256810" cy="447376"/>
            </a:xfrm>
          </p:grpSpPr>
          <p:pic>
            <p:nvPicPr>
              <p:cNvPr id="6" name="Picture 5"/>
              <p:cNvPicPr>
                <a:picLocks noChangeAspect="1"/>
              </p:cNvPicPr>
              <p:nvPr/>
            </p:nvPicPr>
            <p:blipFill>
              <a:blip r:embed="rId8">
                <a:extLst>
                  <a:ext uri="{BEBA8EAE-BF5A-486C-A8C5-ECC9F3942E4B}">
                    <a14:imgProps xmlns:a14="http://schemas.microsoft.com/office/drawing/2010/main">
                      <a14:imgLayer r:embed="rId9">
                        <a14:imgEffect>
                          <a14:saturation sat="0"/>
                        </a14:imgEffect>
                      </a14:imgLayer>
                    </a14:imgProps>
                  </a:ext>
                </a:extLst>
              </a:blip>
              <a:stretch>
                <a:fillRect/>
              </a:stretch>
            </p:blipFill>
            <p:spPr>
              <a:xfrm>
                <a:off x="2643190" y="1027674"/>
                <a:ext cx="73158" cy="310923"/>
              </a:xfrm>
              <a:prstGeom prst="rect">
                <a:avLst/>
              </a:prstGeom>
            </p:spPr>
          </p:pic>
          <p:pic>
            <p:nvPicPr>
              <p:cNvPr id="38" name="Picture 37"/>
              <p:cNvPicPr>
                <a:picLocks noChangeAspect="1" noChangeArrowheads="1"/>
              </p:cNvPicPr>
              <p:nvPr/>
            </p:nvPicPr>
            <p:blipFill rotWithShape="1">
              <a:blip r:embed="rId10" cstate="print">
                <a:extLst>
                  <a:ext uri="{BEBA8EAE-BF5A-486C-A8C5-ECC9F3942E4B}">
                    <a14:imgProps xmlns:a14="http://schemas.microsoft.com/office/drawing/2010/main">
                      <a14:imgLayer r:embed="rId11">
                        <a14:imgEffect>
                          <a14:backgroundRemoval t="2028" b="89858" l="9880" r="89880"/>
                        </a14:imgEffect>
                        <a14:imgEffect>
                          <a14:saturation sat="0"/>
                        </a14:imgEffect>
                      </a14:imgLayer>
                    </a14:imgProps>
                  </a:ext>
                </a:extLst>
              </a:blip>
              <a:srcRect l="16252" r="11380" b="13237"/>
              <a:stretch/>
            </p:blipFill>
            <p:spPr bwMode="auto">
              <a:xfrm>
                <a:off x="2633749" y="891221"/>
                <a:ext cx="256810" cy="365760"/>
              </a:xfrm>
              <a:prstGeom prst="rect">
                <a:avLst/>
              </a:prstGeom>
              <a:noFill/>
              <a:ln w="9525">
                <a:noFill/>
                <a:miter lim="800000"/>
                <a:headEnd/>
                <a:tailEnd/>
              </a:ln>
            </p:spPr>
          </p:pic>
        </p:grpSp>
        <p:grpSp>
          <p:nvGrpSpPr>
            <p:cNvPr id="47" name="Group 46"/>
            <p:cNvGrpSpPr/>
            <p:nvPr/>
          </p:nvGrpSpPr>
          <p:grpSpPr>
            <a:xfrm>
              <a:off x="3491088" y="4353439"/>
              <a:ext cx="1522252" cy="1274641"/>
              <a:chOff x="2880574" y="3375961"/>
              <a:chExt cx="1522252" cy="1274641"/>
            </a:xfrm>
          </p:grpSpPr>
          <p:sp>
            <p:nvSpPr>
              <p:cNvPr id="39" name="Rounded Rectangle 38"/>
              <p:cNvSpPr/>
              <p:nvPr/>
            </p:nvSpPr>
            <p:spPr>
              <a:xfrm>
                <a:off x="2890559" y="3375961"/>
                <a:ext cx="1512267" cy="1274641"/>
              </a:xfrm>
              <a:prstGeom prst="roundRect">
                <a:avLst>
                  <a:gd name="adj" fmla="val 12698"/>
                </a:avLst>
              </a:prstGeom>
              <a:gradFill flip="none" rotWithShape="1">
                <a:gsLst>
                  <a:gs pos="100000">
                    <a:srgbClr val="E7EFF7"/>
                  </a:gs>
                  <a:gs pos="59000">
                    <a:srgbClr val="F1F6FB"/>
                  </a:gs>
                  <a:gs pos="23000">
                    <a:srgbClr val="FFFFFF"/>
                  </a:gs>
                </a:gsLst>
                <a:path path="circle">
                  <a:fillToRect l="50000" t="50000" r="50000" b="50000"/>
                </a:path>
                <a:tileRect/>
              </a:gradFill>
              <a:ln w="12700" cmpd="sng">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sz="900">
                  <a:latin typeface="+mj-lt"/>
                </a:endParaRPr>
              </a:p>
            </p:txBody>
          </p:sp>
          <p:grpSp>
            <p:nvGrpSpPr>
              <p:cNvPr id="10" name="Group 9"/>
              <p:cNvGrpSpPr/>
              <p:nvPr/>
            </p:nvGrpSpPr>
            <p:grpSpPr>
              <a:xfrm>
                <a:off x="3127332" y="4082739"/>
                <a:ext cx="1157273" cy="555156"/>
                <a:chOff x="3148465" y="4573973"/>
                <a:chExt cx="1157273" cy="555156"/>
              </a:xfrm>
            </p:grpSpPr>
            <p:sp>
              <p:nvSpPr>
                <p:cNvPr id="42" name="Rounded Rectangle 41"/>
                <p:cNvSpPr/>
                <p:nvPr/>
              </p:nvSpPr>
              <p:spPr>
                <a:xfrm>
                  <a:off x="3148465" y="4573973"/>
                  <a:ext cx="1073150" cy="431800"/>
                </a:xfrm>
                <a:prstGeom prst="roundRect">
                  <a:avLst/>
                </a:prstGeom>
                <a:gradFill flip="none" rotWithShape="1">
                  <a:gsLst>
                    <a:gs pos="40697">
                      <a:srgbClr val="B5D2EC"/>
                    </a:gs>
                    <a:gs pos="0">
                      <a:schemeClr val="accent1">
                        <a:lumMod val="81000"/>
                        <a:lumOff val="19000"/>
                      </a:schemeClr>
                    </a:gs>
                    <a:gs pos="1000">
                      <a:schemeClr val="accent1">
                        <a:lumMod val="45000"/>
                        <a:lumOff val="55000"/>
                      </a:schemeClr>
                    </a:gs>
                    <a:gs pos="54000">
                      <a:schemeClr val="accent1">
                        <a:lumMod val="45000"/>
                        <a:lumOff val="55000"/>
                      </a:schemeClr>
                    </a:gs>
                    <a:gs pos="100000">
                      <a:schemeClr val="accent1">
                        <a:lumMod val="30000"/>
                        <a:lumOff val="70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1" name="Rectangle 40"/>
                <p:cNvSpPr/>
                <p:nvPr/>
              </p:nvSpPr>
              <p:spPr>
                <a:xfrm>
                  <a:off x="3167019" y="4575132"/>
                  <a:ext cx="1138719" cy="553997"/>
                </a:xfrm>
                <a:prstGeom prst="rect">
                  <a:avLst/>
                </a:prstGeom>
              </p:spPr>
              <p:txBody>
                <a:bodyPr wrap="square">
                  <a:spAutoFit/>
                </a:bodyPr>
                <a:lstStyle/>
                <a:p>
                  <a:pPr lvl="0" defTabSz="914400">
                    <a:defRPr/>
                  </a:pPr>
                  <a:r>
                    <a:rPr lang="en-US" sz="700" b="1" dirty="0" smtClean="0">
                      <a:latin typeface="Myriad Pro" panose="020B0503030403020204" pitchFamily="34" charset="0"/>
                    </a:rPr>
                    <a:t>Fine tuning:</a:t>
                  </a:r>
                </a:p>
                <a:p>
                  <a:pPr marL="171450" lvl="0" indent="-171450" defTabSz="914400">
                    <a:buClr>
                      <a:schemeClr val="bg1">
                        <a:lumMod val="50000"/>
                      </a:schemeClr>
                    </a:buClr>
                    <a:buSzPct val="135000"/>
                    <a:buFont typeface="Arial" panose="020B0604020202020204" pitchFamily="34" charset="0"/>
                    <a:buChar char="•"/>
                    <a:defRPr/>
                  </a:pPr>
                  <a:r>
                    <a:rPr lang="en-US" sz="700" dirty="0" smtClean="0">
                      <a:latin typeface="Myriad Pro" panose="020B0503030403020204" pitchFamily="34" charset="0"/>
                    </a:rPr>
                    <a:t>Data augmentation </a:t>
                  </a:r>
                </a:p>
                <a:p>
                  <a:pPr marL="171450" lvl="0" indent="-171450" defTabSz="914400">
                    <a:buClr>
                      <a:schemeClr val="bg1">
                        <a:lumMod val="50000"/>
                      </a:schemeClr>
                    </a:buClr>
                    <a:buSzPct val="135000"/>
                    <a:buFont typeface="Arial" panose="020B0604020202020204" pitchFamily="34" charset="0"/>
                    <a:buChar char="•"/>
                    <a:defRPr/>
                  </a:pPr>
                  <a:r>
                    <a:rPr lang="en-US" sz="700" dirty="0" smtClean="0">
                      <a:latin typeface="Myriad Pro" panose="020B0503030403020204" pitchFamily="34" charset="0"/>
                    </a:rPr>
                    <a:t>Sensitivity analysis </a:t>
                  </a:r>
                  <a:endParaRPr lang="en-US" sz="700" dirty="0">
                    <a:latin typeface="Myriad Pro" panose="020B0503030403020204" pitchFamily="34" charset="0"/>
                  </a:endParaRPr>
                </a:p>
              </p:txBody>
            </p:sp>
          </p:grpSp>
          <p:sp>
            <p:nvSpPr>
              <p:cNvPr id="48" name="Rounded Rectangle 47"/>
              <p:cNvSpPr/>
              <p:nvPr/>
            </p:nvSpPr>
            <p:spPr>
              <a:xfrm>
                <a:off x="3111728" y="3579692"/>
                <a:ext cx="1073150" cy="431800"/>
              </a:xfrm>
              <a:prstGeom prst="roundRect">
                <a:avLst/>
              </a:prstGeom>
              <a:gradFill flip="none" rotWithShape="1">
                <a:gsLst>
                  <a:gs pos="40697">
                    <a:srgbClr val="B5D2EC"/>
                  </a:gs>
                  <a:gs pos="0">
                    <a:schemeClr val="accent1">
                      <a:lumMod val="81000"/>
                      <a:lumOff val="19000"/>
                    </a:schemeClr>
                  </a:gs>
                  <a:gs pos="1000">
                    <a:schemeClr val="accent1">
                      <a:lumMod val="45000"/>
                      <a:lumOff val="55000"/>
                    </a:schemeClr>
                  </a:gs>
                  <a:gs pos="54000">
                    <a:schemeClr val="accent1">
                      <a:lumMod val="45000"/>
                      <a:lumOff val="55000"/>
                    </a:schemeClr>
                  </a:gs>
                  <a:gs pos="100000">
                    <a:schemeClr val="accent1">
                      <a:lumMod val="30000"/>
                      <a:lumOff val="70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5" name="Rectangle 44"/>
              <p:cNvSpPr/>
              <p:nvPr/>
            </p:nvSpPr>
            <p:spPr>
              <a:xfrm>
                <a:off x="3207921" y="3626456"/>
                <a:ext cx="925015" cy="410369"/>
              </a:xfrm>
              <a:prstGeom prst="rect">
                <a:avLst/>
              </a:prstGeom>
            </p:spPr>
            <p:txBody>
              <a:bodyPr wrap="square">
                <a:spAutoFit/>
              </a:bodyPr>
              <a:lstStyle/>
              <a:p>
                <a:pPr lvl="0" defTabSz="914400">
                  <a:defRPr/>
                </a:pPr>
                <a:r>
                  <a:rPr lang="en-US" sz="700" b="1" dirty="0">
                    <a:latin typeface="Myriad Pro" panose="020B0503030403020204" pitchFamily="34" charset="0"/>
                  </a:rPr>
                  <a:t>CNN framework </a:t>
                </a:r>
                <a:endParaRPr lang="en-US" sz="700" b="1" dirty="0" smtClean="0">
                  <a:latin typeface="Myriad Pro" panose="020B0503030403020204" pitchFamily="34" charset="0"/>
                </a:endParaRPr>
              </a:p>
              <a:p>
                <a:pPr lvl="0" defTabSz="914400">
                  <a:defRPr/>
                </a:pPr>
                <a:r>
                  <a:rPr lang="en-US" sz="700" b="1" dirty="0" smtClean="0">
                    <a:latin typeface="Myriad Pro" panose="020B0503030403020204" pitchFamily="34" charset="0"/>
                  </a:rPr>
                  <a:t>(</a:t>
                </a:r>
                <a:r>
                  <a:rPr lang="en-US" sz="700" b="1" dirty="0">
                    <a:latin typeface="Myriad Pro" panose="020B0503030403020204" pitchFamily="34" charset="0"/>
                  </a:rPr>
                  <a:t>Inception V3)</a:t>
                </a:r>
              </a:p>
            </p:txBody>
          </p:sp>
          <p:sp>
            <p:nvSpPr>
              <p:cNvPr id="49" name="Rectangle 48"/>
              <p:cNvSpPr/>
              <p:nvPr/>
            </p:nvSpPr>
            <p:spPr>
              <a:xfrm>
                <a:off x="2880574" y="3399910"/>
                <a:ext cx="820071" cy="266740"/>
              </a:xfrm>
              <a:prstGeom prst="rect">
                <a:avLst/>
              </a:prstGeom>
            </p:spPr>
            <p:txBody>
              <a:bodyPr wrap="square">
                <a:spAutoFit/>
              </a:bodyPr>
              <a:lstStyle/>
              <a:p>
                <a:pPr lvl="0" defTabSz="914400">
                  <a:defRPr/>
                </a:pPr>
                <a:r>
                  <a:rPr lang="en-US" sz="700" b="1" dirty="0" smtClean="0">
                    <a:latin typeface="Myriad Pro" panose="020B0503030403020204" pitchFamily="34" charset="0"/>
                  </a:rPr>
                  <a:t>Model Training</a:t>
                </a:r>
                <a:endParaRPr lang="en-US" sz="700" b="1" dirty="0">
                  <a:latin typeface="Myriad Pro" panose="020B0503030403020204" pitchFamily="34" charset="0"/>
                </a:endParaRPr>
              </a:p>
            </p:txBody>
          </p:sp>
        </p:grpSp>
        <p:cxnSp>
          <p:nvCxnSpPr>
            <p:cNvPr id="51" name="Straight Arrow Connector 50"/>
            <p:cNvCxnSpPr/>
            <p:nvPr/>
          </p:nvCxnSpPr>
          <p:spPr>
            <a:xfrm>
              <a:off x="4252214" y="2223171"/>
              <a:ext cx="0" cy="274320"/>
            </a:xfrm>
            <a:prstGeom prst="straightConnector1">
              <a:avLst/>
            </a:prstGeom>
            <a:ln w="19050">
              <a:solidFill>
                <a:srgbClr val="3D4F59"/>
              </a:solidFill>
              <a:tailEnd type="triangle"/>
            </a:ln>
            <a:effectLst>
              <a:softEdge rad="0"/>
            </a:effectLst>
          </p:spPr>
          <p:style>
            <a:lnRef idx="1">
              <a:schemeClr val="accent1"/>
            </a:lnRef>
            <a:fillRef idx="0">
              <a:schemeClr val="accent1"/>
            </a:fillRef>
            <a:effectRef idx="0">
              <a:schemeClr val="accent1"/>
            </a:effectRef>
            <a:fontRef idx="minor">
              <a:schemeClr val="tx1"/>
            </a:fontRef>
          </p:style>
        </p:cxnSp>
        <p:cxnSp>
          <p:nvCxnSpPr>
            <p:cNvPr id="52" name="Straight Arrow Connector 51"/>
            <p:cNvCxnSpPr/>
            <p:nvPr/>
          </p:nvCxnSpPr>
          <p:spPr>
            <a:xfrm>
              <a:off x="4252214" y="3173712"/>
              <a:ext cx="0" cy="274320"/>
            </a:xfrm>
            <a:prstGeom prst="straightConnector1">
              <a:avLst/>
            </a:prstGeom>
            <a:ln w="19050">
              <a:solidFill>
                <a:srgbClr val="3D4F59"/>
              </a:solidFill>
              <a:tailEnd type="triangle"/>
            </a:ln>
            <a:effectLst>
              <a:softEdge rad="0"/>
            </a:effectLst>
          </p:spPr>
          <p:style>
            <a:lnRef idx="1">
              <a:schemeClr val="accent1"/>
            </a:lnRef>
            <a:fillRef idx="0">
              <a:schemeClr val="accent1"/>
            </a:fillRef>
            <a:effectRef idx="0">
              <a:schemeClr val="accent1"/>
            </a:effectRef>
            <a:fontRef idx="minor">
              <a:schemeClr val="tx1"/>
            </a:fontRef>
          </p:style>
        </p:cxnSp>
        <p:cxnSp>
          <p:nvCxnSpPr>
            <p:cNvPr id="53" name="Straight Arrow Connector 52"/>
            <p:cNvCxnSpPr/>
            <p:nvPr/>
          </p:nvCxnSpPr>
          <p:spPr>
            <a:xfrm>
              <a:off x="4252214" y="4032628"/>
              <a:ext cx="0" cy="274320"/>
            </a:xfrm>
            <a:prstGeom prst="straightConnector1">
              <a:avLst/>
            </a:prstGeom>
            <a:ln w="19050">
              <a:solidFill>
                <a:srgbClr val="3D4F59"/>
              </a:solidFill>
              <a:tailEnd type="triangle"/>
            </a:ln>
            <a:effectLst>
              <a:softEdge rad="0"/>
            </a:effectLst>
          </p:spPr>
          <p:style>
            <a:lnRef idx="1">
              <a:schemeClr val="accent1"/>
            </a:lnRef>
            <a:fillRef idx="0">
              <a:schemeClr val="accent1"/>
            </a:fillRef>
            <a:effectRef idx="0">
              <a:schemeClr val="accent1"/>
            </a:effectRef>
            <a:fontRef idx="minor">
              <a:schemeClr val="tx1"/>
            </a:fontRef>
          </p:style>
        </p:cxnSp>
        <p:sp>
          <p:nvSpPr>
            <p:cNvPr id="55" name="Rectangle 54"/>
            <p:cNvSpPr/>
            <p:nvPr/>
          </p:nvSpPr>
          <p:spPr>
            <a:xfrm>
              <a:off x="4235289" y="2235380"/>
              <a:ext cx="534040" cy="266740"/>
            </a:xfrm>
            <a:prstGeom prst="rect">
              <a:avLst/>
            </a:prstGeom>
          </p:spPr>
          <p:txBody>
            <a:bodyPr wrap="none">
              <a:spAutoFit/>
            </a:bodyPr>
            <a:lstStyle/>
            <a:p>
              <a:r>
                <a:rPr lang="en-US" sz="700" b="1" dirty="0" smtClean="0">
                  <a:latin typeface="Myriad Pro" panose="020B0503030403020204" pitchFamily="34" charset="0"/>
                </a:rPr>
                <a:t>Kidney Biopsy</a:t>
              </a:r>
              <a:endParaRPr lang="en-US" sz="700" b="1" dirty="0">
                <a:latin typeface="Myriad Pro" panose="020B0503030403020204" pitchFamily="34" charset="0"/>
              </a:endParaRPr>
            </a:p>
          </p:txBody>
        </p:sp>
        <p:sp>
          <p:nvSpPr>
            <p:cNvPr id="57" name="Rectangle 56"/>
            <p:cNvSpPr/>
            <p:nvPr/>
          </p:nvSpPr>
          <p:spPr>
            <a:xfrm>
              <a:off x="4472679" y="2619088"/>
              <a:ext cx="823783" cy="553997"/>
            </a:xfrm>
            <a:prstGeom prst="rect">
              <a:avLst/>
            </a:prstGeom>
          </p:spPr>
          <p:txBody>
            <a:bodyPr wrap="none">
              <a:spAutoFit/>
            </a:bodyPr>
            <a:lstStyle/>
            <a:p>
              <a:pPr>
                <a:buClr>
                  <a:srgbClr val="3D4F59"/>
                </a:buClr>
                <a:buSzPct val="135000"/>
              </a:pPr>
              <a:r>
                <a:rPr lang="en-US" sz="700" b="1" dirty="0" smtClean="0">
                  <a:latin typeface="Myriad Pro" panose="020B0503030403020204" pitchFamily="34" charset="0"/>
                </a:rPr>
                <a:t>- Histological processing</a:t>
              </a:r>
            </a:p>
            <a:p>
              <a:pPr>
                <a:buClr>
                  <a:srgbClr val="3D4F59"/>
                </a:buClr>
                <a:buSzPct val="135000"/>
              </a:pPr>
              <a:r>
                <a:rPr lang="en-US" sz="700" b="1" dirty="0" smtClean="0">
                  <a:latin typeface="Myriad Pro" panose="020B0503030403020204" pitchFamily="34" charset="0"/>
                </a:rPr>
                <a:t>- Microscopy</a:t>
              </a:r>
            </a:p>
            <a:p>
              <a:pPr>
                <a:buClr>
                  <a:srgbClr val="3D4F59"/>
                </a:buClr>
                <a:buSzPct val="135000"/>
              </a:pPr>
              <a:r>
                <a:rPr lang="en-US" sz="700" b="1" dirty="0" smtClean="0">
                  <a:latin typeface="Myriad Pro" panose="020B0503030403020204" pitchFamily="34" charset="0"/>
                </a:rPr>
                <a:t>- Digitization</a:t>
              </a:r>
              <a:endParaRPr lang="en-US" sz="700" b="1" dirty="0">
                <a:latin typeface="Myriad Pro" panose="020B0503030403020204" pitchFamily="34" charset="0"/>
              </a:endParaRPr>
            </a:p>
          </p:txBody>
        </p:sp>
        <p:sp>
          <p:nvSpPr>
            <p:cNvPr id="60" name="Rectangle 59"/>
            <p:cNvSpPr/>
            <p:nvPr/>
          </p:nvSpPr>
          <p:spPr>
            <a:xfrm>
              <a:off x="4235289" y="4047368"/>
              <a:ext cx="315231" cy="266740"/>
            </a:xfrm>
            <a:prstGeom prst="rect">
              <a:avLst/>
            </a:prstGeom>
          </p:spPr>
          <p:txBody>
            <a:bodyPr wrap="none">
              <a:spAutoFit/>
            </a:bodyPr>
            <a:lstStyle/>
            <a:p>
              <a:r>
                <a:rPr lang="en-US" sz="700" b="1" dirty="0" smtClean="0">
                  <a:latin typeface="Myriad Pro" panose="020B0503030403020204" pitchFamily="34" charset="0"/>
                </a:rPr>
                <a:t>Inputs</a:t>
              </a:r>
              <a:endParaRPr lang="en-US" sz="700" b="1" dirty="0">
                <a:latin typeface="Myriad Pro" panose="020B0503030403020204" pitchFamily="34" charset="0"/>
              </a:endParaRPr>
            </a:p>
          </p:txBody>
        </p:sp>
        <p:cxnSp>
          <p:nvCxnSpPr>
            <p:cNvPr id="61" name="Straight Arrow Connector 60"/>
            <p:cNvCxnSpPr/>
            <p:nvPr/>
          </p:nvCxnSpPr>
          <p:spPr>
            <a:xfrm rot="16200000">
              <a:off x="3211793" y="4544469"/>
              <a:ext cx="0" cy="457200"/>
            </a:xfrm>
            <a:prstGeom prst="straightConnector1">
              <a:avLst/>
            </a:prstGeom>
            <a:ln w="19050">
              <a:solidFill>
                <a:srgbClr val="3D4F59"/>
              </a:solidFill>
              <a:tailEnd type="triangle"/>
            </a:ln>
            <a:effectLst>
              <a:softEdge rad="0"/>
            </a:effectLst>
          </p:spPr>
          <p:style>
            <a:lnRef idx="1">
              <a:schemeClr val="accent1"/>
            </a:lnRef>
            <a:fillRef idx="0">
              <a:schemeClr val="accent1"/>
            </a:fillRef>
            <a:effectRef idx="0">
              <a:schemeClr val="accent1"/>
            </a:effectRef>
            <a:fontRef idx="minor">
              <a:schemeClr val="tx1"/>
            </a:fontRef>
          </p:style>
        </p:cxnSp>
        <p:cxnSp>
          <p:nvCxnSpPr>
            <p:cNvPr id="62" name="Straight Arrow Connector 61"/>
            <p:cNvCxnSpPr/>
            <p:nvPr/>
          </p:nvCxnSpPr>
          <p:spPr>
            <a:xfrm rot="16200000">
              <a:off x="1769461" y="4635908"/>
              <a:ext cx="0" cy="274320"/>
            </a:xfrm>
            <a:prstGeom prst="straightConnector1">
              <a:avLst/>
            </a:prstGeom>
            <a:ln w="19050">
              <a:solidFill>
                <a:srgbClr val="3D4F59"/>
              </a:solidFill>
              <a:tailEnd type="triangle"/>
            </a:ln>
            <a:effectLst>
              <a:softEdge rad="0"/>
            </a:effectLst>
          </p:spPr>
          <p:style>
            <a:lnRef idx="1">
              <a:schemeClr val="accent1"/>
            </a:lnRef>
            <a:fillRef idx="0">
              <a:schemeClr val="accent1"/>
            </a:fillRef>
            <a:effectRef idx="0">
              <a:schemeClr val="accent1"/>
            </a:effectRef>
            <a:fontRef idx="minor">
              <a:schemeClr val="tx1"/>
            </a:fontRef>
          </p:style>
        </p:cxnSp>
        <p:sp>
          <p:nvSpPr>
            <p:cNvPr id="64" name="Rectangle 63"/>
            <p:cNvSpPr/>
            <p:nvPr/>
          </p:nvSpPr>
          <p:spPr>
            <a:xfrm>
              <a:off x="2953441" y="4486328"/>
              <a:ext cx="346489" cy="410369"/>
            </a:xfrm>
            <a:prstGeom prst="rect">
              <a:avLst/>
            </a:prstGeom>
          </p:spPr>
          <p:txBody>
            <a:bodyPr wrap="none">
              <a:spAutoFit/>
            </a:bodyPr>
            <a:lstStyle/>
            <a:p>
              <a:r>
                <a:rPr lang="en-US" sz="700" b="1" dirty="0" smtClean="0">
                  <a:latin typeface="Myriad Pro" panose="020B0503030403020204" pitchFamily="34" charset="0"/>
                </a:rPr>
                <a:t>Output </a:t>
              </a:r>
            </a:p>
            <a:p>
              <a:r>
                <a:rPr lang="en-US" sz="700" b="1" dirty="0" smtClean="0">
                  <a:latin typeface="Myriad Pro" panose="020B0503030403020204" pitchFamily="34" charset="0"/>
                </a:rPr>
                <a:t>Labels</a:t>
              </a:r>
              <a:endParaRPr lang="en-US" sz="700" b="1" dirty="0">
                <a:latin typeface="Myriad Pro" panose="020B0503030403020204" pitchFamily="34" charset="0"/>
              </a:endParaRPr>
            </a:p>
          </p:txBody>
        </p:sp>
        <p:cxnSp>
          <p:nvCxnSpPr>
            <p:cNvPr id="79" name="Straight Arrow Connector 78"/>
            <p:cNvCxnSpPr/>
            <p:nvPr/>
          </p:nvCxnSpPr>
          <p:spPr>
            <a:xfrm>
              <a:off x="4252214" y="5702801"/>
              <a:ext cx="0" cy="274320"/>
            </a:xfrm>
            <a:prstGeom prst="straightConnector1">
              <a:avLst/>
            </a:prstGeom>
            <a:ln w="19050">
              <a:solidFill>
                <a:srgbClr val="3D4F59"/>
              </a:solidFill>
              <a:tailEnd type="triangle"/>
            </a:ln>
            <a:effectLst>
              <a:softEdge rad="0"/>
            </a:effectLst>
          </p:spPr>
          <p:style>
            <a:lnRef idx="1">
              <a:schemeClr val="accent1"/>
            </a:lnRef>
            <a:fillRef idx="0">
              <a:schemeClr val="accent1"/>
            </a:fillRef>
            <a:effectRef idx="0">
              <a:schemeClr val="accent1"/>
            </a:effectRef>
            <a:fontRef idx="minor">
              <a:schemeClr val="tx1"/>
            </a:fontRef>
          </p:style>
        </p:cxnSp>
        <p:sp>
          <p:nvSpPr>
            <p:cNvPr id="80" name="Rectangle 79"/>
            <p:cNvSpPr/>
            <p:nvPr/>
          </p:nvSpPr>
          <p:spPr>
            <a:xfrm>
              <a:off x="4235289" y="5730242"/>
              <a:ext cx="689131" cy="266740"/>
            </a:xfrm>
            <a:prstGeom prst="rect">
              <a:avLst/>
            </a:prstGeom>
          </p:spPr>
          <p:txBody>
            <a:bodyPr wrap="none">
              <a:spAutoFit/>
            </a:bodyPr>
            <a:lstStyle/>
            <a:p>
              <a:r>
                <a:rPr lang="en-US" sz="700" b="1" dirty="0" smtClean="0">
                  <a:latin typeface="Myriad Pro" panose="020B0503030403020204" pitchFamily="34" charset="0"/>
                </a:rPr>
                <a:t>Trained CNN model</a:t>
              </a:r>
              <a:endParaRPr lang="en-US" sz="700" b="1" dirty="0">
                <a:latin typeface="Myriad Pro" panose="020B0503030403020204" pitchFamily="34" charset="0"/>
              </a:endParaRPr>
            </a:p>
          </p:txBody>
        </p:sp>
        <p:sp>
          <p:nvSpPr>
            <p:cNvPr id="65" name="Rounded Rectangle 64"/>
            <p:cNvSpPr/>
            <p:nvPr/>
          </p:nvSpPr>
          <p:spPr>
            <a:xfrm>
              <a:off x="3675675" y="3515771"/>
              <a:ext cx="1154557" cy="431800"/>
            </a:xfrm>
            <a:prstGeom prst="roundRect">
              <a:avLst/>
            </a:prstGeom>
            <a:gradFill flip="none" rotWithShape="1">
              <a:gsLst>
                <a:gs pos="40697">
                  <a:srgbClr val="B5D2EC"/>
                </a:gs>
                <a:gs pos="0">
                  <a:schemeClr val="accent1">
                    <a:lumMod val="81000"/>
                    <a:lumOff val="19000"/>
                  </a:schemeClr>
                </a:gs>
                <a:gs pos="1000">
                  <a:schemeClr val="accent1">
                    <a:lumMod val="45000"/>
                    <a:lumOff val="55000"/>
                  </a:schemeClr>
                </a:gs>
                <a:gs pos="54000">
                  <a:schemeClr val="accent1">
                    <a:lumMod val="45000"/>
                    <a:lumOff val="55000"/>
                  </a:schemeClr>
                </a:gs>
                <a:gs pos="100000">
                  <a:schemeClr val="accent1">
                    <a:lumMod val="30000"/>
                    <a:lumOff val="70000"/>
                  </a:schemeClr>
                </a:gs>
              </a:gsLst>
              <a:lin ang="16200000" scaled="1"/>
              <a:tileRect/>
            </a:gra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chemeClr val="tx1"/>
                  </a:solidFill>
                </a:rPr>
                <a:t>- Image resizing</a:t>
              </a:r>
            </a:p>
            <a:p>
              <a:pPr algn="ctr"/>
              <a:r>
                <a:rPr lang="en-US" sz="700" b="1" dirty="0" smtClean="0">
                  <a:solidFill>
                    <a:schemeClr val="tx1"/>
                  </a:solidFill>
                </a:rPr>
                <a:t>- Image normalization</a:t>
              </a:r>
              <a:endParaRPr lang="en-US" sz="700" b="1" dirty="0">
                <a:solidFill>
                  <a:schemeClr val="tx1"/>
                </a:solidFill>
              </a:endParaRPr>
            </a:p>
          </p:txBody>
        </p:sp>
        <p:sp>
          <p:nvSpPr>
            <p:cNvPr id="66" name="Rounded Rectangle 65"/>
            <p:cNvSpPr/>
            <p:nvPr/>
          </p:nvSpPr>
          <p:spPr>
            <a:xfrm>
              <a:off x="1934470" y="4655908"/>
              <a:ext cx="1011930" cy="236466"/>
            </a:xfrm>
            <a:prstGeom prst="roundRect">
              <a:avLst>
                <a:gd name="adj" fmla="val 18873"/>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rgbClr val="800000"/>
                  </a:solidFill>
                </a:rPr>
                <a:t>Patient phenotype</a:t>
              </a:r>
              <a:endParaRPr lang="en-US" sz="700" b="1" dirty="0">
                <a:solidFill>
                  <a:srgbClr val="800000"/>
                </a:solidFill>
              </a:endParaRPr>
            </a:p>
          </p:txBody>
        </p:sp>
        <p:grpSp>
          <p:nvGrpSpPr>
            <p:cNvPr id="4" name="Group 3"/>
            <p:cNvGrpSpPr/>
            <p:nvPr/>
          </p:nvGrpSpPr>
          <p:grpSpPr>
            <a:xfrm>
              <a:off x="3091141" y="6355983"/>
              <a:ext cx="2090459" cy="989672"/>
              <a:chOff x="3059391" y="6355983"/>
              <a:chExt cx="2090459" cy="989672"/>
            </a:xfrm>
          </p:grpSpPr>
          <p:sp>
            <p:nvSpPr>
              <p:cNvPr id="86" name="Rectangle 85"/>
              <p:cNvSpPr/>
              <p:nvPr/>
            </p:nvSpPr>
            <p:spPr>
              <a:xfrm>
                <a:off x="3059391" y="7078915"/>
                <a:ext cx="853840" cy="266740"/>
              </a:xfrm>
              <a:prstGeom prst="rect">
                <a:avLst/>
              </a:prstGeom>
            </p:spPr>
            <p:txBody>
              <a:bodyPr wrap="none">
                <a:spAutoFit/>
              </a:bodyPr>
              <a:lstStyle/>
              <a:p>
                <a:r>
                  <a:rPr lang="en-US" sz="700" b="1" dirty="0">
                    <a:latin typeface="Myriad Pro" panose="020B0503030403020204" pitchFamily="34" charset="0"/>
                  </a:rPr>
                  <a:t>New kidney biopsy image</a:t>
                </a:r>
              </a:p>
            </p:txBody>
          </p:sp>
          <p:pic>
            <p:nvPicPr>
              <p:cNvPr id="85" name="Picture 84"/>
              <p:cNvPicPr>
                <a:picLocks noChangeAspect="1"/>
              </p:cNvPicPr>
              <p:nvPr/>
            </p:nvPicPr>
            <p:blipFill rotWithShape="1">
              <a:blip r:embed="rId12" cstate="print">
                <a:extLst>
                  <a:ext uri="{28A0092B-C50C-407E-A947-70E740481C1C}">
                    <a14:useLocalDpi xmlns:a14="http://schemas.microsoft.com/office/drawing/2010/main" val="0"/>
                  </a:ext>
                </a:extLst>
              </a:blip>
              <a:srcRect l="17303" t="-1093" r="9022" b="1093"/>
              <a:stretch/>
            </p:blipFill>
            <p:spPr>
              <a:xfrm>
                <a:off x="3392806" y="6511436"/>
                <a:ext cx="538948" cy="548640"/>
              </a:xfrm>
              <a:prstGeom prst="ellipse">
                <a:avLst/>
              </a:prstGeom>
              <a:ln w="3175">
                <a:solidFill>
                  <a:schemeClr val="tx1"/>
                </a:solidFill>
              </a:ln>
            </p:spPr>
          </p:pic>
          <p:sp>
            <p:nvSpPr>
              <p:cNvPr id="98" name="Rectangle 97"/>
              <p:cNvSpPr/>
              <p:nvPr/>
            </p:nvSpPr>
            <p:spPr>
              <a:xfrm>
                <a:off x="4531451" y="6428514"/>
                <a:ext cx="422231" cy="266740"/>
              </a:xfrm>
              <a:prstGeom prst="rect">
                <a:avLst/>
              </a:prstGeom>
            </p:spPr>
            <p:txBody>
              <a:bodyPr wrap="none">
                <a:spAutoFit/>
              </a:bodyPr>
              <a:lstStyle/>
              <a:p>
                <a:r>
                  <a:rPr lang="en-US" sz="700" b="1" dirty="0" smtClean="0">
                    <a:latin typeface="Myriad Pro" panose="020B0503030403020204" pitchFamily="34" charset="0"/>
                  </a:rPr>
                  <a:t>Prediction</a:t>
                </a:r>
                <a:endParaRPr lang="en-US" sz="700" b="1" dirty="0">
                  <a:latin typeface="Myriad Pro" panose="020B0503030403020204" pitchFamily="34" charset="0"/>
                </a:endParaRPr>
              </a:p>
            </p:txBody>
          </p:sp>
          <p:sp>
            <p:nvSpPr>
              <p:cNvPr id="102" name="Arc 101"/>
              <p:cNvSpPr>
                <a:spLocks noChangeAspect="1"/>
              </p:cNvSpPr>
              <p:nvPr/>
            </p:nvSpPr>
            <p:spPr>
              <a:xfrm flipH="1">
                <a:off x="3818716" y="6355983"/>
                <a:ext cx="822960" cy="822960"/>
              </a:xfrm>
              <a:prstGeom prst="arc">
                <a:avLst>
                  <a:gd name="adj1" fmla="val 10908909"/>
                  <a:gd name="adj2" fmla="val 19692844"/>
                </a:avLst>
              </a:prstGeom>
              <a:ln w="19050">
                <a:solidFill>
                  <a:srgbClr val="3D4F59"/>
                </a:solidFill>
                <a:headEnd type="triangle" w="med" len="med"/>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en-US"/>
              </a:p>
            </p:txBody>
          </p:sp>
          <p:sp>
            <p:nvSpPr>
              <p:cNvPr id="67" name="Rounded Rectangle 66"/>
              <p:cNvSpPr/>
              <p:nvPr/>
            </p:nvSpPr>
            <p:spPr>
              <a:xfrm>
                <a:off x="4137920" y="6770458"/>
                <a:ext cx="1011930" cy="236466"/>
              </a:xfrm>
              <a:prstGeom prst="roundRect">
                <a:avLst>
                  <a:gd name="adj" fmla="val 18873"/>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700" b="1" dirty="0" smtClean="0">
                    <a:solidFill>
                      <a:srgbClr val="800000"/>
                    </a:solidFill>
                  </a:rPr>
                  <a:t>Patient phenotype</a:t>
                </a:r>
                <a:endParaRPr lang="en-US" sz="700" b="1" dirty="0">
                  <a:solidFill>
                    <a:srgbClr val="800000"/>
                  </a:solidFill>
                </a:endParaRPr>
              </a:p>
            </p:txBody>
          </p:sp>
        </p:grpSp>
      </p:grpSp>
      <p:sp>
        <p:nvSpPr>
          <p:cNvPr id="43" name="TextBox 42"/>
          <p:cNvSpPr txBox="1"/>
          <p:nvPr/>
        </p:nvSpPr>
        <p:spPr>
          <a:xfrm>
            <a:off x="3841926" y="29433"/>
            <a:ext cx="1460151" cy="307777"/>
          </a:xfrm>
          <a:prstGeom prst="rect">
            <a:avLst/>
          </a:prstGeom>
          <a:noFill/>
        </p:spPr>
        <p:txBody>
          <a:bodyPr wrap="square" rtlCol="0">
            <a:spAutoFit/>
          </a:bodyPr>
          <a:lstStyle/>
          <a:p>
            <a:r>
              <a:rPr lang="en-US" sz="1400" b="1" u="sng" dirty="0"/>
              <a:t>Figure </a:t>
            </a:r>
            <a:r>
              <a:rPr lang="en-US" sz="1400" b="1" u="sng" dirty="0" smtClean="0"/>
              <a:t>S1</a:t>
            </a:r>
            <a:endParaRPr lang="en-US" sz="1400" b="1" u="sng" dirty="0"/>
          </a:p>
        </p:txBody>
      </p:sp>
      <p:sp>
        <p:nvSpPr>
          <p:cNvPr id="8" name="Rectangle 7"/>
          <p:cNvSpPr/>
          <p:nvPr/>
        </p:nvSpPr>
        <p:spPr>
          <a:xfrm>
            <a:off x="50800" y="4636575"/>
            <a:ext cx="9093200" cy="2354491"/>
          </a:xfrm>
          <a:prstGeom prst="rect">
            <a:avLst/>
          </a:prstGeom>
        </p:spPr>
        <p:txBody>
          <a:bodyPr wrap="square">
            <a:spAutoFit/>
          </a:bodyPr>
          <a:lstStyle/>
          <a:p>
            <a:pPr>
              <a:lnSpc>
                <a:spcPct val="150000"/>
              </a:lnSpc>
            </a:pPr>
            <a:r>
              <a:rPr lang="en-US" sz="1400" b="1" dirty="0">
                <a:solidFill>
                  <a:srgbClr val="000000"/>
                </a:solidFill>
                <a:latin typeface="Times New Roman" charset="0"/>
                <a:ea typeface="ＭＳ 明朝" charset="-128"/>
                <a:cs typeface="Times New Roman" charset="0"/>
              </a:rPr>
              <a:t>(Figure S1)</a:t>
            </a:r>
            <a:r>
              <a:rPr lang="en-US" sz="1400" dirty="0">
                <a:solidFill>
                  <a:srgbClr val="000000"/>
                </a:solidFill>
                <a:latin typeface="Times New Roman" charset="0"/>
                <a:ea typeface="ＭＳ 明朝" charset="-128"/>
                <a:cs typeface="Times New Roman" charset="0"/>
              </a:rPr>
              <a:t> </a:t>
            </a:r>
            <a:r>
              <a:rPr lang="en-US" sz="1400" b="1" dirty="0">
                <a:solidFill>
                  <a:srgbClr val="000000"/>
                </a:solidFill>
                <a:latin typeface="Times New Roman" charset="0"/>
                <a:ea typeface="ＭＳ 明朝" charset="-128"/>
                <a:cs typeface="Times New Roman" charset="0"/>
              </a:rPr>
              <a:t>Flowchart representing the project workflow. </a:t>
            </a:r>
            <a:r>
              <a:rPr lang="en-US" sz="1400" dirty="0">
                <a:solidFill>
                  <a:srgbClr val="000000"/>
                </a:solidFill>
                <a:latin typeface="Times New Roman" charset="0"/>
                <a:ea typeface="ＭＳ 明朝" charset="-128"/>
                <a:cs typeface="Times New Roman" charset="0"/>
              </a:rPr>
              <a:t>A kidney biopsy from a patient is first obtained. Histological processing is performed on the biopsy followed by microscopy and biopsy slide digitization. The biopsy image is then resized and normalized and fed into the Inception V3 architecture as input for model training. Detailed clinical chart review is performed to extract clinical phenotypes of the same patient, serving as the categorical output for the CNN model. This process is repeated on all the patients in the registry with a kidney biopsy and a known clinical phenotype. Fine tuning operations are then performed to generate a trained CNN model. Testing phase involves using the trained CNN model to make predictions on a new kidney biopsy image that was not used for model training.</a:t>
            </a:r>
            <a:endParaRPr lang="en-US" sz="1400" dirty="0">
              <a:effectLst/>
              <a:latin typeface="Cambria" charset="0"/>
              <a:ea typeface="ＭＳ 明朝" charset="-128"/>
              <a:cs typeface="Times New Roman" charset="0"/>
            </a:endParaRPr>
          </a:p>
        </p:txBody>
      </p:sp>
    </p:spTree>
    <p:extLst>
      <p:ext uri="{BB962C8B-B14F-4D97-AF65-F5344CB8AC3E}">
        <p14:creationId xmlns:p14="http://schemas.microsoft.com/office/powerpoint/2010/main" val="4011516117"/>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0</TotalTime>
  <Words>194</Words>
  <Application>Microsoft Office PowerPoint</Application>
  <PresentationFormat>On-screen Show (4:3)</PresentationFormat>
  <Paragraphs>25</Paragraphs>
  <Slides>1</Slides>
  <Notes>1</Notes>
  <HiddenSlides>0</HiddenSlides>
  <MMClips>0</MMClip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Reed Elsevier</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Reed Elsevier</dc:creator>
  <cp:lastModifiedBy>Reed Elsevier</cp:lastModifiedBy>
  <cp:revision>1</cp:revision>
  <dcterms:created xsi:type="dcterms:W3CDTF">2017-11-10T13:23:39Z</dcterms:created>
  <dcterms:modified xsi:type="dcterms:W3CDTF">2017-11-10T13:23:56Z</dcterms:modified>
</cp:coreProperties>
</file>