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64" r:id="rId5"/>
    <p:sldId id="260" r:id="rId6"/>
    <p:sldId id="261" r:id="rId7"/>
    <p:sldId id="266" r:id="rId8"/>
    <p:sldId id="262" r:id="rId9"/>
    <p:sldId id="265" r:id="rId10"/>
    <p:sldId id="263" r:id="rId11"/>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snapToObjects="1">
      <p:cViewPr varScale="1">
        <p:scale>
          <a:sx n="105" d="100"/>
          <a:sy n="105" d="100"/>
        </p:scale>
        <p:origin x="-4136" y="-120"/>
      </p:cViewPr>
      <p:guideLst>
        <p:guide orient="horz" pos="2880"/>
        <p:guide pos="2160"/>
      </p:guideLst>
    </p:cSldViewPr>
  </p:slideViewPr>
  <p:notesTextViewPr>
    <p:cViewPr>
      <p:scale>
        <a:sx n="100" d="100"/>
        <a:sy n="100" d="100"/>
      </p:scale>
      <p:origin x="0" y="0"/>
    </p:cViewPr>
  </p:notesTextViewPr>
  <p:sorterViewPr>
    <p:cViewPr>
      <p:scale>
        <a:sx n="223" d="100"/>
        <a:sy n="223"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charts/_rels/chart1.xml.rels><?xml version="1.0" encoding="UTF-8" standalone="yes"?>
<Relationships xmlns="http://schemas.openxmlformats.org/package/2006/relationships"><Relationship Id="rId1" Type="http://schemas.openxmlformats.org/officeDocument/2006/relationships/oleObject" Target="RJHB051:Users:anands:Desktop:miR451%20levels%20at%20day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Day</a:t>
            </a:r>
            <a:r>
              <a:rPr lang="en-US" baseline="0"/>
              <a:t> 9 colonies</a:t>
            </a:r>
            <a:endParaRPr lang="en-US"/>
          </a:p>
        </c:rich>
      </c:tx>
      <c:layout>
        <c:manualLayout>
          <c:xMode val="edge"/>
          <c:yMode val="edge"/>
          <c:x val="0.452602362204724"/>
          <c:y val="0.0"/>
        </c:manualLayout>
      </c:layout>
      <c:overlay val="0"/>
    </c:title>
    <c:autoTitleDeleted val="0"/>
    <c:plotArea>
      <c:layout>
        <c:manualLayout>
          <c:layoutTarget val="inner"/>
          <c:xMode val="edge"/>
          <c:yMode val="edge"/>
          <c:x val="0.374161224654298"/>
          <c:y val="0.138105567606652"/>
          <c:w val="0.578742706275081"/>
          <c:h val="0.670602294666248"/>
        </c:manualLayout>
      </c:layout>
      <c:barChart>
        <c:barDir val="col"/>
        <c:grouping val="clustered"/>
        <c:varyColors val="0"/>
        <c:ser>
          <c:idx val="0"/>
          <c:order val="0"/>
          <c:spPr>
            <a:solidFill>
              <a:schemeClr val="accent1"/>
            </a:solidFill>
            <a:ln>
              <a:noFill/>
            </a:ln>
            <a:effectLst/>
          </c:spPr>
          <c:invertIfNegative val="0"/>
          <c:errBars>
            <c:errBarType val="plus"/>
            <c:errValType val="cust"/>
            <c:noEndCap val="0"/>
            <c:plus>
              <c:numRef>
                <c:f>Sheet1!$W$23:$W$24</c:f>
                <c:numCache>
                  <c:formatCode>General</c:formatCode>
                  <c:ptCount val="2"/>
                  <c:pt idx="0">
                    <c:v>3.91568301779752E-6</c:v>
                  </c:pt>
                  <c:pt idx="1">
                    <c:v>0.00595880692795238</c:v>
                  </c:pt>
                </c:numCache>
              </c:numRef>
            </c:plus>
            <c:minus>
              <c:numRef>
                <c:f>Sheet1!$W$23:$W$24</c:f>
                <c:numCache>
                  <c:formatCode>General</c:formatCode>
                  <c:ptCount val="2"/>
                  <c:pt idx="0">
                    <c:v>3.91568301779752E-6</c:v>
                  </c:pt>
                  <c:pt idx="1">
                    <c:v>0.00595880692795238</c:v>
                  </c:pt>
                </c:numCache>
              </c:numRef>
            </c:minus>
            <c:spPr>
              <a:noFill/>
              <a:ln w="9525" cap="flat" cmpd="sng" algn="ctr">
                <a:solidFill>
                  <a:schemeClr val="tx1"/>
                </a:solidFill>
                <a:round/>
              </a:ln>
              <a:effectLst/>
            </c:spPr>
          </c:errBars>
          <c:cat>
            <c:strRef>
              <c:f>Sheet1!$Q$23:$Q$24</c:f>
              <c:strCache>
                <c:ptCount val="2"/>
                <c:pt idx="0">
                  <c:v>Control mimic</c:v>
                </c:pt>
                <c:pt idx="1">
                  <c:v>miR-451a mimic</c:v>
                </c:pt>
              </c:strCache>
            </c:strRef>
          </c:cat>
          <c:val>
            <c:numRef>
              <c:f>Sheet1!$U$23:$U$24</c:f>
              <c:numCache>
                <c:formatCode>General</c:formatCode>
                <c:ptCount val="2"/>
                <c:pt idx="0" formatCode="#,##0.00000">
                  <c:v>1.14691724542343E-5</c:v>
                </c:pt>
                <c:pt idx="1">
                  <c:v>0.0292004845212913</c:v>
                </c:pt>
              </c:numCache>
            </c:numRef>
          </c:val>
        </c:ser>
        <c:dLbls>
          <c:showLegendKey val="0"/>
          <c:showVal val="0"/>
          <c:showCatName val="0"/>
          <c:showSerName val="0"/>
          <c:showPercent val="0"/>
          <c:showBubbleSize val="0"/>
        </c:dLbls>
        <c:gapWidth val="50"/>
        <c:overlap val="-1"/>
        <c:axId val="2146123080"/>
        <c:axId val="2146126424"/>
      </c:barChart>
      <c:catAx>
        <c:axId val="2146123080"/>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vert="horz"/>
          <a:lstStyle/>
          <a:p>
            <a:pPr>
              <a:defRPr sz="1200" b="0"/>
            </a:pPr>
            <a:endParaRPr lang="en-US"/>
          </a:p>
        </c:txPr>
        <c:crossAx val="2146126424"/>
        <c:crossesAt val="0.0"/>
        <c:auto val="1"/>
        <c:lblAlgn val="ctr"/>
        <c:lblOffset val="100"/>
        <c:noMultiLvlLbl val="0"/>
      </c:catAx>
      <c:valAx>
        <c:axId val="2146126424"/>
        <c:scaling>
          <c:logBase val="10.0"/>
          <c:orientation val="minMax"/>
        </c:scaling>
        <c:delete val="0"/>
        <c:axPos val="l"/>
        <c:title>
          <c:tx>
            <c:rich>
              <a:bodyPr rot="-5400000" vert="horz"/>
              <a:lstStyle/>
              <a:p>
                <a:pPr>
                  <a:defRPr b="1"/>
                </a:pPr>
                <a:r>
                  <a:rPr lang="en-US" b="1"/>
                  <a:t>miR-451a</a:t>
                </a:r>
                <a:r>
                  <a:rPr lang="en-US" b="1" baseline="0"/>
                  <a:t> levels</a:t>
                </a:r>
              </a:p>
              <a:p>
                <a:pPr>
                  <a:defRPr b="1"/>
                </a:pPr>
                <a:r>
                  <a:rPr lang="en-US" b="1" baseline="0"/>
                  <a:t>(Relative to RNU48)</a:t>
                </a:r>
                <a:endParaRPr lang="en-US" b="1"/>
              </a:p>
            </c:rich>
          </c:tx>
          <c:layout>
            <c:manualLayout>
              <c:xMode val="edge"/>
              <c:yMode val="edge"/>
              <c:x val="0.0889661880500231"/>
              <c:y val="0.282389460932768"/>
            </c:manualLayout>
          </c:layout>
          <c:overlay val="0"/>
        </c:title>
        <c:numFmt formatCode="#,##0.000" sourceLinked="0"/>
        <c:majorTickMark val="out"/>
        <c:minorTickMark val="none"/>
        <c:tickLblPos val="nextTo"/>
        <c:spPr>
          <a:noFill/>
          <a:ln w="19050">
            <a:solidFill>
              <a:schemeClr val="tx1"/>
            </a:solidFill>
          </a:ln>
          <a:effectLst/>
        </c:spPr>
        <c:txPr>
          <a:bodyPr rot="-60000000" vert="horz"/>
          <a:lstStyle/>
          <a:p>
            <a:pPr>
              <a:defRPr/>
            </a:pPr>
            <a:endParaRPr lang="en-US"/>
          </a:p>
        </c:txPr>
        <c:crossAx val="2146123080"/>
        <c:crosses val="autoZero"/>
        <c:crossBetween val="between"/>
        <c:majorUnit val="0.0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200">
          <a:latin typeface="Helvetica"/>
          <a:cs typeface="Helvetica"/>
        </a:defRPr>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9"/>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486D1D3-1A11-0940-BBA1-9360BC46F2C4}" type="datetimeFigureOut">
              <a:rPr lang="en-US" smtClean="0"/>
              <a:t>3/26/18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4EB15-653F-AD46-89B5-66DFE3901663}" type="slidenum">
              <a:rPr lang="en-US" smtClean="0"/>
              <a:t>‹#›</a:t>
            </a:fld>
            <a:endParaRPr lang="en-US"/>
          </a:p>
        </p:txBody>
      </p:sp>
    </p:spTree>
    <p:extLst>
      <p:ext uri="{BB962C8B-B14F-4D97-AF65-F5344CB8AC3E}">
        <p14:creationId xmlns:p14="http://schemas.microsoft.com/office/powerpoint/2010/main" val="608214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86D1D3-1A11-0940-BBA1-9360BC46F2C4}" type="datetimeFigureOut">
              <a:rPr lang="en-US" smtClean="0"/>
              <a:t>3/26/18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4EB15-653F-AD46-89B5-66DFE3901663}" type="slidenum">
              <a:rPr lang="en-US" smtClean="0"/>
              <a:t>‹#›</a:t>
            </a:fld>
            <a:endParaRPr lang="en-US"/>
          </a:p>
        </p:txBody>
      </p:sp>
    </p:spTree>
    <p:extLst>
      <p:ext uri="{BB962C8B-B14F-4D97-AF65-F5344CB8AC3E}">
        <p14:creationId xmlns:p14="http://schemas.microsoft.com/office/powerpoint/2010/main" val="1941962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6"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86D1D3-1A11-0940-BBA1-9360BC46F2C4}" type="datetimeFigureOut">
              <a:rPr lang="en-US" smtClean="0"/>
              <a:t>3/26/18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4EB15-653F-AD46-89B5-66DFE3901663}" type="slidenum">
              <a:rPr lang="en-US" smtClean="0"/>
              <a:t>‹#›</a:t>
            </a:fld>
            <a:endParaRPr lang="en-US"/>
          </a:p>
        </p:txBody>
      </p:sp>
    </p:spTree>
    <p:extLst>
      <p:ext uri="{BB962C8B-B14F-4D97-AF65-F5344CB8AC3E}">
        <p14:creationId xmlns:p14="http://schemas.microsoft.com/office/powerpoint/2010/main" val="4291168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86D1D3-1A11-0940-BBA1-9360BC46F2C4}" type="datetimeFigureOut">
              <a:rPr lang="en-US" smtClean="0"/>
              <a:t>3/26/18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4EB15-653F-AD46-89B5-66DFE3901663}" type="slidenum">
              <a:rPr lang="en-US" smtClean="0"/>
              <a:t>‹#›</a:t>
            </a:fld>
            <a:endParaRPr lang="en-US"/>
          </a:p>
        </p:txBody>
      </p:sp>
    </p:spTree>
    <p:extLst>
      <p:ext uri="{BB962C8B-B14F-4D97-AF65-F5344CB8AC3E}">
        <p14:creationId xmlns:p14="http://schemas.microsoft.com/office/powerpoint/2010/main" val="1506144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20"/>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86D1D3-1A11-0940-BBA1-9360BC46F2C4}" type="datetimeFigureOut">
              <a:rPr lang="en-US" smtClean="0"/>
              <a:t>3/26/18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4EB15-653F-AD46-89B5-66DFE3901663}" type="slidenum">
              <a:rPr lang="en-US" smtClean="0"/>
              <a:t>‹#›</a:t>
            </a:fld>
            <a:endParaRPr lang="en-US"/>
          </a:p>
        </p:txBody>
      </p:sp>
    </p:spTree>
    <p:extLst>
      <p:ext uri="{BB962C8B-B14F-4D97-AF65-F5344CB8AC3E}">
        <p14:creationId xmlns:p14="http://schemas.microsoft.com/office/powerpoint/2010/main" val="3695928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6"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1"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486D1D3-1A11-0940-BBA1-9360BC46F2C4}" type="datetimeFigureOut">
              <a:rPr lang="en-US" smtClean="0"/>
              <a:t>3/26/18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4EB15-653F-AD46-89B5-66DFE3901663}" type="slidenum">
              <a:rPr lang="en-US" smtClean="0"/>
              <a:t>‹#›</a:t>
            </a:fld>
            <a:endParaRPr lang="en-US"/>
          </a:p>
        </p:txBody>
      </p:sp>
    </p:spTree>
    <p:extLst>
      <p:ext uri="{BB962C8B-B14F-4D97-AF65-F5344CB8AC3E}">
        <p14:creationId xmlns:p14="http://schemas.microsoft.com/office/powerpoint/2010/main" val="1323484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1"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1"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70"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0"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486D1D3-1A11-0940-BBA1-9360BC46F2C4}" type="datetimeFigureOut">
              <a:rPr lang="en-US" smtClean="0"/>
              <a:t>3/26/18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F4EB15-653F-AD46-89B5-66DFE3901663}" type="slidenum">
              <a:rPr lang="en-US" smtClean="0"/>
              <a:t>‹#›</a:t>
            </a:fld>
            <a:endParaRPr lang="en-US"/>
          </a:p>
        </p:txBody>
      </p:sp>
    </p:spTree>
    <p:extLst>
      <p:ext uri="{BB962C8B-B14F-4D97-AF65-F5344CB8AC3E}">
        <p14:creationId xmlns:p14="http://schemas.microsoft.com/office/powerpoint/2010/main" val="3956997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86D1D3-1A11-0940-BBA1-9360BC46F2C4}" type="datetimeFigureOut">
              <a:rPr lang="en-US" smtClean="0"/>
              <a:t>3/26/18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F4EB15-653F-AD46-89B5-66DFE3901663}" type="slidenum">
              <a:rPr lang="en-US" smtClean="0"/>
              <a:t>‹#›</a:t>
            </a:fld>
            <a:endParaRPr lang="en-US"/>
          </a:p>
        </p:txBody>
      </p:sp>
    </p:spTree>
    <p:extLst>
      <p:ext uri="{BB962C8B-B14F-4D97-AF65-F5344CB8AC3E}">
        <p14:creationId xmlns:p14="http://schemas.microsoft.com/office/powerpoint/2010/main" val="2717781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86D1D3-1A11-0940-BBA1-9360BC46F2C4}" type="datetimeFigureOut">
              <a:rPr lang="en-US" smtClean="0"/>
              <a:t>3/26/18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F4EB15-653F-AD46-89B5-66DFE3901663}" type="slidenum">
              <a:rPr lang="en-US" smtClean="0"/>
              <a:t>‹#›</a:t>
            </a:fld>
            <a:endParaRPr lang="en-US"/>
          </a:p>
        </p:txBody>
      </p:sp>
    </p:spTree>
    <p:extLst>
      <p:ext uri="{BB962C8B-B14F-4D97-AF65-F5344CB8AC3E}">
        <p14:creationId xmlns:p14="http://schemas.microsoft.com/office/powerpoint/2010/main" val="2486781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64069"/>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1" y="1913469"/>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86D1D3-1A11-0940-BBA1-9360BC46F2C4}" type="datetimeFigureOut">
              <a:rPr lang="en-US" smtClean="0"/>
              <a:t>3/26/18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4EB15-653F-AD46-89B5-66DFE3901663}" type="slidenum">
              <a:rPr lang="en-US" smtClean="0"/>
              <a:t>‹#›</a:t>
            </a:fld>
            <a:endParaRPr lang="en-US"/>
          </a:p>
        </p:txBody>
      </p:sp>
    </p:spTree>
    <p:extLst>
      <p:ext uri="{BB962C8B-B14F-4D97-AF65-F5344CB8AC3E}">
        <p14:creationId xmlns:p14="http://schemas.microsoft.com/office/powerpoint/2010/main" val="2989728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86D1D3-1A11-0940-BBA1-9360BC46F2C4}" type="datetimeFigureOut">
              <a:rPr lang="en-US" smtClean="0"/>
              <a:t>3/26/18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4EB15-653F-AD46-89B5-66DFE3901663}" type="slidenum">
              <a:rPr lang="en-US" smtClean="0"/>
              <a:t>‹#›</a:t>
            </a:fld>
            <a:endParaRPr lang="en-US"/>
          </a:p>
        </p:txBody>
      </p:sp>
    </p:spTree>
    <p:extLst>
      <p:ext uri="{BB962C8B-B14F-4D97-AF65-F5344CB8AC3E}">
        <p14:creationId xmlns:p14="http://schemas.microsoft.com/office/powerpoint/2010/main" val="288648472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2"/>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6"/>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486D1D3-1A11-0940-BBA1-9360BC46F2C4}" type="datetimeFigureOut">
              <a:rPr lang="en-US" smtClean="0"/>
              <a:t>3/26/18</a:t>
            </a:fld>
            <a:endParaRPr lang="en-US"/>
          </a:p>
        </p:txBody>
      </p:sp>
      <p:sp>
        <p:nvSpPr>
          <p:cNvPr id="5" name="Footer Placeholder 4"/>
          <p:cNvSpPr>
            <a:spLocks noGrp="1"/>
          </p:cNvSpPr>
          <p:nvPr>
            <p:ph type="ftr" sz="quarter" idx="3"/>
          </p:nvPr>
        </p:nvSpPr>
        <p:spPr>
          <a:xfrm>
            <a:off x="2343150" y="8475136"/>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6"/>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EEF4EB15-653F-AD46-89B5-66DFE3901663}" type="slidenum">
              <a:rPr lang="en-US" smtClean="0"/>
              <a:t>‹#›</a:t>
            </a:fld>
            <a:endParaRPr lang="en-US"/>
          </a:p>
        </p:txBody>
      </p:sp>
    </p:spTree>
    <p:extLst>
      <p:ext uri="{BB962C8B-B14F-4D97-AF65-F5344CB8AC3E}">
        <p14:creationId xmlns:p14="http://schemas.microsoft.com/office/powerpoint/2010/main" val="1296983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 Id="rId3" Type="http://schemas.openxmlformats.org/officeDocument/2006/relationships/image" Target="../media/image2.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 Id="rId3"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 Id="rId3" Type="http://schemas.openxmlformats.org/officeDocument/2006/relationships/image" Target="../media/image9.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 Id="rId3" Type="http://schemas.openxmlformats.org/officeDocument/2006/relationships/image" Target="../media/image12.emf"/></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0308" y="1085142"/>
            <a:ext cx="5974469" cy="3539430"/>
          </a:xfrm>
          <a:prstGeom prst="rect">
            <a:avLst/>
          </a:prstGeom>
        </p:spPr>
        <p:txBody>
          <a:bodyPr wrap="square">
            <a:spAutoFit/>
          </a:bodyPr>
          <a:lstStyle/>
          <a:p>
            <a:r>
              <a:rPr lang="en-US" sz="1200" b="1" dirty="0">
                <a:latin typeface="Helvetica"/>
                <a:cs typeface="Helvetica"/>
              </a:rPr>
              <a:t>microRNA-451a regulates colorectal cancer </a:t>
            </a:r>
            <a:r>
              <a:rPr lang="en-US" sz="1200" b="1" dirty="0" smtClean="0">
                <a:latin typeface="Helvetica"/>
                <a:cs typeface="Helvetica"/>
              </a:rPr>
              <a:t>proliferation in response to radiation</a:t>
            </a:r>
            <a:endParaRPr lang="en-US" sz="1200" dirty="0">
              <a:latin typeface="Helvetica"/>
              <a:cs typeface="Helvetica"/>
            </a:endParaRPr>
          </a:p>
          <a:p>
            <a:endParaRPr lang="en-US" sz="1200" dirty="0" smtClean="0">
              <a:latin typeface="Helvetica"/>
              <a:cs typeface="Helvetica"/>
            </a:endParaRPr>
          </a:p>
          <a:p>
            <a:r>
              <a:rPr lang="en-US" sz="1200" dirty="0" smtClean="0">
                <a:latin typeface="Helvetica"/>
                <a:cs typeface="Helvetica"/>
              </a:rPr>
              <a:t>Rebecca </a:t>
            </a:r>
            <a:r>
              <a:rPr lang="en-US" sz="1200" dirty="0">
                <a:latin typeface="Helvetica"/>
                <a:cs typeface="Helvetica"/>
              </a:rPr>
              <a:t>Ruhl</a:t>
            </a:r>
            <a:r>
              <a:rPr lang="en-US" sz="1200" baseline="30000" dirty="0">
                <a:latin typeface="Helvetica"/>
                <a:cs typeface="Helvetica"/>
              </a:rPr>
              <a:t>1</a:t>
            </a:r>
            <a:r>
              <a:rPr lang="en-US" sz="1200" dirty="0">
                <a:latin typeface="Helvetica"/>
                <a:cs typeface="Helvetica"/>
              </a:rPr>
              <a:t>, Shushan Rana</a:t>
            </a:r>
            <a:r>
              <a:rPr lang="en-US" sz="1200" baseline="30000" dirty="0">
                <a:latin typeface="Helvetica"/>
                <a:cs typeface="Helvetica"/>
              </a:rPr>
              <a:t>2</a:t>
            </a:r>
            <a:r>
              <a:rPr lang="en-US" sz="1200" dirty="0">
                <a:latin typeface="Helvetica"/>
                <a:cs typeface="Helvetica"/>
              </a:rPr>
              <a:t>, Katherine Kelley</a:t>
            </a:r>
            <a:r>
              <a:rPr lang="en-US" sz="1200" baseline="30000" dirty="0">
                <a:latin typeface="Helvetica"/>
                <a:cs typeface="Helvetica"/>
              </a:rPr>
              <a:t>3</a:t>
            </a:r>
            <a:r>
              <a:rPr lang="en-US" sz="1200" dirty="0">
                <a:latin typeface="Helvetica"/>
                <a:cs typeface="Helvetica"/>
              </a:rPr>
              <a:t>, Cristina Espinosa-Diez</a:t>
            </a:r>
            <a:r>
              <a:rPr lang="en-US" sz="1200" baseline="30000" dirty="0">
                <a:latin typeface="Helvetica"/>
                <a:cs typeface="Helvetica"/>
              </a:rPr>
              <a:t>1</a:t>
            </a:r>
            <a:r>
              <a:rPr lang="en-US" sz="1200" dirty="0">
                <a:latin typeface="Helvetica"/>
                <a:cs typeface="Helvetica"/>
              </a:rPr>
              <a:t>, Clayton Hudson</a:t>
            </a:r>
            <a:r>
              <a:rPr lang="en-US" sz="1200" baseline="30000" dirty="0">
                <a:latin typeface="Helvetica"/>
                <a:cs typeface="Helvetica"/>
              </a:rPr>
              <a:t>1</a:t>
            </a:r>
            <a:r>
              <a:rPr lang="en-US" sz="1200" dirty="0">
                <a:latin typeface="Helvetica"/>
                <a:cs typeface="Helvetica"/>
              </a:rPr>
              <a:t>, Christian Lanciault</a:t>
            </a:r>
            <a:r>
              <a:rPr lang="en-US" sz="1200" baseline="30000" dirty="0">
                <a:latin typeface="Helvetica"/>
                <a:cs typeface="Helvetica"/>
              </a:rPr>
              <a:t>4</a:t>
            </a:r>
            <a:r>
              <a:rPr lang="en-US" sz="1200" dirty="0">
                <a:latin typeface="Helvetica"/>
                <a:cs typeface="Helvetica"/>
              </a:rPr>
              <a:t>, Liana V Tsikitis</a:t>
            </a:r>
            <a:r>
              <a:rPr lang="en-US" sz="1200" baseline="30000" dirty="0">
                <a:latin typeface="Helvetica"/>
                <a:cs typeface="Helvetica"/>
              </a:rPr>
              <a:t>3 #</a:t>
            </a:r>
            <a:r>
              <a:rPr lang="en-US" sz="1200" dirty="0">
                <a:latin typeface="Helvetica"/>
                <a:cs typeface="Helvetica"/>
              </a:rPr>
              <a:t> and Sudarshan Anand</a:t>
            </a:r>
            <a:r>
              <a:rPr lang="en-US" sz="1200" baseline="30000" dirty="0">
                <a:latin typeface="Helvetica"/>
                <a:cs typeface="Helvetica"/>
              </a:rPr>
              <a:t>1,2,</a:t>
            </a:r>
            <a:r>
              <a:rPr lang="en-US" sz="1200" baseline="30000" dirty="0" smtClean="0">
                <a:latin typeface="Helvetica"/>
                <a:cs typeface="Helvetica"/>
              </a:rPr>
              <a:t>#</a:t>
            </a:r>
          </a:p>
          <a:p>
            <a:endParaRPr lang="en-US" sz="1200" baseline="30000" dirty="0">
              <a:latin typeface="Helvetica"/>
              <a:cs typeface="Helvetica"/>
            </a:endParaRPr>
          </a:p>
          <a:p>
            <a:r>
              <a:rPr lang="en-US" sz="1200" baseline="30000" dirty="0">
                <a:latin typeface="Helvetica"/>
                <a:cs typeface="Helvetica"/>
              </a:rPr>
              <a:t>1</a:t>
            </a:r>
            <a:r>
              <a:rPr lang="en-US" sz="1200" dirty="0">
                <a:latin typeface="Helvetica"/>
                <a:cs typeface="Helvetica"/>
              </a:rPr>
              <a:t>Department of Cell, Developmental &amp; Cancer Biology, </a:t>
            </a:r>
          </a:p>
          <a:p>
            <a:r>
              <a:rPr lang="en-US" sz="1200" baseline="30000" dirty="0">
                <a:latin typeface="Helvetica"/>
                <a:cs typeface="Helvetica"/>
              </a:rPr>
              <a:t>2</a:t>
            </a:r>
            <a:r>
              <a:rPr lang="en-US" sz="1200" dirty="0">
                <a:latin typeface="Helvetica"/>
                <a:cs typeface="Helvetica"/>
              </a:rPr>
              <a:t>Department of Radiation Medicine, </a:t>
            </a:r>
          </a:p>
          <a:p>
            <a:r>
              <a:rPr lang="en-US" sz="1200" baseline="30000" dirty="0">
                <a:latin typeface="Helvetica"/>
                <a:cs typeface="Helvetica"/>
              </a:rPr>
              <a:t>3</a:t>
            </a:r>
            <a:r>
              <a:rPr lang="en-US" sz="1200" dirty="0">
                <a:latin typeface="Helvetica"/>
                <a:cs typeface="Helvetica"/>
              </a:rPr>
              <a:t>Department of Surgery, </a:t>
            </a:r>
          </a:p>
          <a:p>
            <a:r>
              <a:rPr lang="en-US" sz="1200" baseline="30000" dirty="0">
                <a:latin typeface="Helvetica"/>
                <a:cs typeface="Helvetica"/>
              </a:rPr>
              <a:t>4</a:t>
            </a:r>
            <a:r>
              <a:rPr lang="en-US" sz="1200" dirty="0">
                <a:latin typeface="Helvetica"/>
                <a:cs typeface="Helvetica"/>
              </a:rPr>
              <a:t>Department of Pathology</a:t>
            </a:r>
          </a:p>
          <a:p>
            <a:r>
              <a:rPr lang="en-US" sz="1200" dirty="0">
                <a:latin typeface="Helvetica"/>
                <a:cs typeface="Helvetica"/>
              </a:rPr>
              <a:t># Equal Contribution</a:t>
            </a:r>
          </a:p>
          <a:p>
            <a:r>
              <a:rPr lang="en-US" sz="1200" dirty="0">
                <a:latin typeface="Helvetica"/>
                <a:cs typeface="Helvetica"/>
              </a:rPr>
              <a:t> </a:t>
            </a:r>
          </a:p>
          <a:p>
            <a:r>
              <a:rPr lang="en-US" sz="1200" dirty="0">
                <a:latin typeface="Helvetica"/>
                <a:cs typeface="Helvetica"/>
              </a:rPr>
              <a:t>3181 SW Sam Jackson Park Road, Oregon Health &amp; Science University, Portland, OR 97239</a:t>
            </a:r>
          </a:p>
          <a:p>
            <a:r>
              <a:rPr lang="en-US" sz="1200" dirty="0">
                <a:latin typeface="Helvetica"/>
                <a:cs typeface="Helvetica"/>
              </a:rPr>
              <a:t>Correspondence to</a:t>
            </a:r>
            <a:r>
              <a:rPr lang="en-US" sz="1200" dirty="0">
                <a:solidFill>
                  <a:srgbClr val="000000"/>
                </a:solidFill>
                <a:latin typeface="Helvetica"/>
                <a:cs typeface="Helvetica"/>
              </a:rPr>
              <a:t>: anands@ohsu.edu or tsikitis@ohsu.edu</a:t>
            </a:r>
          </a:p>
          <a:p>
            <a:r>
              <a:rPr lang="en-US" sz="1200" dirty="0">
                <a:latin typeface="Helvetica"/>
                <a:cs typeface="Helvetica"/>
              </a:rPr>
              <a:t> </a:t>
            </a:r>
          </a:p>
          <a:p>
            <a:r>
              <a:rPr lang="en-US" sz="1200" dirty="0">
                <a:latin typeface="Helvetica"/>
                <a:cs typeface="Helvetica"/>
              </a:rPr>
              <a:t>Tel: 503-494-8043 (S.A) </a:t>
            </a:r>
          </a:p>
          <a:p>
            <a:r>
              <a:rPr lang="en-US" sz="1200" dirty="0">
                <a:latin typeface="Helvetica"/>
                <a:cs typeface="Helvetica"/>
              </a:rPr>
              <a:t> </a:t>
            </a:r>
          </a:p>
          <a:p>
            <a:endParaRPr lang="en-US" sz="1200" dirty="0">
              <a:latin typeface="Helvetica"/>
              <a:cs typeface="Helvetica"/>
            </a:endParaRPr>
          </a:p>
        </p:txBody>
      </p:sp>
      <p:sp>
        <p:nvSpPr>
          <p:cNvPr id="5" name="TextBox 4"/>
          <p:cNvSpPr txBox="1"/>
          <p:nvPr/>
        </p:nvSpPr>
        <p:spPr>
          <a:xfrm>
            <a:off x="2254059" y="4894210"/>
            <a:ext cx="2040793" cy="276999"/>
          </a:xfrm>
          <a:prstGeom prst="rect">
            <a:avLst/>
          </a:prstGeom>
          <a:noFill/>
        </p:spPr>
        <p:txBody>
          <a:bodyPr wrap="none" rtlCol="0">
            <a:spAutoFit/>
          </a:bodyPr>
          <a:lstStyle/>
          <a:p>
            <a:r>
              <a:rPr lang="en-US" sz="1200" dirty="0" smtClean="0">
                <a:latin typeface="Helvetica"/>
                <a:cs typeface="Helvetica"/>
              </a:rPr>
              <a:t>Supplementary Figures 1-9</a:t>
            </a:r>
            <a:endParaRPr lang="en-US" sz="1200" dirty="0">
              <a:latin typeface="Helvetica"/>
              <a:cs typeface="Helvetica"/>
            </a:endParaRPr>
          </a:p>
        </p:txBody>
      </p:sp>
    </p:spTree>
    <p:extLst>
      <p:ext uri="{BB962C8B-B14F-4D97-AF65-F5344CB8AC3E}">
        <p14:creationId xmlns:p14="http://schemas.microsoft.com/office/powerpoint/2010/main" val="413298115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4325" y="360999"/>
            <a:ext cx="318229" cy="369332"/>
          </a:xfrm>
          <a:prstGeom prst="rect">
            <a:avLst/>
          </a:prstGeom>
          <a:noFill/>
        </p:spPr>
        <p:txBody>
          <a:bodyPr wrap="none" rtlCol="0">
            <a:spAutoFit/>
          </a:bodyPr>
          <a:lstStyle/>
          <a:p>
            <a:r>
              <a:rPr lang="en-US" dirty="0" smtClean="0"/>
              <a:t>A</a:t>
            </a:r>
            <a:endParaRPr lang="en-US" dirty="0"/>
          </a:p>
        </p:txBody>
      </p:sp>
      <p:sp>
        <p:nvSpPr>
          <p:cNvPr id="11" name="TextBox 10"/>
          <p:cNvSpPr txBox="1"/>
          <p:nvPr/>
        </p:nvSpPr>
        <p:spPr>
          <a:xfrm>
            <a:off x="3668626" y="85282"/>
            <a:ext cx="3008856" cy="307777"/>
          </a:xfrm>
          <a:prstGeom prst="rect">
            <a:avLst/>
          </a:prstGeom>
          <a:noFill/>
        </p:spPr>
        <p:txBody>
          <a:bodyPr wrap="none" rtlCol="0">
            <a:spAutoFit/>
          </a:bodyPr>
          <a:lstStyle/>
          <a:p>
            <a:r>
              <a:rPr lang="en-US" sz="1400" dirty="0" smtClean="0">
                <a:latin typeface="Helvetica"/>
                <a:cs typeface="Helvetica"/>
              </a:rPr>
              <a:t>Ruhl et al, Supplementary  Figure 9</a:t>
            </a:r>
            <a:endParaRPr lang="en-US" sz="1400" dirty="0">
              <a:latin typeface="Helvetica"/>
              <a:cs typeface="Helvetica"/>
            </a:endParaRPr>
          </a:p>
        </p:txBody>
      </p:sp>
      <p:pic>
        <p:nvPicPr>
          <p:cNvPr id="19" name="Picture 18"/>
          <p:cNvPicPr>
            <a:picLocks noChangeAspect="1"/>
          </p:cNvPicPr>
          <p:nvPr/>
        </p:nvPicPr>
        <p:blipFill>
          <a:blip r:embed="rId2"/>
          <a:stretch>
            <a:fillRect/>
          </a:stretch>
        </p:blipFill>
        <p:spPr>
          <a:xfrm>
            <a:off x="461414" y="3124127"/>
            <a:ext cx="6367907" cy="660427"/>
          </a:xfrm>
          <a:prstGeom prst="rect">
            <a:avLst/>
          </a:prstGeom>
        </p:spPr>
      </p:pic>
      <p:sp>
        <p:nvSpPr>
          <p:cNvPr id="20" name="TextBox 19"/>
          <p:cNvSpPr txBox="1"/>
          <p:nvPr/>
        </p:nvSpPr>
        <p:spPr>
          <a:xfrm>
            <a:off x="0" y="2886023"/>
            <a:ext cx="312906" cy="369332"/>
          </a:xfrm>
          <a:prstGeom prst="rect">
            <a:avLst/>
          </a:prstGeom>
          <a:noFill/>
        </p:spPr>
        <p:txBody>
          <a:bodyPr wrap="none" rtlCol="0">
            <a:spAutoFit/>
          </a:bodyPr>
          <a:lstStyle/>
          <a:p>
            <a:r>
              <a:rPr lang="en-US" dirty="0" smtClean="0"/>
              <a:t>B</a:t>
            </a:r>
            <a:endParaRPr lang="en-US" dirty="0"/>
          </a:p>
        </p:txBody>
      </p:sp>
      <p:pic>
        <p:nvPicPr>
          <p:cNvPr id="21" name="Picture 20"/>
          <p:cNvPicPr>
            <a:picLocks noChangeAspect="1"/>
          </p:cNvPicPr>
          <p:nvPr/>
        </p:nvPicPr>
        <p:blipFill>
          <a:blip r:embed="rId3"/>
          <a:stretch>
            <a:fillRect/>
          </a:stretch>
        </p:blipFill>
        <p:spPr>
          <a:xfrm>
            <a:off x="392554" y="4370753"/>
            <a:ext cx="3276073" cy="2659969"/>
          </a:xfrm>
          <a:prstGeom prst="rect">
            <a:avLst/>
          </a:prstGeom>
        </p:spPr>
      </p:pic>
      <p:sp>
        <p:nvSpPr>
          <p:cNvPr id="22" name="TextBox 21"/>
          <p:cNvSpPr txBox="1"/>
          <p:nvPr/>
        </p:nvSpPr>
        <p:spPr>
          <a:xfrm>
            <a:off x="65871" y="4246743"/>
            <a:ext cx="312906" cy="369332"/>
          </a:xfrm>
          <a:prstGeom prst="rect">
            <a:avLst/>
          </a:prstGeom>
          <a:noFill/>
        </p:spPr>
        <p:txBody>
          <a:bodyPr wrap="none" rtlCol="0">
            <a:spAutoFit/>
          </a:bodyPr>
          <a:lstStyle/>
          <a:p>
            <a:r>
              <a:rPr lang="en-US" dirty="0" smtClean="0"/>
              <a:t>C</a:t>
            </a:r>
            <a:endParaRPr lang="en-US" dirty="0"/>
          </a:p>
        </p:txBody>
      </p:sp>
      <p:sp>
        <p:nvSpPr>
          <p:cNvPr id="23" name="TextBox 22"/>
          <p:cNvSpPr txBox="1"/>
          <p:nvPr/>
        </p:nvSpPr>
        <p:spPr>
          <a:xfrm>
            <a:off x="74325" y="7179245"/>
            <a:ext cx="6419371" cy="1600439"/>
          </a:xfrm>
          <a:prstGeom prst="rect">
            <a:avLst/>
          </a:prstGeom>
          <a:noFill/>
        </p:spPr>
        <p:txBody>
          <a:bodyPr wrap="square" rtlCol="0">
            <a:spAutoFit/>
          </a:bodyPr>
          <a:lstStyle/>
          <a:p>
            <a:pPr algn="just"/>
            <a:r>
              <a:rPr lang="en-US" sz="1200" b="1" dirty="0" smtClean="0">
                <a:latin typeface="Helvetica"/>
                <a:cs typeface="Helvetica"/>
              </a:rPr>
              <a:t>Supplementary Figure </a:t>
            </a:r>
            <a:r>
              <a:rPr lang="en-US" sz="1200" b="1" dirty="0" smtClean="0">
                <a:latin typeface="Helvetica"/>
                <a:cs typeface="Helvetica"/>
              </a:rPr>
              <a:t>9. </a:t>
            </a:r>
            <a:r>
              <a:rPr lang="en-US" sz="1200" b="1" dirty="0" smtClean="0">
                <a:latin typeface="Helvetica"/>
                <a:cs typeface="Helvetica"/>
              </a:rPr>
              <a:t>Regulation of miR-451a and target genes in human colorectal cancer. </a:t>
            </a:r>
            <a:r>
              <a:rPr lang="en-US" sz="1200" dirty="0" smtClean="0">
                <a:latin typeface="Helvetica"/>
                <a:cs typeface="Helvetica"/>
              </a:rPr>
              <a:t>A)</a:t>
            </a:r>
            <a:r>
              <a:rPr lang="en-US" sz="1200" b="1" dirty="0" smtClean="0">
                <a:latin typeface="Helvetica"/>
                <a:cs typeface="Helvetica"/>
              </a:rPr>
              <a:t> </a:t>
            </a:r>
            <a:r>
              <a:rPr lang="en-US" sz="1200" dirty="0" smtClean="0">
                <a:latin typeface="Helvetica"/>
                <a:cs typeface="Helvetica"/>
              </a:rPr>
              <a:t>miR-451a and target gene </a:t>
            </a:r>
            <a:r>
              <a:rPr lang="en-US" sz="1200" dirty="0">
                <a:latin typeface="Helvetica"/>
                <a:cs typeface="Helvetica"/>
              </a:rPr>
              <a:t>levels as measured by qRT-</a:t>
            </a:r>
            <a:r>
              <a:rPr lang="en-US" sz="1200" dirty="0" smtClean="0">
                <a:latin typeface="Helvetica"/>
                <a:cs typeface="Helvetica"/>
              </a:rPr>
              <a:t>PCR from FFPE samples from patients that had either a no response or partial response based on pathological tumor regression scores</a:t>
            </a:r>
            <a:r>
              <a:rPr lang="en-US" sz="1200" dirty="0" smtClean="0">
                <a:latin typeface="Arial" charset="0"/>
                <a:cs typeface="Arial" charset="0"/>
              </a:rPr>
              <a:t>. Error bars show SEM. * P&lt;0.05</a:t>
            </a:r>
            <a:r>
              <a:rPr lang="en-US" sz="1200" b="1" dirty="0" smtClean="0">
                <a:latin typeface="Helvetica"/>
                <a:cs typeface="Helvetica"/>
              </a:rPr>
              <a:t> </a:t>
            </a:r>
            <a:r>
              <a:rPr lang="en-US" sz="1200" dirty="0" smtClean="0">
                <a:latin typeface="Arial" charset="0"/>
                <a:cs typeface="Arial" charset="0"/>
              </a:rPr>
              <a:t>B) CAB39 and EMSY protein levels upregulated in a subset of patients in the TCGA Colorectal Adenocarcinoma (provisional) cohort of 633 samples of which 498 were assayed for protein expression levels. C) Kaplan Meier plot showing survival of cases with upregulation of CAB39, EMSY compared to the cases without upregulation. P value from a log-rank test. </a:t>
            </a:r>
            <a:endParaRPr lang="en-US" sz="1200" b="1" dirty="0">
              <a:latin typeface="Helvetica"/>
              <a:cs typeface="Helvetica"/>
            </a:endParaRPr>
          </a:p>
        </p:txBody>
      </p:sp>
      <p:pic>
        <p:nvPicPr>
          <p:cNvPr id="10" name="Picture 9"/>
          <p:cNvPicPr>
            <a:picLocks noChangeAspect="1"/>
          </p:cNvPicPr>
          <p:nvPr/>
        </p:nvPicPr>
        <p:blipFill>
          <a:blip r:embed="rId4"/>
          <a:stretch>
            <a:fillRect/>
          </a:stretch>
        </p:blipFill>
        <p:spPr>
          <a:xfrm>
            <a:off x="318231" y="914051"/>
            <a:ext cx="2534672" cy="1794383"/>
          </a:xfrm>
          <a:prstGeom prst="rect">
            <a:avLst/>
          </a:prstGeom>
        </p:spPr>
      </p:pic>
      <p:sp>
        <p:nvSpPr>
          <p:cNvPr id="12" name="TextBox 11"/>
          <p:cNvSpPr txBox="1"/>
          <p:nvPr/>
        </p:nvSpPr>
        <p:spPr>
          <a:xfrm>
            <a:off x="814263" y="591831"/>
            <a:ext cx="2262158" cy="276999"/>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sz="1200" dirty="0" smtClean="0"/>
              <a:t>miR-451a levels up in responders</a:t>
            </a:r>
            <a:endParaRPr lang="en-US" sz="1200" dirty="0"/>
          </a:p>
        </p:txBody>
      </p:sp>
      <p:grpSp>
        <p:nvGrpSpPr>
          <p:cNvPr id="13" name="Group 12"/>
          <p:cNvGrpSpPr/>
          <p:nvPr/>
        </p:nvGrpSpPr>
        <p:grpSpPr>
          <a:xfrm>
            <a:off x="3242494" y="587961"/>
            <a:ext cx="2688290" cy="2053291"/>
            <a:chOff x="4572206" y="939487"/>
            <a:chExt cx="4124148" cy="4109181"/>
          </a:xfrm>
        </p:grpSpPr>
        <p:pic>
          <p:nvPicPr>
            <p:cNvPr id="14" name="Picture 13"/>
            <p:cNvPicPr>
              <a:picLocks noChangeAspect="1"/>
            </p:cNvPicPr>
            <p:nvPr/>
          </p:nvPicPr>
          <p:blipFill>
            <a:blip r:embed="rId5"/>
            <a:stretch>
              <a:fillRect/>
            </a:stretch>
          </p:blipFill>
          <p:spPr>
            <a:xfrm>
              <a:off x="4572206" y="1592080"/>
              <a:ext cx="3972355" cy="3456588"/>
            </a:xfrm>
            <a:prstGeom prst="rect">
              <a:avLst/>
            </a:prstGeom>
          </p:spPr>
        </p:pic>
        <p:sp>
          <p:nvSpPr>
            <p:cNvPr id="15" name="TextBox 14"/>
            <p:cNvSpPr txBox="1"/>
            <p:nvPr/>
          </p:nvSpPr>
          <p:spPr>
            <a:xfrm>
              <a:off x="5225942" y="939487"/>
              <a:ext cx="3470412" cy="554349"/>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sz="1200" dirty="0" smtClean="0"/>
                <a:t>Target levels down in responders</a:t>
              </a:r>
              <a:endParaRPr lang="en-US" sz="1200" dirty="0"/>
            </a:p>
          </p:txBody>
        </p:sp>
      </p:grpSp>
    </p:spTree>
    <p:extLst>
      <p:ext uri="{BB962C8B-B14F-4D97-AF65-F5344CB8AC3E}">
        <p14:creationId xmlns:p14="http://schemas.microsoft.com/office/powerpoint/2010/main" val="333397462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49227" y="85282"/>
            <a:ext cx="2958976" cy="307777"/>
          </a:xfrm>
          <a:prstGeom prst="rect">
            <a:avLst/>
          </a:prstGeom>
          <a:noFill/>
        </p:spPr>
        <p:txBody>
          <a:bodyPr wrap="none" rtlCol="0">
            <a:spAutoFit/>
          </a:bodyPr>
          <a:lstStyle/>
          <a:p>
            <a:r>
              <a:rPr lang="en-US" sz="1400" dirty="0" smtClean="0">
                <a:latin typeface="Helvetica"/>
                <a:cs typeface="Helvetica"/>
              </a:rPr>
              <a:t>Ruhl et al, Supplementary Figure 1</a:t>
            </a:r>
            <a:endParaRPr lang="en-US" sz="1400" dirty="0">
              <a:latin typeface="Helvetica"/>
              <a:cs typeface="Helvetica"/>
            </a:endParaRPr>
          </a:p>
        </p:txBody>
      </p:sp>
      <p:sp>
        <p:nvSpPr>
          <p:cNvPr id="7" name="Rectangle 6"/>
          <p:cNvSpPr/>
          <p:nvPr/>
        </p:nvSpPr>
        <p:spPr>
          <a:xfrm>
            <a:off x="386669" y="7939142"/>
            <a:ext cx="6325117" cy="1015663"/>
          </a:xfrm>
          <a:prstGeom prst="rect">
            <a:avLst/>
          </a:prstGeom>
        </p:spPr>
        <p:txBody>
          <a:bodyPr wrap="square">
            <a:spAutoFit/>
          </a:bodyPr>
          <a:lstStyle/>
          <a:p>
            <a:r>
              <a:rPr lang="en-US" sz="1200" b="1" dirty="0" smtClean="0">
                <a:latin typeface="Helvetica"/>
                <a:cs typeface="Helvetica"/>
              </a:rPr>
              <a:t>Supplementary Figure 1. Responses of CT26 mouse and HCT-</a:t>
            </a:r>
            <a:r>
              <a:rPr lang="en-US" sz="1200" b="1" dirty="0">
                <a:latin typeface="Helvetica"/>
                <a:cs typeface="Helvetica"/>
              </a:rPr>
              <a:t>116 </a:t>
            </a:r>
            <a:r>
              <a:rPr lang="en-US" sz="1200" b="1" dirty="0" smtClean="0">
                <a:latin typeface="Helvetica"/>
                <a:cs typeface="Helvetica"/>
              </a:rPr>
              <a:t>human colorectal carcinoma cells to radiation. </a:t>
            </a:r>
            <a:r>
              <a:rPr lang="en-US" sz="1200" dirty="0" smtClean="0">
                <a:latin typeface="Arial" charset="0"/>
                <a:cs typeface="Arial" charset="0"/>
              </a:rPr>
              <a:t> Cells were plated on 6 well plates. 12</a:t>
            </a:r>
            <a:r>
              <a:rPr lang="en-US" sz="1200" dirty="0">
                <a:latin typeface="Arial" charset="0"/>
                <a:cs typeface="Arial" charset="0"/>
              </a:rPr>
              <a:t>-14 days after plating, cells were fixed and stained with crystal violet and colonies were counted. Surviving fraction was calculated based on the colony numbers normalized to the plating efficiency. Mean of triplicate wells is plotted</a:t>
            </a:r>
            <a:r>
              <a:rPr lang="en-US" sz="1200" dirty="0" smtClean="0">
                <a:latin typeface="Arial" charset="0"/>
                <a:cs typeface="Arial" charset="0"/>
              </a:rPr>
              <a:t>. </a:t>
            </a:r>
            <a:endParaRPr lang="en-US" sz="1200" dirty="0">
              <a:latin typeface="Helvetica"/>
              <a:cs typeface="Helvetica"/>
            </a:endParaRPr>
          </a:p>
        </p:txBody>
      </p:sp>
      <p:pic>
        <p:nvPicPr>
          <p:cNvPr id="2" name="Picture 1"/>
          <p:cNvPicPr>
            <a:picLocks noChangeAspect="1"/>
          </p:cNvPicPr>
          <p:nvPr/>
        </p:nvPicPr>
        <p:blipFill>
          <a:blip r:embed="rId2"/>
          <a:stretch>
            <a:fillRect/>
          </a:stretch>
        </p:blipFill>
        <p:spPr>
          <a:xfrm>
            <a:off x="956134" y="4162797"/>
            <a:ext cx="4591058" cy="3685910"/>
          </a:xfrm>
          <a:prstGeom prst="rect">
            <a:avLst/>
          </a:prstGeom>
        </p:spPr>
      </p:pic>
      <p:pic>
        <p:nvPicPr>
          <p:cNvPr id="3" name="Picture 2"/>
          <p:cNvPicPr>
            <a:picLocks noChangeAspect="1"/>
          </p:cNvPicPr>
          <p:nvPr/>
        </p:nvPicPr>
        <p:blipFill>
          <a:blip r:embed="rId3"/>
          <a:stretch>
            <a:fillRect/>
          </a:stretch>
        </p:blipFill>
        <p:spPr>
          <a:xfrm>
            <a:off x="923538" y="730597"/>
            <a:ext cx="5251377" cy="3252558"/>
          </a:xfrm>
          <a:prstGeom prst="rect">
            <a:avLst/>
          </a:prstGeom>
        </p:spPr>
      </p:pic>
    </p:spTree>
    <p:extLst>
      <p:ext uri="{BB962C8B-B14F-4D97-AF65-F5344CB8AC3E}">
        <p14:creationId xmlns:p14="http://schemas.microsoft.com/office/powerpoint/2010/main" val="263236707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90750" y="815461"/>
            <a:ext cx="2226804" cy="307777"/>
          </a:xfrm>
          <a:prstGeom prst="rect">
            <a:avLst/>
          </a:prstGeom>
          <a:noFill/>
        </p:spPr>
        <p:txBody>
          <a:bodyPr wrap="none" rtlCol="0">
            <a:spAutoFit/>
          </a:bodyPr>
          <a:lstStyle/>
          <a:p>
            <a:r>
              <a:rPr lang="en-US" sz="1400" dirty="0" smtClean="0">
                <a:latin typeface="Arial"/>
                <a:cs typeface="Arial"/>
              </a:rPr>
              <a:t>HCT-116 miR-451a levels</a:t>
            </a:r>
            <a:endParaRPr lang="en-US" sz="1400" dirty="0">
              <a:latin typeface="Arial"/>
              <a:cs typeface="Arial"/>
            </a:endParaRPr>
          </a:p>
        </p:txBody>
      </p:sp>
      <p:sp>
        <p:nvSpPr>
          <p:cNvPr id="6" name="TextBox 5"/>
          <p:cNvSpPr txBox="1"/>
          <p:nvPr/>
        </p:nvSpPr>
        <p:spPr>
          <a:xfrm>
            <a:off x="3549227" y="85282"/>
            <a:ext cx="2958976" cy="307777"/>
          </a:xfrm>
          <a:prstGeom prst="rect">
            <a:avLst/>
          </a:prstGeom>
          <a:noFill/>
        </p:spPr>
        <p:txBody>
          <a:bodyPr wrap="none" rtlCol="0">
            <a:spAutoFit/>
          </a:bodyPr>
          <a:lstStyle/>
          <a:p>
            <a:r>
              <a:rPr lang="en-US" sz="1400" dirty="0" smtClean="0">
                <a:latin typeface="Helvetica"/>
                <a:cs typeface="Helvetica"/>
              </a:rPr>
              <a:t>Ruhl et al, Supplementary Figure 2</a:t>
            </a:r>
            <a:endParaRPr lang="en-US" sz="1400" dirty="0">
              <a:latin typeface="Helvetica"/>
              <a:cs typeface="Helvetica"/>
            </a:endParaRPr>
          </a:p>
        </p:txBody>
      </p:sp>
      <p:pic>
        <p:nvPicPr>
          <p:cNvPr id="3" name="Picture 2"/>
          <p:cNvPicPr>
            <a:picLocks noChangeAspect="1"/>
          </p:cNvPicPr>
          <p:nvPr/>
        </p:nvPicPr>
        <p:blipFill>
          <a:blip r:embed="rId2"/>
          <a:stretch>
            <a:fillRect/>
          </a:stretch>
        </p:blipFill>
        <p:spPr>
          <a:xfrm>
            <a:off x="1104900" y="4490721"/>
            <a:ext cx="4721902" cy="2490471"/>
          </a:xfrm>
          <a:prstGeom prst="rect">
            <a:avLst/>
          </a:prstGeom>
        </p:spPr>
      </p:pic>
      <p:sp>
        <p:nvSpPr>
          <p:cNvPr id="8" name="TextBox 7"/>
          <p:cNvSpPr txBox="1"/>
          <p:nvPr/>
        </p:nvSpPr>
        <p:spPr>
          <a:xfrm>
            <a:off x="2456621" y="4306056"/>
            <a:ext cx="1960743" cy="307777"/>
          </a:xfrm>
          <a:prstGeom prst="rect">
            <a:avLst/>
          </a:prstGeom>
          <a:noFill/>
        </p:spPr>
        <p:txBody>
          <a:bodyPr wrap="none" rtlCol="0">
            <a:spAutoFit/>
          </a:bodyPr>
          <a:lstStyle/>
          <a:p>
            <a:r>
              <a:rPr lang="en-US" sz="1400" dirty="0" smtClean="0">
                <a:latin typeface="Arial"/>
                <a:cs typeface="Arial"/>
              </a:rPr>
              <a:t>CT26 miR-451a levels</a:t>
            </a:r>
            <a:endParaRPr lang="en-US" sz="1400" dirty="0">
              <a:latin typeface="Arial"/>
              <a:cs typeface="Arial"/>
            </a:endParaRPr>
          </a:p>
        </p:txBody>
      </p:sp>
      <p:sp>
        <p:nvSpPr>
          <p:cNvPr id="9" name="Rectangle 8"/>
          <p:cNvSpPr/>
          <p:nvPr/>
        </p:nvSpPr>
        <p:spPr>
          <a:xfrm>
            <a:off x="386669" y="7522582"/>
            <a:ext cx="6325117" cy="1015663"/>
          </a:xfrm>
          <a:prstGeom prst="rect">
            <a:avLst/>
          </a:prstGeom>
        </p:spPr>
        <p:txBody>
          <a:bodyPr wrap="square">
            <a:spAutoFit/>
          </a:bodyPr>
          <a:lstStyle/>
          <a:p>
            <a:r>
              <a:rPr lang="en-US" sz="1200" b="1" dirty="0" smtClean="0">
                <a:latin typeface="Helvetica"/>
                <a:cs typeface="Helvetica"/>
              </a:rPr>
              <a:t>Supplementary Figure 2. miR-451a levels in HCT-</a:t>
            </a:r>
            <a:r>
              <a:rPr lang="en-US" sz="1200" b="1" dirty="0">
                <a:latin typeface="Helvetica"/>
                <a:cs typeface="Helvetica"/>
              </a:rPr>
              <a:t>116 </a:t>
            </a:r>
            <a:r>
              <a:rPr lang="en-US" sz="1200" b="1" dirty="0" smtClean="0">
                <a:latin typeface="Helvetica"/>
                <a:cs typeface="Helvetica"/>
              </a:rPr>
              <a:t>and CT26 cells at different doses of radiation. </a:t>
            </a:r>
            <a:r>
              <a:rPr lang="en-US" sz="1200" dirty="0" smtClean="0">
                <a:latin typeface="Helvetica"/>
                <a:cs typeface="Helvetica"/>
              </a:rPr>
              <a:t>RNA was extracted 6h after radiation with indicated doses and qRT-PCR was performed using standard Taqman probes. miR-451a levels were normalized to either human or mouse housekeeping small RNAs. </a:t>
            </a:r>
            <a:r>
              <a:rPr lang="en-US" sz="1200" dirty="0">
                <a:latin typeface="Arial" charset="0"/>
                <a:cs typeface="Arial" charset="0"/>
              </a:rPr>
              <a:t>Mean fold </a:t>
            </a:r>
            <a:r>
              <a:rPr lang="en-US" sz="1200" dirty="0" smtClean="0">
                <a:latin typeface="Arial" charset="0"/>
                <a:cs typeface="Arial" charset="0"/>
              </a:rPr>
              <a:t>change of biological replicates is depicted. </a:t>
            </a:r>
            <a:endParaRPr lang="en-US" sz="1200" dirty="0">
              <a:latin typeface="Helvetica"/>
              <a:cs typeface="Helvetica"/>
            </a:endParaRPr>
          </a:p>
        </p:txBody>
      </p:sp>
      <p:pic>
        <p:nvPicPr>
          <p:cNvPr id="2" name="Picture 1"/>
          <p:cNvPicPr>
            <a:picLocks noChangeAspect="1"/>
          </p:cNvPicPr>
          <p:nvPr/>
        </p:nvPicPr>
        <p:blipFill>
          <a:blip r:embed="rId3"/>
          <a:stretch>
            <a:fillRect/>
          </a:stretch>
        </p:blipFill>
        <p:spPr>
          <a:xfrm>
            <a:off x="1077807" y="1310640"/>
            <a:ext cx="4648200" cy="2743200"/>
          </a:xfrm>
          <a:prstGeom prst="rect">
            <a:avLst/>
          </a:prstGeom>
        </p:spPr>
      </p:pic>
    </p:spTree>
    <p:extLst>
      <p:ext uri="{BB962C8B-B14F-4D97-AF65-F5344CB8AC3E}">
        <p14:creationId xmlns:p14="http://schemas.microsoft.com/office/powerpoint/2010/main" val="122992475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49227" y="85282"/>
            <a:ext cx="2958976" cy="307777"/>
          </a:xfrm>
          <a:prstGeom prst="rect">
            <a:avLst/>
          </a:prstGeom>
          <a:noFill/>
        </p:spPr>
        <p:txBody>
          <a:bodyPr wrap="none" rtlCol="0">
            <a:spAutoFit/>
          </a:bodyPr>
          <a:lstStyle/>
          <a:p>
            <a:r>
              <a:rPr lang="en-US" sz="1400" dirty="0" smtClean="0">
                <a:latin typeface="Helvetica"/>
                <a:cs typeface="Helvetica"/>
              </a:rPr>
              <a:t>Ruhl et al, Supplementary Figure 3</a:t>
            </a:r>
            <a:endParaRPr lang="en-US" sz="1400" dirty="0">
              <a:latin typeface="Helvetica"/>
              <a:cs typeface="Helvetica"/>
            </a:endParaRPr>
          </a:p>
        </p:txBody>
      </p:sp>
      <p:pic>
        <p:nvPicPr>
          <p:cNvPr id="6" name="Picture 5"/>
          <p:cNvPicPr>
            <a:picLocks noChangeAspect="1"/>
          </p:cNvPicPr>
          <p:nvPr/>
        </p:nvPicPr>
        <p:blipFill>
          <a:blip r:embed="rId2"/>
          <a:stretch>
            <a:fillRect/>
          </a:stretch>
        </p:blipFill>
        <p:spPr>
          <a:xfrm>
            <a:off x="50623" y="1000721"/>
            <a:ext cx="3290818" cy="2042577"/>
          </a:xfrm>
          <a:prstGeom prst="rect">
            <a:avLst/>
          </a:prstGeom>
        </p:spPr>
      </p:pic>
      <p:pic>
        <p:nvPicPr>
          <p:cNvPr id="7" name="Picture 6"/>
          <p:cNvPicPr>
            <a:picLocks noChangeAspect="1"/>
          </p:cNvPicPr>
          <p:nvPr/>
        </p:nvPicPr>
        <p:blipFill>
          <a:blip r:embed="rId3"/>
          <a:stretch>
            <a:fillRect/>
          </a:stretch>
        </p:blipFill>
        <p:spPr>
          <a:xfrm>
            <a:off x="3341441" y="1000721"/>
            <a:ext cx="3171054" cy="1968241"/>
          </a:xfrm>
          <a:prstGeom prst="rect">
            <a:avLst/>
          </a:prstGeom>
        </p:spPr>
      </p:pic>
      <p:pic>
        <p:nvPicPr>
          <p:cNvPr id="9" name="Picture 8"/>
          <p:cNvPicPr>
            <a:picLocks noChangeAspect="1"/>
          </p:cNvPicPr>
          <p:nvPr/>
        </p:nvPicPr>
        <p:blipFill>
          <a:blip r:embed="rId4"/>
          <a:stretch>
            <a:fillRect/>
          </a:stretch>
        </p:blipFill>
        <p:spPr>
          <a:xfrm>
            <a:off x="202125" y="3267885"/>
            <a:ext cx="2956054" cy="2278791"/>
          </a:xfrm>
          <a:prstGeom prst="rect">
            <a:avLst/>
          </a:prstGeom>
        </p:spPr>
      </p:pic>
      <p:sp>
        <p:nvSpPr>
          <p:cNvPr id="10" name="Rectangle 9"/>
          <p:cNvSpPr/>
          <p:nvPr/>
        </p:nvSpPr>
        <p:spPr>
          <a:xfrm>
            <a:off x="378173" y="6326603"/>
            <a:ext cx="6325117" cy="1384995"/>
          </a:xfrm>
          <a:prstGeom prst="rect">
            <a:avLst/>
          </a:prstGeom>
        </p:spPr>
        <p:txBody>
          <a:bodyPr wrap="square">
            <a:spAutoFit/>
          </a:bodyPr>
          <a:lstStyle/>
          <a:p>
            <a:r>
              <a:rPr lang="en-US" sz="1200" b="1" dirty="0" smtClean="0">
                <a:latin typeface="Helvetica"/>
                <a:cs typeface="Helvetica"/>
              </a:rPr>
              <a:t>Supplementary Figure 3. miR-451a levels in non-transformed primary cells. A-B) </a:t>
            </a:r>
            <a:r>
              <a:rPr lang="en-US" sz="1200" dirty="0" smtClean="0">
                <a:latin typeface="Helvetica"/>
                <a:cs typeface="Helvetica"/>
              </a:rPr>
              <a:t>RNA was extracted 6h after radiation with indicated doses and qRT-PCR was performed using standard Taqman probes. miR-451a levels were normalized to housekeeping small RNAs. </a:t>
            </a:r>
            <a:r>
              <a:rPr lang="en-US" sz="1200" dirty="0">
                <a:latin typeface="Arial" charset="0"/>
                <a:cs typeface="Arial" charset="0"/>
              </a:rPr>
              <a:t>Mean fold </a:t>
            </a:r>
            <a:r>
              <a:rPr lang="en-US" sz="1200" dirty="0" smtClean="0">
                <a:latin typeface="Arial" charset="0"/>
                <a:cs typeface="Arial" charset="0"/>
              </a:rPr>
              <a:t>change of biological replicates is depicted. C) Mouse CD8 T-cells were isolated from spleen and lymph nodes of Balb/C mice (n=6) using magnetic beads. Half of the isolated CD8 T-cells were irradiated with a single 2 Gy fraction. RNA was extracted at 5h post radiation and Nanostring microRNA profiling was performed. </a:t>
            </a:r>
            <a:endParaRPr lang="en-US" sz="1200" dirty="0">
              <a:latin typeface="Helvetica"/>
              <a:cs typeface="Helvetica"/>
            </a:endParaRPr>
          </a:p>
        </p:txBody>
      </p:sp>
      <p:sp>
        <p:nvSpPr>
          <p:cNvPr id="3" name="TextBox 2"/>
          <p:cNvSpPr txBox="1"/>
          <p:nvPr/>
        </p:nvSpPr>
        <p:spPr>
          <a:xfrm>
            <a:off x="50623" y="641243"/>
            <a:ext cx="318229" cy="369332"/>
          </a:xfrm>
          <a:prstGeom prst="rect">
            <a:avLst/>
          </a:prstGeom>
          <a:noFill/>
        </p:spPr>
        <p:txBody>
          <a:bodyPr wrap="none" rtlCol="0">
            <a:spAutoFit/>
          </a:bodyPr>
          <a:lstStyle/>
          <a:p>
            <a:r>
              <a:rPr lang="en-US" dirty="0" smtClean="0"/>
              <a:t>A</a:t>
            </a:r>
            <a:endParaRPr lang="en-US" dirty="0"/>
          </a:p>
        </p:txBody>
      </p:sp>
      <p:sp>
        <p:nvSpPr>
          <p:cNvPr id="12" name="TextBox 11"/>
          <p:cNvSpPr txBox="1"/>
          <p:nvPr/>
        </p:nvSpPr>
        <p:spPr>
          <a:xfrm>
            <a:off x="129476" y="3083219"/>
            <a:ext cx="312906" cy="369332"/>
          </a:xfrm>
          <a:prstGeom prst="rect">
            <a:avLst/>
          </a:prstGeom>
          <a:noFill/>
        </p:spPr>
        <p:txBody>
          <a:bodyPr wrap="none" rtlCol="0">
            <a:spAutoFit/>
          </a:bodyPr>
          <a:lstStyle/>
          <a:p>
            <a:r>
              <a:rPr lang="en-US" dirty="0"/>
              <a:t>C</a:t>
            </a:r>
          </a:p>
        </p:txBody>
      </p:sp>
      <p:sp>
        <p:nvSpPr>
          <p:cNvPr id="13" name="TextBox 12"/>
          <p:cNvSpPr txBox="1"/>
          <p:nvPr/>
        </p:nvSpPr>
        <p:spPr>
          <a:xfrm>
            <a:off x="3390112" y="708437"/>
            <a:ext cx="318229" cy="369332"/>
          </a:xfrm>
          <a:prstGeom prst="rect">
            <a:avLst/>
          </a:prstGeom>
          <a:noFill/>
        </p:spPr>
        <p:txBody>
          <a:bodyPr wrap="none" rtlCol="0">
            <a:spAutoFit/>
          </a:bodyPr>
          <a:lstStyle/>
          <a:p>
            <a:r>
              <a:rPr lang="en-US" dirty="0" smtClean="0"/>
              <a:t>B</a:t>
            </a:r>
            <a:endParaRPr lang="en-US" dirty="0"/>
          </a:p>
        </p:txBody>
      </p:sp>
    </p:spTree>
    <p:extLst>
      <p:ext uri="{BB962C8B-B14F-4D97-AF65-F5344CB8AC3E}">
        <p14:creationId xmlns:p14="http://schemas.microsoft.com/office/powerpoint/2010/main" val="2272893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3789405053"/>
              </p:ext>
            </p:extLst>
          </p:nvPr>
        </p:nvGraphicFramePr>
        <p:xfrm>
          <a:off x="1026161" y="1981200"/>
          <a:ext cx="4318000" cy="39624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3549227" y="85282"/>
            <a:ext cx="2958976" cy="307777"/>
          </a:xfrm>
          <a:prstGeom prst="rect">
            <a:avLst/>
          </a:prstGeom>
          <a:noFill/>
        </p:spPr>
        <p:txBody>
          <a:bodyPr wrap="none" rtlCol="0">
            <a:spAutoFit/>
          </a:bodyPr>
          <a:lstStyle/>
          <a:p>
            <a:r>
              <a:rPr lang="en-US" sz="1400" dirty="0" smtClean="0">
                <a:latin typeface="Helvetica"/>
                <a:cs typeface="Helvetica"/>
              </a:rPr>
              <a:t>Ruhl et al, Supplementary Figure 4</a:t>
            </a:r>
            <a:endParaRPr lang="en-US" sz="1400" dirty="0">
              <a:latin typeface="Helvetica"/>
              <a:cs typeface="Helvetica"/>
            </a:endParaRPr>
          </a:p>
        </p:txBody>
      </p:sp>
      <p:sp>
        <p:nvSpPr>
          <p:cNvPr id="6" name="Rectangle 5"/>
          <p:cNvSpPr/>
          <p:nvPr/>
        </p:nvSpPr>
        <p:spPr>
          <a:xfrm>
            <a:off x="386669" y="7522581"/>
            <a:ext cx="6325117" cy="861775"/>
          </a:xfrm>
          <a:prstGeom prst="rect">
            <a:avLst/>
          </a:prstGeom>
        </p:spPr>
        <p:txBody>
          <a:bodyPr wrap="square">
            <a:spAutoFit/>
          </a:bodyPr>
          <a:lstStyle/>
          <a:p>
            <a:r>
              <a:rPr lang="en-US" sz="1200" b="1" dirty="0" smtClean="0">
                <a:latin typeface="Helvetica"/>
                <a:cs typeface="Helvetica"/>
              </a:rPr>
              <a:t>Supplementary Figure 4. miR-451a levels in HCT-116 in survival fraction studies. </a:t>
            </a:r>
            <a:r>
              <a:rPr lang="en-US" sz="1200" dirty="0" smtClean="0">
                <a:latin typeface="Helvetica"/>
                <a:cs typeface="Helvetica"/>
              </a:rPr>
              <a:t>RNA was extracted from HCT-116 colonies 9d after miR transfection and qRT-PCR was performed using standard Taqman probes. miR-451a levels were normalized to RNU48 small RNA. </a:t>
            </a:r>
            <a:r>
              <a:rPr lang="en-US" sz="1200" dirty="0">
                <a:latin typeface="Arial" charset="0"/>
                <a:cs typeface="Arial" charset="0"/>
              </a:rPr>
              <a:t>Mean fold </a:t>
            </a:r>
            <a:r>
              <a:rPr lang="en-US" sz="1200" dirty="0" smtClean="0">
                <a:latin typeface="Arial" charset="0"/>
                <a:cs typeface="Arial" charset="0"/>
              </a:rPr>
              <a:t>change of biological replicates is depicted. </a:t>
            </a:r>
            <a:endParaRPr lang="en-US" sz="1200" dirty="0">
              <a:latin typeface="Helvetica"/>
              <a:cs typeface="Helvetica"/>
            </a:endParaRPr>
          </a:p>
        </p:txBody>
      </p:sp>
    </p:spTree>
    <p:extLst>
      <p:ext uri="{BB962C8B-B14F-4D97-AF65-F5344CB8AC3E}">
        <p14:creationId xmlns:p14="http://schemas.microsoft.com/office/powerpoint/2010/main" val="3468495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74639" y="4248661"/>
            <a:ext cx="4043943" cy="3120134"/>
          </a:xfrm>
          <a:prstGeom prst="rect">
            <a:avLst/>
          </a:prstGeom>
        </p:spPr>
      </p:pic>
      <p:grpSp>
        <p:nvGrpSpPr>
          <p:cNvPr id="17" name="Group 16"/>
          <p:cNvGrpSpPr/>
          <p:nvPr/>
        </p:nvGrpSpPr>
        <p:grpSpPr>
          <a:xfrm>
            <a:off x="1061292" y="928862"/>
            <a:ext cx="4480266" cy="2795605"/>
            <a:chOff x="685800" y="989004"/>
            <a:chExt cx="5046960" cy="3180480"/>
          </a:xfrm>
        </p:grpSpPr>
        <p:pic>
          <p:nvPicPr>
            <p:cNvPr id="6" name="Picture 5"/>
            <p:cNvPicPr>
              <a:picLocks noChangeAspect="1"/>
            </p:cNvPicPr>
            <p:nvPr/>
          </p:nvPicPr>
          <p:blipFill>
            <a:blip r:embed="rId3"/>
            <a:stretch>
              <a:fillRect/>
            </a:stretch>
          </p:blipFill>
          <p:spPr>
            <a:xfrm>
              <a:off x="685800" y="1124914"/>
              <a:ext cx="5046960" cy="3044570"/>
            </a:xfrm>
            <a:prstGeom prst="rect">
              <a:avLst/>
            </a:prstGeom>
          </p:spPr>
        </p:pic>
        <p:grpSp>
          <p:nvGrpSpPr>
            <p:cNvPr id="10" name="Group 9"/>
            <p:cNvGrpSpPr/>
            <p:nvPr/>
          </p:nvGrpSpPr>
          <p:grpSpPr>
            <a:xfrm>
              <a:off x="1924153" y="989004"/>
              <a:ext cx="454689" cy="455194"/>
              <a:chOff x="1924153" y="989004"/>
              <a:chExt cx="454689" cy="455194"/>
            </a:xfrm>
          </p:grpSpPr>
          <p:cxnSp>
            <p:nvCxnSpPr>
              <p:cNvPr id="8" name="Straight Connector 7"/>
              <p:cNvCxnSpPr/>
              <p:nvPr/>
            </p:nvCxnSpPr>
            <p:spPr>
              <a:xfrm>
                <a:off x="1924153" y="1308577"/>
                <a:ext cx="454689"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2014617" y="989004"/>
                <a:ext cx="323592" cy="455194"/>
              </a:xfrm>
              <a:prstGeom prst="rect">
                <a:avLst/>
              </a:prstGeom>
              <a:noFill/>
            </p:spPr>
            <p:txBody>
              <a:bodyPr wrap="none" rtlCol="0">
                <a:spAutoFit/>
              </a:bodyPr>
              <a:lstStyle/>
              <a:p>
                <a:r>
                  <a:rPr lang="en-US" sz="2000" dirty="0" smtClean="0">
                    <a:latin typeface="Helvetica"/>
                    <a:cs typeface="Helvetica"/>
                  </a:rPr>
                  <a:t>*</a:t>
                </a:r>
                <a:endParaRPr lang="en-US" sz="2000" dirty="0">
                  <a:latin typeface="Helvetica"/>
                  <a:cs typeface="Helvetica"/>
                </a:endParaRPr>
              </a:p>
            </p:txBody>
          </p:sp>
        </p:grpSp>
        <p:grpSp>
          <p:nvGrpSpPr>
            <p:cNvPr id="11" name="Group 10"/>
            <p:cNvGrpSpPr/>
            <p:nvPr/>
          </p:nvGrpSpPr>
          <p:grpSpPr>
            <a:xfrm>
              <a:off x="4436847" y="1669804"/>
              <a:ext cx="454689" cy="455194"/>
              <a:chOff x="1924153" y="1040320"/>
              <a:chExt cx="454689" cy="455194"/>
            </a:xfrm>
          </p:grpSpPr>
          <p:cxnSp>
            <p:nvCxnSpPr>
              <p:cNvPr id="12" name="Straight Connector 11"/>
              <p:cNvCxnSpPr/>
              <p:nvPr/>
            </p:nvCxnSpPr>
            <p:spPr>
              <a:xfrm>
                <a:off x="1924153" y="1308577"/>
                <a:ext cx="454689"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2014617" y="1040320"/>
                <a:ext cx="323592" cy="455194"/>
              </a:xfrm>
              <a:prstGeom prst="rect">
                <a:avLst/>
              </a:prstGeom>
              <a:noFill/>
            </p:spPr>
            <p:txBody>
              <a:bodyPr wrap="none" rtlCol="0">
                <a:spAutoFit/>
              </a:bodyPr>
              <a:lstStyle/>
              <a:p>
                <a:r>
                  <a:rPr lang="en-US" sz="2000" dirty="0" smtClean="0">
                    <a:latin typeface="Helvetica"/>
                    <a:cs typeface="Helvetica"/>
                  </a:rPr>
                  <a:t>*</a:t>
                </a:r>
                <a:endParaRPr lang="en-US" sz="2000" dirty="0">
                  <a:latin typeface="Helvetica"/>
                  <a:cs typeface="Helvetica"/>
                </a:endParaRPr>
              </a:p>
            </p:txBody>
          </p:sp>
        </p:grpSp>
        <p:grpSp>
          <p:nvGrpSpPr>
            <p:cNvPr id="14" name="Group 13"/>
            <p:cNvGrpSpPr/>
            <p:nvPr/>
          </p:nvGrpSpPr>
          <p:grpSpPr>
            <a:xfrm>
              <a:off x="3203857" y="1141404"/>
              <a:ext cx="454689" cy="455194"/>
              <a:chOff x="1924153" y="989004"/>
              <a:chExt cx="454689" cy="455194"/>
            </a:xfrm>
          </p:grpSpPr>
          <p:cxnSp>
            <p:nvCxnSpPr>
              <p:cNvPr id="15" name="Straight Connector 14"/>
              <p:cNvCxnSpPr/>
              <p:nvPr/>
            </p:nvCxnSpPr>
            <p:spPr>
              <a:xfrm>
                <a:off x="1924153" y="1308577"/>
                <a:ext cx="454689"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2014617" y="989004"/>
                <a:ext cx="323592" cy="455194"/>
              </a:xfrm>
              <a:prstGeom prst="rect">
                <a:avLst/>
              </a:prstGeom>
              <a:noFill/>
            </p:spPr>
            <p:txBody>
              <a:bodyPr wrap="none" rtlCol="0">
                <a:spAutoFit/>
              </a:bodyPr>
              <a:lstStyle/>
              <a:p>
                <a:r>
                  <a:rPr lang="en-US" sz="2000" dirty="0" smtClean="0">
                    <a:latin typeface="Helvetica"/>
                    <a:cs typeface="Helvetica"/>
                  </a:rPr>
                  <a:t>*</a:t>
                </a:r>
                <a:endParaRPr lang="en-US" sz="2000" dirty="0">
                  <a:latin typeface="Helvetica"/>
                  <a:cs typeface="Helvetica"/>
                </a:endParaRPr>
              </a:p>
            </p:txBody>
          </p:sp>
        </p:grpSp>
      </p:grpSp>
      <p:sp>
        <p:nvSpPr>
          <p:cNvPr id="18" name="TextBox 17"/>
          <p:cNvSpPr txBox="1"/>
          <p:nvPr/>
        </p:nvSpPr>
        <p:spPr>
          <a:xfrm>
            <a:off x="2378842" y="650451"/>
            <a:ext cx="1818226" cy="276999"/>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sz="1200" dirty="0" smtClean="0">
                <a:latin typeface="Helvetica"/>
                <a:cs typeface="Helvetica"/>
              </a:rPr>
              <a:t>2D Culture – CT26 cells</a:t>
            </a:r>
            <a:endParaRPr lang="en-US" sz="1200" dirty="0">
              <a:latin typeface="Helvetica"/>
              <a:cs typeface="Helvetica"/>
            </a:endParaRPr>
          </a:p>
        </p:txBody>
      </p:sp>
      <p:sp>
        <p:nvSpPr>
          <p:cNvPr id="19" name="TextBox 18"/>
          <p:cNvSpPr txBox="1"/>
          <p:nvPr/>
        </p:nvSpPr>
        <p:spPr>
          <a:xfrm>
            <a:off x="3549227" y="85282"/>
            <a:ext cx="2958976" cy="307777"/>
          </a:xfrm>
          <a:prstGeom prst="rect">
            <a:avLst/>
          </a:prstGeom>
          <a:noFill/>
        </p:spPr>
        <p:txBody>
          <a:bodyPr wrap="none" rtlCol="0">
            <a:spAutoFit/>
          </a:bodyPr>
          <a:lstStyle/>
          <a:p>
            <a:r>
              <a:rPr lang="en-US" sz="1400" dirty="0" smtClean="0">
                <a:latin typeface="Helvetica"/>
                <a:cs typeface="Helvetica"/>
              </a:rPr>
              <a:t>Ruhl et al, Supplementary Figure 5</a:t>
            </a:r>
            <a:endParaRPr lang="en-US" sz="1400" dirty="0">
              <a:latin typeface="Helvetica"/>
              <a:cs typeface="Helvetica"/>
            </a:endParaRPr>
          </a:p>
        </p:txBody>
      </p:sp>
      <p:sp>
        <p:nvSpPr>
          <p:cNvPr id="20" name="Rectangle 19"/>
          <p:cNvSpPr/>
          <p:nvPr/>
        </p:nvSpPr>
        <p:spPr>
          <a:xfrm>
            <a:off x="386669" y="7386131"/>
            <a:ext cx="6325117" cy="1600439"/>
          </a:xfrm>
          <a:prstGeom prst="rect">
            <a:avLst/>
          </a:prstGeom>
        </p:spPr>
        <p:txBody>
          <a:bodyPr wrap="square">
            <a:spAutoFit/>
          </a:bodyPr>
          <a:lstStyle/>
          <a:p>
            <a:r>
              <a:rPr lang="en-US" sz="1200" b="1" dirty="0" smtClean="0">
                <a:latin typeface="Helvetica"/>
                <a:cs typeface="Helvetica"/>
              </a:rPr>
              <a:t>Supplementary Figure 5. </a:t>
            </a:r>
            <a:r>
              <a:rPr lang="en-US" sz="1200" b="1" dirty="0">
                <a:latin typeface="Helvetica"/>
                <a:cs typeface="Helvetica"/>
              </a:rPr>
              <a:t>Ectopic expression of miR-451a inhibits </a:t>
            </a:r>
            <a:r>
              <a:rPr lang="en-US" sz="1200" b="1" dirty="0" smtClean="0">
                <a:latin typeface="Helvetica"/>
                <a:cs typeface="Helvetica"/>
              </a:rPr>
              <a:t>proliferation and clonogenic survival </a:t>
            </a:r>
            <a:r>
              <a:rPr lang="en-US" sz="1200" b="1" dirty="0">
                <a:latin typeface="Helvetica"/>
                <a:cs typeface="Helvetica"/>
              </a:rPr>
              <a:t>of </a:t>
            </a:r>
            <a:r>
              <a:rPr lang="en-US" sz="1200" b="1" dirty="0" smtClean="0">
                <a:latin typeface="Helvetica"/>
                <a:cs typeface="Helvetica"/>
              </a:rPr>
              <a:t>CT26 </a:t>
            </a:r>
            <a:r>
              <a:rPr lang="en-US" sz="1200" b="1" dirty="0">
                <a:latin typeface="Helvetica"/>
                <a:cs typeface="Helvetica"/>
              </a:rPr>
              <a:t>cells. </a:t>
            </a:r>
            <a:r>
              <a:rPr lang="en-US" sz="1200" dirty="0" smtClean="0">
                <a:latin typeface="Helvetica"/>
                <a:cs typeface="Helvetica"/>
              </a:rPr>
              <a:t>CT26 </a:t>
            </a:r>
            <a:r>
              <a:rPr lang="en-US" sz="1200" dirty="0">
                <a:latin typeface="Helvetica"/>
                <a:cs typeface="Helvetica"/>
              </a:rPr>
              <a:t>were transfected with a miR-451a mimic or a control mimic. </a:t>
            </a:r>
            <a:r>
              <a:rPr lang="en-US" sz="1200" dirty="0" smtClean="0">
                <a:latin typeface="Helvetica"/>
                <a:cs typeface="Helvetica"/>
              </a:rPr>
              <a:t>A) Proliferation </a:t>
            </a:r>
            <a:r>
              <a:rPr lang="en-US" sz="1200" dirty="0">
                <a:latin typeface="Helvetica"/>
                <a:cs typeface="Helvetica"/>
              </a:rPr>
              <a:t>was analyzed 48 hours after radiation </a:t>
            </a:r>
            <a:r>
              <a:rPr lang="en-US" sz="1200" dirty="0" smtClean="0">
                <a:latin typeface="Helvetica"/>
                <a:cs typeface="Helvetica"/>
              </a:rPr>
              <a:t>with </a:t>
            </a:r>
            <a:r>
              <a:rPr lang="en-US" sz="1200" dirty="0">
                <a:latin typeface="Helvetica"/>
                <a:cs typeface="Helvetica"/>
              </a:rPr>
              <a:t>the indicated doses. Bars depict mean ± </a:t>
            </a:r>
            <a:r>
              <a:rPr lang="en-US" sz="1200" dirty="0" err="1">
                <a:latin typeface="Helvetica"/>
                <a:cs typeface="Helvetica"/>
              </a:rPr>
              <a:t>s.e.m</a:t>
            </a:r>
            <a:r>
              <a:rPr lang="en-US" sz="1200" dirty="0">
                <a:latin typeface="Helvetica"/>
                <a:cs typeface="Helvetica"/>
              </a:rPr>
              <a:t>. of triplicate wells. </a:t>
            </a:r>
            <a:r>
              <a:rPr lang="en-US" sz="1200" dirty="0" smtClean="0">
                <a:latin typeface="Helvetica"/>
                <a:cs typeface="Helvetica"/>
              </a:rPr>
              <a:t>* </a:t>
            </a:r>
            <a:r>
              <a:rPr lang="en-US" sz="1200" dirty="0">
                <a:latin typeface="Helvetica"/>
                <a:cs typeface="Helvetica"/>
              </a:rPr>
              <a:t>indicates </a:t>
            </a:r>
            <a:r>
              <a:rPr lang="en-US" sz="1200" i="1" dirty="0">
                <a:latin typeface="Helvetica"/>
                <a:cs typeface="Helvetica"/>
              </a:rPr>
              <a:t>P</a:t>
            </a:r>
            <a:r>
              <a:rPr lang="en-US" sz="1200" dirty="0">
                <a:latin typeface="Helvetica"/>
                <a:cs typeface="Helvetica"/>
              </a:rPr>
              <a:t>&lt; 0.01 on a two-tailed Student’s T-</a:t>
            </a:r>
            <a:r>
              <a:rPr lang="en-US" sz="1200" dirty="0" smtClean="0">
                <a:latin typeface="Helvetica"/>
                <a:cs typeface="Helvetica"/>
              </a:rPr>
              <a:t>test B)</a:t>
            </a:r>
            <a:r>
              <a:rPr lang="en-US" sz="1200" dirty="0">
                <a:latin typeface="Arial" charset="0"/>
                <a:cs typeface="Arial" charset="0"/>
              </a:rPr>
              <a:t> </a:t>
            </a:r>
            <a:r>
              <a:rPr lang="en-US" sz="1200" dirty="0" smtClean="0">
                <a:latin typeface="Arial" charset="0"/>
                <a:cs typeface="Arial" charset="0"/>
              </a:rPr>
              <a:t>Cells were plated on 6 well plates. 12</a:t>
            </a:r>
            <a:r>
              <a:rPr lang="en-US" sz="1200" dirty="0">
                <a:latin typeface="Arial" charset="0"/>
                <a:cs typeface="Arial" charset="0"/>
              </a:rPr>
              <a:t>-14 days after plating, cells were fixed and stained with crystal violet and colonies were counted. Surviving fraction was calculated based on the colony numbers normalized to the plating efficiency. Mean of triplicate wells is plotted</a:t>
            </a:r>
            <a:r>
              <a:rPr lang="en-US" sz="1200" dirty="0" smtClean="0">
                <a:latin typeface="Arial" charset="0"/>
                <a:cs typeface="Arial" charset="0"/>
              </a:rPr>
              <a:t>. *</a:t>
            </a:r>
            <a:r>
              <a:rPr lang="en-US" sz="1200" i="1" dirty="0">
                <a:latin typeface="Helvetica"/>
                <a:cs typeface="Helvetica"/>
              </a:rPr>
              <a:t>P</a:t>
            </a:r>
            <a:r>
              <a:rPr lang="en-US" sz="1200" dirty="0">
                <a:latin typeface="Helvetica"/>
                <a:cs typeface="Helvetica"/>
              </a:rPr>
              <a:t>&lt; </a:t>
            </a:r>
            <a:r>
              <a:rPr lang="en-US" sz="1200" dirty="0" smtClean="0">
                <a:latin typeface="Helvetica"/>
                <a:cs typeface="Helvetica"/>
              </a:rPr>
              <a:t>0.05 </a:t>
            </a:r>
            <a:r>
              <a:rPr lang="en-US" sz="1200" dirty="0">
                <a:latin typeface="Helvetica"/>
                <a:cs typeface="Helvetica"/>
              </a:rPr>
              <a:t>on a two-tailed Student’s T-</a:t>
            </a:r>
            <a:r>
              <a:rPr lang="en-US" sz="1200" dirty="0" smtClean="0">
                <a:latin typeface="Helvetica"/>
                <a:cs typeface="Helvetica"/>
              </a:rPr>
              <a:t>test. </a:t>
            </a:r>
            <a:endParaRPr lang="en-US" sz="1200" dirty="0">
              <a:latin typeface="Helvetica"/>
              <a:cs typeface="Helvetica"/>
            </a:endParaRPr>
          </a:p>
        </p:txBody>
      </p:sp>
      <p:sp>
        <p:nvSpPr>
          <p:cNvPr id="23" name="TextBox 22"/>
          <p:cNvSpPr txBox="1"/>
          <p:nvPr/>
        </p:nvSpPr>
        <p:spPr>
          <a:xfrm>
            <a:off x="1952439" y="4413249"/>
            <a:ext cx="287258" cy="400110"/>
          </a:xfrm>
          <a:prstGeom prst="rect">
            <a:avLst/>
          </a:prstGeom>
          <a:noFill/>
        </p:spPr>
        <p:txBody>
          <a:bodyPr wrap="none" rtlCol="0">
            <a:spAutoFit/>
          </a:bodyPr>
          <a:lstStyle/>
          <a:p>
            <a:r>
              <a:rPr lang="en-US" sz="2000" dirty="0" smtClean="0">
                <a:latin typeface="Helvetica"/>
                <a:cs typeface="Helvetica"/>
              </a:rPr>
              <a:t>*</a:t>
            </a:r>
            <a:endParaRPr lang="en-US" sz="2000" dirty="0">
              <a:latin typeface="Helvetica"/>
              <a:cs typeface="Helvetica"/>
            </a:endParaRPr>
          </a:p>
        </p:txBody>
      </p:sp>
      <p:sp>
        <p:nvSpPr>
          <p:cNvPr id="24" name="TextBox 23"/>
          <p:cNvSpPr txBox="1"/>
          <p:nvPr/>
        </p:nvSpPr>
        <p:spPr>
          <a:xfrm>
            <a:off x="2880203" y="4917341"/>
            <a:ext cx="287258" cy="400110"/>
          </a:xfrm>
          <a:prstGeom prst="rect">
            <a:avLst/>
          </a:prstGeom>
          <a:noFill/>
        </p:spPr>
        <p:txBody>
          <a:bodyPr wrap="none" rtlCol="0">
            <a:spAutoFit/>
          </a:bodyPr>
          <a:lstStyle/>
          <a:p>
            <a:r>
              <a:rPr lang="en-US" sz="2000" dirty="0" smtClean="0">
                <a:latin typeface="Helvetica"/>
                <a:cs typeface="Helvetica"/>
              </a:rPr>
              <a:t>*</a:t>
            </a:r>
            <a:endParaRPr lang="en-US" sz="2000" dirty="0">
              <a:latin typeface="Helvetica"/>
              <a:cs typeface="Helvetica"/>
            </a:endParaRPr>
          </a:p>
        </p:txBody>
      </p:sp>
      <p:sp>
        <p:nvSpPr>
          <p:cNvPr id="25" name="TextBox 24"/>
          <p:cNvSpPr txBox="1"/>
          <p:nvPr/>
        </p:nvSpPr>
        <p:spPr>
          <a:xfrm>
            <a:off x="4263196" y="5462143"/>
            <a:ext cx="287258" cy="400110"/>
          </a:xfrm>
          <a:prstGeom prst="rect">
            <a:avLst/>
          </a:prstGeom>
          <a:noFill/>
        </p:spPr>
        <p:txBody>
          <a:bodyPr wrap="none" rtlCol="0">
            <a:spAutoFit/>
          </a:bodyPr>
          <a:lstStyle/>
          <a:p>
            <a:r>
              <a:rPr lang="en-US" sz="2000" dirty="0" smtClean="0">
                <a:latin typeface="Helvetica"/>
                <a:cs typeface="Helvetica"/>
              </a:rPr>
              <a:t>*</a:t>
            </a:r>
            <a:endParaRPr lang="en-US" sz="2000" dirty="0">
              <a:latin typeface="Helvetica"/>
              <a:cs typeface="Helvetica"/>
            </a:endParaRPr>
          </a:p>
        </p:txBody>
      </p:sp>
      <p:sp>
        <p:nvSpPr>
          <p:cNvPr id="26" name="TextBox 25"/>
          <p:cNvSpPr txBox="1"/>
          <p:nvPr/>
        </p:nvSpPr>
        <p:spPr>
          <a:xfrm>
            <a:off x="2361842" y="3971662"/>
            <a:ext cx="2374268" cy="276999"/>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sz="1200" dirty="0" err="1" smtClean="0">
                <a:latin typeface="Helvetica"/>
                <a:cs typeface="Helvetica"/>
              </a:rPr>
              <a:t>Clonogenic</a:t>
            </a:r>
            <a:r>
              <a:rPr lang="en-US" sz="1200" dirty="0" smtClean="0">
                <a:latin typeface="Helvetica"/>
                <a:cs typeface="Helvetica"/>
              </a:rPr>
              <a:t> survival– CT26 cells</a:t>
            </a:r>
            <a:endParaRPr lang="en-US" sz="1200" dirty="0">
              <a:latin typeface="Helvetica"/>
              <a:cs typeface="Helvetica"/>
            </a:endParaRPr>
          </a:p>
        </p:txBody>
      </p:sp>
      <p:sp>
        <p:nvSpPr>
          <p:cNvPr id="27" name="TextBox 26"/>
          <p:cNvSpPr txBox="1"/>
          <p:nvPr/>
        </p:nvSpPr>
        <p:spPr>
          <a:xfrm>
            <a:off x="386669" y="833897"/>
            <a:ext cx="318229" cy="369332"/>
          </a:xfrm>
          <a:prstGeom prst="rect">
            <a:avLst/>
          </a:prstGeom>
          <a:noFill/>
        </p:spPr>
        <p:txBody>
          <a:bodyPr wrap="none" rtlCol="0">
            <a:spAutoFit/>
          </a:bodyPr>
          <a:lstStyle/>
          <a:p>
            <a:r>
              <a:rPr lang="en-US" dirty="0" smtClean="0"/>
              <a:t>A</a:t>
            </a:r>
            <a:endParaRPr lang="en-US" dirty="0"/>
          </a:p>
        </p:txBody>
      </p:sp>
      <p:sp>
        <p:nvSpPr>
          <p:cNvPr id="28" name="TextBox 27"/>
          <p:cNvSpPr txBox="1"/>
          <p:nvPr/>
        </p:nvSpPr>
        <p:spPr>
          <a:xfrm>
            <a:off x="487132" y="3971660"/>
            <a:ext cx="312906" cy="369332"/>
          </a:xfrm>
          <a:prstGeom prst="rect">
            <a:avLst/>
          </a:prstGeom>
          <a:noFill/>
        </p:spPr>
        <p:txBody>
          <a:bodyPr wrap="none" rtlCol="0">
            <a:spAutoFit/>
          </a:bodyPr>
          <a:lstStyle/>
          <a:p>
            <a:r>
              <a:rPr lang="en-US" dirty="0" smtClean="0"/>
              <a:t>B</a:t>
            </a:r>
            <a:endParaRPr lang="en-US" dirty="0"/>
          </a:p>
        </p:txBody>
      </p:sp>
    </p:spTree>
    <p:extLst>
      <p:ext uri="{BB962C8B-B14F-4D97-AF65-F5344CB8AC3E}">
        <p14:creationId xmlns:p14="http://schemas.microsoft.com/office/powerpoint/2010/main" val="389188700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053816" y="1677356"/>
            <a:ext cx="4760757" cy="3328495"/>
          </a:xfrm>
          <a:prstGeom prst="rect">
            <a:avLst/>
          </a:prstGeom>
        </p:spPr>
      </p:pic>
      <p:sp>
        <p:nvSpPr>
          <p:cNvPr id="5" name="Rectangle 4"/>
          <p:cNvSpPr/>
          <p:nvPr/>
        </p:nvSpPr>
        <p:spPr>
          <a:xfrm>
            <a:off x="395299" y="5064269"/>
            <a:ext cx="6015776" cy="1015663"/>
          </a:xfrm>
          <a:prstGeom prst="rect">
            <a:avLst/>
          </a:prstGeom>
        </p:spPr>
        <p:txBody>
          <a:bodyPr wrap="square">
            <a:spAutoFit/>
          </a:bodyPr>
          <a:lstStyle/>
          <a:p>
            <a:r>
              <a:rPr lang="en-US" sz="1200" b="1" dirty="0" smtClean="0">
                <a:latin typeface="Arial" charset="0"/>
                <a:cs typeface="Arial" charset="0"/>
              </a:rPr>
              <a:t>Supplementary Figure 6. Inhibition of miR-451a does not affect proliferation of endothelial cells in </a:t>
            </a:r>
            <a:r>
              <a:rPr lang="en-US" sz="1200" b="1" smtClean="0">
                <a:latin typeface="Arial" charset="0"/>
                <a:cs typeface="Arial" charset="0"/>
              </a:rPr>
              <a:t>response radiation</a:t>
            </a:r>
            <a:r>
              <a:rPr lang="en-US" sz="1200" smtClean="0">
                <a:latin typeface="Arial" charset="0"/>
                <a:cs typeface="Arial" charset="0"/>
              </a:rPr>
              <a:t>.  </a:t>
            </a:r>
            <a:r>
              <a:rPr lang="en-US" sz="1200" dirty="0" smtClean="0">
                <a:latin typeface="Arial" charset="0"/>
                <a:cs typeface="Arial" charset="0"/>
              </a:rPr>
              <a:t>HUVECs </a:t>
            </a:r>
            <a:r>
              <a:rPr lang="en-US" sz="1200" dirty="0">
                <a:latin typeface="Arial" charset="0"/>
                <a:cs typeface="Arial" charset="0"/>
              </a:rPr>
              <a:t>were transfected with a miR-451a inhibitor (anti-miR-451a) or a control anti-miR. Proliferation was analyzed 48 hours after radiation with the indicated doses. Bars indicate Mean + SEM. Interaction between Anti-miR-451a and radiation not significant (Two factor ANOVA).</a:t>
            </a:r>
            <a:endParaRPr lang="en-US" sz="1200" dirty="0">
              <a:latin typeface="Helvetica"/>
              <a:cs typeface="Helvetica"/>
            </a:endParaRPr>
          </a:p>
        </p:txBody>
      </p:sp>
      <p:sp>
        <p:nvSpPr>
          <p:cNvPr id="6" name="TextBox 5"/>
          <p:cNvSpPr txBox="1"/>
          <p:nvPr/>
        </p:nvSpPr>
        <p:spPr>
          <a:xfrm>
            <a:off x="3549227" y="85282"/>
            <a:ext cx="2958976" cy="307777"/>
          </a:xfrm>
          <a:prstGeom prst="rect">
            <a:avLst/>
          </a:prstGeom>
          <a:noFill/>
        </p:spPr>
        <p:txBody>
          <a:bodyPr wrap="none" rtlCol="0">
            <a:spAutoFit/>
          </a:bodyPr>
          <a:lstStyle/>
          <a:p>
            <a:r>
              <a:rPr lang="en-US" sz="1400" dirty="0" smtClean="0">
                <a:latin typeface="Helvetica"/>
                <a:cs typeface="Helvetica"/>
              </a:rPr>
              <a:t>Ruhl et al, Supplementary Figure 6</a:t>
            </a:r>
            <a:endParaRPr lang="en-US" sz="1400" dirty="0">
              <a:latin typeface="Helvetica"/>
              <a:cs typeface="Helvetica"/>
            </a:endParaRPr>
          </a:p>
        </p:txBody>
      </p:sp>
    </p:spTree>
    <p:extLst>
      <p:ext uri="{BB962C8B-B14F-4D97-AF65-F5344CB8AC3E}">
        <p14:creationId xmlns:p14="http://schemas.microsoft.com/office/powerpoint/2010/main" val="3549437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49227" y="85282"/>
            <a:ext cx="2958976" cy="307777"/>
          </a:xfrm>
          <a:prstGeom prst="rect">
            <a:avLst/>
          </a:prstGeom>
          <a:noFill/>
        </p:spPr>
        <p:txBody>
          <a:bodyPr wrap="none" rtlCol="0">
            <a:spAutoFit/>
          </a:bodyPr>
          <a:lstStyle/>
          <a:p>
            <a:r>
              <a:rPr lang="en-US" sz="1400" dirty="0" smtClean="0">
                <a:latin typeface="Helvetica"/>
                <a:cs typeface="Helvetica"/>
              </a:rPr>
              <a:t>Ruhl et al, Supplementary Figure 7</a:t>
            </a:r>
            <a:endParaRPr lang="en-US" sz="1400" dirty="0">
              <a:latin typeface="Helvetica"/>
              <a:cs typeface="Helvetica"/>
            </a:endParaRPr>
          </a:p>
        </p:txBody>
      </p:sp>
      <p:pic>
        <p:nvPicPr>
          <p:cNvPr id="8" name="Picture 7"/>
          <p:cNvPicPr>
            <a:picLocks noChangeAspect="1"/>
          </p:cNvPicPr>
          <p:nvPr/>
        </p:nvPicPr>
        <p:blipFill>
          <a:blip r:embed="rId2"/>
          <a:stretch>
            <a:fillRect/>
          </a:stretch>
        </p:blipFill>
        <p:spPr>
          <a:xfrm>
            <a:off x="1045174" y="1338581"/>
            <a:ext cx="4246658" cy="2552700"/>
          </a:xfrm>
          <a:prstGeom prst="rect">
            <a:avLst/>
          </a:prstGeom>
        </p:spPr>
      </p:pic>
      <p:sp>
        <p:nvSpPr>
          <p:cNvPr id="10" name="TextBox 9"/>
          <p:cNvSpPr txBox="1"/>
          <p:nvPr/>
        </p:nvSpPr>
        <p:spPr>
          <a:xfrm>
            <a:off x="2926080" y="850900"/>
            <a:ext cx="569800" cy="369332"/>
          </a:xfrm>
          <a:prstGeom prst="rect">
            <a:avLst/>
          </a:prstGeom>
          <a:noFill/>
        </p:spPr>
        <p:txBody>
          <a:bodyPr wrap="none" rtlCol="0">
            <a:spAutoFit/>
          </a:bodyPr>
          <a:lstStyle/>
          <a:p>
            <a:r>
              <a:rPr lang="en-US" dirty="0" smtClean="0">
                <a:latin typeface="Helvetica"/>
                <a:cs typeface="Helvetica"/>
              </a:rPr>
              <a:t>48h</a:t>
            </a:r>
            <a:endParaRPr lang="en-US" dirty="0">
              <a:latin typeface="Helvetica"/>
              <a:cs typeface="Helvetica"/>
            </a:endParaRPr>
          </a:p>
        </p:txBody>
      </p:sp>
      <p:grpSp>
        <p:nvGrpSpPr>
          <p:cNvPr id="39" name="Group 38"/>
          <p:cNvGrpSpPr/>
          <p:nvPr/>
        </p:nvGrpSpPr>
        <p:grpSpPr>
          <a:xfrm>
            <a:off x="947007" y="4256959"/>
            <a:ext cx="4584700" cy="2857500"/>
            <a:chOff x="1045173" y="3909060"/>
            <a:chExt cx="4584700" cy="2857500"/>
          </a:xfrm>
        </p:grpSpPr>
        <p:pic>
          <p:nvPicPr>
            <p:cNvPr id="9" name="Picture 8"/>
            <p:cNvPicPr>
              <a:picLocks noChangeAspect="1"/>
            </p:cNvPicPr>
            <p:nvPr/>
          </p:nvPicPr>
          <p:blipFill>
            <a:blip r:embed="rId3"/>
            <a:stretch>
              <a:fillRect/>
            </a:stretch>
          </p:blipFill>
          <p:spPr>
            <a:xfrm>
              <a:off x="1045173" y="4010660"/>
              <a:ext cx="4584700" cy="2755900"/>
            </a:xfrm>
            <a:prstGeom prst="rect">
              <a:avLst/>
            </a:prstGeom>
          </p:spPr>
        </p:pic>
        <p:sp>
          <p:nvSpPr>
            <p:cNvPr id="11" name="TextBox 10"/>
            <p:cNvSpPr txBox="1"/>
            <p:nvPr/>
          </p:nvSpPr>
          <p:spPr>
            <a:xfrm>
              <a:off x="3009296" y="3909060"/>
              <a:ext cx="569800" cy="369332"/>
            </a:xfrm>
            <a:prstGeom prst="rect">
              <a:avLst/>
            </a:prstGeom>
            <a:noFill/>
          </p:spPr>
          <p:txBody>
            <a:bodyPr wrap="none" rtlCol="0">
              <a:spAutoFit/>
            </a:bodyPr>
            <a:lstStyle/>
            <a:p>
              <a:r>
                <a:rPr lang="en-US" dirty="0" smtClean="0">
                  <a:latin typeface="Helvetica"/>
                  <a:cs typeface="Helvetica"/>
                </a:rPr>
                <a:t>96h</a:t>
              </a:r>
              <a:endParaRPr lang="en-US" dirty="0">
                <a:latin typeface="Helvetica"/>
                <a:cs typeface="Helvetica"/>
              </a:endParaRPr>
            </a:p>
          </p:txBody>
        </p:sp>
        <p:grpSp>
          <p:nvGrpSpPr>
            <p:cNvPr id="18" name="Group 17"/>
            <p:cNvGrpSpPr/>
            <p:nvPr/>
          </p:nvGrpSpPr>
          <p:grpSpPr>
            <a:xfrm>
              <a:off x="3901440" y="4964053"/>
              <a:ext cx="314960" cy="369332"/>
              <a:chOff x="3901440" y="4964053"/>
              <a:chExt cx="314960" cy="369332"/>
            </a:xfrm>
          </p:grpSpPr>
          <p:sp>
            <p:nvSpPr>
              <p:cNvPr id="12" name="TextBox 11"/>
              <p:cNvSpPr txBox="1"/>
              <p:nvPr/>
            </p:nvSpPr>
            <p:spPr>
              <a:xfrm>
                <a:off x="3901440" y="4964053"/>
                <a:ext cx="274497" cy="369332"/>
              </a:xfrm>
              <a:prstGeom prst="rect">
                <a:avLst/>
              </a:prstGeom>
              <a:noFill/>
            </p:spPr>
            <p:txBody>
              <a:bodyPr wrap="none" rtlCol="0">
                <a:spAutoFit/>
              </a:bodyPr>
              <a:lstStyle/>
              <a:p>
                <a:r>
                  <a:rPr lang="en-US" dirty="0" smtClean="0">
                    <a:latin typeface="Helvetica"/>
                    <a:cs typeface="Helvetica"/>
                  </a:rPr>
                  <a:t>*</a:t>
                </a:r>
                <a:endParaRPr lang="en-US" dirty="0">
                  <a:latin typeface="Helvetica"/>
                  <a:cs typeface="Helvetica"/>
                </a:endParaRPr>
              </a:p>
            </p:txBody>
          </p:sp>
          <p:cxnSp>
            <p:nvCxnSpPr>
              <p:cNvPr id="15" name="Straight Connector 14"/>
              <p:cNvCxnSpPr/>
              <p:nvPr/>
            </p:nvCxnSpPr>
            <p:spPr>
              <a:xfrm>
                <a:off x="3901440" y="5211465"/>
                <a:ext cx="314960"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7" name="Group 16"/>
            <p:cNvGrpSpPr/>
            <p:nvPr/>
          </p:nvGrpSpPr>
          <p:grpSpPr>
            <a:xfrm>
              <a:off x="4826177" y="4964053"/>
              <a:ext cx="314960" cy="369332"/>
              <a:chOff x="4826177" y="4964053"/>
              <a:chExt cx="314960" cy="369332"/>
            </a:xfrm>
          </p:grpSpPr>
          <p:sp>
            <p:nvSpPr>
              <p:cNvPr id="13" name="TextBox 12"/>
              <p:cNvSpPr txBox="1"/>
              <p:nvPr/>
            </p:nvSpPr>
            <p:spPr>
              <a:xfrm>
                <a:off x="4866640" y="4964053"/>
                <a:ext cx="274497" cy="369332"/>
              </a:xfrm>
              <a:prstGeom prst="rect">
                <a:avLst/>
              </a:prstGeom>
              <a:noFill/>
            </p:spPr>
            <p:txBody>
              <a:bodyPr wrap="none" rtlCol="0">
                <a:spAutoFit/>
              </a:bodyPr>
              <a:lstStyle/>
              <a:p>
                <a:r>
                  <a:rPr lang="en-US" dirty="0" smtClean="0">
                    <a:latin typeface="Helvetica"/>
                    <a:cs typeface="Helvetica"/>
                  </a:rPr>
                  <a:t>*</a:t>
                </a:r>
                <a:endParaRPr lang="en-US" dirty="0">
                  <a:latin typeface="Helvetica"/>
                  <a:cs typeface="Helvetica"/>
                </a:endParaRPr>
              </a:p>
            </p:txBody>
          </p:sp>
          <p:cxnSp>
            <p:nvCxnSpPr>
              <p:cNvPr id="16" name="Straight Connector 15"/>
              <p:cNvCxnSpPr/>
              <p:nvPr/>
            </p:nvCxnSpPr>
            <p:spPr>
              <a:xfrm>
                <a:off x="4826177" y="5211465"/>
                <a:ext cx="314960"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grpSp>
      <p:grpSp>
        <p:nvGrpSpPr>
          <p:cNvPr id="19" name="Group 18"/>
          <p:cNvGrpSpPr/>
          <p:nvPr/>
        </p:nvGrpSpPr>
        <p:grpSpPr>
          <a:xfrm>
            <a:off x="3657601" y="1865249"/>
            <a:ext cx="314960" cy="369332"/>
            <a:chOff x="3901440" y="4964053"/>
            <a:chExt cx="314960" cy="369332"/>
          </a:xfrm>
        </p:grpSpPr>
        <p:sp>
          <p:nvSpPr>
            <p:cNvPr id="20" name="TextBox 19"/>
            <p:cNvSpPr txBox="1"/>
            <p:nvPr/>
          </p:nvSpPr>
          <p:spPr>
            <a:xfrm>
              <a:off x="3901440" y="4964053"/>
              <a:ext cx="274497" cy="369332"/>
            </a:xfrm>
            <a:prstGeom prst="rect">
              <a:avLst/>
            </a:prstGeom>
            <a:noFill/>
          </p:spPr>
          <p:txBody>
            <a:bodyPr wrap="none" rtlCol="0">
              <a:spAutoFit/>
            </a:bodyPr>
            <a:lstStyle/>
            <a:p>
              <a:r>
                <a:rPr lang="en-US" dirty="0" smtClean="0">
                  <a:latin typeface="Helvetica"/>
                  <a:cs typeface="Helvetica"/>
                </a:rPr>
                <a:t>*</a:t>
              </a:r>
              <a:endParaRPr lang="en-US" dirty="0">
                <a:latin typeface="Helvetica"/>
                <a:cs typeface="Helvetica"/>
              </a:endParaRPr>
            </a:p>
          </p:txBody>
        </p:sp>
        <p:cxnSp>
          <p:nvCxnSpPr>
            <p:cNvPr id="21" name="Straight Connector 20"/>
            <p:cNvCxnSpPr/>
            <p:nvPr/>
          </p:nvCxnSpPr>
          <p:spPr>
            <a:xfrm>
              <a:off x="3901440" y="5211465"/>
              <a:ext cx="314960"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2" name="Group 21"/>
          <p:cNvGrpSpPr/>
          <p:nvPr/>
        </p:nvGrpSpPr>
        <p:grpSpPr>
          <a:xfrm>
            <a:off x="4582338" y="1865249"/>
            <a:ext cx="314960" cy="369332"/>
            <a:chOff x="4826177" y="4964053"/>
            <a:chExt cx="314960" cy="369332"/>
          </a:xfrm>
        </p:grpSpPr>
        <p:sp>
          <p:nvSpPr>
            <p:cNvPr id="23" name="TextBox 22"/>
            <p:cNvSpPr txBox="1"/>
            <p:nvPr/>
          </p:nvSpPr>
          <p:spPr>
            <a:xfrm>
              <a:off x="4866640" y="4964053"/>
              <a:ext cx="274497" cy="369332"/>
            </a:xfrm>
            <a:prstGeom prst="rect">
              <a:avLst/>
            </a:prstGeom>
            <a:noFill/>
          </p:spPr>
          <p:txBody>
            <a:bodyPr wrap="none" rtlCol="0">
              <a:spAutoFit/>
            </a:bodyPr>
            <a:lstStyle/>
            <a:p>
              <a:r>
                <a:rPr lang="en-US" dirty="0" smtClean="0">
                  <a:latin typeface="Helvetica"/>
                  <a:cs typeface="Helvetica"/>
                </a:rPr>
                <a:t>*</a:t>
              </a:r>
              <a:endParaRPr lang="en-US" dirty="0">
                <a:latin typeface="Helvetica"/>
                <a:cs typeface="Helvetica"/>
              </a:endParaRPr>
            </a:p>
          </p:txBody>
        </p:sp>
        <p:cxnSp>
          <p:nvCxnSpPr>
            <p:cNvPr id="24" name="Straight Connector 23"/>
            <p:cNvCxnSpPr/>
            <p:nvPr/>
          </p:nvCxnSpPr>
          <p:spPr>
            <a:xfrm>
              <a:off x="4826177" y="5211465"/>
              <a:ext cx="314960"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33" name="Group 32"/>
          <p:cNvGrpSpPr/>
          <p:nvPr/>
        </p:nvGrpSpPr>
        <p:grpSpPr>
          <a:xfrm>
            <a:off x="2820064" y="1389019"/>
            <a:ext cx="314960" cy="369332"/>
            <a:chOff x="3901440" y="4964053"/>
            <a:chExt cx="314960" cy="369332"/>
          </a:xfrm>
        </p:grpSpPr>
        <p:sp>
          <p:nvSpPr>
            <p:cNvPr id="34" name="TextBox 33"/>
            <p:cNvSpPr txBox="1"/>
            <p:nvPr/>
          </p:nvSpPr>
          <p:spPr>
            <a:xfrm>
              <a:off x="3901440" y="4964053"/>
              <a:ext cx="274497" cy="369332"/>
            </a:xfrm>
            <a:prstGeom prst="rect">
              <a:avLst/>
            </a:prstGeom>
            <a:noFill/>
          </p:spPr>
          <p:txBody>
            <a:bodyPr wrap="none" rtlCol="0">
              <a:spAutoFit/>
            </a:bodyPr>
            <a:lstStyle/>
            <a:p>
              <a:r>
                <a:rPr lang="en-US" dirty="0" smtClean="0">
                  <a:latin typeface="Helvetica"/>
                  <a:cs typeface="Helvetica"/>
                </a:rPr>
                <a:t>*</a:t>
              </a:r>
              <a:endParaRPr lang="en-US" dirty="0">
                <a:latin typeface="Helvetica"/>
                <a:cs typeface="Helvetica"/>
              </a:endParaRPr>
            </a:p>
          </p:txBody>
        </p:sp>
        <p:cxnSp>
          <p:nvCxnSpPr>
            <p:cNvPr id="35" name="Straight Connector 34"/>
            <p:cNvCxnSpPr/>
            <p:nvPr/>
          </p:nvCxnSpPr>
          <p:spPr>
            <a:xfrm>
              <a:off x="3901440" y="5211465"/>
              <a:ext cx="314960"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36" name="Group 35"/>
          <p:cNvGrpSpPr/>
          <p:nvPr/>
        </p:nvGrpSpPr>
        <p:grpSpPr>
          <a:xfrm>
            <a:off x="1930401" y="1220228"/>
            <a:ext cx="314960" cy="369332"/>
            <a:chOff x="3901440" y="4964053"/>
            <a:chExt cx="314960" cy="369332"/>
          </a:xfrm>
        </p:grpSpPr>
        <p:sp>
          <p:nvSpPr>
            <p:cNvPr id="37" name="TextBox 36"/>
            <p:cNvSpPr txBox="1"/>
            <p:nvPr/>
          </p:nvSpPr>
          <p:spPr>
            <a:xfrm>
              <a:off x="3901440" y="4964053"/>
              <a:ext cx="274497" cy="369332"/>
            </a:xfrm>
            <a:prstGeom prst="rect">
              <a:avLst/>
            </a:prstGeom>
            <a:noFill/>
          </p:spPr>
          <p:txBody>
            <a:bodyPr wrap="none" rtlCol="0">
              <a:spAutoFit/>
            </a:bodyPr>
            <a:lstStyle/>
            <a:p>
              <a:r>
                <a:rPr lang="en-US" dirty="0" smtClean="0">
                  <a:latin typeface="Helvetica"/>
                  <a:cs typeface="Helvetica"/>
                </a:rPr>
                <a:t>*</a:t>
              </a:r>
              <a:endParaRPr lang="en-US" dirty="0">
                <a:latin typeface="Helvetica"/>
                <a:cs typeface="Helvetica"/>
              </a:endParaRPr>
            </a:p>
          </p:txBody>
        </p:sp>
        <p:cxnSp>
          <p:nvCxnSpPr>
            <p:cNvPr id="38" name="Straight Connector 37"/>
            <p:cNvCxnSpPr/>
            <p:nvPr/>
          </p:nvCxnSpPr>
          <p:spPr>
            <a:xfrm>
              <a:off x="3901440" y="5211465"/>
              <a:ext cx="314960"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44" name="Group 43"/>
          <p:cNvGrpSpPr/>
          <p:nvPr/>
        </p:nvGrpSpPr>
        <p:grpSpPr>
          <a:xfrm>
            <a:off x="1867756" y="3664680"/>
            <a:ext cx="3082940" cy="318934"/>
            <a:chOff x="1867756" y="3664679"/>
            <a:chExt cx="3082940" cy="318933"/>
          </a:xfrm>
        </p:grpSpPr>
        <p:sp>
          <p:nvSpPr>
            <p:cNvPr id="40" name="TextBox 39"/>
            <p:cNvSpPr txBox="1"/>
            <p:nvPr/>
          </p:nvSpPr>
          <p:spPr>
            <a:xfrm>
              <a:off x="2212763" y="3706614"/>
              <a:ext cx="646331" cy="276998"/>
            </a:xfrm>
            <a:prstGeom prst="rect">
              <a:avLst/>
            </a:prstGeom>
            <a:noFill/>
          </p:spPr>
          <p:txBody>
            <a:bodyPr wrap="none" rtlCol="0">
              <a:spAutoFit/>
            </a:bodyPr>
            <a:lstStyle/>
            <a:p>
              <a:r>
                <a:rPr lang="en-US" sz="1200" dirty="0" smtClean="0">
                  <a:latin typeface="Helvetica"/>
                  <a:cs typeface="Helvetica"/>
                </a:rPr>
                <a:t>DMSO</a:t>
              </a:r>
              <a:endParaRPr lang="en-US" sz="1200" dirty="0">
                <a:latin typeface="Helvetica"/>
                <a:cs typeface="Helvetica"/>
              </a:endParaRPr>
            </a:p>
          </p:txBody>
        </p:sp>
        <p:sp>
          <p:nvSpPr>
            <p:cNvPr id="41" name="TextBox 40"/>
            <p:cNvSpPr txBox="1"/>
            <p:nvPr/>
          </p:nvSpPr>
          <p:spPr>
            <a:xfrm>
              <a:off x="4045253" y="3676407"/>
              <a:ext cx="526632" cy="276998"/>
            </a:xfrm>
            <a:prstGeom prst="rect">
              <a:avLst/>
            </a:prstGeom>
            <a:noFill/>
          </p:spPr>
          <p:txBody>
            <a:bodyPr wrap="none" rtlCol="0">
              <a:spAutoFit/>
            </a:bodyPr>
            <a:lstStyle/>
            <a:p>
              <a:r>
                <a:rPr lang="en-US" sz="1200" dirty="0" smtClean="0">
                  <a:latin typeface="Helvetica"/>
                  <a:cs typeface="Helvetica"/>
                </a:rPr>
                <a:t>5-FU</a:t>
              </a:r>
              <a:endParaRPr lang="en-US" sz="1200" dirty="0">
                <a:latin typeface="Helvetica"/>
                <a:cs typeface="Helvetica"/>
              </a:endParaRPr>
            </a:p>
          </p:txBody>
        </p:sp>
        <p:cxnSp>
          <p:nvCxnSpPr>
            <p:cNvPr id="42" name="Straight Connector 41"/>
            <p:cNvCxnSpPr/>
            <p:nvPr/>
          </p:nvCxnSpPr>
          <p:spPr>
            <a:xfrm>
              <a:off x="1867756" y="3664680"/>
              <a:ext cx="1371600"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3579096" y="3664679"/>
              <a:ext cx="1371600"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45" name="Group 44"/>
          <p:cNvGrpSpPr/>
          <p:nvPr/>
        </p:nvGrpSpPr>
        <p:grpSpPr>
          <a:xfrm>
            <a:off x="2007757" y="7072526"/>
            <a:ext cx="3177710" cy="318934"/>
            <a:chOff x="1867756" y="3664679"/>
            <a:chExt cx="3177710" cy="318933"/>
          </a:xfrm>
        </p:grpSpPr>
        <p:sp>
          <p:nvSpPr>
            <p:cNvPr id="46" name="TextBox 45"/>
            <p:cNvSpPr txBox="1"/>
            <p:nvPr/>
          </p:nvSpPr>
          <p:spPr>
            <a:xfrm>
              <a:off x="2212763" y="3706614"/>
              <a:ext cx="646331" cy="276998"/>
            </a:xfrm>
            <a:prstGeom prst="rect">
              <a:avLst/>
            </a:prstGeom>
            <a:noFill/>
          </p:spPr>
          <p:txBody>
            <a:bodyPr wrap="none" rtlCol="0">
              <a:spAutoFit/>
            </a:bodyPr>
            <a:lstStyle/>
            <a:p>
              <a:r>
                <a:rPr lang="en-US" sz="1200" dirty="0" smtClean="0">
                  <a:latin typeface="Helvetica"/>
                  <a:cs typeface="Helvetica"/>
                </a:rPr>
                <a:t>DMSO</a:t>
              </a:r>
              <a:endParaRPr lang="en-US" sz="1200" dirty="0">
                <a:latin typeface="Helvetica"/>
                <a:cs typeface="Helvetica"/>
              </a:endParaRPr>
            </a:p>
          </p:txBody>
        </p:sp>
        <p:sp>
          <p:nvSpPr>
            <p:cNvPr id="47" name="TextBox 46"/>
            <p:cNvSpPr txBox="1"/>
            <p:nvPr/>
          </p:nvSpPr>
          <p:spPr>
            <a:xfrm>
              <a:off x="4140023" y="3676407"/>
              <a:ext cx="526632" cy="276998"/>
            </a:xfrm>
            <a:prstGeom prst="rect">
              <a:avLst/>
            </a:prstGeom>
            <a:noFill/>
          </p:spPr>
          <p:txBody>
            <a:bodyPr wrap="none" rtlCol="0">
              <a:spAutoFit/>
            </a:bodyPr>
            <a:lstStyle/>
            <a:p>
              <a:r>
                <a:rPr lang="en-US" sz="1200" dirty="0" smtClean="0">
                  <a:latin typeface="Helvetica"/>
                  <a:cs typeface="Helvetica"/>
                </a:rPr>
                <a:t>5-FU</a:t>
              </a:r>
              <a:endParaRPr lang="en-US" sz="1200" dirty="0">
                <a:latin typeface="Helvetica"/>
                <a:cs typeface="Helvetica"/>
              </a:endParaRPr>
            </a:p>
          </p:txBody>
        </p:sp>
        <p:cxnSp>
          <p:nvCxnSpPr>
            <p:cNvPr id="48" name="Straight Connector 47"/>
            <p:cNvCxnSpPr/>
            <p:nvPr/>
          </p:nvCxnSpPr>
          <p:spPr>
            <a:xfrm>
              <a:off x="1867756" y="3664680"/>
              <a:ext cx="1371600"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3673866" y="3664679"/>
              <a:ext cx="1371600"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50" name="TextBox 49"/>
          <p:cNvSpPr txBox="1"/>
          <p:nvPr/>
        </p:nvSpPr>
        <p:spPr>
          <a:xfrm>
            <a:off x="431623" y="7391459"/>
            <a:ext cx="5895469" cy="1015663"/>
          </a:xfrm>
          <a:prstGeom prst="rect">
            <a:avLst/>
          </a:prstGeom>
          <a:noFill/>
        </p:spPr>
        <p:txBody>
          <a:bodyPr wrap="square" rtlCol="0">
            <a:spAutoFit/>
          </a:bodyPr>
          <a:lstStyle/>
          <a:p>
            <a:pPr algn="just"/>
            <a:r>
              <a:rPr lang="en-US" sz="1200" b="1" dirty="0" smtClean="0">
                <a:latin typeface="Helvetica"/>
                <a:cs typeface="Helvetica"/>
              </a:rPr>
              <a:t>Supplementary Figure </a:t>
            </a:r>
            <a:r>
              <a:rPr lang="en-US" sz="1200" b="1" dirty="0" smtClean="0">
                <a:latin typeface="Helvetica"/>
                <a:cs typeface="Helvetica"/>
              </a:rPr>
              <a:t>7. </a:t>
            </a:r>
            <a:r>
              <a:rPr lang="en-US" sz="1200" b="1" dirty="0" smtClean="0">
                <a:latin typeface="Helvetica"/>
                <a:cs typeface="Helvetica"/>
              </a:rPr>
              <a:t>Ectopic expression of miR-451a inhibits of HCT-116 cells in combination with radiation and 5-FU. </a:t>
            </a:r>
            <a:r>
              <a:rPr lang="en-US" sz="1200" dirty="0" smtClean="0">
                <a:latin typeface="Arial" charset="0"/>
                <a:cs typeface="Arial" charset="0"/>
              </a:rPr>
              <a:t>HCT-116 were transfected with a miR-451a mimic or a control mimic. Proliferation was analyzed 48 or 96 hours after radiation and 5-FU (5μM) treatment. Mean of triplicate wells is plotted. * indicates </a:t>
            </a:r>
            <a:r>
              <a:rPr lang="en-US" sz="1200" i="1" dirty="0" smtClean="0">
                <a:latin typeface="Arial" charset="0"/>
                <a:cs typeface="Arial" charset="0"/>
              </a:rPr>
              <a:t>P</a:t>
            </a:r>
            <a:r>
              <a:rPr lang="en-US" sz="1200" dirty="0" smtClean="0">
                <a:latin typeface="Arial" charset="0"/>
                <a:cs typeface="Arial" charset="0"/>
              </a:rPr>
              <a:t>&lt; 0.01 on a two-tailed Student’s T-test. </a:t>
            </a:r>
            <a:endParaRPr lang="en-US" sz="1200" b="1" dirty="0">
              <a:latin typeface="Helvetica"/>
              <a:cs typeface="Helvetica"/>
            </a:endParaRPr>
          </a:p>
        </p:txBody>
      </p:sp>
    </p:spTree>
    <p:extLst>
      <p:ext uri="{BB962C8B-B14F-4D97-AF65-F5344CB8AC3E}">
        <p14:creationId xmlns:p14="http://schemas.microsoft.com/office/powerpoint/2010/main" val="277280821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49227" y="85282"/>
            <a:ext cx="2958976" cy="307777"/>
          </a:xfrm>
          <a:prstGeom prst="rect">
            <a:avLst/>
          </a:prstGeom>
          <a:noFill/>
        </p:spPr>
        <p:txBody>
          <a:bodyPr wrap="none" rtlCol="0">
            <a:spAutoFit/>
          </a:bodyPr>
          <a:lstStyle/>
          <a:p>
            <a:r>
              <a:rPr lang="en-US" sz="1400" dirty="0" smtClean="0">
                <a:latin typeface="Helvetica"/>
                <a:cs typeface="Helvetica"/>
              </a:rPr>
              <a:t>Ruhl et al, Supplementary Figure 8</a:t>
            </a:r>
            <a:endParaRPr lang="en-US" sz="1400" dirty="0">
              <a:latin typeface="Helvetica"/>
              <a:cs typeface="Helvetica"/>
            </a:endParaRPr>
          </a:p>
        </p:txBody>
      </p:sp>
      <p:pic>
        <p:nvPicPr>
          <p:cNvPr id="8" name="Picture 7"/>
          <p:cNvPicPr>
            <a:picLocks noChangeAspect="1"/>
          </p:cNvPicPr>
          <p:nvPr/>
        </p:nvPicPr>
        <p:blipFill>
          <a:blip r:embed="rId2"/>
          <a:stretch>
            <a:fillRect/>
          </a:stretch>
        </p:blipFill>
        <p:spPr>
          <a:xfrm>
            <a:off x="478460" y="971948"/>
            <a:ext cx="6141533" cy="1020958"/>
          </a:xfrm>
          <a:prstGeom prst="rect">
            <a:avLst/>
          </a:prstGeom>
        </p:spPr>
      </p:pic>
      <p:pic>
        <p:nvPicPr>
          <p:cNvPr id="9" name="Picture 8"/>
          <p:cNvPicPr>
            <a:picLocks noChangeAspect="1"/>
          </p:cNvPicPr>
          <p:nvPr/>
        </p:nvPicPr>
        <p:blipFill>
          <a:blip r:embed="rId3"/>
          <a:stretch>
            <a:fillRect/>
          </a:stretch>
        </p:blipFill>
        <p:spPr>
          <a:xfrm>
            <a:off x="478459" y="2198566"/>
            <a:ext cx="6141533" cy="1003964"/>
          </a:xfrm>
          <a:prstGeom prst="rect">
            <a:avLst/>
          </a:prstGeom>
        </p:spPr>
      </p:pic>
      <p:pic>
        <p:nvPicPr>
          <p:cNvPr id="10" name="Picture 9"/>
          <p:cNvPicPr>
            <a:picLocks noChangeAspect="1"/>
          </p:cNvPicPr>
          <p:nvPr/>
        </p:nvPicPr>
        <p:blipFill>
          <a:blip r:embed="rId4"/>
          <a:stretch>
            <a:fillRect/>
          </a:stretch>
        </p:blipFill>
        <p:spPr>
          <a:xfrm>
            <a:off x="478460" y="3370909"/>
            <a:ext cx="6141532" cy="1021499"/>
          </a:xfrm>
          <a:prstGeom prst="rect">
            <a:avLst/>
          </a:prstGeom>
        </p:spPr>
      </p:pic>
      <p:pic>
        <p:nvPicPr>
          <p:cNvPr id="11" name="Picture 10"/>
          <p:cNvPicPr>
            <a:picLocks noChangeAspect="1"/>
          </p:cNvPicPr>
          <p:nvPr/>
        </p:nvPicPr>
        <p:blipFill>
          <a:blip r:embed="rId5"/>
          <a:stretch>
            <a:fillRect/>
          </a:stretch>
        </p:blipFill>
        <p:spPr>
          <a:xfrm>
            <a:off x="478460" y="4574620"/>
            <a:ext cx="6141532" cy="1036226"/>
          </a:xfrm>
          <a:prstGeom prst="rect">
            <a:avLst/>
          </a:prstGeom>
        </p:spPr>
      </p:pic>
      <p:sp>
        <p:nvSpPr>
          <p:cNvPr id="12" name="TextBox 11"/>
          <p:cNvSpPr txBox="1"/>
          <p:nvPr/>
        </p:nvSpPr>
        <p:spPr>
          <a:xfrm>
            <a:off x="478459" y="7554284"/>
            <a:ext cx="5895469" cy="1015663"/>
          </a:xfrm>
          <a:prstGeom prst="rect">
            <a:avLst/>
          </a:prstGeom>
          <a:noFill/>
        </p:spPr>
        <p:txBody>
          <a:bodyPr wrap="square" rtlCol="0">
            <a:spAutoFit/>
          </a:bodyPr>
          <a:lstStyle/>
          <a:p>
            <a:pPr algn="just"/>
            <a:r>
              <a:rPr lang="en-US" sz="1200" b="1" dirty="0" smtClean="0">
                <a:latin typeface="Helvetica"/>
                <a:cs typeface="Helvetica"/>
              </a:rPr>
              <a:t>Supplementary Figure </a:t>
            </a:r>
            <a:r>
              <a:rPr lang="en-US" sz="1200" b="1" dirty="0">
                <a:latin typeface="Helvetica"/>
                <a:cs typeface="Helvetica"/>
              </a:rPr>
              <a:t>8</a:t>
            </a:r>
            <a:r>
              <a:rPr lang="en-US" sz="1200" b="1" dirty="0" smtClean="0">
                <a:latin typeface="Helvetica"/>
                <a:cs typeface="Helvetica"/>
              </a:rPr>
              <a:t>. </a:t>
            </a:r>
            <a:r>
              <a:rPr lang="en-US" sz="1200" b="1" dirty="0" smtClean="0">
                <a:latin typeface="Helvetica"/>
                <a:cs typeface="Helvetica"/>
              </a:rPr>
              <a:t>miR binding site predictions for miR-451a on target mRNAs. </a:t>
            </a:r>
            <a:r>
              <a:rPr lang="en-US" sz="1200" dirty="0" smtClean="0">
                <a:latin typeface="Helvetica"/>
                <a:cs typeface="Helvetica"/>
              </a:rPr>
              <a:t>Binding sites were predicted for miR-451a using </a:t>
            </a:r>
            <a:r>
              <a:rPr lang="en-US" sz="1200" dirty="0" err="1" smtClean="0">
                <a:latin typeface="Helvetica"/>
                <a:cs typeface="Helvetica"/>
              </a:rPr>
              <a:t>TargetScan</a:t>
            </a:r>
            <a:r>
              <a:rPr lang="en-US" sz="1200" dirty="0" smtClean="0">
                <a:latin typeface="Helvetica"/>
                <a:cs typeface="Helvetica"/>
              </a:rPr>
              <a:t> for CAB39, EMSY(C11orf30) and EREG. </a:t>
            </a:r>
            <a:r>
              <a:rPr lang="en-US" sz="1200" dirty="0" err="1" smtClean="0">
                <a:latin typeface="Helvetica"/>
                <a:cs typeface="Helvetica"/>
              </a:rPr>
              <a:t>microRNA.org</a:t>
            </a:r>
            <a:r>
              <a:rPr lang="en-US" sz="1200" dirty="0" smtClean="0">
                <a:latin typeface="Helvetica"/>
                <a:cs typeface="Helvetica"/>
              </a:rPr>
              <a:t> was used to predict the binding between miR-451a and MEX3C. Numbers on the mRNA sequences indicate the nucleotide position on the 3’UTRs.</a:t>
            </a:r>
            <a:endParaRPr lang="en-US" sz="1200" b="1" dirty="0">
              <a:latin typeface="Helvetica"/>
              <a:cs typeface="Helvetica"/>
            </a:endParaRPr>
          </a:p>
        </p:txBody>
      </p:sp>
    </p:spTree>
    <p:extLst>
      <p:ext uri="{BB962C8B-B14F-4D97-AF65-F5344CB8AC3E}">
        <p14:creationId xmlns:p14="http://schemas.microsoft.com/office/powerpoint/2010/main" val="13382326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4394</TotalTime>
  <Words>1009</Words>
  <Application>Microsoft Macintosh PowerPoint</Application>
  <PresentationFormat>On-screen Show (4:3)</PresentationFormat>
  <Paragraphs>69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OHSU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Sudarshan Anand</dc:creator>
  <cp:lastModifiedBy>Sudarshan Anand</cp:lastModifiedBy>
  <cp:revision>18</cp:revision>
  <dcterms:created xsi:type="dcterms:W3CDTF">2017-07-05T22:23:58Z</dcterms:created>
  <dcterms:modified xsi:type="dcterms:W3CDTF">2018-03-26T21:11:28Z</dcterms:modified>
</cp:coreProperties>
</file>