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93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B29C-C1B8-4C8D-B539-57D82024FBAC}" type="datetimeFigureOut">
              <a:rPr lang="de-DE" smtClean="0"/>
              <a:pPr/>
              <a:t>05.12.2017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ABCB-A974-4195-9544-3D3F21863D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B29C-C1B8-4C8D-B539-57D82024FBAC}" type="datetimeFigureOut">
              <a:rPr lang="de-DE" smtClean="0"/>
              <a:pPr/>
              <a:t>05.12.2017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ABCB-A974-4195-9544-3D3F21863D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B29C-C1B8-4C8D-B539-57D82024FBAC}" type="datetimeFigureOut">
              <a:rPr lang="de-DE" smtClean="0"/>
              <a:pPr/>
              <a:t>05.12.2017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ABCB-A974-4195-9544-3D3F21863D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B29C-C1B8-4C8D-B539-57D82024FBAC}" type="datetimeFigureOut">
              <a:rPr lang="de-DE" smtClean="0"/>
              <a:pPr/>
              <a:t>05.12.2017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ABCB-A974-4195-9544-3D3F21863D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B29C-C1B8-4C8D-B539-57D82024FBAC}" type="datetimeFigureOut">
              <a:rPr lang="de-DE" smtClean="0"/>
              <a:pPr/>
              <a:t>05.12.2017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ABCB-A974-4195-9544-3D3F21863D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B29C-C1B8-4C8D-B539-57D82024FBAC}" type="datetimeFigureOut">
              <a:rPr lang="de-DE" smtClean="0"/>
              <a:pPr/>
              <a:t>05.12.2017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ABCB-A974-4195-9544-3D3F21863D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B29C-C1B8-4C8D-B539-57D82024FBAC}" type="datetimeFigureOut">
              <a:rPr lang="de-DE" smtClean="0"/>
              <a:pPr/>
              <a:t>05.12.2017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ABCB-A974-4195-9544-3D3F21863D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B29C-C1B8-4C8D-B539-57D82024FBAC}" type="datetimeFigureOut">
              <a:rPr lang="de-DE" smtClean="0"/>
              <a:pPr/>
              <a:t>05.12.2017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ABCB-A974-4195-9544-3D3F21863D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B29C-C1B8-4C8D-B539-57D82024FBAC}" type="datetimeFigureOut">
              <a:rPr lang="de-DE" smtClean="0"/>
              <a:pPr/>
              <a:t>05.12.2017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ABCB-A974-4195-9544-3D3F21863D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B29C-C1B8-4C8D-B539-57D82024FBAC}" type="datetimeFigureOut">
              <a:rPr lang="de-DE" smtClean="0"/>
              <a:pPr/>
              <a:t>05.12.2017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ABCB-A974-4195-9544-3D3F21863D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B29C-C1B8-4C8D-B539-57D82024FBAC}" type="datetimeFigureOut">
              <a:rPr lang="de-DE" smtClean="0"/>
              <a:pPr/>
              <a:t>05.12.2017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ABCB-A974-4195-9544-3D3F21863D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2B29C-C1B8-4C8D-B539-57D82024FBAC}" type="datetimeFigureOut">
              <a:rPr lang="de-DE" smtClean="0"/>
              <a:pPr/>
              <a:t>05.12.2017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DABCB-A974-4195-9544-3D3F21863D5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3855633" y="116632"/>
            <a:ext cx="2560231" cy="26156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lIns="91398" tIns="45699" rIns="91398" bIns="45699" rtlCol="0">
            <a:spAutoFit/>
          </a:bodyPr>
          <a:lstStyle/>
          <a:p>
            <a:pPr algn="ctr"/>
            <a:r>
              <a:rPr lang="de-DE" sz="1100" dirty="0" err="1" smtClean="0">
                <a:latin typeface="Times New Roman" pitchFamily="18" charset="0"/>
                <a:cs typeface="Times New Roman" pitchFamily="18" charset="0"/>
              </a:rPr>
              <a:t>Raw</a:t>
            </a:r>
            <a:r>
              <a:rPr lang="de-DE" sz="1100" dirty="0" smtClean="0">
                <a:latin typeface="Times New Roman" pitchFamily="18" charset="0"/>
                <a:cs typeface="Times New Roman" pitchFamily="18" charset="0"/>
              </a:rPr>
              <a:t> material – </a:t>
            </a:r>
            <a:r>
              <a:rPr lang="de-DE" sz="1100" dirty="0" err="1" smtClean="0">
                <a:latin typeface="Times New Roman" pitchFamily="18" charset="0"/>
                <a:cs typeface="Times New Roman" pitchFamily="18" charset="0"/>
              </a:rPr>
              <a:t>Sideritidis</a:t>
            </a:r>
            <a:r>
              <a:rPr lang="de-DE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100" dirty="0" err="1" smtClean="0">
                <a:latin typeface="Times New Roman" pitchFamily="18" charset="0"/>
                <a:cs typeface="Times New Roman" pitchFamily="18" charset="0"/>
              </a:rPr>
              <a:t>scardicae</a:t>
            </a:r>
            <a:r>
              <a:rPr lang="de-DE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100" dirty="0" err="1" smtClean="0">
                <a:latin typeface="Times New Roman" pitchFamily="18" charset="0"/>
                <a:cs typeface="Times New Roman" pitchFamily="18" charset="0"/>
              </a:rPr>
              <a:t>herba</a:t>
            </a:r>
            <a:endParaRPr lang="en-US" sz="1100" dirty="0" err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553998" y="872716"/>
            <a:ext cx="1068373" cy="26156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lIns="91398" tIns="45699" rIns="91398" bIns="45699" rtlCol="0">
            <a:spAutoFit/>
          </a:bodyPr>
          <a:lstStyle/>
          <a:p>
            <a:r>
              <a:rPr lang="de-DE" sz="1100" dirty="0" smtClean="0">
                <a:latin typeface="Times New Roman" pitchFamily="18" charset="0"/>
                <a:cs typeface="Times New Roman" pitchFamily="18" charset="0"/>
              </a:rPr>
              <a:t>Primary </a:t>
            </a:r>
            <a:r>
              <a:rPr lang="de-DE" sz="1100" dirty="0" err="1" smtClean="0">
                <a:latin typeface="Times New Roman" pitchFamily="18" charset="0"/>
                <a:cs typeface="Times New Roman" pitchFamily="18" charset="0"/>
              </a:rPr>
              <a:t>extract</a:t>
            </a:r>
            <a:endParaRPr lang="en-US" sz="1100" dirty="0" err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094058" y="512676"/>
            <a:ext cx="2117803" cy="215401"/>
          </a:xfrm>
          <a:prstGeom prst="rect">
            <a:avLst/>
          </a:prstGeom>
          <a:noFill/>
        </p:spPr>
        <p:txBody>
          <a:bodyPr wrap="none" lIns="91398" tIns="45699" rIns="91398" bIns="45699" rtlCol="0">
            <a:spAutoFit/>
          </a:bodyPr>
          <a:lstStyle/>
          <a:p>
            <a:r>
              <a:rPr lang="de-DE" sz="800" dirty="0" smtClean="0">
                <a:latin typeface="Times New Roman" pitchFamily="18" charset="0"/>
                <a:cs typeface="Times New Roman" pitchFamily="18" charset="0"/>
              </a:rPr>
              <a:t>Exhaustive </a:t>
            </a:r>
            <a:r>
              <a:rPr lang="de-DE" sz="800" dirty="0" err="1" smtClean="0">
                <a:latin typeface="Times New Roman" pitchFamily="18" charset="0"/>
                <a:cs typeface="Times New Roman" pitchFamily="18" charset="0"/>
              </a:rPr>
              <a:t>extraction</a:t>
            </a:r>
            <a:r>
              <a:rPr lang="de-DE" sz="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de-DE" sz="800" dirty="0" err="1" smtClean="0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de-DE" sz="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800" dirty="0" err="1" smtClean="0">
                <a:latin typeface="Times New Roman" pitchFamily="18" charset="0"/>
                <a:cs typeface="Times New Roman" pitchFamily="18" charset="0"/>
              </a:rPr>
              <a:t>ethanol</a:t>
            </a:r>
            <a:r>
              <a:rPr lang="de-DE" sz="800" dirty="0" smtClean="0">
                <a:latin typeface="Times New Roman" pitchFamily="18" charset="0"/>
                <a:cs typeface="Times New Roman" pitchFamily="18" charset="0"/>
              </a:rPr>
              <a:t> 40% (V/V)</a:t>
            </a:r>
            <a:endParaRPr lang="en-US" sz="800" dirty="0" err="1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Gerade Verbindung 10"/>
          <p:cNvCxnSpPr/>
          <p:nvPr/>
        </p:nvCxnSpPr>
        <p:spPr>
          <a:xfrm>
            <a:off x="5634118" y="1898830"/>
            <a:ext cx="97210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>
            <a:off x="5634118" y="1898830"/>
            <a:ext cx="0" cy="36004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>
            <a:off x="6606226" y="1898830"/>
            <a:ext cx="0" cy="36004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>
            <a:off x="3689902" y="1898830"/>
            <a:ext cx="97210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4662010" y="1898830"/>
            <a:ext cx="0" cy="36004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/>
          <p:cNvCxnSpPr/>
          <p:nvPr/>
        </p:nvCxnSpPr>
        <p:spPr>
          <a:xfrm>
            <a:off x="8082390" y="1538790"/>
            <a:ext cx="0" cy="3600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>
            <a:off x="7614338" y="1898830"/>
            <a:ext cx="97210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>
            <a:off x="7614338" y="1898830"/>
            <a:ext cx="0" cy="36004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>
            <a:off x="8586446" y="1898830"/>
            <a:ext cx="0" cy="36004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>
            <a:off x="3401870" y="1304764"/>
            <a:ext cx="1374009" cy="230790"/>
          </a:xfrm>
          <a:prstGeom prst="rect">
            <a:avLst/>
          </a:prstGeom>
          <a:noFill/>
        </p:spPr>
        <p:txBody>
          <a:bodyPr wrap="none" lIns="91398" tIns="45699" rIns="91398" bIns="45699" rtlCol="0">
            <a:spAutoFit/>
          </a:bodyPr>
          <a:lstStyle/>
          <a:p>
            <a:r>
              <a:rPr lang="de-DE" sz="900" b="1" dirty="0" smtClean="0">
                <a:latin typeface="Times New Roman" pitchFamily="18" charset="0"/>
                <a:cs typeface="Times New Roman" pitchFamily="18" charset="0"/>
              </a:rPr>
              <a:t>Liquid-liquid </a:t>
            </a:r>
            <a:r>
              <a:rPr lang="de-DE" sz="900" b="1" dirty="0" err="1" smtClean="0">
                <a:latin typeface="Times New Roman" pitchFamily="18" charset="0"/>
                <a:cs typeface="Times New Roman" pitchFamily="18" charset="0"/>
              </a:rPr>
              <a:t>extraction</a:t>
            </a:r>
            <a:endParaRPr lang="en-US" sz="900" b="1" dirty="0" err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5508104" y="1304764"/>
            <a:ext cx="1643314" cy="230790"/>
          </a:xfrm>
          <a:prstGeom prst="rect">
            <a:avLst/>
          </a:prstGeom>
          <a:noFill/>
        </p:spPr>
        <p:txBody>
          <a:bodyPr wrap="none" lIns="91398" tIns="45699" rIns="91398" bIns="45699" rtlCol="0">
            <a:spAutoFit/>
          </a:bodyPr>
          <a:lstStyle/>
          <a:p>
            <a:r>
              <a:rPr lang="de-DE" sz="900" b="1" dirty="0" err="1" smtClean="0">
                <a:latin typeface="Times New Roman" pitchFamily="18" charset="0"/>
                <a:cs typeface="Times New Roman" pitchFamily="18" charset="0"/>
              </a:rPr>
              <a:t>Reprecipitation</a:t>
            </a:r>
            <a:r>
              <a:rPr lang="de-DE" sz="900" b="1" dirty="0" smtClean="0">
                <a:latin typeface="Times New Roman" pitchFamily="18" charset="0"/>
                <a:cs typeface="Times New Roman" pitchFamily="18" charset="0"/>
              </a:rPr>
              <a:t> (70 % </a:t>
            </a:r>
            <a:r>
              <a:rPr lang="de-DE" sz="900" b="1" dirty="0" err="1" smtClean="0">
                <a:latin typeface="Times New Roman" pitchFamily="18" charset="0"/>
                <a:cs typeface="Times New Roman" pitchFamily="18" charset="0"/>
              </a:rPr>
              <a:t>EtOH</a:t>
            </a:r>
            <a:r>
              <a:rPr lang="de-DE" sz="9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900" b="1" dirty="0" err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7578334" y="1304764"/>
            <a:ext cx="1008525" cy="230790"/>
          </a:xfrm>
          <a:prstGeom prst="rect">
            <a:avLst/>
          </a:prstGeom>
          <a:noFill/>
        </p:spPr>
        <p:txBody>
          <a:bodyPr wrap="none" lIns="91398" tIns="45699" rIns="91398" bIns="45699" rtlCol="0">
            <a:spAutoFit/>
          </a:bodyPr>
          <a:lstStyle/>
          <a:p>
            <a:r>
              <a:rPr lang="de-DE" sz="900" b="1" dirty="0" err="1" smtClean="0">
                <a:latin typeface="Times New Roman" pitchFamily="18" charset="0"/>
                <a:cs typeface="Times New Roman" pitchFamily="18" charset="0"/>
              </a:rPr>
              <a:t>Resin</a:t>
            </a:r>
            <a:r>
              <a:rPr lang="de-DE" sz="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900" b="1" dirty="0" err="1" smtClean="0">
                <a:latin typeface="Times New Roman" pitchFamily="18" charset="0"/>
                <a:cs typeface="Times New Roman" pitchFamily="18" charset="0"/>
              </a:rPr>
              <a:t>separation</a:t>
            </a:r>
            <a:endParaRPr lang="en-US" sz="900" b="1" dirty="0" err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3347864" y="2276872"/>
            <a:ext cx="801738" cy="2769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lIns="91398" tIns="45699" rIns="91398" bIns="45699" rtlCol="0">
            <a:spAutoFit/>
          </a:bodyPr>
          <a:lstStyle/>
          <a:p>
            <a:r>
              <a:rPr lang="de-DE" sz="1200" dirty="0" smtClean="0">
                <a:latin typeface="Times New Roman" pitchFamily="18" charset="0"/>
                <a:cs typeface="Times New Roman" pitchFamily="18" charset="0"/>
              </a:rPr>
              <a:t>n-Butanol</a:t>
            </a:r>
            <a:endParaRPr lang="en-US" sz="1200" dirty="0" err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8316416" y="2276872"/>
            <a:ext cx="550579" cy="2769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lIns="91398" tIns="45699" rIns="91398" bIns="45699" rtlCol="0">
            <a:spAutoFit/>
          </a:bodyPr>
          <a:lstStyle/>
          <a:p>
            <a:r>
              <a:rPr lang="de-DE" sz="1200" dirty="0" err="1" smtClean="0">
                <a:latin typeface="Times New Roman" pitchFamily="18" charset="0"/>
                <a:cs typeface="Times New Roman" pitchFamily="18" charset="0"/>
              </a:rPr>
              <a:t>Water</a:t>
            </a:r>
            <a:endParaRPr lang="en-US" sz="1200" dirty="0" err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4427984" y="2276872"/>
            <a:ext cx="550579" cy="2769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lIns="91398" tIns="45699" rIns="91398" bIns="45699" rtlCol="0">
            <a:spAutoFit/>
          </a:bodyPr>
          <a:lstStyle/>
          <a:p>
            <a:r>
              <a:rPr lang="de-DE" sz="1200" dirty="0" err="1" smtClean="0">
                <a:latin typeface="Times New Roman" pitchFamily="18" charset="0"/>
                <a:cs typeface="Times New Roman" pitchFamily="18" charset="0"/>
              </a:rPr>
              <a:t>Water</a:t>
            </a:r>
            <a:endParaRPr lang="en-US" sz="1200" dirty="0" err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5220072" y="2276872"/>
            <a:ext cx="921962" cy="2769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lIns="91398" tIns="45699" rIns="91398" bIns="45699" rtlCol="0">
            <a:spAutoFit/>
          </a:bodyPr>
          <a:lstStyle/>
          <a:p>
            <a:r>
              <a:rPr lang="de-DE" sz="1200" dirty="0" err="1" smtClean="0">
                <a:latin typeface="Times New Roman" pitchFamily="18" charset="0"/>
                <a:cs typeface="Times New Roman" pitchFamily="18" charset="0"/>
              </a:rPr>
              <a:t>Supernatant</a:t>
            </a:r>
            <a:endParaRPr lang="en-US" sz="1200" dirty="0" err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6228184" y="2276872"/>
            <a:ext cx="846622" cy="2769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lIns="91398" tIns="45699" rIns="91398" bIns="45699" rtlCol="0">
            <a:spAutoFit/>
          </a:bodyPr>
          <a:lstStyle/>
          <a:p>
            <a:r>
              <a:rPr lang="de-DE" sz="1200" dirty="0" err="1" smtClean="0">
                <a:latin typeface="Times New Roman" pitchFamily="18" charset="0"/>
                <a:cs typeface="Times New Roman" pitchFamily="18" charset="0"/>
              </a:rPr>
              <a:t>Precipitate</a:t>
            </a:r>
            <a:endParaRPr lang="en-US" sz="1200" dirty="0" err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7308304" y="2276872"/>
            <a:ext cx="665482" cy="2769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lIns="91398" tIns="45699" rIns="91398" bIns="45699" rtlCol="0">
            <a:spAutoFit/>
          </a:bodyPr>
          <a:lstStyle/>
          <a:p>
            <a:r>
              <a:rPr lang="de-DE" sz="12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de-DE" sz="1200" dirty="0" smtClean="0">
                <a:latin typeface="Times New Roman" pitchFamily="18" charset="0"/>
                <a:cs typeface="Times New Roman" pitchFamily="18" charset="0"/>
              </a:rPr>
              <a:t>thanol</a:t>
            </a:r>
            <a:endParaRPr lang="en-US" sz="1200" dirty="0" err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2483768" y="2276872"/>
            <a:ext cx="554875" cy="2769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lIns="91398" tIns="45699" rIns="91398" bIns="45699" rtlCol="0">
            <a:spAutoFit/>
          </a:bodyPr>
          <a:lstStyle/>
          <a:p>
            <a:r>
              <a:rPr lang="de-DE" sz="1200" dirty="0" smtClean="0">
                <a:latin typeface="Times New Roman" pitchFamily="18" charset="0"/>
                <a:cs typeface="Times New Roman" pitchFamily="18" charset="0"/>
              </a:rPr>
              <a:t>Initial</a:t>
            </a:r>
            <a:endParaRPr lang="en-US" sz="1200" dirty="0" err="1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5" name="Tabelle 3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18325078"/>
              </p:ext>
            </p:extLst>
          </p:nvPr>
        </p:nvGraphicFramePr>
        <p:xfrm>
          <a:off x="1259632" y="2708920"/>
          <a:ext cx="7812362" cy="2926080"/>
        </p:xfrm>
        <a:graphic>
          <a:graphicData uri="http://schemas.openxmlformats.org/drawingml/2006/table">
            <a:tbl>
              <a:tblPr firstRow="1" firstCol="1" bandRow="1"/>
              <a:tblGrid>
                <a:gridCol w="1026114"/>
                <a:gridCol w="969464"/>
                <a:gridCol w="969464"/>
                <a:gridCol w="969464"/>
                <a:gridCol w="969464"/>
                <a:gridCol w="969464"/>
                <a:gridCol w="969464"/>
                <a:gridCol w="969464"/>
              </a:tblGrid>
              <a:tr h="4876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Abbreviation</a:t>
                      </a:r>
                      <a:endParaRPr lang="en-US" sz="11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EtOH40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Liq-Liq</a:t>
                      </a:r>
                      <a:r>
                        <a:rPr lang="en-US" sz="11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1100" b="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BuOH</a:t>
                      </a:r>
                      <a:endParaRPr lang="en-US" sz="11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Liq-Liq</a:t>
                      </a: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H</a:t>
                      </a:r>
                      <a:r>
                        <a:rPr lang="en-US" sz="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Reprecip</a:t>
                      </a: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</a:t>
                      </a:r>
                      <a:r>
                        <a:rPr lang="en-US" sz="110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supernat</a:t>
                      </a: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Reprecip</a:t>
                      </a: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</a:t>
                      </a:r>
                      <a:r>
                        <a:rPr lang="en-US" sz="110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precip</a:t>
                      </a: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Resin </a:t>
                      </a:r>
                      <a:r>
                        <a:rPr lang="en-US" sz="110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EtOH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Resin H</a:t>
                      </a:r>
                      <a:r>
                        <a:rPr lang="en-US" sz="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DER native</a:t>
                      </a:r>
                      <a:endParaRPr lang="en-US" sz="11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4.7 : 1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17.1</a:t>
                      </a:r>
                      <a:r>
                        <a:rPr lang="en-US" sz="1100" b="0" baseline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: 1</a:t>
                      </a:r>
                      <a:endParaRPr lang="en-US" sz="11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6.5 : 1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10.4 : 1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11.1 : 1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18.8 : 1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10.8 : 1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Polyphenols</a:t>
                      </a:r>
                      <a:r>
                        <a:rPr lang="en-US" sz="1100" b="1" baseline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11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[%]</a:t>
                      </a:r>
                      <a:endParaRPr lang="en-US" sz="11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9.28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15.60</a:t>
                      </a:r>
                      <a:endParaRPr lang="en-US" sz="1100" b="1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5.42 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11.80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6.74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12.30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5.00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Flavonoids</a:t>
                      </a:r>
                      <a:r>
                        <a:rPr lang="en-US" sz="11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[%]</a:t>
                      </a:r>
                      <a:endParaRPr lang="en-US" sz="11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2.42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6.96</a:t>
                      </a:r>
                      <a:endParaRPr lang="en-US" sz="1100" b="1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0.56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0.97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4.10</a:t>
                      </a:r>
                      <a:endParaRPr lang="en-US" sz="11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3.25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0.67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Acteoside</a:t>
                      </a:r>
                      <a:r>
                        <a:rPr lang="en-US" sz="11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[%]</a:t>
                      </a:r>
                      <a:endParaRPr lang="en-US" sz="11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1.41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4.30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0.19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2.54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0.39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2.36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0.41  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Caffeoylquinic</a:t>
                      </a:r>
                      <a:r>
                        <a:rPr lang="en-US" sz="1100" b="1" baseline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acids [%]</a:t>
                      </a:r>
                      <a:endParaRPr lang="en-US" sz="11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0.39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0.50</a:t>
                      </a: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0.37 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0.58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0.26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0.77</a:t>
                      </a:r>
                      <a:endParaRPr lang="en-US" sz="11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0.25  </a:t>
                      </a:r>
                      <a:endParaRPr lang="en-US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16" marR="666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6" name="Textfeld 35"/>
          <p:cNvSpPr txBox="1"/>
          <p:nvPr/>
        </p:nvSpPr>
        <p:spPr>
          <a:xfrm>
            <a:off x="4319972" y="1700808"/>
            <a:ext cx="439058" cy="200012"/>
          </a:xfrm>
          <a:prstGeom prst="rect">
            <a:avLst/>
          </a:prstGeom>
          <a:noFill/>
        </p:spPr>
        <p:txBody>
          <a:bodyPr wrap="none" lIns="91398" tIns="45699" rIns="91398" bIns="45699" rtlCol="0">
            <a:spAutoFit/>
          </a:bodyPr>
          <a:lstStyle/>
          <a:p>
            <a:r>
              <a:rPr lang="de-DE" sz="700" dirty="0" smtClean="0">
                <a:latin typeface="Times New Roman" pitchFamily="18" charset="0"/>
                <a:cs typeface="Times New Roman" pitchFamily="18" charset="0"/>
              </a:rPr>
              <a:t>72.5 %</a:t>
            </a:r>
            <a:endParaRPr lang="en-US" sz="700" dirty="0" err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3599892" y="1700808"/>
            <a:ext cx="439058" cy="200012"/>
          </a:xfrm>
          <a:prstGeom prst="rect">
            <a:avLst/>
          </a:prstGeom>
          <a:noFill/>
        </p:spPr>
        <p:txBody>
          <a:bodyPr wrap="none" lIns="91398" tIns="45699" rIns="91398" bIns="45699" rtlCol="0">
            <a:spAutoFit/>
          </a:bodyPr>
          <a:lstStyle/>
          <a:p>
            <a:r>
              <a:rPr lang="de-DE" sz="700" dirty="0" smtClean="0">
                <a:latin typeface="Times New Roman" pitchFamily="18" charset="0"/>
                <a:cs typeface="Times New Roman" pitchFamily="18" charset="0"/>
              </a:rPr>
              <a:t>27.5 %</a:t>
            </a:r>
            <a:endParaRPr lang="en-US" sz="700" dirty="0" err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5544108" y="1700808"/>
            <a:ext cx="461500" cy="200012"/>
          </a:xfrm>
          <a:prstGeom prst="rect">
            <a:avLst/>
          </a:prstGeom>
          <a:noFill/>
        </p:spPr>
        <p:txBody>
          <a:bodyPr wrap="none" lIns="91398" tIns="45699" rIns="91398" bIns="45699" rtlCol="0">
            <a:spAutoFit/>
          </a:bodyPr>
          <a:lstStyle/>
          <a:p>
            <a:r>
              <a:rPr lang="de-DE" sz="700" dirty="0" smtClean="0">
                <a:latin typeface="Times New Roman" pitchFamily="18" charset="0"/>
                <a:cs typeface="Times New Roman" pitchFamily="18" charset="0"/>
              </a:rPr>
              <a:t>45.0 % </a:t>
            </a:r>
            <a:endParaRPr lang="en-US" sz="700" dirty="0" err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6264188" y="1700808"/>
            <a:ext cx="439058" cy="200012"/>
          </a:xfrm>
          <a:prstGeom prst="rect">
            <a:avLst/>
          </a:prstGeom>
          <a:noFill/>
        </p:spPr>
        <p:txBody>
          <a:bodyPr wrap="none" lIns="91398" tIns="45699" rIns="91398" bIns="45699" rtlCol="0">
            <a:spAutoFit/>
          </a:bodyPr>
          <a:lstStyle/>
          <a:p>
            <a:r>
              <a:rPr lang="de-DE" sz="700" dirty="0" smtClean="0">
                <a:latin typeface="Times New Roman" pitchFamily="18" charset="0"/>
                <a:cs typeface="Times New Roman" pitchFamily="18" charset="0"/>
              </a:rPr>
              <a:t>42.3 %</a:t>
            </a:r>
            <a:endParaRPr lang="en-US" sz="700" dirty="0" err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2375756" y="1700808"/>
            <a:ext cx="972108" cy="415456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r>
              <a:rPr lang="de-DE" sz="700" dirty="0" smtClean="0">
                <a:latin typeface="Times New Roman" pitchFamily="18" charset="0"/>
                <a:cs typeface="Times New Roman" pitchFamily="18" charset="0"/>
              </a:rPr>
              <a:t>100 %    </a:t>
            </a:r>
            <a:r>
              <a:rPr lang="de-DE" sz="700" dirty="0" err="1" smtClean="0">
                <a:latin typeface="Times New Roman" pitchFamily="18" charset="0"/>
                <a:cs typeface="Times New Roman" pitchFamily="18" charset="0"/>
              </a:rPr>
              <a:t>distribution</a:t>
            </a:r>
            <a:r>
              <a:rPr lang="de-DE" sz="7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de-DE" sz="7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de-DE" sz="700" dirty="0" err="1" smtClean="0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de-DE" sz="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700" dirty="0" err="1" smtClean="0">
                <a:latin typeface="Times New Roman" pitchFamily="18" charset="0"/>
                <a:cs typeface="Times New Roman" pitchFamily="18" charset="0"/>
              </a:rPr>
              <a:t>mass</a:t>
            </a:r>
            <a:r>
              <a:rPr lang="de-DE" sz="7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de-DE" sz="700" dirty="0" smtClean="0">
                <a:latin typeface="Arial" pitchFamily="34" charset="0"/>
                <a:cs typeface="Arial" pitchFamily="34" charset="0"/>
              </a:rPr>
            </a:br>
            <a:r>
              <a:rPr lang="de-DE" sz="700" dirty="0" smtClean="0">
                <a:latin typeface="Arial" pitchFamily="34" charset="0"/>
                <a:cs typeface="Arial" pitchFamily="34" charset="0"/>
              </a:rPr>
              <a:t>              </a:t>
            </a:r>
            <a:endParaRPr lang="en-US" sz="7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7524328" y="1700808"/>
            <a:ext cx="439058" cy="200012"/>
          </a:xfrm>
          <a:prstGeom prst="rect">
            <a:avLst/>
          </a:prstGeom>
          <a:noFill/>
        </p:spPr>
        <p:txBody>
          <a:bodyPr wrap="none" lIns="91398" tIns="45699" rIns="91398" bIns="45699" rtlCol="0">
            <a:spAutoFit/>
          </a:bodyPr>
          <a:lstStyle/>
          <a:p>
            <a:r>
              <a:rPr lang="de-DE" sz="700" dirty="0" smtClean="0">
                <a:latin typeface="Times New Roman" pitchFamily="18" charset="0"/>
                <a:cs typeface="Times New Roman" pitchFamily="18" charset="0"/>
              </a:rPr>
              <a:t>25.5 %</a:t>
            </a:r>
            <a:endParaRPr lang="en-US" sz="700" dirty="0" err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8244408" y="1700808"/>
            <a:ext cx="439058" cy="200012"/>
          </a:xfrm>
          <a:prstGeom prst="rect">
            <a:avLst/>
          </a:prstGeom>
          <a:noFill/>
        </p:spPr>
        <p:txBody>
          <a:bodyPr wrap="none" lIns="91398" tIns="45699" rIns="91398" bIns="45699" rtlCol="0">
            <a:spAutoFit/>
          </a:bodyPr>
          <a:lstStyle/>
          <a:p>
            <a:r>
              <a:rPr lang="de-DE" sz="700" dirty="0" smtClean="0">
                <a:latin typeface="Times New Roman" pitchFamily="18" charset="0"/>
                <a:cs typeface="Times New Roman" pitchFamily="18" charset="0"/>
              </a:rPr>
              <a:t>43.4 %</a:t>
            </a:r>
            <a:endParaRPr lang="en-US" sz="700" dirty="0" err="1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8" name="Gerade Verbindung mit Pfeil 67"/>
          <p:cNvCxnSpPr/>
          <p:nvPr/>
        </p:nvCxnSpPr>
        <p:spPr>
          <a:xfrm>
            <a:off x="2753798" y="998730"/>
            <a:ext cx="0" cy="124845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>
            <a:off x="3689902" y="1898830"/>
            <a:ext cx="0" cy="36004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88"/>
          <p:cNvCxnSpPr/>
          <p:nvPr/>
        </p:nvCxnSpPr>
        <p:spPr>
          <a:xfrm flipH="1">
            <a:off x="2753798" y="998730"/>
            <a:ext cx="1796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mit Pfeil 93"/>
          <p:cNvCxnSpPr/>
          <p:nvPr/>
        </p:nvCxnSpPr>
        <p:spPr>
          <a:xfrm>
            <a:off x="5076056" y="386662"/>
            <a:ext cx="0" cy="48605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rade Verbindung mit Pfeil 100"/>
          <p:cNvCxnSpPr/>
          <p:nvPr/>
        </p:nvCxnSpPr>
        <p:spPr>
          <a:xfrm>
            <a:off x="5076056" y="1142746"/>
            <a:ext cx="0" cy="39244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Gerade Verbindung 107"/>
          <p:cNvCxnSpPr/>
          <p:nvPr/>
        </p:nvCxnSpPr>
        <p:spPr>
          <a:xfrm>
            <a:off x="4175956" y="1538790"/>
            <a:ext cx="389923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 Verbindung 73"/>
          <p:cNvCxnSpPr/>
          <p:nvPr/>
        </p:nvCxnSpPr>
        <p:spPr>
          <a:xfrm>
            <a:off x="6102170" y="1538790"/>
            <a:ext cx="0" cy="3600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76"/>
          <p:cNvCxnSpPr/>
          <p:nvPr/>
        </p:nvCxnSpPr>
        <p:spPr>
          <a:xfrm>
            <a:off x="4175956" y="1538790"/>
            <a:ext cx="0" cy="3600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</Words>
  <Application>Microsoft Office PowerPoint</Application>
  <PresentationFormat>Bildschirmpräsentation (4:3)</PresentationFormat>
  <Paragraphs>69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Company>Frost-RL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Felix Heiner</dc:creator>
  <cp:lastModifiedBy>Felix Heiner</cp:lastModifiedBy>
  <cp:revision>2</cp:revision>
  <dcterms:created xsi:type="dcterms:W3CDTF">2017-12-05T09:36:30Z</dcterms:created>
  <dcterms:modified xsi:type="dcterms:W3CDTF">2017-12-05T09:37:43Z</dcterms:modified>
</cp:coreProperties>
</file>