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64" r:id="rId3"/>
    <p:sldId id="267" r:id="rId4"/>
    <p:sldId id="266" r:id="rId5"/>
    <p:sldId id="257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1344" y="12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3C764-9975-47F9-8228-EED342FA4DDF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BD5A3-4162-4FAB-8D51-B31B342464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2902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D5A3-4162-4FAB-8D51-B31B342464E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7816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FA2D5-807A-4295-9D94-0407068FFD7E}" type="datetimeFigureOut">
              <a:rPr lang="en-US" smtClean="0"/>
              <a:pPr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499D3-9628-4AC6-B33D-7DACB10EE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10" Type="http://schemas.openxmlformats.org/officeDocument/2006/relationships/image" Target="../media/image21.tiff"/><Relationship Id="rId4" Type="http://schemas.openxmlformats.org/officeDocument/2006/relationships/image" Target="../media/image15.tiff"/><Relationship Id="rId9" Type="http://schemas.openxmlformats.org/officeDocument/2006/relationships/image" Target="../media/image2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tiff"/><Relationship Id="rId4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358B0FE-221E-4AE6-8A96-7F522E4BCD98}"/>
              </a:ext>
            </a:extLst>
          </p:cNvPr>
          <p:cNvSpPr txBox="1"/>
          <p:nvPr/>
        </p:nvSpPr>
        <p:spPr>
          <a:xfrm>
            <a:off x="5645912" y="5181600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Times New Roman" pitchFamily="18" charset="0"/>
                <a:cs typeface="Times New Roman" pitchFamily="18" charset="0"/>
              </a:rPr>
              <a:t>Figure S1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A5C5012-8B05-4598-9F1B-F55E664C3FE4}"/>
              </a:ext>
            </a:extLst>
          </p:cNvPr>
          <p:cNvGrpSpPr/>
          <p:nvPr/>
        </p:nvGrpSpPr>
        <p:grpSpPr>
          <a:xfrm>
            <a:off x="121920" y="1667707"/>
            <a:ext cx="6583680" cy="3108960"/>
            <a:chOff x="-76200" y="1667707"/>
            <a:chExt cx="6858000" cy="3281214"/>
          </a:xfrm>
        </p:grpSpPr>
        <p:pic>
          <p:nvPicPr>
            <p:cNvPr id="4" name="Picture 3">
              <a:extLst>
                <a:ext uri="{FF2B5EF4-FFF2-40B4-BE49-F238E27FC236}">
                  <a16:creationId xmlns="" xmlns:a16="http://schemas.microsoft.com/office/drawing/2014/main" id="{39DC7DDC-B1BA-485C-9C51-0D86A12094F8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" y="1726551"/>
              <a:ext cx="3108960" cy="32004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8AA09F7F-9AFC-46D4-BF80-CA19662B337A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2840" y="1748521"/>
              <a:ext cx="3108960" cy="32004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96A40579-9D53-43E8-A5B7-58988F32E213}"/>
                </a:ext>
              </a:extLst>
            </p:cNvPr>
            <p:cNvSpPr txBox="1"/>
            <p:nvPr/>
          </p:nvSpPr>
          <p:spPr>
            <a:xfrm>
              <a:off x="-76200" y="1676400"/>
              <a:ext cx="317331" cy="161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2ABECCE1-61F9-42BB-BE55-DD09DDC13B98}"/>
                </a:ext>
              </a:extLst>
            </p:cNvPr>
            <p:cNvSpPr txBox="1"/>
            <p:nvPr/>
          </p:nvSpPr>
          <p:spPr>
            <a:xfrm>
              <a:off x="3352800" y="1667707"/>
              <a:ext cx="317331" cy="161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53340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Supplementary Figures  </a:t>
            </a:r>
            <a:endParaRPr lang="en-US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19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06680" y="370243"/>
            <a:ext cx="6675120" cy="7955280"/>
            <a:chOff x="106680" y="370243"/>
            <a:chExt cx="6675120" cy="7955280"/>
          </a:xfrm>
        </p:grpSpPr>
        <p:pic>
          <p:nvPicPr>
            <p:cNvPr id="7" name="Picture 6" descr="mtca-6a-f.png">
              <a:extLst>
                <a:ext uri="{FF2B5EF4-FFF2-40B4-BE49-F238E27FC236}">
                  <a16:creationId xmlns="" xmlns:a16="http://schemas.microsoft.com/office/drawing/2014/main" id="{9F801744-C627-461D-8656-3A457D85EA2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 cstate="print"/>
            <a:srcRect t="10345" b="16446"/>
            <a:stretch>
              <a:fillRect/>
            </a:stretch>
          </p:blipFill>
          <p:spPr>
            <a:xfrm>
              <a:off x="106684" y="370243"/>
              <a:ext cx="3365375" cy="264994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665FC1D1-32DE-47EF-90F6-AC6731B52866}"/>
                </a:ext>
              </a:extLst>
            </p:cNvPr>
            <p:cNvSpPr txBox="1"/>
            <p:nvPr/>
          </p:nvSpPr>
          <p:spPr>
            <a:xfrm>
              <a:off x="1739455" y="885864"/>
              <a:ext cx="7169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Gly60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DC29B3FE-BA08-4432-8A90-C7C434C797A5}"/>
                </a:ext>
              </a:extLst>
            </p:cNvPr>
            <p:cNvSpPr txBox="1"/>
            <p:nvPr/>
          </p:nvSpPr>
          <p:spPr>
            <a:xfrm>
              <a:off x="614251" y="2358053"/>
              <a:ext cx="7323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Arg39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976A2399-1D5F-4CBA-927F-43D7C0A56355}"/>
                </a:ext>
              </a:extLst>
            </p:cNvPr>
            <p:cNvSpPr txBox="1"/>
            <p:nvPr/>
          </p:nvSpPr>
          <p:spPr>
            <a:xfrm>
              <a:off x="2819919" y="1811179"/>
              <a:ext cx="6090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Gly92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5D5D6646-D430-464D-8497-19DC41362BD4}"/>
                </a:ext>
              </a:extLst>
            </p:cNvPr>
            <p:cNvSpPr txBox="1"/>
            <p:nvPr/>
          </p:nvSpPr>
          <p:spPr>
            <a:xfrm>
              <a:off x="1578314" y="1339874"/>
              <a:ext cx="574880" cy="209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800" b="1">
                  <a:latin typeface="Times New Roman" pitchFamily="18" charset="0"/>
                  <a:cs typeface="Times New Roman" pitchFamily="18" charset="0"/>
                </a:defRPr>
              </a:lvl1pPr>
            </a:lstStyle>
            <a:p>
              <a:r>
                <a:rPr lang="en-US" dirty="0"/>
                <a:t>Zn2</a:t>
              </a:r>
              <a:r>
                <a:rPr lang="en-US" baseline="30000" dirty="0"/>
                <a:t>+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B31EDDC3-2A46-4EB3-874A-614F7C81BB98}"/>
                </a:ext>
              </a:extLst>
            </p:cNvPr>
            <p:cNvSpPr txBox="1"/>
            <p:nvPr/>
          </p:nvSpPr>
          <p:spPr>
            <a:xfrm>
              <a:off x="2228988" y="1781531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2.6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6562C48E-157A-4ECD-81CC-8AD8E0402D6B}"/>
                </a:ext>
              </a:extLst>
            </p:cNvPr>
            <p:cNvSpPr txBox="1"/>
            <p:nvPr/>
          </p:nvSpPr>
          <p:spPr>
            <a:xfrm>
              <a:off x="2304783" y="1339874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2.6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0C85BEC3-85FC-4100-A482-4F1BCCE9621D}"/>
                </a:ext>
              </a:extLst>
            </p:cNvPr>
            <p:cNvSpPr txBox="1"/>
            <p:nvPr/>
          </p:nvSpPr>
          <p:spPr>
            <a:xfrm>
              <a:off x="1311364" y="2591235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2.9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C7ED6F74-C52B-4018-A001-AF202ACFFD3D}"/>
                </a:ext>
              </a:extLst>
            </p:cNvPr>
            <p:cNvSpPr txBox="1"/>
            <p:nvPr/>
          </p:nvSpPr>
          <p:spPr>
            <a:xfrm>
              <a:off x="1917737" y="1413483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2.3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Picture 16" descr="A close up of a map&#10;&#10;Description generated with very high confidence">
              <a:extLst>
                <a:ext uri="{FF2B5EF4-FFF2-40B4-BE49-F238E27FC236}">
                  <a16:creationId xmlns="" xmlns:a16="http://schemas.microsoft.com/office/drawing/2014/main" id="{80605E52-3CCB-427C-8D17-3A7FE374631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9281" y="3014882"/>
              <a:ext cx="3320528" cy="264994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9" name="Picture 18" descr="A close up of a map&#10;&#10;Description generated with high confidence">
              <a:extLst>
                <a:ext uri="{FF2B5EF4-FFF2-40B4-BE49-F238E27FC236}">
                  <a16:creationId xmlns="" xmlns:a16="http://schemas.microsoft.com/office/drawing/2014/main" id="{5B4001F3-1227-4BFE-BD4F-A86C634575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7668" t="26429" r="17198" b="17618"/>
            <a:stretch/>
          </p:blipFill>
          <p:spPr>
            <a:xfrm>
              <a:off x="3468890" y="370244"/>
              <a:ext cx="3312910" cy="2636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3942357B-E90F-4F29-91E5-27097B85A95A}"/>
                </a:ext>
              </a:extLst>
            </p:cNvPr>
            <p:cNvSpPr txBox="1"/>
            <p:nvPr/>
          </p:nvSpPr>
          <p:spPr>
            <a:xfrm>
              <a:off x="4951479" y="677727"/>
              <a:ext cx="394012" cy="209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Zn2</a:t>
              </a:r>
              <a:r>
                <a:rPr lang="en-US" sz="800" b="1" baseline="40000" dirty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800" b="1" baseline="3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B41DE29A-89C9-4CED-80EA-7A48CFD5CE75}"/>
                </a:ext>
              </a:extLst>
            </p:cNvPr>
            <p:cNvSpPr txBox="1"/>
            <p:nvPr/>
          </p:nvSpPr>
          <p:spPr>
            <a:xfrm>
              <a:off x="4978515" y="962107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0FA7B5A-7A19-406E-9F8B-4F410F566142}"/>
                </a:ext>
              </a:extLst>
            </p:cNvPr>
            <p:cNvSpPr txBox="1"/>
            <p:nvPr/>
          </p:nvSpPr>
          <p:spPr>
            <a:xfrm>
              <a:off x="5267390" y="1143000"/>
              <a:ext cx="5238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Asp37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48E2CA0B-7189-4EA0-8A54-39D7B970412C}"/>
                </a:ext>
              </a:extLst>
            </p:cNvPr>
            <p:cNvSpPr txBox="1"/>
            <p:nvPr/>
          </p:nvSpPr>
          <p:spPr>
            <a:xfrm>
              <a:off x="5914226" y="1416471"/>
              <a:ext cx="5627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Met36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1DDEC90D-39AB-4547-A88D-13E22740DDE3}"/>
                </a:ext>
              </a:extLst>
            </p:cNvPr>
            <p:cNvSpPr txBox="1"/>
            <p:nvPr/>
          </p:nvSpPr>
          <p:spPr>
            <a:xfrm>
              <a:off x="5036242" y="1383645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1.9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8D6AC165-765F-4865-BAFB-1C3D4D427E94}"/>
                </a:ext>
              </a:extLst>
            </p:cNvPr>
            <p:cNvSpPr txBox="1"/>
            <p:nvPr/>
          </p:nvSpPr>
          <p:spPr>
            <a:xfrm>
              <a:off x="5904545" y="1867421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2.1</a:t>
              </a:r>
            </a:p>
          </p:txBody>
        </p:sp>
        <p:pic>
          <p:nvPicPr>
            <p:cNvPr id="27" name="Picture 26" descr="A close up of a map&#10;&#10;Description generated with high confidence">
              <a:extLst>
                <a:ext uri="{FF2B5EF4-FFF2-40B4-BE49-F238E27FC236}">
                  <a16:creationId xmlns="" xmlns:a16="http://schemas.microsoft.com/office/drawing/2014/main" id="{A5B979D0-9124-4CAD-B05F-5761F047933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" y="5664824"/>
              <a:ext cx="3362210" cy="266069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" name="Picture 2" descr="A close up of a map&#10;&#10;Description generated with high confidence">
              <a:extLst>
                <a:ext uri="{FF2B5EF4-FFF2-40B4-BE49-F238E27FC236}">
                  <a16:creationId xmlns="" xmlns:a16="http://schemas.microsoft.com/office/drawing/2014/main" id="{0F83ECCF-1C30-44EF-B132-6F1CBE9DAA6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6896" y="5673224"/>
              <a:ext cx="3312912" cy="265229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BB34532D-5373-4317-A4A6-7FD2A7D68897}"/>
                </a:ext>
              </a:extLst>
            </p:cNvPr>
            <p:cNvSpPr txBox="1"/>
            <p:nvPr/>
          </p:nvSpPr>
          <p:spPr>
            <a:xfrm>
              <a:off x="162158" y="482065"/>
              <a:ext cx="340450" cy="269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E9A25543-3CA4-4124-B11B-C4E2208999B9}"/>
                </a:ext>
              </a:extLst>
            </p:cNvPr>
            <p:cNvSpPr txBox="1"/>
            <p:nvPr/>
          </p:nvSpPr>
          <p:spPr>
            <a:xfrm>
              <a:off x="3548799" y="477207"/>
              <a:ext cx="340450" cy="349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pic>
          <p:nvPicPr>
            <p:cNvPr id="29" name="Picture 28" descr="mtca-15-2.png">
              <a:extLst>
                <a:ext uri="{FF2B5EF4-FFF2-40B4-BE49-F238E27FC236}">
                  <a16:creationId xmlns="" xmlns:a16="http://schemas.microsoft.com/office/drawing/2014/main" id="{308C7913-B052-4006-852D-E9DAE758FAD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 cstate="print"/>
            <a:srcRect l="7143" t="30952" r="16667" b="16667"/>
            <a:stretch>
              <a:fillRect/>
            </a:stretch>
          </p:blipFill>
          <p:spPr>
            <a:xfrm>
              <a:off x="106681" y="3012524"/>
              <a:ext cx="3360215" cy="265229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</p:pic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9D1579D4-C980-4A92-878B-878CEC229D7B}"/>
                </a:ext>
              </a:extLst>
            </p:cNvPr>
            <p:cNvSpPr txBox="1"/>
            <p:nvPr/>
          </p:nvSpPr>
          <p:spPr>
            <a:xfrm>
              <a:off x="403353" y="4835752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Asp37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542C611E-01A3-489A-A916-B0A5F612084F}"/>
                </a:ext>
              </a:extLst>
            </p:cNvPr>
            <p:cNvSpPr txBox="1"/>
            <p:nvPr/>
          </p:nvSpPr>
          <p:spPr>
            <a:xfrm>
              <a:off x="394189" y="3759026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Gly92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0FE2B89F-15D0-4C3C-884F-8CD261785DBA}"/>
                </a:ext>
              </a:extLst>
            </p:cNvPr>
            <p:cNvSpPr txBox="1"/>
            <p:nvPr/>
          </p:nvSpPr>
          <p:spPr>
            <a:xfrm>
              <a:off x="1045440" y="3960558"/>
              <a:ext cx="373213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Zn</a:t>
              </a:r>
              <a:r>
                <a:rPr lang="en-US" sz="800" b="1" baseline="40000" dirty="0">
                  <a:latin typeface="Times New Roman" pitchFamily="18" charset="0"/>
                  <a:cs typeface="Times New Roman" pitchFamily="18" charset="0"/>
                </a:rPr>
                <a:t>2+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6284AB1A-313C-48B1-8639-735300B08221}"/>
                </a:ext>
              </a:extLst>
            </p:cNvPr>
            <p:cNvSpPr txBox="1"/>
            <p:nvPr/>
          </p:nvSpPr>
          <p:spPr>
            <a:xfrm>
              <a:off x="956001" y="4191655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2.0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7330B6EE-534D-4C13-A7A8-C7AB1C027886}"/>
                </a:ext>
              </a:extLst>
            </p:cNvPr>
            <p:cNvSpPr txBox="1"/>
            <p:nvPr/>
          </p:nvSpPr>
          <p:spPr>
            <a:xfrm>
              <a:off x="581041" y="4121246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2.9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1340AEA6-4B57-4D4B-ABD9-C561960B356C}"/>
                </a:ext>
              </a:extLst>
            </p:cNvPr>
            <p:cNvSpPr txBox="1"/>
            <p:nvPr/>
          </p:nvSpPr>
          <p:spPr>
            <a:xfrm>
              <a:off x="640243" y="4610335"/>
              <a:ext cx="304562" cy="209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2.3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4D6AD21F-D8DE-4682-815D-1CCD7EACD3F2}"/>
                </a:ext>
              </a:extLst>
            </p:cNvPr>
            <p:cNvSpPr txBox="1"/>
            <p:nvPr/>
          </p:nvSpPr>
          <p:spPr>
            <a:xfrm>
              <a:off x="190121" y="3080831"/>
              <a:ext cx="287400" cy="2699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73EA5DE1-04EA-4363-8560-855D79DAC87F}"/>
                </a:ext>
              </a:extLst>
            </p:cNvPr>
            <p:cNvSpPr txBox="1"/>
            <p:nvPr/>
          </p:nvSpPr>
          <p:spPr>
            <a:xfrm>
              <a:off x="3576623" y="3089078"/>
              <a:ext cx="757634" cy="349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CF41D18D-B803-44CC-B0AE-94E2C5A81765}"/>
                </a:ext>
              </a:extLst>
            </p:cNvPr>
            <p:cNvSpPr txBox="1"/>
            <p:nvPr/>
          </p:nvSpPr>
          <p:spPr>
            <a:xfrm>
              <a:off x="185463" y="5764269"/>
              <a:ext cx="737066" cy="349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1E37B1B5-3975-4BF9-85B2-7F994E80CF16}"/>
                </a:ext>
              </a:extLst>
            </p:cNvPr>
            <p:cNvSpPr txBox="1"/>
            <p:nvPr/>
          </p:nvSpPr>
          <p:spPr>
            <a:xfrm>
              <a:off x="3554006" y="5726757"/>
              <a:ext cx="335243" cy="349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98292734-709C-4D71-AA14-26709E217493}"/>
              </a:ext>
            </a:extLst>
          </p:cNvPr>
          <p:cNvSpPr txBox="1"/>
          <p:nvPr/>
        </p:nvSpPr>
        <p:spPr>
          <a:xfrm>
            <a:off x="5804975" y="8610600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Times New Roman" pitchFamily="18" charset="0"/>
                <a:cs typeface="Times New Roman" pitchFamily="18" charset="0"/>
              </a:rPr>
              <a:t>Figure S2</a:t>
            </a:r>
          </a:p>
        </p:txBody>
      </p:sp>
    </p:spTree>
    <p:extLst>
      <p:ext uri="{BB962C8B-B14F-4D97-AF65-F5344CB8AC3E}">
        <p14:creationId xmlns="" xmlns:p14="http://schemas.microsoft.com/office/powerpoint/2010/main" val="256761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98292734-709C-4D71-AA14-26709E217493}"/>
              </a:ext>
            </a:extLst>
          </p:cNvPr>
          <p:cNvSpPr txBox="1"/>
          <p:nvPr/>
        </p:nvSpPr>
        <p:spPr>
          <a:xfrm>
            <a:off x="5722112" y="6324600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S3</a:t>
            </a:r>
            <a:endParaRPr lang="en-IN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21920" y="685800"/>
            <a:ext cx="6583680" cy="5212080"/>
            <a:chOff x="56997" y="685800"/>
            <a:chExt cx="6755283" cy="5318760"/>
          </a:xfrm>
        </p:grpSpPr>
        <p:pic>
          <p:nvPicPr>
            <p:cNvPr id="2" name="Picture 1" descr="Figure-1-final.png"/>
            <p:cNvPicPr preferRelativeResize="0">
              <a:picLocks/>
            </p:cNvPicPr>
            <p:nvPr/>
          </p:nvPicPr>
          <p:blipFill>
            <a:blip r:embed="rId2" cstate="print"/>
            <a:srcRect l="17143" t="22857" r="14286" b="28571"/>
            <a:stretch>
              <a:fillRect/>
            </a:stretch>
          </p:blipFill>
          <p:spPr>
            <a:xfrm>
              <a:off x="76200" y="685800"/>
              <a:ext cx="3383280" cy="26517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 descr="figure1.png"/>
            <p:cNvPicPr preferRelativeResize="0">
              <a:picLocks/>
            </p:cNvPicPr>
            <p:nvPr/>
          </p:nvPicPr>
          <p:blipFill>
            <a:blip r:embed="rId3" cstate="print"/>
            <a:srcRect l="16667" t="19048" r="4762" b="26190"/>
            <a:stretch>
              <a:fillRect/>
            </a:stretch>
          </p:blipFill>
          <p:spPr>
            <a:xfrm>
              <a:off x="3429000" y="685800"/>
              <a:ext cx="3383280" cy="26517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241FB361-7CED-4CA6-9AFE-F44216F7E3D4}"/>
                </a:ext>
              </a:extLst>
            </p:cNvPr>
            <p:cNvSpPr txBox="1"/>
            <p:nvPr/>
          </p:nvSpPr>
          <p:spPr>
            <a:xfrm>
              <a:off x="5437632" y="2115979"/>
              <a:ext cx="6318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Times New Roman" pitchFamily="18" charset="0"/>
                  <a:cs typeface="Times New Roman" pitchFamily="18" charset="0"/>
                </a:rPr>
                <a:t>Tyr43</a:t>
              </a:r>
              <a:endParaRPr 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996CBE6-4BBE-40B4-9F30-822CC76EA0F2}"/>
                </a:ext>
              </a:extLst>
            </p:cNvPr>
            <p:cNvSpPr txBox="1"/>
            <p:nvPr/>
          </p:nvSpPr>
          <p:spPr>
            <a:xfrm>
              <a:off x="1981200" y="1676400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3.2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41FB361-7CED-4CA6-9AFE-F44216F7E3D4}"/>
                </a:ext>
              </a:extLst>
            </p:cNvPr>
            <p:cNvSpPr txBox="1"/>
            <p:nvPr/>
          </p:nvSpPr>
          <p:spPr>
            <a:xfrm>
              <a:off x="2111395" y="1887379"/>
              <a:ext cx="6318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Times New Roman" pitchFamily="18" charset="0"/>
                  <a:cs typeface="Times New Roman" pitchFamily="18" charset="0"/>
                </a:rPr>
                <a:t>Arg44</a:t>
              </a:r>
              <a:endParaRPr 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996CBE6-4BBE-40B4-9F30-822CC76EA0F2}"/>
                </a:ext>
              </a:extLst>
            </p:cNvPr>
            <p:cNvSpPr txBox="1"/>
            <p:nvPr/>
          </p:nvSpPr>
          <p:spPr>
            <a:xfrm>
              <a:off x="1828800" y="1295400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3.2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41FB361-7CED-4CA6-9AFE-F44216F7E3D4}"/>
                </a:ext>
              </a:extLst>
            </p:cNvPr>
            <p:cNvSpPr txBox="1"/>
            <p:nvPr/>
          </p:nvSpPr>
          <p:spPr>
            <a:xfrm>
              <a:off x="4196227" y="1219200"/>
              <a:ext cx="6318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Times New Roman" pitchFamily="18" charset="0"/>
                  <a:cs typeface="Times New Roman" pitchFamily="18" charset="0"/>
                </a:rPr>
                <a:t>Gly51</a:t>
              </a:r>
              <a:endParaRPr 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996CBE6-4BBE-40B4-9F30-822CC76EA0F2}"/>
                </a:ext>
              </a:extLst>
            </p:cNvPr>
            <p:cNvSpPr txBox="1"/>
            <p:nvPr/>
          </p:nvSpPr>
          <p:spPr>
            <a:xfrm>
              <a:off x="4972326" y="1460956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3.4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996CBE6-4BBE-40B4-9F30-822CC76EA0F2}"/>
                </a:ext>
              </a:extLst>
            </p:cNvPr>
            <p:cNvSpPr txBox="1"/>
            <p:nvPr/>
          </p:nvSpPr>
          <p:spPr>
            <a:xfrm>
              <a:off x="4572000" y="1447800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3.4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996CBE6-4BBE-40B4-9F30-822CC76EA0F2}"/>
                </a:ext>
              </a:extLst>
            </p:cNvPr>
            <p:cNvSpPr txBox="1"/>
            <p:nvPr/>
          </p:nvSpPr>
          <p:spPr>
            <a:xfrm>
              <a:off x="5209032" y="1752600"/>
              <a:ext cx="3129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3.1</a:t>
              </a:r>
              <a:endParaRPr lang="en-US" sz="800" b="1" baseline="40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" name="Picture 15" descr="figure 17-2D.tif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" y="3352800"/>
              <a:ext cx="3383280" cy="26517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7" name="Picture 16" descr="figure mol-27.tif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29000" y="3352800"/>
              <a:ext cx="3383280" cy="26517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BB34532D-5373-4317-A4A6-7FD2A7D68897}"/>
                </a:ext>
              </a:extLst>
            </p:cNvPr>
            <p:cNvSpPr txBox="1"/>
            <p:nvPr/>
          </p:nvSpPr>
          <p:spPr>
            <a:xfrm>
              <a:off x="56997" y="748551"/>
              <a:ext cx="3497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E9A25543-3CA4-4124-B11B-C4E2208999B9}"/>
                </a:ext>
              </a:extLst>
            </p:cNvPr>
            <p:cNvSpPr txBox="1"/>
            <p:nvPr/>
          </p:nvSpPr>
          <p:spPr>
            <a:xfrm>
              <a:off x="3505200" y="708616"/>
              <a:ext cx="349777" cy="358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4D6AD21F-D8DE-4682-815D-1CCD7EACD3F2}"/>
                </a:ext>
              </a:extLst>
            </p:cNvPr>
            <p:cNvSpPr txBox="1"/>
            <p:nvPr/>
          </p:nvSpPr>
          <p:spPr>
            <a:xfrm>
              <a:off x="85726" y="3433708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73EA5DE1-04EA-4363-8560-855D79DAC87F}"/>
                </a:ext>
              </a:extLst>
            </p:cNvPr>
            <p:cNvSpPr txBox="1"/>
            <p:nvPr/>
          </p:nvSpPr>
          <p:spPr>
            <a:xfrm>
              <a:off x="3565009" y="3429000"/>
              <a:ext cx="778391" cy="358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357826" y="8717114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S4</a:t>
            </a:r>
            <a:endParaRPr lang="en-IN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66AF8F2F-77D1-4611-83A4-74C190777A29}"/>
              </a:ext>
            </a:extLst>
          </p:cNvPr>
          <p:cNvGrpSpPr/>
          <p:nvPr/>
        </p:nvGrpSpPr>
        <p:grpSpPr>
          <a:xfrm>
            <a:off x="198120" y="76200"/>
            <a:ext cx="6583680" cy="8961120"/>
            <a:chOff x="-76200" y="76200"/>
            <a:chExt cx="6681360" cy="9039876"/>
          </a:xfrm>
        </p:grpSpPr>
        <p:pic>
          <p:nvPicPr>
            <p:cNvPr id="3" name="Picture 2" descr="Secondary-structure-WT-mtca.tif"/>
            <p:cNvPicPr preferRelativeResize="0"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121229"/>
              <a:ext cx="2235404" cy="2460171"/>
            </a:xfrm>
            <a:prstGeom prst="rect">
              <a:avLst/>
            </a:prstGeom>
          </p:spPr>
        </p:pic>
        <p:pic>
          <p:nvPicPr>
            <p:cNvPr id="4" name="Picture 3" descr="Secondary-structure-WT-6a.tif"/>
            <p:cNvPicPr preferRelativeResize="0"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38813" y="1121229"/>
              <a:ext cx="2235404" cy="2460171"/>
            </a:xfrm>
            <a:prstGeom prst="rect">
              <a:avLst/>
            </a:prstGeom>
          </p:spPr>
        </p:pic>
        <p:pic>
          <p:nvPicPr>
            <p:cNvPr id="5" name="Picture 4" descr="Secondary-structure-WT-6b.tif"/>
            <p:cNvPicPr preferRelativeResize="0"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77626" y="1121229"/>
              <a:ext cx="2235404" cy="2460171"/>
            </a:xfrm>
            <a:prstGeom prst="rect">
              <a:avLst/>
            </a:prstGeom>
          </p:spPr>
        </p:pic>
        <p:pic>
          <p:nvPicPr>
            <p:cNvPr id="9" name="Picture 8" descr="label.tif"/>
            <p:cNvPicPr preferRelativeResize="0"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05553" y="7037350"/>
              <a:ext cx="758934" cy="139116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0" y="76200"/>
              <a:ext cx="6209457" cy="739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Times New Roman" pitchFamily="18" charset="0"/>
                  <a:cs typeface="Times New Roman" pitchFamily="18" charset="0"/>
                </a:rPr>
                <a:t>Secondary Structure</a:t>
              </a:r>
            </a:p>
            <a:p>
              <a:pPr algn="ctr"/>
              <a:r>
                <a:rPr lang="en-US" sz="2000" b="1" dirty="0">
                  <a:latin typeface="Times New Roman" pitchFamily="18" charset="0"/>
                  <a:cs typeface="Times New Roman" pitchFamily="18" charset="0"/>
                </a:rPr>
                <a:t>Structure = A-Helix + B-Sheet + B-Bridge + Turn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7384" y="827584"/>
              <a:ext cx="2235404" cy="2460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pic>
          <p:nvPicPr>
            <p:cNvPr id="7" name="Picture 6" descr="Secondary-structure-WT-16.tif"/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35404" y="3906027"/>
              <a:ext cx="2235404" cy="246017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221088" y="850243"/>
              <a:ext cx="284768" cy="295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60848" y="827584"/>
              <a:ext cx="2235404" cy="2460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pic>
          <p:nvPicPr>
            <p:cNvPr id="17" name="Picture 16" descr="sec-isoniazid.tif"/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89998" y="6655905"/>
              <a:ext cx="2235404" cy="246017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-76200" y="6300192"/>
              <a:ext cx="293476" cy="295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G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56461" y="6380416"/>
              <a:ext cx="293476" cy="295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="" xmlns:a16="http://schemas.microsoft.com/office/drawing/2014/main" id="{1B6135FD-9EB3-4DA9-A769-23576F10429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81255"/>
              <a:ext cx="2240280" cy="237744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5F004E14-AC02-4924-83BE-31CAA39E73D6}"/>
                </a:ext>
              </a:extLst>
            </p:cNvPr>
            <p:cNvSpPr txBox="1"/>
            <p:nvPr/>
          </p:nvSpPr>
          <p:spPr>
            <a:xfrm>
              <a:off x="-27384" y="3604687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0DFDD945-4DCC-45AA-B752-3D5268F9F77E}"/>
                </a:ext>
              </a:extLst>
            </p:cNvPr>
            <p:cNvSpPr txBox="1"/>
            <p:nvPr/>
          </p:nvSpPr>
          <p:spPr>
            <a:xfrm>
              <a:off x="2204864" y="3604687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="" xmlns:a16="http://schemas.microsoft.com/office/drawing/2014/main" id="{7FB40932-6726-4E21-9E85-36635A19812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4880" y="3912464"/>
              <a:ext cx="2240280" cy="2459736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AA1448E1-7E83-4522-9987-84BA2EC152DA}"/>
                </a:ext>
              </a:extLst>
            </p:cNvPr>
            <p:cNvSpPr txBox="1"/>
            <p:nvPr/>
          </p:nvSpPr>
          <p:spPr>
            <a:xfrm>
              <a:off x="4266618" y="3563888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84A9727F-9560-4D19-8819-E1963871544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19" y="6629438"/>
              <a:ext cx="2240280" cy="24597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420260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30480" y="228600"/>
            <a:ext cx="6675120" cy="8503920"/>
            <a:chOff x="0" y="228600"/>
            <a:chExt cx="6858000" cy="8605957"/>
          </a:xfrm>
        </p:grpSpPr>
        <p:pic>
          <p:nvPicPr>
            <p:cNvPr id="3" name="Picture 2" descr="A close up of a map&#10;&#10;Description generated with high confidence">
              <a:extLst>
                <a:ext uri="{FF2B5EF4-FFF2-40B4-BE49-F238E27FC236}">
                  <a16:creationId xmlns="" xmlns:a16="http://schemas.microsoft.com/office/drawing/2014/main" id="{366F46CF-0E0E-4035-8EFC-61AF0A89CC0A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228600"/>
              <a:ext cx="3931920" cy="2834640"/>
            </a:xfrm>
            <a:prstGeom prst="rect">
              <a:avLst/>
            </a:prstGeom>
          </p:spPr>
        </p:pic>
        <p:pic>
          <p:nvPicPr>
            <p:cNvPr id="5" name="Picture 4" descr="A close up of a logo&#10;&#10;Description generated with very high confidence">
              <a:extLst>
                <a:ext uri="{FF2B5EF4-FFF2-40B4-BE49-F238E27FC236}">
                  <a16:creationId xmlns="" xmlns:a16="http://schemas.microsoft.com/office/drawing/2014/main" id="{342B2C21-6746-4662-8110-47E115A4287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3208020"/>
              <a:ext cx="3200400" cy="2788920"/>
            </a:xfrm>
            <a:prstGeom prst="rect">
              <a:avLst/>
            </a:prstGeom>
          </p:spPr>
        </p:pic>
        <p:pic>
          <p:nvPicPr>
            <p:cNvPr id="7" name="Picture 6" descr="A close up of a logo&#10;&#10;Description generated with high confidence">
              <a:extLst>
                <a:ext uri="{FF2B5EF4-FFF2-40B4-BE49-F238E27FC236}">
                  <a16:creationId xmlns="" xmlns:a16="http://schemas.microsoft.com/office/drawing/2014/main" id="{A37B495E-0EE2-4CDD-879A-28E3B03260A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3208020"/>
              <a:ext cx="3200400" cy="2788920"/>
            </a:xfrm>
            <a:prstGeom prst="rect">
              <a:avLst/>
            </a:prstGeom>
          </p:spPr>
        </p:pic>
        <p:pic>
          <p:nvPicPr>
            <p:cNvPr id="9" name="Picture 8" descr="A close up of a map&#10;&#10;Description generated with high confidence">
              <a:extLst>
                <a:ext uri="{FF2B5EF4-FFF2-40B4-BE49-F238E27FC236}">
                  <a16:creationId xmlns="" xmlns:a16="http://schemas.microsoft.com/office/drawing/2014/main" id="{CDF6B5B4-FEE3-4676-AAA2-D9D41E5A83C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064" y="6182797"/>
              <a:ext cx="3739896" cy="265176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605CD3EE-CD89-4BFE-9422-47C16632C2B0}"/>
                </a:ext>
              </a:extLst>
            </p:cNvPr>
            <p:cNvSpPr txBox="1"/>
            <p:nvPr/>
          </p:nvSpPr>
          <p:spPr>
            <a:xfrm>
              <a:off x="914400" y="339923"/>
              <a:ext cx="314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5905AE5D-F36D-464F-9F1D-E6E2B17CC796}"/>
                </a:ext>
              </a:extLst>
            </p:cNvPr>
            <p:cNvSpPr txBox="1"/>
            <p:nvPr/>
          </p:nvSpPr>
          <p:spPr>
            <a:xfrm>
              <a:off x="1361890" y="617220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462D5CD4-67B7-4F9F-933E-1DC302B626B3}"/>
                </a:ext>
              </a:extLst>
            </p:cNvPr>
            <p:cNvSpPr txBox="1"/>
            <p:nvPr/>
          </p:nvSpPr>
          <p:spPr>
            <a:xfrm>
              <a:off x="0" y="31212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5E4166D5-1590-4FA4-9300-69E3611D9AE1}"/>
                </a:ext>
              </a:extLst>
            </p:cNvPr>
            <p:cNvSpPr txBox="1"/>
            <p:nvPr/>
          </p:nvSpPr>
          <p:spPr>
            <a:xfrm>
              <a:off x="3474530" y="312122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DED2947E-A3FF-4CCA-BA1E-9731FBB886EA}"/>
                </a:ext>
              </a:extLst>
            </p:cNvPr>
            <p:cNvGrpSpPr/>
            <p:nvPr/>
          </p:nvGrpSpPr>
          <p:grpSpPr>
            <a:xfrm>
              <a:off x="5369120" y="703302"/>
              <a:ext cx="1107880" cy="1634500"/>
              <a:chOff x="4988120" y="512802"/>
              <a:chExt cx="1107880" cy="1634500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="" xmlns:a16="http://schemas.microsoft.com/office/drawing/2014/main" id="{2E5186F5-9EA4-42CC-9B12-FEE291CDCBCE}"/>
                  </a:ext>
                </a:extLst>
              </p:cNvPr>
              <p:cNvCxnSpPr/>
              <p:nvPr/>
            </p:nvCxnSpPr>
            <p:spPr>
              <a:xfrm>
                <a:off x="4988120" y="665202"/>
                <a:ext cx="18288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="" xmlns:a16="http://schemas.microsoft.com/office/drawing/2014/main" id="{FB604C01-739F-4200-8B50-2446BD0B757E}"/>
                  </a:ext>
                </a:extLst>
              </p:cNvPr>
              <p:cNvCxnSpPr/>
              <p:nvPr/>
            </p:nvCxnSpPr>
            <p:spPr>
              <a:xfrm>
                <a:off x="4988120" y="817602"/>
                <a:ext cx="182880" cy="0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="" xmlns:a16="http://schemas.microsoft.com/office/drawing/2014/main" id="{69A73153-61C1-49DF-B2B8-7753CCD59877}"/>
                  </a:ext>
                </a:extLst>
              </p:cNvPr>
              <p:cNvCxnSpPr/>
              <p:nvPr/>
            </p:nvCxnSpPr>
            <p:spPr>
              <a:xfrm>
                <a:off x="4988120" y="970002"/>
                <a:ext cx="182880" cy="0"/>
              </a:xfrm>
              <a:prstGeom prst="line">
                <a:avLst/>
              </a:prstGeom>
              <a:ln w="317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="" xmlns:a16="http://schemas.microsoft.com/office/drawing/2014/main" id="{96FA9035-B61E-46DA-A91D-3881B6F21BB2}"/>
                  </a:ext>
                </a:extLst>
              </p:cNvPr>
              <p:cNvCxnSpPr/>
              <p:nvPr/>
            </p:nvCxnSpPr>
            <p:spPr>
              <a:xfrm>
                <a:off x="4988120" y="1122402"/>
                <a:ext cx="182880" cy="0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="" xmlns:a16="http://schemas.microsoft.com/office/drawing/2014/main" id="{1F0ECB4C-25AF-492B-A8C7-E8812E139B75}"/>
                  </a:ext>
                </a:extLst>
              </p:cNvPr>
              <p:cNvCxnSpPr/>
              <p:nvPr/>
            </p:nvCxnSpPr>
            <p:spPr>
              <a:xfrm>
                <a:off x="4992437" y="1274802"/>
                <a:ext cx="182880" cy="0"/>
              </a:xfrm>
              <a:prstGeom prst="line">
                <a:avLst/>
              </a:prstGeom>
              <a:ln w="317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D194AFFD-7C8D-4A20-A20F-3BF1834E63DF}"/>
                  </a:ext>
                </a:extLst>
              </p:cNvPr>
              <p:cNvSpPr txBox="1"/>
              <p:nvPr/>
            </p:nvSpPr>
            <p:spPr>
              <a:xfrm>
                <a:off x="5161129" y="512802"/>
                <a:ext cx="93487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Native β-CA1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58B8E616-5966-426A-BE37-4116E7318E38}"/>
                  </a:ext>
                </a:extLst>
              </p:cNvPr>
              <p:cNvSpPr txBox="1"/>
              <p:nvPr/>
            </p:nvSpPr>
            <p:spPr>
              <a:xfrm>
                <a:off x="5140520" y="665202"/>
                <a:ext cx="76976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 β-CA1</a:t>
                </a: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-6B</a:t>
                </a:r>
                <a:endParaRPr lang="en-IN" sz="1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17F17738-88F2-493C-B2F9-2CF3F22E766E}"/>
                  </a:ext>
                </a:extLst>
              </p:cNvPr>
              <p:cNvSpPr txBox="1"/>
              <p:nvPr/>
            </p:nvSpPr>
            <p:spPr>
              <a:xfrm>
                <a:off x="5140520" y="817602"/>
                <a:ext cx="87075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 β-CA1</a:t>
                </a: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-P-25</a:t>
                </a:r>
                <a:endParaRPr lang="en-IN" sz="1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A47C7E9E-BC2C-482D-83AE-EDA547EB9734}"/>
                  </a:ext>
                </a:extLst>
              </p:cNvPr>
              <p:cNvSpPr txBox="1"/>
              <p:nvPr/>
            </p:nvSpPr>
            <p:spPr>
              <a:xfrm>
                <a:off x="5140520" y="970002"/>
                <a:ext cx="87075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 β-CA1</a:t>
                </a: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-P-50</a:t>
                </a:r>
                <a:endParaRPr lang="en-IN" sz="1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6A5066BD-F5F4-4840-A17D-A8A2993D1414}"/>
                  </a:ext>
                </a:extLst>
              </p:cNvPr>
              <p:cNvSpPr txBox="1"/>
              <p:nvPr/>
            </p:nvSpPr>
            <p:spPr>
              <a:xfrm>
                <a:off x="5140520" y="1122402"/>
                <a:ext cx="86273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 β-CA1</a:t>
                </a: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-INH</a:t>
                </a:r>
                <a:endParaRPr lang="en-IN" sz="1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="" xmlns:a16="http://schemas.microsoft.com/office/drawing/2014/main" id="{BE02466C-AEEA-4CDE-8260-343993BB7D40}"/>
                  </a:ext>
                </a:extLst>
              </p:cNvPr>
              <p:cNvCxnSpPr/>
              <p:nvPr/>
            </p:nvCxnSpPr>
            <p:spPr>
              <a:xfrm>
                <a:off x="4988120" y="1427202"/>
                <a:ext cx="182880" cy="0"/>
              </a:xfrm>
              <a:prstGeom prst="line">
                <a:avLst/>
              </a:prstGeom>
              <a:ln w="31750">
                <a:solidFill>
                  <a:srgbClr val="A69B6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="" xmlns:a16="http://schemas.microsoft.com/office/drawing/2014/main" id="{8844668B-0955-4EB9-8BEC-F242EBF24772}"/>
                  </a:ext>
                </a:extLst>
              </p:cNvPr>
              <p:cNvCxnSpPr/>
              <p:nvPr/>
            </p:nvCxnSpPr>
            <p:spPr>
              <a:xfrm>
                <a:off x="5005370" y="1716048"/>
                <a:ext cx="178563" cy="0"/>
              </a:xfrm>
              <a:prstGeom prst="line">
                <a:avLst/>
              </a:prstGeom>
              <a:ln w="31750">
                <a:solidFill>
                  <a:srgbClr val="00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="" xmlns:a16="http://schemas.microsoft.com/office/drawing/2014/main" id="{1A749656-802A-4741-980B-539570068D98}"/>
                  </a:ext>
                </a:extLst>
              </p:cNvPr>
              <p:cNvCxnSpPr/>
              <p:nvPr/>
            </p:nvCxnSpPr>
            <p:spPr>
              <a:xfrm>
                <a:off x="4989915" y="1570089"/>
                <a:ext cx="182880" cy="0"/>
              </a:xfrm>
              <a:prstGeom prst="line">
                <a:avLst/>
              </a:prstGeom>
              <a:ln w="31750">
                <a:solidFill>
                  <a:srgbClr val="9933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="" xmlns:a16="http://schemas.microsoft.com/office/drawing/2014/main" id="{367D6A52-C7F0-421E-BF35-347424D3D076}"/>
                  </a:ext>
                </a:extLst>
              </p:cNvPr>
              <p:cNvSpPr txBox="1"/>
              <p:nvPr/>
            </p:nvSpPr>
            <p:spPr>
              <a:xfrm>
                <a:off x="5141547" y="1274801"/>
                <a:ext cx="77777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 β-CA1</a:t>
                </a: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-6A</a:t>
                </a:r>
                <a:endParaRPr lang="en-IN" sz="1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3B8EF4AB-6815-49F6-A2A8-3EE573B11817}"/>
                  </a:ext>
                </a:extLst>
              </p:cNvPr>
              <p:cNvSpPr txBox="1"/>
              <p:nvPr/>
            </p:nvSpPr>
            <p:spPr>
              <a:xfrm>
                <a:off x="5150939" y="1427201"/>
                <a:ext cx="74892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 β-CA1</a:t>
                </a: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-12</a:t>
                </a:r>
                <a:endParaRPr lang="en-IN" sz="1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="" xmlns:a16="http://schemas.microsoft.com/office/drawing/2014/main" id="{2416EC94-820E-4C8F-81AA-C1C34EB0700E}"/>
                  </a:ext>
                </a:extLst>
              </p:cNvPr>
              <p:cNvSpPr txBox="1"/>
              <p:nvPr/>
            </p:nvSpPr>
            <p:spPr>
              <a:xfrm>
                <a:off x="5164997" y="1593304"/>
                <a:ext cx="74892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> β-CA1</a:t>
                </a:r>
                <a:r>
                  <a:rPr lang="en-US" sz="1000" b="1" dirty="0">
                    <a:latin typeface="Times New Roman" pitchFamily="18" charset="0"/>
                    <a:cs typeface="Times New Roman" pitchFamily="18" charset="0"/>
                  </a:rPr>
                  <a:t>-15</a:t>
                </a:r>
                <a:endParaRPr lang="en-IN" sz="1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IN" sz="1000" b="1" dirty="0">
                    <a:latin typeface="Times New Roman" pitchFamily="18" charset="0"/>
                    <a:cs typeface="Times New Roman" pitchFamily="18" charset="0"/>
                  </a:rPr>
                </a:b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1881018C-9664-4448-9FEA-97F425EE8E13}"/>
              </a:ext>
            </a:extLst>
          </p:cNvPr>
          <p:cNvSpPr txBox="1"/>
          <p:nvPr/>
        </p:nvSpPr>
        <p:spPr>
          <a:xfrm>
            <a:off x="5569712" y="8717114"/>
            <a:ext cx="113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S5</a:t>
            </a:r>
            <a:endParaRPr lang="en-IN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3418</TotalTime>
  <Words>102</Words>
  <Application>Microsoft Office PowerPoint</Application>
  <PresentationFormat>On-screen Show (4:3)</PresentationFormat>
  <Paragraphs>76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aprakash</dc:creator>
  <cp:lastModifiedBy>Shah</cp:lastModifiedBy>
  <cp:revision>36</cp:revision>
  <dcterms:created xsi:type="dcterms:W3CDTF">2018-02-03T09:50:33Z</dcterms:created>
  <dcterms:modified xsi:type="dcterms:W3CDTF">2018-04-15T22:41:43Z</dcterms:modified>
</cp:coreProperties>
</file>