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8" r:id="rId2"/>
    <p:sldId id="275" r:id="rId3"/>
    <p:sldId id="257" r:id="rId4"/>
    <p:sldId id="259" r:id="rId5"/>
    <p:sldId id="261" r:id="rId6"/>
    <p:sldId id="276" r:id="rId7"/>
    <p:sldId id="263" r:id="rId8"/>
    <p:sldId id="264" r:id="rId9"/>
    <p:sldId id="267" r:id="rId10"/>
    <p:sldId id="269" r:id="rId11"/>
    <p:sldId id="270" r:id="rId12"/>
    <p:sldId id="271" r:id="rId13"/>
    <p:sldId id="272" r:id="rId14"/>
    <p:sldId id="277" r:id="rId15"/>
    <p:sldId id="273" r:id="rId16"/>
    <p:sldId id="274"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100" d="100"/>
          <a:sy n="100" d="100"/>
        </p:scale>
        <p:origin x="-1932" y="-66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image" Target="../media/image34.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5CBFE3-CA44-432B-A4D3-A94F843D9C6E}" type="datetimeFigureOut">
              <a:rPr lang="en-US" smtClean="0"/>
              <a:t>1/25/2018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CB175E-9211-45B4-8332-1717649DA4E0}" type="slidenum">
              <a:rPr lang="en-US" smtClean="0"/>
              <a:t>‹#›</a:t>
            </a:fld>
            <a:endParaRPr lang="en-US"/>
          </a:p>
        </p:txBody>
      </p:sp>
    </p:spTree>
    <p:extLst>
      <p:ext uri="{BB962C8B-B14F-4D97-AF65-F5344CB8AC3E}">
        <p14:creationId xmlns:p14="http://schemas.microsoft.com/office/powerpoint/2010/main" val="327049952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C6372-E19C-468E-9C45-10111571C89E}" type="slidenum">
              <a:rPr lang="en-US" smtClean="0"/>
              <a:t>1</a:t>
            </a:fld>
            <a:endParaRPr lang="en-US"/>
          </a:p>
        </p:txBody>
      </p:sp>
    </p:spTree>
    <p:extLst>
      <p:ext uri="{BB962C8B-B14F-4D97-AF65-F5344CB8AC3E}">
        <p14:creationId xmlns:p14="http://schemas.microsoft.com/office/powerpoint/2010/main" val="37895001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C6372-E19C-468E-9C45-10111571C89E}" type="slidenum">
              <a:rPr lang="en-US" smtClean="0"/>
              <a:t>11</a:t>
            </a:fld>
            <a:endParaRPr lang="en-US"/>
          </a:p>
        </p:txBody>
      </p:sp>
    </p:spTree>
    <p:extLst>
      <p:ext uri="{BB962C8B-B14F-4D97-AF65-F5344CB8AC3E}">
        <p14:creationId xmlns:p14="http://schemas.microsoft.com/office/powerpoint/2010/main" val="14852348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Figure S1, related to Figure</a:t>
            </a:r>
            <a:r>
              <a:rPr lang="en-US" baseline="0" dirty="0" smtClean="0"/>
              <a:t> 1</a:t>
            </a:r>
            <a:endParaRPr lang="en-US" dirty="0" smtClean="0"/>
          </a:p>
          <a:p>
            <a:endParaRPr lang="en-US" dirty="0"/>
          </a:p>
        </p:txBody>
      </p:sp>
      <p:sp>
        <p:nvSpPr>
          <p:cNvPr id="4" name="Slide Number Placeholder 3"/>
          <p:cNvSpPr>
            <a:spLocks noGrp="1"/>
          </p:cNvSpPr>
          <p:nvPr>
            <p:ph type="sldNum" sz="quarter" idx="10"/>
          </p:nvPr>
        </p:nvSpPr>
        <p:spPr/>
        <p:txBody>
          <a:bodyPr/>
          <a:lstStyle/>
          <a:p>
            <a:fld id="{1CCB175E-9211-45B4-8332-1717649DA4E0}" type="slidenum">
              <a:rPr lang="en-US" smtClean="0"/>
              <a:t>2</a:t>
            </a:fld>
            <a:endParaRPr lang="en-US"/>
          </a:p>
        </p:txBody>
      </p:sp>
    </p:spTree>
    <p:extLst>
      <p:ext uri="{BB962C8B-B14F-4D97-AF65-F5344CB8AC3E}">
        <p14:creationId xmlns:p14="http://schemas.microsoft.com/office/powerpoint/2010/main" val="16907559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FF0000"/>
                </a:solidFill>
                <a:latin typeface="Times New Roman"/>
                <a:cs typeface="Times New Roman"/>
              </a:rPr>
              <a:t>Figure S2, related to Figure 2</a:t>
            </a:r>
          </a:p>
          <a:p>
            <a:endParaRPr lang="en-US" dirty="0"/>
          </a:p>
        </p:txBody>
      </p:sp>
      <p:sp>
        <p:nvSpPr>
          <p:cNvPr id="4" name="Slide Number Placeholder 3"/>
          <p:cNvSpPr>
            <a:spLocks noGrp="1"/>
          </p:cNvSpPr>
          <p:nvPr>
            <p:ph type="sldNum" sz="quarter" idx="10"/>
          </p:nvPr>
        </p:nvSpPr>
        <p:spPr/>
        <p:txBody>
          <a:bodyPr/>
          <a:lstStyle/>
          <a:p>
            <a:fld id="{1CCB175E-9211-45B4-8332-1717649DA4E0}" type="slidenum">
              <a:rPr lang="en-US" smtClean="0"/>
              <a:t>3</a:t>
            </a:fld>
            <a:endParaRPr lang="en-US"/>
          </a:p>
        </p:txBody>
      </p:sp>
    </p:spTree>
    <p:extLst>
      <p:ext uri="{BB962C8B-B14F-4D97-AF65-F5344CB8AC3E}">
        <p14:creationId xmlns:p14="http://schemas.microsoft.com/office/powerpoint/2010/main" val="4351366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Figure S3, related to Figure 3</a:t>
            </a:r>
          </a:p>
          <a:p>
            <a:endParaRPr lang="en-US" dirty="0"/>
          </a:p>
        </p:txBody>
      </p:sp>
      <p:sp>
        <p:nvSpPr>
          <p:cNvPr id="4" name="Slide Number Placeholder 3"/>
          <p:cNvSpPr>
            <a:spLocks noGrp="1"/>
          </p:cNvSpPr>
          <p:nvPr>
            <p:ph type="sldNum" sz="quarter" idx="10"/>
          </p:nvPr>
        </p:nvSpPr>
        <p:spPr/>
        <p:txBody>
          <a:bodyPr/>
          <a:lstStyle/>
          <a:p>
            <a:fld id="{1CCB175E-9211-45B4-8332-1717649DA4E0}" type="slidenum">
              <a:rPr lang="en-US" smtClean="0"/>
              <a:t>4</a:t>
            </a:fld>
            <a:endParaRPr lang="en-US"/>
          </a:p>
        </p:txBody>
      </p:sp>
    </p:spTree>
    <p:extLst>
      <p:ext uri="{BB962C8B-B14F-4D97-AF65-F5344CB8AC3E}">
        <p14:creationId xmlns:p14="http://schemas.microsoft.com/office/powerpoint/2010/main" val="1110138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smtClean="0">
                <a:solidFill>
                  <a:srgbClr val="FF0000"/>
                </a:solidFill>
                <a:latin typeface="Times New Roman"/>
                <a:cs typeface="Times New Roman"/>
              </a:rPr>
              <a:t>Figure S3, related to Figure3</a:t>
            </a:r>
          </a:p>
          <a:p>
            <a:endParaRPr lang="en-US" sz="1200" b="1" dirty="0" smtClean="0">
              <a:solidFill>
                <a:srgbClr val="FF0000"/>
              </a:solidFill>
              <a:latin typeface="Times New Roman"/>
              <a:cs typeface="Times New Roman"/>
            </a:endParaRPr>
          </a:p>
          <a:p>
            <a:endParaRPr lang="en-US" dirty="0"/>
          </a:p>
        </p:txBody>
      </p:sp>
      <p:sp>
        <p:nvSpPr>
          <p:cNvPr id="4" name="Slide Number Placeholder 3"/>
          <p:cNvSpPr>
            <a:spLocks noGrp="1"/>
          </p:cNvSpPr>
          <p:nvPr>
            <p:ph type="sldNum" sz="quarter" idx="10"/>
          </p:nvPr>
        </p:nvSpPr>
        <p:spPr/>
        <p:txBody>
          <a:bodyPr/>
          <a:lstStyle/>
          <a:p>
            <a:fld id="{FE3C6372-E19C-468E-9C45-10111571C89E}" type="slidenum">
              <a:rPr lang="en-US" smtClean="0"/>
              <a:t>5</a:t>
            </a:fld>
            <a:endParaRPr lang="en-US"/>
          </a:p>
        </p:txBody>
      </p:sp>
    </p:spTree>
    <p:extLst>
      <p:ext uri="{BB962C8B-B14F-4D97-AF65-F5344CB8AC3E}">
        <p14:creationId xmlns:p14="http://schemas.microsoft.com/office/powerpoint/2010/main" val="284128144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dirty="0" smtClean="0">
                <a:latin typeface="Times New Roman"/>
                <a:cs typeface="Times New Roman"/>
              </a:rPr>
              <a:t>Figure S6, related to Figure 6</a:t>
            </a:r>
          </a:p>
          <a:p>
            <a:endParaRPr lang="en-US" dirty="0"/>
          </a:p>
        </p:txBody>
      </p:sp>
      <p:sp>
        <p:nvSpPr>
          <p:cNvPr id="4" name="Slide Number Placeholder 3"/>
          <p:cNvSpPr>
            <a:spLocks noGrp="1"/>
          </p:cNvSpPr>
          <p:nvPr>
            <p:ph type="sldNum" sz="quarter" idx="10"/>
          </p:nvPr>
        </p:nvSpPr>
        <p:spPr/>
        <p:txBody>
          <a:bodyPr/>
          <a:lstStyle/>
          <a:p>
            <a:fld id="{FE3C6372-E19C-468E-9C45-10111571C89E}" type="slidenum">
              <a:rPr lang="en-US" smtClean="0"/>
              <a:t>7</a:t>
            </a:fld>
            <a:endParaRPr lang="en-US"/>
          </a:p>
        </p:txBody>
      </p:sp>
    </p:spTree>
    <p:extLst>
      <p:ext uri="{BB962C8B-B14F-4D97-AF65-F5344CB8AC3E}">
        <p14:creationId xmlns:p14="http://schemas.microsoft.com/office/powerpoint/2010/main" val="14521493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latin typeface="Times New Roman"/>
                <a:cs typeface="Times New Roman"/>
              </a:rPr>
              <a:t>Figure S7, related to Figure 7</a:t>
            </a:r>
          </a:p>
          <a:p>
            <a:endParaRPr lang="en-US" dirty="0"/>
          </a:p>
        </p:txBody>
      </p:sp>
      <p:sp>
        <p:nvSpPr>
          <p:cNvPr id="4" name="Slide Number Placeholder 3"/>
          <p:cNvSpPr>
            <a:spLocks noGrp="1"/>
          </p:cNvSpPr>
          <p:nvPr>
            <p:ph type="sldNum" sz="quarter" idx="10"/>
          </p:nvPr>
        </p:nvSpPr>
        <p:spPr/>
        <p:txBody>
          <a:bodyPr/>
          <a:lstStyle/>
          <a:p>
            <a:fld id="{1CCB175E-9211-45B4-8332-1717649DA4E0}" type="slidenum">
              <a:rPr lang="en-US" smtClean="0"/>
              <a:t>8</a:t>
            </a:fld>
            <a:endParaRPr lang="en-US"/>
          </a:p>
        </p:txBody>
      </p:sp>
    </p:spTree>
    <p:extLst>
      <p:ext uri="{BB962C8B-B14F-4D97-AF65-F5344CB8AC3E}">
        <p14:creationId xmlns:p14="http://schemas.microsoft.com/office/powerpoint/2010/main" val="20152018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dirty="0" smtClean="0">
                <a:latin typeface="Times New Roman"/>
                <a:cs typeface="Times New Roman"/>
              </a:rPr>
              <a:t>Figure S7, related to Figure 7</a:t>
            </a:r>
          </a:p>
          <a:p>
            <a:endParaRPr lang="en-US" sz="1200" dirty="0">
              <a:latin typeface="Times New Roman"/>
              <a:cs typeface="Times New Roman"/>
            </a:endParaRPr>
          </a:p>
        </p:txBody>
      </p:sp>
      <p:sp>
        <p:nvSpPr>
          <p:cNvPr id="4" name="Slide Number Placeholder 3"/>
          <p:cNvSpPr>
            <a:spLocks noGrp="1"/>
          </p:cNvSpPr>
          <p:nvPr>
            <p:ph type="sldNum" sz="quarter" idx="10"/>
          </p:nvPr>
        </p:nvSpPr>
        <p:spPr/>
        <p:txBody>
          <a:bodyPr/>
          <a:lstStyle/>
          <a:p>
            <a:fld id="{A67D7939-832F-4339-8A86-BEF4504FD8FA}" type="slidenum">
              <a:rPr lang="en-US" smtClean="0"/>
              <a:t>9</a:t>
            </a:fld>
            <a:endParaRPr lang="en-US"/>
          </a:p>
        </p:txBody>
      </p:sp>
    </p:spTree>
    <p:extLst>
      <p:ext uri="{BB962C8B-B14F-4D97-AF65-F5344CB8AC3E}">
        <p14:creationId xmlns:p14="http://schemas.microsoft.com/office/powerpoint/2010/main" val="2369889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C6372-E19C-468E-9C45-10111571C89E}" type="slidenum">
              <a:rPr lang="en-US" smtClean="0"/>
              <a:t>10</a:t>
            </a:fld>
            <a:endParaRPr lang="en-US"/>
          </a:p>
        </p:txBody>
      </p:sp>
    </p:spTree>
    <p:extLst>
      <p:ext uri="{BB962C8B-B14F-4D97-AF65-F5344CB8AC3E}">
        <p14:creationId xmlns:p14="http://schemas.microsoft.com/office/powerpoint/2010/main" val="334248199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1/25/2018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1/25/2018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1/25/2018</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1/25/2018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1/25/2018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1/25/2018</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4.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4.xml"/><Relationship Id="rId16" Type="http://schemas.openxmlformats.org/officeDocument/2006/relationships/image" Target="../media/image24.png"/><Relationship Id="rId1" Type="http://schemas.openxmlformats.org/officeDocument/2006/relationships/slideLayout" Target="../slideLayouts/slideLayout2.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5" Type="http://schemas.openxmlformats.org/officeDocument/2006/relationships/image" Target="../media/image2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 Id="rId14" Type="http://schemas.openxmlformats.org/officeDocument/2006/relationships/image" Target="../media/image22.png"/></Relationships>
</file>

<file path=ppt/slides/_rels/slide5.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image" Target="../media/image25.png"/><Relationship Id="rId7" Type="http://schemas.openxmlformats.org/officeDocument/2006/relationships/image" Target="../media/image29.pn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28.png"/><Relationship Id="rId11" Type="http://schemas.openxmlformats.org/officeDocument/2006/relationships/image" Target="../media/image33.png"/><Relationship Id="rId5" Type="http://schemas.openxmlformats.org/officeDocument/2006/relationships/image" Target="../media/image27.png"/><Relationship Id="rId10" Type="http://schemas.openxmlformats.org/officeDocument/2006/relationships/image" Target="../media/image32.png"/><Relationship Id="rId4" Type="http://schemas.openxmlformats.org/officeDocument/2006/relationships/image" Target="../media/image26.png"/><Relationship Id="rId9" Type="http://schemas.openxmlformats.org/officeDocument/2006/relationships/image" Target="../media/image31.png"/></Relationships>
</file>

<file path=ppt/slides/_rels/slide6.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35.emf"/><Relationship Id="rId5" Type="http://schemas.openxmlformats.org/officeDocument/2006/relationships/oleObject" Target="../embeddings/oleObject2.bin"/><Relationship Id="rId4" Type="http://schemas.openxmlformats.org/officeDocument/2006/relationships/image" Target="../media/image34.emf"/></Relationships>
</file>

<file path=ppt/slides/_rels/slide7.xml.rels><?xml version="1.0" encoding="UTF-8" standalone="yes"?>
<Relationships xmlns="http://schemas.openxmlformats.org/package/2006/relationships"><Relationship Id="rId8" Type="http://schemas.openxmlformats.org/officeDocument/2006/relationships/image" Target="../media/image41.png"/><Relationship Id="rId3" Type="http://schemas.openxmlformats.org/officeDocument/2006/relationships/image" Target="../media/image36.png"/><Relationship Id="rId7" Type="http://schemas.openxmlformats.org/officeDocument/2006/relationships/image" Target="../media/image40.png"/><Relationship Id="rId12" Type="http://schemas.openxmlformats.org/officeDocument/2006/relationships/image" Target="../media/image45.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39.png"/><Relationship Id="rId11" Type="http://schemas.openxmlformats.org/officeDocument/2006/relationships/image" Target="../media/image44.png"/><Relationship Id="rId5" Type="http://schemas.openxmlformats.org/officeDocument/2006/relationships/image" Target="../media/image38.png"/><Relationship Id="rId10" Type="http://schemas.openxmlformats.org/officeDocument/2006/relationships/image" Target="../media/image43.png"/><Relationship Id="rId4" Type="http://schemas.openxmlformats.org/officeDocument/2006/relationships/image" Target="../media/image37.png"/><Relationship Id="rId9" Type="http://schemas.openxmlformats.org/officeDocument/2006/relationships/image" Target="../media/image42.png"/></Relationships>
</file>

<file path=ppt/slides/_rels/slide8.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53.png"/><Relationship Id="rId4" Type="http://schemas.openxmlformats.org/officeDocument/2006/relationships/image" Target="../media/image47.png"/><Relationship Id="rId9" Type="http://schemas.openxmlformats.org/officeDocument/2006/relationships/image" Target="../media/image52.png"/></Relationships>
</file>

<file path=ppt/slides/_rels/slide9.xml.rels><?xml version="1.0" encoding="UTF-8" standalone="yes"?>
<Relationships xmlns="http://schemas.openxmlformats.org/package/2006/relationships"><Relationship Id="rId8" Type="http://schemas.openxmlformats.org/officeDocument/2006/relationships/image" Target="../media/image59.png"/><Relationship Id="rId13" Type="http://schemas.openxmlformats.org/officeDocument/2006/relationships/image" Target="../media/image64.png"/><Relationship Id="rId18" Type="http://schemas.openxmlformats.org/officeDocument/2006/relationships/image" Target="../media/image69.png"/><Relationship Id="rId3" Type="http://schemas.openxmlformats.org/officeDocument/2006/relationships/image" Target="../media/image54.png"/><Relationship Id="rId21" Type="http://schemas.openxmlformats.org/officeDocument/2006/relationships/image" Target="../media/image72.png"/><Relationship Id="rId7" Type="http://schemas.openxmlformats.org/officeDocument/2006/relationships/image" Target="../media/image58.png"/><Relationship Id="rId12" Type="http://schemas.openxmlformats.org/officeDocument/2006/relationships/image" Target="../media/image63.png"/><Relationship Id="rId17" Type="http://schemas.openxmlformats.org/officeDocument/2006/relationships/image" Target="../media/image68.png"/><Relationship Id="rId2" Type="http://schemas.openxmlformats.org/officeDocument/2006/relationships/notesSlide" Target="../notesSlides/notesSlide8.xml"/><Relationship Id="rId16" Type="http://schemas.openxmlformats.org/officeDocument/2006/relationships/image" Target="../media/image67.png"/><Relationship Id="rId20" Type="http://schemas.openxmlformats.org/officeDocument/2006/relationships/image" Target="../media/image71.png"/><Relationship Id="rId1" Type="http://schemas.openxmlformats.org/officeDocument/2006/relationships/slideLayout" Target="../slideLayouts/slideLayout2.xml"/><Relationship Id="rId6" Type="http://schemas.openxmlformats.org/officeDocument/2006/relationships/image" Target="../media/image57.png"/><Relationship Id="rId11" Type="http://schemas.openxmlformats.org/officeDocument/2006/relationships/image" Target="../media/image62.png"/><Relationship Id="rId24" Type="http://schemas.openxmlformats.org/officeDocument/2006/relationships/image" Target="../media/image75.png"/><Relationship Id="rId5" Type="http://schemas.openxmlformats.org/officeDocument/2006/relationships/image" Target="../media/image56.png"/><Relationship Id="rId15" Type="http://schemas.openxmlformats.org/officeDocument/2006/relationships/image" Target="../media/image66.png"/><Relationship Id="rId23" Type="http://schemas.openxmlformats.org/officeDocument/2006/relationships/image" Target="../media/image74.png"/><Relationship Id="rId10" Type="http://schemas.openxmlformats.org/officeDocument/2006/relationships/image" Target="../media/image61.png"/><Relationship Id="rId19" Type="http://schemas.openxmlformats.org/officeDocument/2006/relationships/image" Target="../media/image70.png"/><Relationship Id="rId4" Type="http://schemas.openxmlformats.org/officeDocument/2006/relationships/image" Target="../media/image55.png"/><Relationship Id="rId9" Type="http://schemas.openxmlformats.org/officeDocument/2006/relationships/image" Target="../media/image60.png"/><Relationship Id="rId14" Type="http://schemas.openxmlformats.org/officeDocument/2006/relationships/image" Target="../media/image65.png"/><Relationship Id="rId22" Type="http://schemas.openxmlformats.org/officeDocument/2006/relationships/image" Target="../media/image7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81000" y="457200"/>
            <a:ext cx="8001000" cy="461665"/>
          </a:xfrm>
          <a:prstGeom prst="rect">
            <a:avLst/>
          </a:prstGeom>
          <a:noFill/>
        </p:spPr>
        <p:txBody>
          <a:bodyPr wrap="square" rtlCol="0">
            <a:spAutoFit/>
          </a:bodyPr>
          <a:lstStyle/>
          <a:p>
            <a:r>
              <a:rPr lang="en-US" sz="1200" b="1" dirty="0" smtClean="0">
                <a:latin typeface="Times New Roman" panose="02020603050405020304" pitchFamily="18" charset="0"/>
                <a:cs typeface="Times New Roman" panose="02020603050405020304" pitchFamily="18" charset="0"/>
              </a:rPr>
              <a:t>Table S1. </a:t>
            </a:r>
            <a:r>
              <a:rPr lang="en-US" sz="1200" dirty="0" smtClean="0">
                <a:latin typeface="Times New Roman" panose="02020603050405020304" pitchFamily="18" charset="0"/>
                <a:cs typeface="Times New Roman" panose="02020603050405020304" pitchFamily="18" charset="0"/>
              </a:rPr>
              <a:t>Pathways tested and effects of specified drugs on IFN </a:t>
            </a:r>
            <a:r>
              <a:rPr lang="en-US" sz="1200" dirty="0" err="1" smtClean="0">
                <a:latin typeface="Times New Roman" panose="02020603050405020304" pitchFamily="18" charset="0"/>
                <a:cs typeface="Times New Roman" panose="02020603050405020304" pitchFamily="18" charset="0"/>
              </a:rPr>
              <a:t>γ</a:t>
            </a:r>
            <a:r>
              <a:rPr lang="en-US" sz="1200" dirty="0" smtClean="0">
                <a:latin typeface="Times New Roman" panose="02020603050405020304" pitchFamily="18" charset="0"/>
                <a:cs typeface="Times New Roman" panose="02020603050405020304" pitchFamily="18" charset="0"/>
              </a:rPr>
              <a:t>-stimulated NO production of M1 macrophages with and without 2-DG</a:t>
            </a:r>
            <a:endParaRPr lang="en-US" sz="1200" b="1" dirty="0">
              <a:latin typeface="Times New Roman" panose="02020603050405020304" pitchFamily="18" charset="0"/>
              <a:cs typeface="Times New Roman" panose="02020603050405020304" pitchFamily="18" charset="0"/>
            </a:endParaRPr>
          </a:p>
        </p:txBody>
      </p:sp>
      <p:graphicFrame>
        <p:nvGraphicFramePr>
          <p:cNvPr id="25" name="Table 24"/>
          <p:cNvGraphicFramePr>
            <a:graphicFrameLocks noGrp="1"/>
          </p:cNvGraphicFramePr>
          <p:nvPr>
            <p:extLst>
              <p:ext uri="{D42A27DB-BD31-4B8C-83A1-F6EECF244321}">
                <p14:modId xmlns:p14="http://schemas.microsoft.com/office/powerpoint/2010/main" val="1274568635"/>
              </p:ext>
            </p:extLst>
          </p:nvPr>
        </p:nvGraphicFramePr>
        <p:xfrm>
          <a:off x="609600" y="1143000"/>
          <a:ext cx="7543800" cy="4556422"/>
        </p:xfrm>
        <a:graphic>
          <a:graphicData uri="http://schemas.openxmlformats.org/drawingml/2006/table">
            <a:tbl>
              <a:tblPr firstRow="1" firstCol="1" bandRow="1">
                <a:tableStyleId>{5C22544A-7EE6-4342-B048-85BDC9FD1C3A}</a:tableStyleId>
              </a:tblPr>
              <a:tblGrid>
                <a:gridCol w="1899944"/>
                <a:gridCol w="2649157"/>
                <a:gridCol w="1504885"/>
                <a:gridCol w="1489814"/>
              </a:tblGrid>
              <a:tr h="264762">
                <a:tc>
                  <a:txBody>
                    <a:bodyPr/>
                    <a:lstStyle/>
                    <a:p>
                      <a:pPr>
                        <a:lnSpc>
                          <a:spcPct val="115000"/>
                        </a:lnSpc>
                        <a:spcAft>
                          <a:spcPts val="0"/>
                        </a:spcAft>
                      </a:pPr>
                      <a:r>
                        <a:rPr lang="en-US" sz="1200" i="1" dirty="0">
                          <a:effectLst/>
                          <a:latin typeface="Times New Roman"/>
                          <a:cs typeface="Times New Roman"/>
                        </a:rPr>
                        <a:t> </a:t>
                      </a:r>
                      <a:r>
                        <a:rPr lang="en-US" sz="1200" i="1" dirty="0" smtClean="0">
                          <a:effectLst/>
                          <a:latin typeface="Times New Roman"/>
                          <a:cs typeface="Times New Roman"/>
                        </a:rPr>
                        <a:t>Pathway</a:t>
                      </a:r>
                      <a:endParaRPr lang="en-US" sz="1200" i="1"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i="1" dirty="0" smtClean="0">
                          <a:effectLst/>
                          <a:latin typeface="Times New Roman"/>
                          <a:cs typeface="Times New Roman"/>
                        </a:rPr>
                        <a:t>Drug</a:t>
                      </a:r>
                      <a:r>
                        <a:rPr lang="en-US" sz="1200" i="1" baseline="0" dirty="0" smtClean="0">
                          <a:effectLst/>
                          <a:latin typeface="Times New Roman"/>
                          <a:cs typeface="Times New Roman"/>
                        </a:rPr>
                        <a:t> (dose)</a:t>
                      </a:r>
                      <a:endParaRPr lang="en-US" sz="1200" i="1"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i="1" dirty="0" smtClean="0">
                          <a:effectLst/>
                          <a:latin typeface="Times New Roman"/>
                          <a:cs typeface="Times New Roman"/>
                        </a:rPr>
                        <a:t>Effect without </a:t>
                      </a:r>
                      <a:r>
                        <a:rPr lang="en-US" sz="1200" i="1" dirty="0">
                          <a:effectLst/>
                          <a:latin typeface="Times New Roman"/>
                          <a:cs typeface="Times New Roman"/>
                        </a:rPr>
                        <a:t>2-DG</a:t>
                      </a:r>
                      <a:endParaRPr lang="en-US" sz="1200" i="1"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i="1" dirty="0" smtClean="0">
                          <a:effectLst/>
                          <a:latin typeface="Times New Roman"/>
                          <a:cs typeface="Times New Roman"/>
                        </a:rPr>
                        <a:t>Effect</a:t>
                      </a:r>
                      <a:r>
                        <a:rPr lang="en-US" sz="1200" i="1" baseline="0" dirty="0" smtClean="0">
                          <a:effectLst/>
                          <a:latin typeface="Times New Roman"/>
                          <a:cs typeface="Times New Roman"/>
                        </a:rPr>
                        <a:t> </a:t>
                      </a:r>
                      <a:r>
                        <a:rPr lang="en-US" sz="1200" i="1" dirty="0" smtClean="0">
                          <a:effectLst/>
                          <a:latin typeface="Times New Roman"/>
                          <a:cs typeface="Times New Roman"/>
                        </a:rPr>
                        <a:t>with </a:t>
                      </a:r>
                      <a:r>
                        <a:rPr lang="en-US" sz="1200" i="1" dirty="0">
                          <a:effectLst/>
                          <a:latin typeface="Times New Roman"/>
                          <a:cs typeface="Times New Roman"/>
                        </a:rPr>
                        <a:t>2-DG</a:t>
                      </a:r>
                      <a:endParaRPr lang="en-US" sz="1200" i="1" dirty="0">
                        <a:effectLst/>
                        <a:latin typeface="Times New Roman"/>
                        <a:ea typeface="SimSun"/>
                        <a:cs typeface="Times New Roman"/>
                      </a:endParaRPr>
                    </a:p>
                  </a:txBody>
                  <a:tcPr marL="55518" marR="55518" marT="0" marB="0"/>
                </a:tc>
              </a:tr>
              <a:tr h="403521">
                <a:tc>
                  <a:txBody>
                    <a:bodyPr/>
                    <a:lstStyle/>
                    <a:p>
                      <a:pPr>
                        <a:lnSpc>
                          <a:spcPct val="115000"/>
                        </a:lnSpc>
                        <a:spcAft>
                          <a:spcPts val="0"/>
                        </a:spcAft>
                      </a:pPr>
                      <a:r>
                        <a:rPr lang="en-US" sz="1200" dirty="0">
                          <a:effectLst/>
                          <a:latin typeface="Times New Roman"/>
                          <a:cs typeface="Times New Roman"/>
                        </a:rPr>
                        <a:t>AMP-activated </a:t>
                      </a:r>
                      <a:endParaRPr lang="en-US" sz="1200" dirty="0" smtClean="0">
                        <a:effectLst/>
                        <a:latin typeface="Times New Roman"/>
                        <a:cs typeface="Times New Roman"/>
                      </a:endParaRPr>
                    </a:p>
                    <a:p>
                      <a:pPr>
                        <a:lnSpc>
                          <a:spcPct val="115000"/>
                        </a:lnSpc>
                        <a:spcAft>
                          <a:spcPts val="0"/>
                        </a:spcAft>
                      </a:pPr>
                      <a:r>
                        <a:rPr lang="en-US" sz="1200" dirty="0" smtClean="0">
                          <a:effectLst/>
                          <a:latin typeface="Times New Roman"/>
                          <a:cs typeface="Times New Roman"/>
                        </a:rPr>
                        <a:t>protein </a:t>
                      </a:r>
                      <a:r>
                        <a:rPr lang="en-US" sz="1200" dirty="0">
                          <a:effectLst/>
                          <a:latin typeface="Times New Roman"/>
                          <a:cs typeface="Times New Roman"/>
                        </a:rPr>
                        <a:t>kinase </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a:effectLst/>
                          <a:latin typeface="Times New Roman"/>
                          <a:cs typeface="Times New Roman"/>
                        </a:rPr>
                        <a:t>AICAR (0-2mM)         </a:t>
                      </a:r>
                      <a:endParaRPr lang="en-US" sz="1200" dirty="0" smtClean="0">
                        <a:effectLst/>
                        <a:latin typeface="Times New Roman"/>
                        <a:cs typeface="Times New Roman"/>
                      </a:endParaRPr>
                    </a:p>
                    <a:p>
                      <a:pPr>
                        <a:lnSpc>
                          <a:spcPct val="115000"/>
                        </a:lnSpc>
                        <a:spcAft>
                          <a:spcPts val="0"/>
                        </a:spcAft>
                      </a:pPr>
                      <a:r>
                        <a:rPr lang="en-US" sz="1200" dirty="0" smtClean="0">
                          <a:effectLst/>
                          <a:latin typeface="Times New Roman"/>
                          <a:cs typeface="Times New Roman"/>
                        </a:rPr>
                        <a:t>Compound </a:t>
                      </a:r>
                      <a:r>
                        <a:rPr lang="en-US" sz="1200" dirty="0">
                          <a:effectLst/>
                          <a:latin typeface="Times New Roman"/>
                          <a:cs typeface="Times New Roman"/>
                        </a:rPr>
                        <a:t>c (0-20uM) </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smtClean="0">
                          <a:effectLst/>
                          <a:latin typeface="Wingdings"/>
                          <a:ea typeface="Wingdings"/>
                          <a:cs typeface="Wingdings"/>
                          <a:sym typeface="Wingdings"/>
                        </a:rPr>
                        <a:t></a:t>
                      </a:r>
                    </a:p>
                    <a:p>
                      <a:pPr>
                        <a:lnSpc>
                          <a:spcPct val="115000"/>
                        </a:lnSpc>
                        <a:spcAft>
                          <a:spcPts val="0"/>
                        </a:spcAft>
                      </a:pPr>
                      <a:r>
                        <a:rPr lang="en-US" sz="1200" dirty="0" smtClean="0">
                          <a:effectLst/>
                          <a:latin typeface="Wingdings"/>
                          <a:ea typeface="Wingdings"/>
                          <a:cs typeface="Wingdings"/>
                          <a:sym typeface="Wingdings"/>
                        </a:rPr>
                        <a:t></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smtClean="0">
                          <a:effectLst/>
                          <a:latin typeface="Wingdings"/>
                          <a:ea typeface="Wingdings"/>
                          <a:cs typeface="Wingdings"/>
                          <a:sym typeface="Wingdings"/>
                        </a:rPr>
                        <a:t></a:t>
                      </a:r>
                      <a:r>
                        <a:rPr lang="en-US" sz="1200" dirty="0" smtClean="0">
                          <a:effectLst/>
                          <a:latin typeface="Times New Roman"/>
                          <a:cs typeface="Times New Roman"/>
                        </a:rPr>
                        <a:t>         </a:t>
                      </a:r>
                      <a:endParaRPr lang="en-US" sz="1200" dirty="0">
                        <a:effectLst/>
                        <a:latin typeface="Times New Roman"/>
                        <a:ea typeface="SimSun"/>
                        <a:cs typeface="Times New Roman"/>
                      </a:endParaRPr>
                    </a:p>
                  </a:txBody>
                  <a:tcPr marL="55518" marR="55518" marT="0" marB="0"/>
                </a:tc>
              </a:tr>
              <a:tr h="201761">
                <a:tc>
                  <a:txBody>
                    <a:bodyPr/>
                    <a:lstStyle/>
                    <a:p>
                      <a:pPr>
                        <a:lnSpc>
                          <a:spcPct val="115000"/>
                        </a:lnSpc>
                        <a:spcAft>
                          <a:spcPts val="0"/>
                        </a:spcAft>
                      </a:pPr>
                      <a:r>
                        <a:rPr lang="en-US" sz="1200">
                          <a:effectLst/>
                          <a:latin typeface="Times New Roman"/>
                          <a:cs typeface="Times New Roman"/>
                        </a:rPr>
                        <a:t>Glycosylation</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a:effectLst/>
                          <a:latin typeface="Times New Roman"/>
                          <a:cs typeface="Times New Roman"/>
                        </a:rPr>
                        <a:t>DON (0-100uM) </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smtClean="0">
                          <a:effectLst/>
                          <a:latin typeface="Wingdings"/>
                          <a:ea typeface="Wingdings"/>
                          <a:cs typeface="Wingdings"/>
                          <a:sym typeface="Wingdings"/>
                        </a:rPr>
                        <a:t></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a:effectLst/>
                          <a:latin typeface="Times New Roman"/>
                          <a:cs typeface="Times New Roman"/>
                        </a:rPr>
                        <a:t> </a:t>
                      </a:r>
                      <a:endParaRPr lang="en-US" sz="1200" dirty="0">
                        <a:effectLst/>
                        <a:latin typeface="Times New Roman"/>
                        <a:ea typeface="SimSun"/>
                        <a:cs typeface="Times New Roman"/>
                      </a:endParaRPr>
                    </a:p>
                  </a:txBody>
                  <a:tcPr marL="55518" marR="55518" marT="0" marB="0"/>
                </a:tc>
              </a:tr>
              <a:tr h="264762">
                <a:tc>
                  <a:txBody>
                    <a:bodyPr/>
                    <a:lstStyle/>
                    <a:p>
                      <a:pPr>
                        <a:lnSpc>
                          <a:spcPct val="115000"/>
                        </a:lnSpc>
                        <a:spcAft>
                          <a:spcPts val="0"/>
                        </a:spcAft>
                      </a:pPr>
                      <a:r>
                        <a:rPr lang="en-US" sz="1200">
                          <a:effectLst/>
                          <a:latin typeface="Times New Roman"/>
                          <a:cs typeface="Times New Roman"/>
                        </a:rPr>
                        <a:t>Hydrgen preoxide</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a:effectLst/>
                          <a:latin typeface="Times New Roman"/>
                          <a:cs typeface="Times New Roman"/>
                        </a:rPr>
                        <a:t>H2O2 (0-100uM) </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smtClean="0">
                          <a:effectLst/>
                          <a:latin typeface="Wingdings"/>
                          <a:ea typeface="Wingdings"/>
                          <a:cs typeface="Wingdings"/>
                          <a:sym typeface="Wingdings"/>
                        </a:rPr>
                        <a:t></a:t>
                      </a:r>
                      <a:endParaRPr lang="en-US" sz="1200" dirty="0">
                        <a:effectLst/>
                        <a:latin typeface="Times New Roman"/>
                        <a:ea typeface="SimSun"/>
                        <a:cs typeface="Times New Roman"/>
                      </a:endParaRPr>
                    </a:p>
                  </a:txBody>
                  <a:tcPr marL="55518" marR="5551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Wingdings"/>
                          <a:ea typeface="Wingdings"/>
                          <a:cs typeface="Wingdings"/>
                          <a:sym typeface="Wingdings"/>
                        </a:rPr>
                        <a:t></a:t>
                      </a:r>
                      <a:endParaRPr lang="en-US" sz="1200" dirty="0" smtClean="0">
                        <a:effectLst/>
                        <a:latin typeface="Times New Roman"/>
                        <a:ea typeface="SimSun"/>
                        <a:cs typeface="Times New Roman"/>
                      </a:endParaRPr>
                    </a:p>
                  </a:txBody>
                  <a:tcPr marL="55518" marR="55518" marT="0" marB="0"/>
                </a:tc>
              </a:tr>
              <a:tr h="403521">
                <a:tc>
                  <a:txBody>
                    <a:bodyPr/>
                    <a:lstStyle/>
                    <a:p>
                      <a:pPr>
                        <a:lnSpc>
                          <a:spcPct val="115000"/>
                        </a:lnSpc>
                        <a:spcAft>
                          <a:spcPts val="0"/>
                        </a:spcAft>
                      </a:pPr>
                      <a:r>
                        <a:rPr lang="en-US" sz="1200">
                          <a:effectLst/>
                          <a:latin typeface="Times New Roman"/>
                          <a:cs typeface="Times New Roman"/>
                        </a:rPr>
                        <a:t>Substrates</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a:effectLst/>
                          <a:latin typeface="Times New Roman"/>
                          <a:cs typeface="Times New Roman"/>
                        </a:rPr>
                        <a:t>Pyruvate (0-10mM)</a:t>
                      </a:r>
                    </a:p>
                    <a:p>
                      <a:pPr>
                        <a:lnSpc>
                          <a:spcPct val="115000"/>
                        </a:lnSpc>
                        <a:spcAft>
                          <a:spcPts val="0"/>
                        </a:spcAft>
                      </a:pPr>
                      <a:r>
                        <a:rPr lang="en-US" sz="1200">
                          <a:effectLst/>
                          <a:latin typeface="Times New Roman"/>
                          <a:cs typeface="Times New Roman"/>
                        </a:rPr>
                        <a:t>Lactate (0-20mM) </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smtClean="0">
                          <a:effectLst/>
                          <a:latin typeface="ＭＳ ゴシック"/>
                          <a:ea typeface="ＭＳ ゴシック"/>
                          <a:cs typeface="ＭＳ ゴシック"/>
                          <a:sym typeface="Wingdings"/>
                        </a:rPr>
                        <a:t>−</a:t>
                      </a:r>
                      <a:endParaRPr lang="en-US" sz="1200" dirty="0" smtClean="0">
                        <a:effectLst/>
                        <a:latin typeface="Wingdings"/>
                        <a:ea typeface="Wingdings"/>
                        <a:cs typeface="Wingdings"/>
                        <a:sym typeface="Wingdings"/>
                      </a:endParaRPr>
                    </a:p>
                    <a:p>
                      <a:pPr>
                        <a:lnSpc>
                          <a:spcPct val="115000"/>
                        </a:lnSpc>
                        <a:spcAft>
                          <a:spcPts val="0"/>
                        </a:spcAft>
                      </a:pPr>
                      <a:r>
                        <a:rPr lang="en-US" sz="1200" dirty="0" smtClean="0">
                          <a:effectLst/>
                          <a:latin typeface="Wingdings"/>
                          <a:ea typeface="Wingdings"/>
                          <a:cs typeface="Wingdings"/>
                          <a:sym typeface="Wingdings"/>
                        </a:rPr>
                        <a:t></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a:effectLst/>
                          <a:latin typeface="Times New Roman"/>
                          <a:cs typeface="Times New Roman"/>
                        </a:rPr>
                        <a:t> </a:t>
                      </a:r>
                      <a:endParaRPr lang="en-US" sz="1200" dirty="0" smtClean="0">
                        <a:effectLst/>
                        <a:latin typeface="Times New Roman"/>
                        <a:cs typeface="Times New Roman"/>
                      </a:endParaRPr>
                    </a:p>
                    <a:p>
                      <a:pPr>
                        <a:lnSpc>
                          <a:spcPct val="115000"/>
                        </a:lnSpc>
                        <a:spcAft>
                          <a:spcPts val="0"/>
                        </a:spcAft>
                      </a:pPr>
                      <a:endParaRPr lang="en-US" sz="1200" dirty="0">
                        <a:effectLst/>
                        <a:latin typeface="Times New Roman"/>
                        <a:ea typeface="SimSun"/>
                        <a:cs typeface="Times New Roman"/>
                      </a:endParaRPr>
                    </a:p>
                  </a:txBody>
                  <a:tcPr marL="55518" marR="55518" marT="0" marB="0"/>
                </a:tc>
              </a:tr>
              <a:tr h="403521">
                <a:tc>
                  <a:txBody>
                    <a:bodyPr/>
                    <a:lstStyle/>
                    <a:p>
                      <a:pPr>
                        <a:lnSpc>
                          <a:spcPct val="115000"/>
                        </a:lnSpc>
                        <a:spcAft>
                          <a:spcPts val="0"/>
                        </a:spcAft>
                      </a:pPr>
                      <a:r>
                        <a:rPr lang="en-US" sz="1200" dirty="0">
                          <a:effectLst/>
                          <a:latin typeface="Times New Roman"/>
                          <a:cs typeface="Times New Roman"/>
                        </a:rPr>
                        <a:t>Mitogen-activated </a:t>
                      </a:r>
                      <a:endParaRPr lang="en-US" sz="1200" dirty="0" smtClean="0">
                        <a:effectLst/>
                        <a:latin typeface="Times New Roman"/>
                        <a:cs typeface="Times New Roman"/>
                      </a:endParaRPr>
                    </a:p>
                    <a:p>
                      <a:pPr>
                        <a:lnSpc>
                          <a:spcPct val="115000"/>
                        </a:lnSpc>
                        <a:spcAft>
                          <a:spcPts val="0"/>
                        </a:spcAft>
                      </a:pPr>
                      <a:r>
                        <a:rPr lang="en-US" sz="1200" dirty="0" smtClean="0">
                          <a:effectLst/>
                          <a:latin typeface="Times New Roman"/>
                          <a:cs typeface="Times New Roman"/>
                        </a:rPr>
                        <a:t>protein </a:t>
                      </a:r>
                      <a:r>
                        <a:rPr lang="en-US" sz="1200" dirty="0">
                          <a:effectLst/>
                          <a:latin typeface="Times New Roman"/>
                          <a:cs typeface="Times New Roman"/>
                        </a:rPr>
                        <a:t>kinases</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a:effectLst/>
                          <a:latin typeface="Times New Roman"/>
                          <a:cs typeface="Times New Roman"/>
                        </a:rPr>
                        <a:t>SB203580 (0-10uM) </a:t>
                      </a:r>
                    </a:p>
                  </a:txBody>
                  <a:tcPr marL="55518" marR="55518" marT="0" marB="0"/>
                </a:tc>
                <a:tc>
                  <a:txBody>
                    <a:bodyPr/>
                    <a:lstStyle/>
                    <a:p>
                      <a:pPr>
                        <a:lnSpc>
                          <a:spcPct val="115000"/>
                        </a:lnSpc>
                        <a:spcAft>
                          <a:spcPts val="0"/>
                        </a:spcAft>
                      </a:pPr>
                      <a:r>
                        <a:rPr lang="en-US" sz="1200" dirty="0" smtClean="0">
                          <a:effectLst/>
                          <a:latin typeface="Wingdings"/>
                          <a:ea typeface="Wingdings"/>
                          <a:cs typeface="Wingdings"/>
                          <a:sym typeface="Wingdings"/>
                        </a:rPr>
                        <a:t></a:t>
                      </a:r>
                      <a:endParaRPr lang="en-US" sz="1200" dirty="0">
                        <a:effectLst/>
                        <a:latin typeface="Times New Roman"/>
                        <a:ea typeface="SimSun"/>
                        <a:cs typeface="Times New Roman"/>
                      </a:endParaRPr>
                    </a:p>
                  </a:txBody>
                  <a:tcPr marL="55518" marR="5551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Wingdings"/>
                          <a:ea typeface="Wingdings"/>
                          <a:cs typeface="Wingdings"/>
                          <a:sym typeface="Wingdings"/>
                        </a:rPr>
                        <a:t></a:t>
                      </a:r>
                      <a:endParaRPr lang="en-US" sz="1200" dirty="0" smtClean="0">
                        <a:effectLst/>
                        <a:latin typeface="Times New Roman"/>
                        <a:ea typeface="SimSun"/>
                        <a:cs typeface="Times New Roman"/>
                      </a:endParaRPr>
                    </a:p>
                    <a:p>
                      <a:pPr>
                        <a:lnSpc>
                          <a:spcPct val="115000"/>
                        </a:lnSpc>
                        <a:spcAft>
                          <a:spcPts val="0"/>
                        </a:spcAft>
                      </a:pPr>
                      <a:endParaRPr lang="en-US" sz="1200" dirty="0">
                        <a:effectLst/>
                        <a:latin typeface="Times New Roman"/>
                        <a:ea typeface="SimSun"/>
                        <a:cs typeface="Times New Roman"/>
                      </a:endParaRPr>
                    </a:p>
                  </a:txBody>
                  <a:tcPr marL="55518" marR="55518" marT="0" marB="0"/>
                </a:tc>
              </a:tr>
              <a:tr h="403521">
                <a:tc>
                  <a:txBody>
                    <a:bodyPr/>
                    <a:lstStyle/>
                    <a:p>
                      <a:pPr>
                        <a:lnSpc>
                          <a:spcPct val="115000"/>
                        </a:lnSpc>
                        <a:spcAft>
                          <a:spcPts val="0"/>
                        </a:spcAft>
                      </a:pPr>
                      <a:r>
                        <a:rPr lang="en-US" sz="1200">
                          <a:effectLst/>
                          <a:latin typeface="Times New Roman"/>
                          <a:cs typeface="Times New Roman"/>
                        </a:rPr>
                        <a:t>Reactive oxygen species</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a:effectLst/>
                          <a:latin typeface="Times New Roman"/>
                          <a:cs typeface="Times New Roman"/>
                        </a:rPr>
                        <a:t>Tempo (0-10mM) </a:t>
                      </a:r>
                    </a:p>
                    <a:p>
                      <a:pPr>
                        <a:lnSpc>
                          <a:spcPct val="115000"/>
                        </a:lnSpc>
                        <a:spcAft>
                          <a:spcPts val="0"/>
                        </a:spcAft>
                      </a:pPr>
                      <a:r>
                        <a:rPr lang="en-US" sz="1200">
                          <a:effectLst/>
                          <a:latin typeface="Times New Roman"/>
                          <a:cs typeface="Times New Roman"/>
                        </a:rPr>
                        <a:t>Mito-tempo (0-500uM)</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smtClean="0">
                          <a:effectLst/>
                          <a:latin typeface="Wingdings"/>
                          <a:ea typeface="Wingdings"/>
                          <a:cs typeface="Wingdings"/>
                          <a:sym typeface="Wingdings"/>
                        </a:rPr>
                        <a:t></a:t>
                      </a:r>
                    </a:p>
                    <a:p>
                      <a:pPr>
                        <a:lnSpc>
                          <a:spcPct val="115000"/>
                        </a:lnSpc>
                        <a:spcAft>
                          <a:spcPts val="0"/>
                        </a:spcAft>
                      </a:pPr>
                      <a:r>
                        <a:rPr lang="en-US" sz="1200" dirty="0" smtClean="0">
                          <a:effectLst/>
                          <a:latin typeface="Wingdings"/>
                          <a:ea typeface="Wingdings"/>
                          <a:cs typeface="Wingdings"/>
                          <a:sym typeface="Wingdings"/>
                        </a:rPr>
                        <a:t></a:t>
                      </a:r>
                      <a:endParaRPr lang="en-US" sz="1200" dirty="0" smtClean="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a:effectLst/>
                          <a:latin typeface="Times New Roman"/>
                          <a:cs typeface="Times New Roman"/>
                        </a:rPr>
                        <a:t> </a:t>
                      </a:r>
                      <a:endParaRPr lang="en-US" sz="1200">
                        <a:effectLst/>
                        <a:latin typeface="Times New Roman"/>
                        <a:ea typeface="SimSun"/>
                        <a:cs typeface="Times New Roman"/>
                      </a:endParaRPr>
                    </a:p>
                  </a:txBody>
                  <a:tcPr marL="55518" marR="55518" marT="0" marB="0"/>
                </a:tc>
              </a:tr>
              <a:tr h="661906">
                <a:tc>
                  <a:txBody>
                    <a:bodyPr/>
                    <a:lstStyle/>
                    <a:p>
                      <a:pPr>
                        <a:lnSpc>
                          <a:spcPct val="115000"/>
                        </a:lnSpc>
                        <a:spcAft>
                          <a:spcPts val="0"/>
                        </a:spcAft>
                      </a:pPr>
                      <a:r>
                        <a:rPr lang="en-US" sz="1200" dirty="0" smtClean="0">
                          <a:effectLst/>
                          <a:latin typeface="Times New Roman"/>
                          <a:cs typeface="Times New Roman"/>
                        </a:rPr>
                        <a:t>Mammalian </a:t>
                      </a:r>
                      <a:r>
                        <a:rPr lang="en-US" sz="1200" dirty="0">
                          <a:effectLst/>
                          <a:latin typeface="Times New Roman"/>
                          <a:cs typeface="Times New Roman"/>
                        </a:rPr>
                        <a:t>target of </a:t>
                      </a:r>
                      <a:r>
                        <a:rPr lang="en-US" sz="1200" dirty="0" err="1">
                          <a:effectLst/>
                          <a:latin typeface="Times New Roman"/>
                          <a:cs typeface="Times New Roman"/>
                        </a:rPr>
                        <a:t>rapamycin</a:t>
                      </a:r>
                      <a:r>
                        <a:rPr lang="en-US" sz="1200" dirty="0">
                          <a:effectLst/>
                          <a:latin typeface="Times New Roman"/>
                          <a:cs typeface="Times New Roman"/>
                        </a:rPr>
                        <a:t> (</a:t>
                      </a:r>
                      <a:r>
                        <a:rPr lang="en-US" sz="1200" dirty="0" err="1">
                          <a:effectLst/>
                          <a:latin typeface="Times New Roman"/>
                          <a:cs typeface="Times New Roman"/>
                        </a:rPr>
                        <a:t>mTOR</a:t>
                      </a:r>
                      <a:r>
                        <a:rPr lang="en-US" sz="1200" dirty="0">
                          <a:effectLst/>
                          <a:latin typeface="Times New Roman"/>
                          <a:cs typeface="Times New Roman"/>
                        </a:rPr>
                        <a:t>) signaling pathway</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err="1">
                          <a:effectLst/>
                          <a:latin typeface="Times New Roman"/>
                          <a:cs typeface="Times New Roman"/>
                        </a:rPr>
                        <a:t>Torin</a:t>
                      </a:r>
                      <a:r>
                        <a:rPr lang="en-US" sz="1200" dirty="0">
                          <a:effectLst/>
                          <a:latin typeface="Times New Roman"/>
                          <a:cs typeface="Times New Roman"/>
                        </a:rPr>
                        <a:t> 2 (0-1uM) </a:t>
                      </a:r>
                    </a:p>
                    <a:p>
                      <a:pPr>
                        <a:lnSpc>
                          <a:spcPct val="115000"/>
                        </a:lnSpc>
                        <a:spcAft>
                          <a:spcPts val="0"/>
                        </a:spcAft>
                      </a:pPr>
                      <a:r>
                        <a:rPr lang="en-US" sz="1200" dirty="0">
                          <a:effectLst/>
                          <a:latin typeface="Times New Roman"/>
                          <a:cs typeface="Times New Roman"/>
                        </a:rPr>
                        <a:t> </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smtClean="0">
                          <a:effectLst/>
                          <a:latin typeface="Wingdings"/>
                          <a:ea typeface="Wingdings"/>
                          <a:cs typeface="Wingdings"/>
                          <a:sym typeface="Wingdings"/>
                        </a:rPr>
                        <a:t></a:t>
                      </a:r>
                      <a:endParaRPr lang="en-US" sz="1200" dirty="0">
                        <a:effectLst/>
                        <a:latin typeface="Times New Roman"/>
                        <a:ea typeface="SimSun"/>
                        <a:cs typeface="Times New Roman"/>
                      </a:endParaRPr>
                    </a:p>
                  </a:txBody>
                  <a:tcPr marL="55518" marR="5551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Wingdings"/>
                          <a:ea typeface="Wingdings"/>
                          <a:cs typeface="Wingdings"/>
                          <a:sym typeface="Wingdings"/>
                        </a:rPr>
                        <a:t></a:t>
                      </a:r>
                      <a:endParaRPr lang="en-US" sz="1200" dirty="0" smtClean="0">
                        <a:effectLst/>
                        <a:latin typeface="Times New Roman"/>
                        <a:ea typeface="SimSun"/>
                        <a:cs typeface="Times New Roman"/>
                      </a:endParaRPr>
                    </a:p>
                  </a:txBody>
                  <a:tcPr marL="55518" marR="55518" marT="0" marB="0"/>
                </a:tc>
              </a:tr>
              <a:tr h="403521">
                <a:tc>
                  <a:txBody>
                    <a:bodyPr/>
                    <a:lstStyle/>
                    <a:p>
                      <a:pPr>
                        <a:lnSpc>
                          <a:spcPct val="115000"/>
                        </a:lnSpc>
                        <a:spcAft>
                          <a:spcPts val="0"/>
                        </a:spcAft>
                      </a:pPr>
                      <a:r>
                        <a:rPr lang="en-US" sz="1200" dirty="0" err="1">
                          <a:effectLst/>
                          <a:latin typeface="Times New Roman"/>
                          <a:cs typeface="Times New Roman"/>
                        </a:rPr>
                        <a:t>P</a:t>
                      </a:r>
                      <a:r>
                        <a:rPr lang="en-US" sz="1200" dirty="0" err="1" smtClean="0">
                          <a:effectLst/>
                          <a:latin typeface="Times New Roman"/>
                          <a:cs typeface="Times New Roman"/>
                        </a:rPr>
                        <a:t>hosphoinositide</a:t>
                      </a:r>
                      <a:r>
                        <a:rPr lang="en-US" sz="1200" dirty="0" smtClean="0">
                          <a:effectLst/>
                          <a:latin typeface="Times New Roman"/>
                          <a:cs typeface="Times New Roman"/>
                        </a:rPr>
                        <a:t> </a:t>
                      </a:r>
                      <a:r>
                        <a:rPr lang="en-US" sz="1200" dirty="0">
                          <a:effectLst/>
                          <a:latin typeface="Times New Roman"/>
                          <a:cs typeface="Times New Roman"/>
                        </a:rPr>
                        <a:t>3-kinases (PI3K)</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a:effectLst/>
                          <a:latin typeface="Times New Roman"/>
                          <a:cs typeface="Times New Roman"/>
                        </a:rPr>
                        <a:t>Wortmannin (0-1000nM)</a:t>
                      </a:r>
                      <a:endParaRPr lang="en-US" sz="1200">
                        <a:effectLst/>
                        <a:latin typeface="Times New Roman"/>
                        <a:ea typeface="SimSun"/>
                        <a:cs typeface="Times New Roman"/>
                      </a:endParaRPr>
                    </a:p>
                  </a:txBody>
                  <a:tcPr marL="55518" marR="55518" marT="0" marB="0"/>
                </a:tc>
                <a:tc>
                  <a:txBody>
                    <a:bodyPr/>
                    <a:lstStyle/>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ＭＳ ゴシック"/>
                          <a:ea typeface="ＭＳ ゴシック"/>
                          <a:cs typeface="ＭＳ ゴシック"/>
                          <a:sym typeface="Wingdings"/>
                        </a:rPr>
                        <a:t>−</a:t>
                      </a:r>
                      <a:endParaRPr lang="en-US" sz="1200" dirty="0" smtClean="0">
                        <a:effectLst/>
                        <a:latin typeface="Wingdings"/>
                        <a:ea typeface="Wingdings"/>
                        <a:cs typeface="Wingdings"/>
                        <a:sym typeface="Wingdings"/>
                      </a:endParaRPr>
                    </a:p>
                    <a:p>
                      <a:pPr>
                        <a:lnSpc>
                          <a:spcPct val="115000"/>
                        </a:lnSpc>
                        <a:spcAft>
                          <a:spcPts val="0"/>
                        </a:spcAft>
                      </a:pP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a:effectLst/>
                          <a:latin typeface="Times New Roman"/>
                          <a:cs typeface="Times New Roman"/>
                        </a:rPr>
                        <a:t> </a:t>
                      </a:r>
                      <a:endParaRPr lang="en-US" sz="1200">
                        <a:effectLst/>
                        <a:latin typeface="Times New Roman"/>
                        <a:ea typeface="SimSun"/>
                        <a:cs typeface="Times New Roman"/>
                      </a:endParaRPr>
                    </a:p>
                  </a:txBody>
                  <a:tcPr marL="55518" marR="55518" marT="0" marB="0"/>
                </a:tc>
              </a:tr>
              <a:tr h="605282">
                <a:tc>
                  <a:txBody>
                    <a:bodyPr/>
                    <a:lstStyle/>
                    <a:p>
                      <a:pPr>
                        <a:lnSpc>
                          <a:spcPct val="115000"/>
                        </a:lnSpc>
                        <a:spcAft>
                          <a:spcPts val="0"/>
                        </a:spcAft>
                      </a:pPr>
                      <a:r>
                        <a:rPr lang="en-US" sz="1200" dirty="0" smtClean="0">
                          <a:effectLst/>
                          <a:latin typeface="Times New Roman"/>
                          <a:cs typeface="Times New Roman"/>
                        </a:rPr>
                        <a:t>Protein </a:t>
                      </a:r>
                      <a:r>
                        <a:rPr lang="en-US" sz="1200" dirty="0">
                          <a:effectLst/>
                          <a:latin typeface="Times New Roman"/>
                          <a:cs typeface="Times New Roman"/>
                        </a:rPr>
                        <a:t>Kinase C</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a:effectLst/>
                          <a:latin typeface="Times New Roman"/>
                          <a:cs typeface="Times New Roman"/>
                        </a:rPr>
                        <a:t>Bisindolylmaleimide IV (0-1500nM) </a:t>
                      </a:r>
                    </a:p>
                    <a:p>
                      <a:pPr>
                        <a:lnSpc>
                          <a:spcPct val="115000"/>
                        </a:lnSpc>
                        <a:spcAft>
                          <a:spcPts val="0"/>
                        </a:spcAft>
                      </a:pPr>
                      <a:r>
                        <a:rPr lang="en-US" sz="1200">
                          <a:effectLst/>
                          <a:latin typeface="Times New Roman"/>
                          <a:cs typeface="Times New Roman"/>
                        </a:rPr>
                        <a:t>OAG (0-100uM) </a:t>
                      </a:r>
                    </a:p>
                    <a:p>
                      <a:pPr>
                        <a:lnSpc>
                          <a:spcPct val="115000"/>
                        </a:lnSpc>
                        <a:spcAft>
                          <a:spcPts val="0"/>
                        </a:spcAft>
                      </a:pPr>
                      <a:r>
                        <a:rPr lang="en-US" sz="1200">
                          <a:effectLst/>
                          <a:latin typeface="Times New Roman"/>
                          <a:cs typeface="Times New Roman"/>
                        </a:rPr>
                        <a:t>PMA (0-100nM)</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smtClean="0">
                          <a:effectLst/>
                          <a:latin typeface="Wingdings"/>
                          <a:ea typeface="Wingdings"/>
                          <a:cs typeface="Wingdings"/>
                          <a:sym typeface="Wingdings"/>
                        </a:rPr>
                        <a:t></a:t>
                      </a:r>
                    </a:p>
                    <a:p>
                      <a:pPr>
                        <a:lnSpc>
                          <a:spcPct val="115000"/>
                        </a:lnSpc>
                        <a:spcAft>
                          <a:spcPts val="0"/>
                        </a:spcAft>
                      </a:pPr>
                      <a:r>
                        <a:rPr lang="en-US" sz="1200" dirty="0" smtClean="0">
                          <a:effectLst/>
                          <a:latin typeface="Wingdings"/>
                          <a:ea typeface="Wingdings"/>
                          <a:cs typeface="Wingdings"/>
                          <a:sym typeface="Wingdings"/>
                        </a:rPr>
                        <a:t></a:t>
                      </a:r>
                      <a:endParaRPr lang="en-US" sz="1200" dirty="0" smtClean="0">
                        <a:effectLst/>
                        <a:latin typeface="Times New Roman"/>
                        <a:ea typeface="SimSun"/>
                        <a:cs typeface="Times New Roman"/>
                      </a:endParaRPr>
                    </a:p>
                    <a:p>
                      <a:pPr>
                        <a:lnSpc>
                          <a:spcPct val="115000"/>
                        </a:lnSpc>
                        <a:spcAft>
                          <a:spcPts val="0"/>
                        </a:spcAft>
                      </a:pP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endParaRPr lang="en-US" sz="1200" dirty="0" smtClean="0">
                        <a:effectLst/>
                        <a:latin typeface="Times New Roman"/>
                        <a:ea typeface="SimSun"/>
                        <a:cs typeface="Times New Roman"/>
                      </a:endParaRPr>
                    </a:p>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ＭＳ ゴシック"/>
                          <a:ea typeface="ＭＳ ゴシック"/>
                          <a:cs typeface="ＭＳ ゴシック"/>
                          <a:sym typeface="Wingdings"/>
                        </a:rPr>
                        <a:t>−</a:t>
                      </a:r>
                      <a:endParaRPr lang="en-US" sz="1200" dirty="0" smtClean="0">
                        <a:effectLst/>
                        <a:latin typeface="Wingdings"/>
                        <a:ea typeface="Wingdings"/>
                        <a:cs typeface="Wingdings"/>
                        <a:sym typeface="Wingdings"/>
                      </a:endParaRPr>
                    </a:p>
                    <a:p>
                      <a:pPr marL="0" marR="0" indent="0" algn="l" defTabSz="914400" rtl="0" eaLnBrk="1" fontAlgn="auto" latinLnBrk="0" hangingPunct="1">
                        <a:lnSpc>
                          <a:spcPct val="115000"/>
                        </a:lnSpc>
                        <a:spcBef>
                          <a:spcPts val="0"/>
                        </a:spcBef>
                        <a:spcAft>
                          <a:spcPts val="0"/>
                        </a:spcAft>
                        <a:buClrTx/>
                        <a:buSzTx/>
                        <a:buFontTx/>
                        <a:buNone/>
                        <a:tabLst/>
                        <a:defRPr/>
                      </a:pPr>
                      <a:r>
                        <a:rPr lang="en-US" sz="1200" dirty="0" smtClean="0">
                          <a:effectLst/>
                          <a:latin typeface="ＭＳ ゴシック"/>
                          <a:ea typeface="ＭＳ ゴシック"/>
                          <a:cs typeface="ＭＳ ゴシック"/>
                          <a:sym typeface="Wingdings"/>
                        </a:rPr>
                        <a:t>−</a:t>
                      </a:r>
                      <a:endParaRPr lang="en-US" sz="1200" dirty="0" smtClean="0">
                        <a:effectLst/>
                        <a:latin typeface="Wingdings"/>
                        <a:ea typeface="Wingdings"/>
                        <a:cs typeface="Wingdings"/>
                        <a:sym typeface="Wingdings"/>
                      </a:endParaRPr>
                    </a:p>
                  </a:txBody>
                  <a:tcPr marL="55518" marR="55518" marT="0" marB="0"/>
                </a:tc>
              </a:tr>
              <a:tr h="403521">
                <a:tc>
                  <a:txBody>
                    <a:bodyPr/>
                    <a:lstStyle/>
                    <a:p>
                      <a:pPr>
                        <a:lnSpc>
                          <a:spcPct val="115000"/>
                        </a:lnSpc>
                        <a:spcAft>
                          <a:spcPts val="0"/>
                        </a:spcAft>
                      </a:pPr>
                      <a:r>
                        <a:rPr lang="en-US" sz="1200" dirty="0">
                          <a:effectLst/>
                          <a:latin typeface="Times New Roman"/>
                          <a:cs typeface="Times New Roman"/>
                        </a:rPr>
                        <a:t>P</a:t>
                      </a:r>
                      <a:r>
                        <a:rPr lang="en-US" sz="1200" dirty="0" smtClean="0">
                          <a:effectLst/>
                          <a:latin typeface="Times New Roman"/>
                          <a:cs typeface="Times New Roman"/>
                        </a:rPr>
                        <a:t>entose </a:t>
                      </a:r>
                      <a:r>
                        <a:rPr lang="en-US" sz="1200" dirty="0">
                          <a:effectLst/>
                          <a:latin typeface="Times New Roman"/>
                          <a:cs typeface="Times New Roman"/>
                        </a:rPr>
                        <a:t>phosphate pathway (PPP)</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a:effectLst/>
                          <a:latin typeface="Times New Roman"/>
                          <a:cs typeface="Times New Roman"/>
                        </a:rPr>
                        <a:t>vas 2870 (0-20uM)</a:t>
                      </a:r>
                      <a:endParaRPr lang="en-US" sz="120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smtClean="0">
                          <a:effectLst/>
                          <a:latin typeface="Wingdings"/>
                          <a:ea typeface="Wingdings"/>
                          <a:cs typeface="Wingdings"/>
                          <a:sym typeface="Wingdings"/>
                        </a:rPr>
                        <a:t></a:t>
                      </a:r>
                      <a:endParaRPr lang="en-US" sz="1200" dirty="0">
                        <a:effectLst/>
                        <a:latin typeface="Times New Roman"/>
                        <a:ea typeface="SimSun"/>
                        <a:cs typeface="Times New Roman"/>
                      </a:endParaRPr>
                    </a:p>
                  </a:txBody>
                  <a:tcPr marL="55518" marR="55518" marT="0" marB="0"/>
                </a:tc>
                <a:tc>
                  <a:txBody>
                    <a:bodyPr/>
                    <a:lstStyle/>
                    <a:p>
                      <a:pPr>
                        <a:lnSpc>
                          <a:spcPct val="115000"/>
                        </a:lnSpc>
                        <a:spcAft>
                          <a:spcPts val="0"/>
                        </a:spcAft>
                      </a:pPr>
                      <a:r>
                        <a:rPr lang="en-US" sz="1200" dirty="0">
                          <a:effectLst/>
                          <a:latin typeface="Times New Roman"/>
                          <a:cs typeface="Times New Roman"/>
                        </a:rPr>
                        <a:t> </a:t>
                      </a:r>
                      <a:endParaRPr lang="en-US" sz="1200" dirty="0">
                        <a:effectLst/>
                        <a:latin typeface="Times New Roman"/>
                        <a:ea typeface="SimSun"/>
                        <a:cs typeface="Times New Roman"/>
                      </a:endParaRPr>
                    </a:p>
                  </a:txBody>
                  <a:tcPr marL="55518" marR="55518" marT="0" marB="0"/>
                </a:tc>
              </a:tr>
            </a:tbl>
          </a:graphicData>
        </a:graphic>
      </p:graphicFrame>
      <p:sp>
        <p:nvSpPr>
          <p:cNvPr id="2" name="TextBox 1"/>
          <p:cNvSpPr txBox="1"/>
          <p:nvPr/>
        </p:nvSpPr>
        <p:spPr>
          <a:xfrm>
            <a:off x="609600" y="5943600"/>
            <a:ext cx="7620000" cy="276999"/>
          </a:xfrm>
          <a:prstGeom prst="rect">
            <a:avLst/>
          </a:prstGeom>
          <a:noFill/>
        </p:spPr>
        <p:txBody>
          <a:bodyPr wrap="square" rtlCol="0">
            <a:spAutoFit/>
          </a:bodyPr>
          <a:lstStyle/>
          <a:p>
            <a:r>
              <a:rPr lang="en-US" sz="1200" dirty="0" smtClean="0">
                <a:latin typeface="Times New Roman"/>
                <a:ea typeface="Wingdings"/>
                <a:cs typeface="Times New Roman"/>
                <a:sym typeface="Wingdings"/>
              </a:rPr>
              <a:t> increase,  decrease, − neutral effect </a:t>
            </a:r>
            <a:r>
              <a:rPr lang="en-US" sz="1200" dirty="0">
                <a:latin typeface="Times New Roman" panose="02020603050405020304" pitchFamily="18" charset="0"/>
                <a:cs typeface="Times New Roman" panose="02020603050405020304" pitchFamily="18" charset="0"/>
              </a:rPr>
              <a:t>on IFN </a:t>
            </a:r>
            <a:r>
              <a:rPr lang="en-US" sz="1200" dirty="0" err="1">
                <a:latin typeface="Times New Roman" panose="02020603050405020304" pitchFamily="18" charset="0"/>
                <a:cs typeface="Times New Roman" panose="02020603050405020304" pitchFamily="18" charset="0"/>
              </a:rPr>
              <a:t>γ</a:t>
            </a:r>
            <a:r>
              <a:rPr lang="en-US" sz="1200" dirty="0">
                <a:latin typeface="Times New Roman" panose="02020603050405020304" pitchFamily="18" charset="0"/>
                <a:cs typeface="Times New Roman" panose="02020603050405020304" pitchFamily="18" charset="0"/>
              </a:rPr>
              <a:t>-stimulated NO production </a:t>
            </a:r>
            <a:r>
              <a:rPr lang="en-US" sz="1200" dirty="0" smtClean="0">
                <a:latin typeface="Times New Roman"/>
                <a:ea typeface="Wingdings"/>
                <a:cs typeface="Times New Roman"/>
                <a:sym typeface="Wingdings"/>
              </a:rPr>
              <a:t> </a:t>
            </a:r>
            <a:endParaRPr lang="en-US" sz="1200" dirty="0">
              <a:latin typeface="Times New Roman"/>
              <a:cs typeface="Times New Roman"/>
            </a:endParaRPr>
          </a:p>
        </p:txBody>
      </p:sp>
    </p:spTree>
    <p:extLst>
      <p:ext uri="{BB962C8B-B14F-4D97-AF65-F5344CB8AC3E}">
        <p14:creationId xmlns:p14="http://schemas.microsoft.com/office/powerpoint/2010/main" val="13514465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spcBef>
                <a:spcPts val="0"/>
              </a:spcBef>
              <a:buNone/>
            </a:pPr>
            <a:r>
              <a:rPr lang="en-US" sz="1200" b="1" dirty="0">
                <a:solidFill>
                  <a:prstClr val="black"/>
                </a:solidFill>
              </a:rPr>
              <a:t>Table </a:t>
            </a:r>
            <a:r>
              <a:rPr lang="en-US" sz="1200" b="1" dirty="0" smtClean="0">
                <a:solidFill>
                  <a:prstClr val="black"/>
                </a:solidFill>
              </a:rPr>
              <a:t>S1</a:t>
            </a:r>
          </a:p>
          <a:p>
            <a:pPr marL="0" lvl="0" indent="0">
              <a:spcBef>
                <a:spcPts val="0"/>
              </a:spcBef>
              <a:buNone/>
            </a:pPr>
            <a:r>
              <a:rPr lang="en-US" sz="1200" dirty="0">
                <a:solidFill>
                  <a:prstClr val="black"/>
                </a:solidFill>
              </a:rPr>
              <a:t>Raw264.7 were stimulated with IFN-</a:t>
            </a:r>
            <a:r>
              <a:rPr lang="el-GR" sz="1200" dirty="0">
                <a:solidFill>
                  <a:prstClr val="black"/>
                </a:solidFill>
              </a:rPr>
              <a:t>γ</a:t>
            </a:r>
            <a:r>
              <a:rPr lang="en-US" sz="1200" dirty="0">
                <a:solidFill>
                  <a:prstClr val="black"/>
                </a:solidFill>
              </a:rPr>
              <a:t> in the presence of the different concentrations of the indicated drugs for 18 hours, the supernatant was taken for nitric oxide tests. These experiments were done in the culture medium with 1g/L glucose.  </a:t>
            </a:r>
          </a:p>
          <a:p>
            <a:pPr marL="0" indent="0">
              <a:buNone/>
            </a:pPr>
            <a:endParaRPr lang="en-US" dirty="0"/>
          </a:p>
        </p:txBody>
      </p:sp>
    </p:spTree>
    <p:extLst>
      <p:ext uri="{BB962C8B-B14F-4D97-AF65-F5344CB8AC3E}">
        <p14:creationId xmlns:p14="http://schemas.microsoft.com/office/powerpoint/2010/main" val="17458769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lvl="0" indent="0">
              <a:buNone/>
            </a:pPr>
            <a:r>
              <a:rPr lang="en-US" sz="1200" b="1" dirty="0">
                <a:solidFill>
                  <a:prstClr val="black"/>
                </a:solidFill>
                <a:cs typeface="Times New Roman"/>
              </a:rPr>
              <a:t>Figure S1, related to Figure 1</a:t>
            </a:r>
          </a:p>
          <a:p>
            <a:pPr marL="0" lvl="0" indent="0">
              <a:spcBef>
                <a:spcPts val="0"/>
              </a:spcBef>
              <a:buNone/>
            </a:pPr>
            <a:r>
              <a:rPr lang="en-US" sz="1200" dirty="0">
                <a:solidFill>
                  <a:prstClr val="black"/>
                </a:solidFill>
              </a:rPr>
              <a:t>Nitric oxide production </a:t>
            </a:r>
            <a:r>
              <a:rPr lang="en-US" sz="1200" dirty="0" smtClean="0">
                <a:solidFill>
                  <a:prstClr val="black"/>
                </a:solidFill>
              </a:rPr>
              <a:t>of </a:t>
            </a:r>
            <a:r>
              <a:rPr lang="en-US" sz="1200" dirty="0">
                <a:solidFill>
                  <a:prstClr val="black"/>
                </a:solidFill>
              </a:rPr>
              <a:t>Raw264.7 cells after </a:t>
            </a:r>
            <a:r>
              <a:rPr lang="en-US" sz="1200" dirty="0" smtClean="0">
                <a:solidFill>
                  <a:prstClr val="black"/>
                </a:solidFill>
              </a:rPr>
              <a:t>stimulation </a:t>
            </a:r>
            <a:r>
              <a:rPr lang="en-US" sz="1200" dirty="0">
                <a:solidFill>
                  <a:prstClr val="black"/>
                </a:solidFill>
              </a:rPr>
              <a:t>with </a:t>
            </a:r>
            <a:r>
              <a:rPr lang="en-US" sz="1200" dirty="0" smtClean="0">
                <a:solidFill>
                  <a:prstClr val="black"/>
                </a:solidFill>
              </a:rPr>
              <a:t>IFN-</a:t>
            </a:r>
            <a:r>
              <a:rPr lang="en-US" sz="1200" dirty="0" err="1" smtClean="0">
                <a:solidFill>
                  <a:prstClr val="black"/>
                </a:solidFill>
              </a:rPr>
              <a:t>γ</a:t>
            </a:r>
            <a:r>
              <a:rPr lang="en-US" sz="1200" dirty="0" smtClean="0">
                <a:solidFill>
                  <a:prstClr val="black"/>
                </a:solidFill>
              </a:rPr>
              <a:t> for 18 hours with or without 1</a:t>
            </a:r>
            <a:r>
              <a:rPr lang="en-US" sz="1200" dirty="0">
                <a:solidFill>
                  <a:prstClr val="black"/>
                </a:solidFill>
              </a:rPr>
              <a:t>-hour pre-treatment with </a:t>
            </a:r>
            <a:r>
              <a:rPr lang="en-US" sz="1200" dirty="0" smtClean="0">
                <a:solidFill>
                  <a:prstClr val="black"/>
                </a:solidFill>
              </a:rPr>
              <a:t>L</a:t>
            </a:r>
            <a:r>
              <a:rPr lang="en-US" sz="1200" dirty="0">
                <a:solidFill>
                  <a:prstClr val="black"/>
                </a:solidFill>
              </a:rPr>
              <a:t>-NAME (5mM). ****</a:t>
            </a:r>
            <a:r>
              <a:rPr lang="en-US" sz="1200" dirty="0" smtClean="0">
                <a:solidFill>
                  <a:prstClr val="black"/>
                </a:solidFill>
              </a:rPr>
              <a:t>p&lt;0.0001. Data </a:t>
            </a:r>
            <a:r>
              <a:rPr lang="en-US" sz="1200" dirty="0">
                <a:solidFill>
                  <a:prstClr val="black"/>
                </a:solidFill>
              </a:rPr>
              <a:t>are representative of three independent experiments (</a:t>
            </a:r>
            <a:r>
              <a:rPr lang="en-US" sz="1200" dirty="0" smtClean="0">
                <a:solidFill>
                  <a:prstClr val="black"/>
                </a:solidFill>
              </a:rPr>
              <a:t>n=6, </a:t>
            </a:r>
            <a:r>
              <a:rPr lang="en-US" sz="1200" dirty="0">
                <a:solidFill>
                  <a:prstClr val="black"/>
                </a:solidFill>
              </a:rPr>
              <a:t>mean ± </a:t>
            </a:r>
            <a:r>
              <a:rPr lang="en-US" sz="1200" dirty="0" err="1">
                <a:solidFill>
                  <a:prstClr val="black"/>
                </a:solidFill>
              </a:rPr>
              <a:t>sem</a:t>
            </a:r>
            <a:r>
              <a:rPr lang="en-US" sz="1200" dirty="0">
                <a:solidFill>
                  <a:prstClr val="black"/>
                </a:solidFill>
              </a:rPr>
              <a:t>). </a:t>
            </a:r>
          </a:p>
          <a:p>
            <a:endParaRPr lang="en-US" sz="4000" dirty="0"/>
          </a:p>
        </p:txBody>
      </p:sp>
    </p:spTree>
    <p:extLst>
      <p:ext uri="{BB962C8B-B14F-4D97-AF65-F5344CB8AC3E}">
        <p14:creationId xmlns:p14="http://schemas.microsoft.com/office/powerpoint/2010/main" val="40714428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lvl="0" indent="0">
              <a:spcBef>
                <a:spcPts val="0"/>
              </a:spcBef>
              <a:buNone/>
            </a:pPr>
            <a:r>
              <a:rPr lang="en-US" sz="1200" b="1" dirty="0" smtClean="0">
                <a:cs typeface="Times New Roman"/>
              </a:rPr>
              <a:t>Figure S2, related to Figure 2</a:t>
            </a:r>
          </a:p>
          <a:p>
            <a:pPr marL="0" indent="0">
              <a:spcBef>
                <a:spcPts val="0"/>
              </a:spcBef>
              <a:buNone/>
            </a:pPr>
            <a:r>
              <a:rPr lang="en-US" sz="1200" dirty="0" smtClean="0">
                <a:cs typeface="Times New Roman"/>
              </a:rPr>
              <a:t>(a to d ). Lactate production (c, n=6) and nitric oxide production (d, n=6) of Raw264.7 cells after stimulation with IFN-</a:t>
            </a:r>
            <a:r>
              <a:rPr lang="en-US" sz="1200" dirty="0" err="1" smtClean="0">
                <a:cs typeface="Times New Roman"/>
              </a:rPr>
              <a:t>γ</a:t>
            </a:r>
            <a:r>
              <a:rPr lang="en-US" sz="1200" dirty="0" smtClean="0">
                <a:cs typeface="Times New Roman"/>
              </a:rPr>
              <a:t> for 18 hours in the presence of different glucose concentrations (0-22.2mM</a:t>
            </a:r>
            <a:r>
              <a:rPr lang="en-US" sz="1200" dirty="0">
                <a:cs typeface="Times New Roman"/>
              </a:rPr>
              <a:t>). ** </a:t>
            </a:r>
            <a:r>
              <a:rPr lang="en-US" sz="1200" dirty="0" smtClean="0">
                <a:cs typeface="Times New Roman"/>
              </a:rPr>
              <a:t>p&lt;0.01</a:t>
            </a:r>
            <a:r>
              <a:rPr lang="en-US" sz="1200" dirty="0">
                <a:cs typeface="Times New Roman"/>
              </a:rPr>
              <a:t>, </a:t>
            </a:r>
            <a:r>
              <a:rPr lang="en-US" sz="1200" dirty="0" smtClean="0">
                <a:cs typeface="Times New Roman"/>
              </a:rPr>
              <a:t>*** p&lt;0.001, </a:t>
            </a:r>
            <a:r>
              <a:rPr lang="en-US" sz="1200" dirty="0" smtClean="0">
                <a:solidFill>
                  <a:prstClr val="black"/>
                </a:solidFill>
              </a:rPr>
              <a:t>**** p&lt;0.0001</a:t>
            </a:r>
            <a:r>
              <a:rPr lang="en-US" sz="1200" dirty="0" smtClean="0">
                <a:cs typeface="Times New Roman"/>
              </a:rPr>
              <a:t>. Data are representative of </a:t>
            </a:r>
            <a:r>
              <a:rPr lang="en-US" sz="1200" dirty="0">
                <a:cs typeface="Times New Roman"/>
              </a:rPr>
              <a:t>three independent experiments </a:t>
            </a:r>
            <a:r>
              <a:rPr lang="en-US" sz="1200" dirty="0" smtClean="0">
                <a:cs typeface="Times New Roman"/>
              </a:rPr>
              <a:t>on nitric oxide production</a:t>
            </a:r>
            <a:r>
              <a:rPr lang="en-US" sz="1200" dirty="0">
                <a:cs typeface="Times New Roman"/>
              </a:rPr>
              <a:t> </a:t>
            </a:r>
            <a:r>
              <a:rPr lang="en-US" sz="1200" dirty="0" smtClean="0">
                <a:solidFill>
                  <a:prstClr val="black"/>
                </a:solidFill>
              </a:rPr>
              <a:t>(mean </a:t>
            </a:r>
            <a:r>
              <a:rPr lang="en-US" sz="1200" dirty="0">
                <a:solidFill>
                  <a:prstClr val="black"/>
                </a:solidFill>
              </a:rPr>
              <a:t>± </a:t>
            </a:r>
            <a:r>
              <a:rPr lang="en-US" sz="1200" dirty="0" err="1">
                <a:solidFill>
                  <a:prstClr val="black"/>
                </a:solidFill>
              </a:rPr>
              <a:t>sem</a:t>
            </a:r>
            <a:r>
              <a:rPr lang="en-US" sz="1200" dirty="0">
                <a:solidFill>
                  <a:prstClr val="black"/>
                </a:solidFill>
              </a:rPr>
              <a:t>). </a:t>
            </a:r>
          </a:p>
          <a:p>
            <a:pPr marL="0" lvl="0" indent="0">
              <a:spcBef>
                <a:spcPts val="0"/>
              </a:spcBef>
              <a:buNone/>
            </a:pPr>
            <a:endParaRPr lang="en-US" sz="1200" dirty="0" smtClean="0">
              <a:cs typeface="Times New Roman"/>
            </a:endParaRPr>
          </a:p>
          <a:p>
            <a:pPr marL="0" lvl="0" indent="0">
              <a:spcBef>
                <a:spcPts val="0"/>
              </a:spcBef>
              <a:buNone/>
            </a:pPr>
            <a:r>
              <a:rPr lang="en-US" sz="1200" dirty="0" smtClean="0">
                <a:cs typeface="Times New Roman"/>
              </a:rPr>
              <a:t>(c). </a:t>
            </a:r>
            <a:r>
              <a:rPr lang="en-US" sz="1200" dirty="0" err="1">
                <a:cs typeface="Times New Roman"/>
              </a:rPr>
              <a:t>Immunoblot</a:t>
            </a:r>
            <a:r>
              <a:rPr lang="en-US" sz="1200" dirty="0">
                <a:cs typeface="Times New Roman"/>
              </a:rPr>
              <a:t> analysis of specified proteins in Raw264.7 cells after </a:t>
            </a:r>
            <a:r>
              <a:rPr lang="en-US" sz="1200" dirty="0" smtClean="0">
                <a:cs typeface="Times New Roman"/>
              </a:rPr>
              <a:t>stimulation </a:t>
            </a:r>
            <a:r>
              <a:rPr lang="en-US" sz="1200" dirty="0">
                <a:cs typeface="Times New Roman"/>
              </a:rPr>
              <a:t>with LPS or IFN-</a:t>
            </a:r>
            <a:r>
              <a:rPr lang="en-US" sz="1200" dirty="0" err="1">
                <a:cs typeface="Times New Roman"/>
              </a:rPr>
              <a:t>γ</a:t>
            </a:r>
            <a:r>
              <a:rPr lang="en-US" sz="1200" dirty="0">
                <a:cs typeface="Times New Roman"/>
              </a:rPr>
              <a:t> </a:t>
            </a:r>
            <a:r>
              <a:rPr lang="en-US" sz="1200" dirty="0" smtClean="0">
                <a:cs typeface="Times New Roman"/>
              </a:rPr>
              <a:t>for 6 </a:t>
            </a:r>
            <a:r>
              <a:rPr lang="en-US" sz="1200" dirty="0">
                <a:cs typeface="Times New Roman"/>
              </a:rPr>
              <a:t>or 12 </a:t>
            </a:r>
            <a:r>
              <a:rPr lang="en-US" sz="1200" dirty="0" smtClean="0">
                <a:cs typeface="Times New Roman"/>
              </a:rPr>
              <a:t>hours </a:t>
            </a:r>
            <a:r>
              <a:rPr lang="en-US" sz="1200" dirty="0">
                <a:cs typeface="Times New Roman"/>
              </a:rPr>
              <a:t>+/- 1 hour pre-treatment with 2-DG (10mM). Data are representative of two independent experiments.</a:t>
            </a:r>
            <a:endParaRPr lang="en-US" sz="1200" dirty="0" smtClean="0">
              <a:cs typeface="Times New Roman"/>
            </a:endParaRPr>
          </a:p>
          <a:p>
            <a:pPr marL="0" lvl="0" indent="0">
              <a:spcBef>
                <a:spcPts val="0"/>
              </a:spcBef>
              <a:buNone/>
            </a:pPr>
            <a:endParaRPr lang="en-US" sz="1200" dirty="0" smtClean="0">
              <a:cs typeface="Times New Roman"/>
            </a:endParaRPr>
          </a:p>
          <a:p>
            <a:pPr marL="0" lvl="0" indent="0">
              <a:spcBef>
                <a:spcPts val="0"/>
              </a:spcBef>
              <a:buNone/>
            </a:pPr>
            <a:r>
              <a:rPr lang="en-US" sz="1200" dirty="0" smtClean="0">
                <a:cs typeface="Times New Roman"/>
              </a:rPr>
              <a:t>(d). </a:t>
            </a:r>
            <a:r>
              <a:rPr lang="en-US" sz="1200" dirty="0">
                <a:cs typeface="Times New Roman"/>
              </a:rPr>
              <a:t>Nitric oxide (NO) production by Raw264.7 after </a:t>
            </a:r>
            <a:r>
              <a:rPr lang="en-US" sz="1200" dirty="0" smtClean="0">
                <a:cs typeface="Times New Roman"/>
              </a:rPr>
              <a:t>stimulation </a:t>
            </a:r>
            <a:r>
              <a:rPr lang="en-US" sz="1200" dirty="0">
                <a:cs typeface="Times New Roman"/>
              </a:rPr>
              <a:t>with </a:t>
            </a:r>
            <a:r>
              <a:rPr lang="en-US" sz="1200" dirty="0" smtClean="0">
                <a:cs typeface="Times New Roman"/>
              </a:rPr>
              <a:t>IFN-</a:t>
            </a:r>
            <a:r>
              <a:rPr lang="el-GR" sz="1200" dirty="0">
                <a:cs typeface="Times New Roman"/>
              </a:rPr>
              <a:t>γ</a:t>
            </a:r>
            <a:r>
              <a:rPr lang="en-US" sz="1200" dirty="0" smtClean="0">
                <a:cs typeface="Times New Roman"/>
              </a:rPr>
              <a:t> for 18 hours with and without 1 </a:t>
            </a:r>
            <a:r>
              <a:rPr lang="en-US" sz="1200" dirty="0">
                <a:cs typeface="Times New Roman"/>
              </a:rPr>
              <a:t>hour pre-treatment with </a:t>
            </a:r>
            <a:r>
              <a:rPr lang="en-US" sz="1200" dirty="0" smtClean="0">
                <a:cs typeface="Times New Roman"/>
              </a:rPr>
              <a:t>2</a:t>
            </a:r>
            <a:r>
              <a:rPr lang="en-US" sz="1200" dirty="0">
                <a:cs typeface="Times New Roman"/>
              </a:rPr>
              <a:t>-DG (0-10mM). **** p&lt;0.0001. Data are representative of three independent experiments (n=6, mean ± </a:t>
            </a:r>
            <a:r>
              <a:rPr lang="en-US" sz="1200" dirty="0" err="1">
                <a:cs typeface="Times New Roman"/>
              </a:rPr>
              <a:t>sem</a:t>
            </a:r>
            <a:r>
              <a:rPr lang="en-US" sz="1200" dirty="0">
                <a:cs typeface="Times New Roman"/>
              </a:rPr>
              <a:t>). </a:t>
            </a:r>
          </a:p>
          <a:p>
            <a:pPr marL="0" lvl="0" indent="0">
              <a:spcBef>
                <a:spcPts val="0"/>
              </a:spcBef>
              <a:buNone/>
            </a:pPr>
            <a:endParaRPr lang="en-US" sz="1200" dirty="0">
              <a:cs typeface="Times New Roman"/>
            </a:endParaRPr>
          </a:p>
          <a:p>
            <a:pPr marL="0" lvl="0" indent="0">
              <a:spcBef>
                <a:spcPts val="0"/>
              </a:spcBef>
              <a:buNone/>
            </a:pPr>
            <a:r>
              <a:rPr lang="en-US" sz="1200" dirty="0" smtClean="0">
                <a:cs typeface="Times New Roman"/>
              </a:rPr>
              <a:t>  </a:t>
            </a:r>
            <a:endParaRPr lang="en-US" sz="1800" dirty="0">
              <a:cs typeface="Times New Roman"/>
            </a:endParaRPr>
          </a:p>
          <a:p>
            <a:pPr marL="0" lvl="0" indent="0">
              <a:spcBef>
                <a:spcPts val="0"/>
              </a:spcBef>
              <a:buNone/>
            </a:pPr>
            <a:endParaRPr lang="en-US" sz="1800" dirty="0" smtClean="0">
              <a:cs typeface="Times New Roman"/>
            </a:endParaRPr>
          </a:p>
          <a:p>
            <a:pPr marL="0" lvl="0" indent="0">
              <a:spcBef>
                <a:spcPts val="0"/>
              </a:spcBef>
              <a:buNone/>
            </a:pPr>
            <a:endParaRPr lang="en-US" sz="1800" dirty="0">
              <a:cs typeface="Times New Roman"/>
            </a:endParaRPr>
          </a:p>
          <a:p>
            <a:pPr marL="0" indent="0">
              <a:buNone/>
            </a:pPr>
            <a:endParaRPr lang="en-US" sz="4400" dirty="0"/>
          </a:p>
        </p:txBody>
      </p:sp>
    </p:spTree>
    <p:extLst>
      <p:ext uri="{BB962C8B-B14F-4D97-AF65-F5344CB8AC3E}">
        <p14:creationId xmlns:p14="http://schemas.microsoft.com/office/powerpoint/2010/main" val="266183412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lnSpcReduction="10000"/>
          </a:bodyPr>
          <a:lstStyle/>
          <a:p>
            <a:pPr marL="0" lvl="0" indent="0">
              <a:spcBef>
                <a:spcPts val="0"/>
              </a:spcBef>
              <a:buNone/>
            </a:pPr>
            <a:r>
              <a:rPr lang="en-US" sz="1200" b="1" dirty="0">
                <a:cs typeface="Times New Roman"/>
              </a:rPr>
              <a:t>Figure S3, related to Figure </a:t>
            </a:r>
            <a:r>
              <a:rPr lang="en-US" sz="1200" b="1" dirty="0" smtClean="0">
                <a:cs typeface="Times New Roman"/>
              </a:rPr>
              <a:t>3</a:t>
            </a:r>
          </a:p>
          <a:p>
            <a:pPr marL="0" lvl="0" indent="0" algn="just">
              <a:spcBef>
                <a:spcPts val="0"/>
              </a:spcBef>
              <a:buNone/>
            </a:pPr>
            <a:r>
              <a:rPr lang="en-US" sz="1200" dirty="0">
                <a:cs typeface="Times New Roman"/>
              </a:rPr>
              <a:t>(a). </a:t>
            </a:r>
            <a:r>
              <a:rPr lang="en-US" sz="1200" dirty="0" err="1">
                <a:cs typeface="Times New Roman"/>
              </a:rPr>
              <a:t>Immunoblot</a:t>
            </a:r>
            <a:r>
              <a:rPr lang="en-US" sz="1200" dirty="0">
                <a:cs typeface="Times New Roman"/>
              </a:rPr>
              <a:t> analysis of specified proteins in Raw264.7 cells </a:t>
            </a:r>
            <a:r>
              <a:rPr lang="en-US" sz="1200" dirty="0" smtClean="0">
                <a:cs typeface="Times New Roman"/>
              </a:rPr>
              <a:t>as </a:t>
            </a:r>
            <a:r>
              <a:rPr lang="en-US" sz="1200" dirty="0">
                <a:cs typeface="Times New Roman"/>
              </a:rPr>
              <a:t>a function of </a:t>
            </a:r>
            <a:r>
              <a:rPr lang="en-US" sz="1200" dirty="0" smtClean="0">
                <a:cs typeface="Times New Roman"/>
              </a:rPr>
              <a:t>IFN-</a:t>
            </a:r>
            <a:r>
              <a:rPr lang="el-GR" sz="1200" dirty="0">
                <a:cs typeface="Times New Roman"/>
              </a:rPr>
              <a:t>γ</a:t>
            </a:r>
            <a:r>
              <a:rPr lang="en-US" sz="1200" dirty="0" smtClean="0">
                <a:cs typeface="Times New Roman"/>
              </a:rPr>
              <a:t> </a:t>
            </a:r>
            <a:r>
              <a:rPr lang="en-US" sz="1200" dirty="0">
                <a:cs typeface="Times New Roman"/>
              </a:rPr>
              <a:t>stimulation duration and 1 hour pre-treatment with vehicle or 2-DG (10mM). Data are representative of two independent experiments.</a:t>
            </a:r>
            <a:endParaRPr lang="en-US" sz="1200" dirty="0" smtClean="0">
              <a:cs typeface="Times New Roman"/>
            </a:endParaRPr>
          </a:p>
          <a:p>
            <a:pPr marL="0" lvl="0" indent="0" algn="just">
              <a:spcBef>
                <a:spcPts val="0"/>
              </a:spcBef>
              <a:buNone/>
            </a:pPr>
            <a:endParaRPr lang="en-US" sz="1200" dirty="0" smtClean="0">
              <a:solidFill>
                <a:prstClr val="black"/>
              </a:solidFill>
              <a:cs typeface="Times New Roman"/>
            </a:endParaRPr>
          </a:p>
          <a:p>
            <a:pPr marL="0" lvl="0" indent="0" algn="just">
              <a:spcBef>
                <a:spcPts val="0"/>
              </a:spcBef>
              <a:buNone/>
            </a:pPr>
            <a:r>
              <a:rPr lang="en-US" sz="1200" dirty="0" smtClean="0">
                <a:solidFill>
                  <a:prstClr val="black"/>
                </a:solidFill>
                <a:cs typeface="Times New Roman"/>
              </a:rPr>
              <a:t>(b). Levels </a:t>
            </a:r>
            <a:r>
              <a:rPr lang="en-US" sz="1200" dirty="0">
                <a:solidFill>
                  <a:prstClr val="black"/>
                </a:solidFill>
                <a:cs typeface="Times New Roman"/>
              </a:rPr>
              <a:t>of specified proteins in Raw264.7 cells after </a:t>
            </a:r>
            <a:r>
              <a:rPr lang="en-US" sz="1200" dirty="0" smtClean="0">
                <a:solidFill>
                  <a:prstClr val="black"/>
                </a:solidFill>
                <a:cs typeface="Times New Roman"/>
              </a:rPr>
              <a:t>stimulation </a:t>
            </a:r>
            <a:r>
              <a:rPr lang="en-US" sz="1200" dirty="0">
                <a:solidFill>
                  <a:prstClr val="black"/>
                </a:solidFill>
                <a:cs typeface="Times New Roman"/>
              </a:rPr>
              <a:t>with </a:t>
            </a:r>
            <a:r>
              <a:rPr lang="en-US" sz="1200" dirty="0" smtClean="0">
                <a:solidFill>
                  <a:prstClr val="black"/>
                </a:solidFill>
                <a:cs typeface="Times New Roman"/>
              </a:rPr>
              <a:t>IFN-</a:t>
            </a:r>
            <a:r>
              <a:rPr lang="el-GR" sz="1200" dirty="0" smtClean="0">
                <a:solidFill>
                  <a:prstClr val="black"/>
                </a:solidFill>
                <a:cs typeface="Times New Roman"/>
              </a:rPr>
              <a:t>γ</a:t>
            </a:r>
            <a:r>
              <a:rPr lang="en-US" sz="1200" dirty="0" smtClean="0">
                <a:solidFill>
                  <a:prstClr val="black"/>
                </a:solidFill>
                <a:cs typeface="Times New Roman"/>
              </a:rPr>
              <a:t> for 30 minutes with or without 1</a:t>
            </a:r>
            <a:r>
              <a:rPr lang="en-US" sz="1200" dirty="0">
                <a:solidFill>
                  <a:prstClr val="black"/>
                </a:solidFill>
                <a:cs typeface="Times New Roman"/>
              </a:rPr>
              <a:t>-hour pre-treatment with </a:t>
            </a:r>
            <a:r>
              <a:rPr lang="en-US" sz="1200" dirty="0" smtClean="0">
                <a:solidFill>
                  <a:prstClr val="black"/>
                </a:solidFill>
                <a:cs typeface="Times New Roman"/>
              </a:rPr>
              <a:t>2</a:t>
            </a:r>
            <a:r>
              <a:rPr lang="en-US" sz="1200" dirty="0">
                <a:solidFill>
                  <a:prstClr val="black"/>
                </a:solidFill>
                <a:cs typeface="Times New Roman"/>
              </a:rPr>
              <a:t>-DG at outlined concentrations.</a:t>
            </a:r>
          </a:p>
          <a:p>
            <a:pPr marL="0" lvl="0" indent="0" algn="just">
              <a:spcBef>
                <a:spcPts val="0"/>
              </a:spcBef>
              <a:buNone/>
            </a:pPr>
            <a:endParaRPr lang="en-US" sz="1200" dirty="0">
              <a:solidFill>
                <a:prstClr val="black"/>
              </a:solidFill>
              <a:cs typeface="Times New Roman"/>
            </a:endParaRPr>
          </a:p>
          <a:p>
            <a:pPr marL="0" lvl="0" indent="0" algn="just">
              <a:spcBef>
                <a:spcPts val="0"/>
              </a:spcBef>
              <a:buNone/>
            </a:pPr>
            <a:r>
              <a:rPr lang="en-US" sz="1200" dirty="0" smtClean="0">
                <a:solidFill>
                  <a:prstClr val="black"/>
                </a:solidFill>
                <a:cs typeface="Times New Roman"/>
              </a:rPr>
              <a:t>(c) and (d). </a:t>
            </a:r>
            <a:r>
              <a:rPr lang="en-US" sz="1200" dirty="0">
                <a:solidFill>
                  <a:prstClr val="black"/>
                </a:solidFill>
                <a:cs typeface="Times New Roman"/>
              </a:rPr>
              <a:t>Levels of specified proteins in Raw264.7 cells, cultured in medium with 5.55mM </a:t>
            </a:r>
            <a:r>
              <a:rPr lang="en-US" sz="1200" dirty="0" smtClean="0">
                <a:solidFill>
                  <a:prstClr val="black"/>
                </a:solidFill>
                <a:cs typeface="Times New Roman"/>
              </a:rPr>
              <a:t>(c) </a:t>
            </a:r>
            <a:r>
              <a:rPr lang="en-US" sz="1200" dirty="0">
                <a:solidFill>
                  <a:prstClr val="black"/>
                </a:solidFill>
                <a:cs typeface="Times New Roman"/>
              </a:rPr>
              <a:t>or 22.2mM </a:t>
            </a:r>
            <a:r>
              <a:rPr lang="en-US" sz="1200" dirty="0" smtClean="0">
                <a:solidFill>
                  <a:prstClr val="black"/>
                </a:solidFill>
                <a:cs typeface="Times New Roman"/>
              </a:rPr>
              <a:t>(d) </a:t>
            </a:r>
            <a:r>
              <a:rPr lang="en-US" sz="1200" dirty="0">
                <a:solidFill>
                  <a:prstClr val="black"/>
                </a:solidFill>
                <a:cs typeface="Times New Roman"/>
              </a:rPr>
              <a:t>glucose, after stimulation with IFN-γ for the presented time intervals and different concentrations of 2-DG.  </a:t>
            </a:r>
          </a:p>
          <a:p>
            <a:pPr marL="0" lvl="0" indent="0" algn="just">
              <a:spcBef>
                <a:spcPts val="0"/>
              </a:spcBef>
              <a:buNone/>
            </a:pPr>
            <a:endParaRPr lang="en-US" sz="1200" dirty="0">
              <a:solidFill>
                <a:prstClr val="black"/>
              </a:solidFill>
              <a:cs typeface="Times New Roman"/>
            </a:endParaRPr>
          </a:p>
          <a:p>
            <a:pPr marL="0" lvl="0" indent="0" algn="just">
              <a:spcBef>
                <a:spcPts val="0"/>
              </a:spcBef>
              <a:buNone/>
            </a:pPr>
            <a:r>
              <a:rPr lang="en-US" sz="1200" dirty="0" smtClean="0">
                <a:solidFill>
                  <a:prstClr val="black"/>
                </a:solidFill>
                <a:cs typeface="Times New Roman"/>
              </a:rPr>
              <a:t>(e). </a:t>
            </a:r>
            <a:r>
              <a:rPr lang="en-US" sz="1200" dirty="0">
                <a:solidFill>
                  <a:prstClr val="black"/>
                </a:solidFill>
                <a:cs typeface="Times New Roman"/>
              </a:rPr>
              <a:t>Nitric oxide production of </a:t>
            </a:r>
            <a:r>
              <a:rPr lang="en-US" sz="1200" dirty="0" smtClean="0">
                <a:solidFill>
                  <a:prstClr val="black"/>
                </a:solidFill>
                <a:cs typeface="Times New Roman"/>
              </a:rPr>
              <a:t>Raw264.7, </a:t>
            </a:r>
            <a:r>
              <a:rPr lang="en-US" sz="1200" dirty="0" err="1" smtClean="0">
                <a:solidFill>
                  <a:prstClr val="black"/>
                </a:solidFill>
                <a:cs typeface="Times New Roman"/>
              </a:rPr>
              <a:t>unstimulated</a:t>
            </a:r>
            <a:r>
              <a:rPr lang="en-US" sz="1200" dirty="0" smtClean="0">
                <a:solidFill>
                  <a:prstClr val="black"/>
                </a:solidFill>
                <a:cs typeface="Times New Roman"/>
              </a:rPr>
              <a:t> (control) or stimulated with </a:t>
            </a:r>
            <a:r>
              <a:rPr lang="en-US" sz="1200" dirty="0">
                <a:solidFill>
                  <a:prstClr val="black"/>
                </a:solidFill>
                <a:cs typeface="Times New Roman"/>
              </a:rPr>
              <a:t>IFN-γ or IL-4 </a:t>
            </a:r>
            <a:r>
              <a:rPr lang="en-US" sz="1200" dirty="0" smtClean="0">
                <a:solidFill>
                  <a:prstClr val="black"/>
                </a:solidFill>
                <a:cs typeface="Times New Roman"/>
              </a:rPr>
              <a:t>for 18 hours in </a:t>
            </a:r>
            <a:r>
              <a:rPr lang="en-US" sz="1200" dirty="0">
                <a:solidFill>
                  <a:prstClr val="black"/>
                </a:solidFill>
                <a:cs typeface="Times New Roman"/>
              </a:rPr>
              <a:t>presence of different glucose concentrations . *** p&lt;0.001.  Data are representative of three experiments(n=6, mean ± </a:t>
            </a:r>
            <a:r>
              <a:rPr lang="en-US" sz="1200" dirty="0" err="1">
                <a:solidFill>
                  <a:prstClr val="black"/>
                </a:solidFill>
                <a:cs typeface="Times New Roman"/>
              </a:rPr>
              <a:t>sem</a:t>
            </a:r>
            <a:r>
              <a:rPr lang="en-US" sz="1200" dirty="0">
                <a:solidFill>
                  <a:prstClr val="black"/>
                </a:solidFill>
                <a:cs typeface="Times New Roman"/>
              </a:rPr>
              <a:t>). </a:t>
            </a:r>
          </a:p>
          <a:p>
            <a:pPr marL="0" lvl="0" indent="0" algn="just">
              <a:spcBef>
                <a:spcPts val="0"/>
              </a:spcBef>
              <a:buNone/>
            </a:pPr>
            <a:endParaRPr lang="en-US" sz="1200" dirty="0">
              <a:solidFill>
                <a:prstClr val="black"/>
              </a:solidFill>
              <a:cs typeface="Times New Roman"/>
            </a:endParaRPr>
          </a:p>
          <a:p>
            <a:pPr marL="0" lvl="0" indent="0" algn="just">
              <a:spcBef>
                <a:spcPts val="0"/>
              </a:spcBef>
              <a:buNone/>
            </a:pPr>
            <a:r>
              <a:rPr lang="en-US" sz="1200" dirty="0" smtClean="0">
                <a:solidFill>
                  <a:prstClr val="black"/>
                </a:solidFill>
                <a:cs typeface="Times New Roman"/>
              </a:rPr>
              <a:t>(f </a:t>
            </a:r>
            <a:r>
              <a:rPr lang="en-US" sz="1200" dirty="0">
                <a:solidFill>
                  <a:prstClr val="black"/>
                </a:solidFill>
                <a:cs typeface="Times New Roman"/>
              </a:rPr>
              <a:t>and </a:t>
            </a:r>
            <a:r>
              <a:rPr lang="en-US" sz="1200" dirty="0" smtClean="0">
                <a:solidFill>
                  <a:prstClr val="black"/>
                </a:solidFill>
                <a:cs typeface="Times New Roman"/>
              </a:rPr>
              <a:t>g). </a:t>
            </a:r>
            <a:r>
              <a:rPr lang="en-US" sz="1200" dirty="0">
                <a:solidFill>
                  <a:prstClr val="black"/>
                </a:solidFill>
                <a:cs typeface="Times New Roman"/>
              </a:rPr>
              <a:t>Nitric oxide production of Raw264.7 </a:t>
            </a:r>
            <a:r>
              <a:rPr lang="en-US" sz="1200" dirty="0" smtClean="0">
                <a:solidFill>
                  <a:prstClr val="black"/>
                </a:solidFill>
                <a:cs typeface="Times New Roman"/>
              </a:rPr>
              <a:t>cells after stimulation </a:t>
            </a:r>
            <a:r>
              <a:rPr lang="en-US" sz="1200" dirty="0">
                <a:solidFill>
                  <a:prstClr val="black"/>
                </a:solidFill>
                <a:cs typeface="Times New Roman"/>
              </a:rPr>
              <a:t>with IFN-</a:t>
            </a:r>
            <a:r>
              <a:rPr lang="en-US" sz="1200" dirty="0" err="1" smtClean="0">
                <a:solidFill>
                  <a:prstClr val="black"/>
                </a:solidFill>
                <a:cs typeface="Times New Roman"/>
              </a:rPr>
              <a:t>γ</a:t>
            </a:r>
            <a:r>
              <a:rPr lang="en-US" sz="1200" dirty="0" smtClean="0">
                <a:solidFill>
                  <a:prstClr val="black"/>
                </a:solidFill>
                <a:cs typeface="Times New Roman"/>
              </a:rPr>
              <a:t> for 18 hours with or without 1</a:t>
            </a:r>
            <a:r>
              <a:rPr lang="en-US" sz="1200" dirty="0">
                <a:solidFill>
                  <a:prstClr val="black"/>
                </a:solidFill>
                <a:cs typeface="Times New Roman"/>
              </a:rPr>
              <a:t>-hour pre-treatment with </a:t>
            </a:r>
            <a:r>
              <a:rPr lang="en-US" sz="1200" dirty="0" smtClean="0">
                <a:solidFill>
                  <a:prstClr val="black"/>
                </a:solidFill>
                <a:cs typeface="Times New Roman"/>
              </a:rPr>
              <a:t>2</a:t>
            </a:r>
            <a:r>
              <a:rPr lang="en-US" sz="1200" dirty="0">
                <a:solidFill>
                  <a:prstClr val="black"/>
                </a:solidFill>
                <a:cs typeface="Times New Roman"/>
              </a:rPr>
              <a:t>-DG (10mM</a:t>
            </a:r>
            <a:r>
              <a:rPr lang="en-US" sz="1200" dirty="0" smtClean="0">
                <a:solidFill>
                  <a:prstClr val="black"/>
                </a:solidFill>
                <a:cs typeface="Times New Roman"/>
              </a:rPr>
              <a:t>), </a:t>
            </a:r>
            <a:r>
              <a:rPr lang="en-US" sz="1200" dirty="0" err="1" smtClean="0">
                <a:solidFill>
                  <a:prstClr val="black"/>
                </a:solidFill>
                <a:cs typeface="Times New Roman"/>
              </a:rPr>
              <a:t>ATPγs</a:t>
            </a:r>
            <a:r>
              <a:rPr lang="en-US" sz="1200" dirty="0" smtClean="0">
                <a:solidFill>
                  <a:prstClr val="black"/>
                </a:solidFill>
                <a:cs typeface="Times New Roman"/>
              </a:rPr>
              <a:t> (f, </a:t>
            </a:r>
            <a:r>
              <a:rPr lang="en-US" sz="1200" dirty="0">
                <a:solidFill>
                  <a:prstClr val="black"/>
                </a:solidFill>
                <a:cs typeface="Times New Roman"/>
              </a:rPr>
              <a:t>n=6) or </a:t>
            </a:r>
            <a:r>
              <a:rPr lang="en-US" sz="1200" dirty="0" err="1">
                <a:solidFill>
                  <a:prstClr val="black"/>
                </a:solidFill>
                <a:cs typeface="Times New Roman"/>
              </a:rPr>
              <a:t>BzATP</a:t>
            </a:r>
            <a:r>
              <a:rPr lang="en-US" sz="1200" dirty="0">
                <a:solidFill>
                  <a:prstClr val="black"/>
                </a:solidFill>
                <a:cs typeface="Times New Roman"/>
              </a:rPr>
              <a:t> </a:t>
            </a:r>
            <a:r>
              <a:rPr lang="en-US" sz="1200" dirty="0" smtClean="0">
                <a:solidFill>
                  <a:prstClr val="black"/>
                </a:solidFill>
                <a:cs typeface="Times New Roman"/>
              </a:rPr>
              <a:t>(g, </a:t>
            </a:r>
            <a:r>
              <a:rPr lang="en-US" sz="1200" dirty="0">
                <a:solidFill>
                  <a:prstClr val="black"/>
                </a:solidFill>
                <a:cs typeface="Times New Roman"/>
              </a:rPr>
              <a:t>n=4). **** p&lt;0.0001; NS, no significant difference. Data are representative of two experiments. (mean ± </a:t>
            </a:r>
            <a:r>
              <a:rPr lang="en-US" sz="1200" dirty="0" err="1">
                <a:solidFill>
                  <a:prstClr val="black"/>
                </a:solidFill>
                <a:cs typeface="Times New Roman"/>
              </a:rPr>
              <a:t>sem</a:t>
            </a:r>
            <a:r>
              <a:rPr lang="en-US" sz="1200" dirty="0">
                <a:solidFill>
                  <a:prstClr val="black"/>
                </a:solidFill>
                <a:cs typeface="Times New Roman"/>
              </a:rPr>
              <a:t>). </a:t>
            </a:r>
          </a:p>
          <a:p>
            <a:pPr marL="0" lvl="0" indent="0" algn="just">
              <a:spcBef>
                <a:spcPts val="0"/>
              </a:spcBef>
              <a:buNone/>
            </a:pPr>
            <a:endParaRPr lang="en-US" sz="1200" dirty="0">
              <a:solidFill>
                <a:prstClr val="black"/>
              </a:solidFill>
              <a:cs typeface="Times New Roman"/>
            </a:endParaRPr>
          </a:p>
          <a:p>
            <a:pPr marL="0" lvl="0" indent="0" algn="just">
              <a:spcBef>
                <a:spcPts val="0"/>
              </a:spcBef>
              <a:buNone/>
            </a:pPr>
            <a:r>
              <a:rPr lang="en-US" sz="1200" dirty="0" smtClean="0">
                <a:solidFill>
                  <a:prstClr val="black"/>
                </a:solidFill>
                <a:cs typeface="Times New Roman"/>
              </a:rPr>
              <a:t>(h). </a:t>
            </a:r>
            <a:r>
              <a:rPr lang="en-US" sz="1200" dirty="0">
                <a:solidFill>
                  <a:prstClr val="black"/>
                </a:solidFill>
                <a:cs typeface="Times New Roman"/>
              </a:rPr>
              <a:t>Levels of listed proteins in Raw264.7 cells stimulated with IFN-γ for </a:t>
            </a:r>
            <a:r>
              <a:rPr lang="en-US" sz="1200" dirty="0" smtClean="0">
                <a:solidFill>
                  <a:prstClr val="black"/>
                </a:solidFill>
                <a:cs typeface="Times New Roman"/>
              </a:rPr>
              <a:t>30 minutes with or without pretreatment </a:t>
            </a:r>
            <a:r>
              <a:rPr lang="en-US" sz="1200" dirty="0">
                <a:solidFill>
                  <a:prstClr val="black"/>
                </a:solidFill>
                <a:cs typeface="Times New Roman"/>
              </a:rPr>
              <a:t>with </a:t>
            </a:r>
            <a:r>
              <a:rPr lang="en-US" sz="1200" dirty="0" err="1" smtClean="0">
                <a:solidFill>
                  <a:prstClr val="black"/>
                </a:solidFill>
                <a:cs typeface="Times New Roman"/>
              </a:rPr>
              <a:t>oATP</a:t>
            </a:r>
            <a:r>
              <a:rPr lang="en-US" sz="1200" dirty="0" smtClean="0">
                <a:solidFill>
                  <a:prstClr val="black"/>
                </a:solidFill>
                <a:cs typeface="Times New Roman"/>
              </a:rPr>
              <a:t> </a:t>
            </a:r>
            <a:r>
              <a:rPr lang="en-US" sz="1200" dirty="0">
                <a:solidFill>
                  <a:prstClr val="black"/>
                </a:solidFill>
                <a:cs typeface="Times New Roman"/>
              </a:rPr>
              <a:t>(200uM), </a:t>
            </a:r>
            <a:r>
              <a:rPr lang="en-US" sz="1200" dirty="0" err="1">
                <a:solidFill>
                  <a:prstClr val="black"/>
                </a:solidFill>
                <a:cs typeface="Times New Roman"/>
              </a:rPr>
              <a:t>ATPγs</a:t>
            </a:r>
            <a:r>
              <a:rPr lang="en-US" sz="1200" dirty="0">
                <a:solidFill>
                  <a:prstClr val="black"/>
                </a:solidFill>
                <a:cs typeface="Times New Roman"/>
              </a:rPr>
              <a:t> (100uM), </a:t>
            </a:r>
            <a:r>
              <a:rPr lang="en-US" sz="1200" dirty="0" err="1">
                <a:solidFill>
                  <a:prstClr val="black"/>
                </a:solidFill>
                <a:cs typeface="Times New Roman"/>
              </a:rPr>
              <a:t>BzATP</a:t>
            </a:r>
            <a:r>
              <a:rPr lang="en-US" sz="1200" dirty="0">
                <a:solidFill>
                  <a:prstClr val="black"/>
                </a:solidFill>
                <a:cs typeface="Times New Roman"/>
              </a:rPr>
              <a:t> (100uM) and ATP (1mM) for 1 hour (±10mM 2-DG</a:t>
            </a:r>
            <a:r>
              <a:rPr lang="en-US" sz="1200" dirty="0" smtClean="0">
                <a:solidFill>
                  <a:prstClr val="black"/>
                </a:solidFill>
                <a:cs typeface="Times New Roman"/>
              </a:rPr>
              <a:t>)</a:t>
            </a:r>
          </a:p>
          <a:p>
            <a:pPr marL="0" lvl="0" indent="0" algn="just">
              <a:spcBef>
                <a:spcPts val="0"/>
              </a:spcBef>
              <a:buNone/>
            </a:pPr>
            <a:endParaRPr lang="en-US" sz="1200" dirty="0" smtClean="0">
              <a:solidFill>
                <a:srgbClr val="FF0000"/>
              </a:solidFill>
              <a:cs typeface="Times New Roman"/>
            </a:endParaRPr>
          </a:p>
          <a:p>
            <a:pPr marL="0" lvl="0" indent="0" algn="just">
              <a:spcBef>
                <a:spcPts val="0"/>
              </a:spcBef>
              <a:buNone/>
            </a:pPr>
            <a:r>
              <a:rPr lang="en-US" sz="1200" dirty="0" smtClean="0">
                <a:cs typeface="Times New Roman"/>
              </a:rPr>
              <a:t>(i</a:t>
            </a:r>
            <a:r>
              <a:rPr lang="en-US" sz="1200" dirty="0">
                <a:cs typeface="Times New Roman"/>
              </a:rPr>
              <a:t>). Immunoblot analysis of specified proteins in </a:t>
            </a:r>
            <a:r>
              <a:rPr lang="en-US" sz="1200" dirty="0" smtClean="0">
                <a:cs typeface="Times New Roman"/>
              </a:rPr>
              <a:t>BMDMs </a:t>
            </a:r>
            <a:r>
              <a:rPr lang="en-US" sz="1200" dirty="0">
                <a:cs typeface="Times New Roman"/>
              </a:rPr>
              <a:t>after stimulation with IFN-γ for 1 hour in medium containing different concentrations of glucose </a:t>
            </a:r>
            <a:r>
              <a:rPr lang="en-US" sz="1200" dirty="0">
                <a:solidFill>
                  <a:prstClr val="black"/>
                </a:solidFill>
                <a:cs typeface="Times New Roman"/>
              </a:rPr>
              <a:t>with or without</a:t>
            </a:r>
            <a:r>
              <a:rPr lang="en-US" sz="1200" dirty="0" smtClean="0">
                <a:cs typeface="Times New Roman"/>
              </a:rPr>
              <a:t> </a:t>
            </a:r>
            <a:r>
              <a:rPr lang="en-US" sz="1200" dirty="0">
                <a:cs typeface="Times New Roman"/>
              </a:rPr>
              <a:t>1 hour pre-treatment with oligomycin (1µM). Data are representative of </a:t>
            </a:r>
            <a:r>
              <a:rPr lang="en-US" sz="1200" dirty="0" smtClean="0">
                <a:cs typeface="Times New Roman"/>
              </a:rPr>
              <a:t>two </a:t>
            </a:r>
            <a:r>
              <a:rPr lang="en-US" sz="1200" dirty="0">
                <a:cs typeface="Times New Roman"/>
              </a:rPr>
              <a:t>independent experiments.</a:t>
            </a:r>
          </a:p>
          <a:p>
            <a:pPr marL="0" lvl="0" indent="0" algn="just">
              <a:spcBef>
                <a:spcPts val="0"/>
              </a:spcBef>
              <a:buNone/>
            </a:pPr>
            <a:endParaRPr lang="en-US" sz="1200" dirty="0">
              <a:solidFill>
                <a:prstClr val="black"/>
              </a:solidFill>
              <a:cs typeface="Times New Roman"/>
            </a:endParaRPr>
          </a:p>
          <a:p>
            <a:pPr marL="0" lvl="0" indent="0">
              <a:spcBef>
                <a:spcPts val="0"/>
              </a:spcBef>
              <a:buNone/>
            </a:pPr>
            <a:r>
              <a:rPr lang="en-US" sz="1200" dirty="0">
                <a:solidFill>
                  <a:prstClr val="black"/>
                </a:solidFill>
                <a:cs typeface="Times New Roman"/>
              </a:rPr>
              <a:t/>
            </a:r>
            <a:br>
              <a:rPr lang="en-US" sz="1200" dirty="0">
                <a:solidFill>
                  <a:prstClr val="black"/>
                </a:solidFill>
                <a:cs typeface="Times New Roman"/>
              </a:rPr>
            </a:br>
            <a:endParaRPr lang="en-US" sz="1200" dirty="0">
              <a:solidFill>
                <a:prstClr val="black"/>
              </a:solidFill>
              <a:cs typeface="Times New Roman"/>
            </a:endParaRPr>
          </a:p>
          <a:p>
            <a:pPr marL="0" indent="0">
              <a:buNone/>
            </a:pPr>
            <a:endParaRPr lang="en-US" sz="4400" dirty="0"/>
          </a:p>
        </p:txBody>
      </p:sp>
    </p:spTree>
    <p:extLst>
      <p:ext uri="{BB962C8B-B14F-4D97-AF65-F5344CB8AC3E}">
        <p14:creationId xmlns:p14="http://schemas.microsoft.com/office/powerpoint/2010/main" val="39963212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0" lvl="0" indent="0">
              <a:spcBef>
                <a:spcPts val="0"/>
              </a:spcBef>
              <a:buNone/>
            </a:pPr>
            <a:r>
              <a:rPr lang="en-US" sz="1200" b="1" dirty="0">
                <a:cs typeface="Times New Roman"/>
              </a:rPr>
              <a:t>Figure </a:t>
            </a:r>
            <a:r>
              <a:rPr lang="en-US" sz="1200" b="1" dirty="0" smtClean="0">
                <a:cs typeface="Times New Roman"/>
              </a:rPr>
              <a:t>S4, </a:t>
            </a:r>
            <a:r>
              <a:rPr lang="en-US" sz="1200" b="1" dirty="0">
                <a:cs typeface="Times New Roman"/>
              </a:rPr>
              <a:t>related to Figure </a:t>
            </a:r>
            <a:r>
              <a:rPr lang="en-US" sz="1200" b="1" dirty="0" smtClean="0">
                <a:cs typeface="Times New Roman"/>
              </a:rPr>
              <a:t>4</a:t>
            </a:r>
            <a:endParaRPr lang="en-US" sz="1200" b="1" dirty="0">
              <a:cs typeface="Times New Roman"/>
            </a:endParaRPr>
          </a:p>
          <a:p>
            <a:pPr marL="0" lvl="0" indent="0" algn="just">
              <a:spcBef>
                <a:spcPts val="0"/>
              </a:spcBef>
              <a:buNone/>
            </a:pPr>
            <a:r>
              <a:rPr lang="en-US" sz="1200" dirty="0">
                <a:cs typeface="Times New Roman"/>
              </a:rPr>
              <a:t>(a). Cell viability of </a:t>
            </a:r>
            <a:r>
              <a:rPr lang="en-US" sz="1200" dirty="0" smtClean="0">
                <a:cs typeface="Times New Roman"/>
              </a:rPr>
              <a:t>Raw264.7 </a:t>
            </a:r>
            <a:r>
              <a:rPr lang="en-US" sz="1200" dirty="0">
                <a:cs typeface="Times New Roman"/>
              </a:rPr>
              <a:t>after stimulation with </a:t>
            </a:r>
            <a:r>
              <a:rPr lang="en-US" sz="1200" dirty="0" smtClean="0">
                <a:cs typeface="Times New Roman"/>
              </a:rPr>
              <a:t>IFN-γ for different time points </a:t>
            </a:r>
            <a:r>
              <a:rPr lang="en-US" sz="1200" dirty="0">
                <a:solidFill>
                  <a:prstClr val="black"/>
                </a:solidFill>
                <a:cs typeface="Times New Roman"/>
              </a:rPr>
              <a:t>with or without</a:t>
            </a:r>
            <a:r>
              <a:rPr lang="en-US" sz="1200" dirty="0" smtClean="0">
                <a:cs typeface="Times New Roman"/>
              </a:rPr>
              <a:t> </a:t>
            </a:r>
            <a:r>
              <a:rPr lang="en-US" sz="1200" dirty="0" smtClean="0">
                <a:cs typeface="Times New Roman"/>
              </a:rPr>
              <a:t>1 hour pretreatment with 2-DG (10mM) or Fx11 (80</a:t>
            </a:r>
            <a:r>
              <a:rPr lang="el-GR" sz="1200" dirty="0" smtClean="0">
                <a:cs typeface="Times New Roman"/>
              </a:rPr>
              <a:t>μ</a:t>
            </a:r>
            <a:r>
              <a:rPr lang="en-US" sz="1200" dirty="0" smtClean="0">
                <a:cs typeface="Times New Roman"/>
              </a:rPr>
              <a:t>M). </a:t>
            </a:r>
            <a:r>
              <a:rPr lang="en-US" sz="1200" dirty="0">
                <a:cs typeface="Times New Roman"/>
              </a:rPr>
              <a:t>Data are representative of two independent experiments (n=6, mean ± </a:t>
            </a:r>
            <a:r>
              <a:rPr lang="en-US" sz="1200" dirty="0" err="1">
                <a:cs typeface="Times New Roman"/>
              </a:rPr>
              <a:t>sem</a:t>
            </a:r>
            <a:r>
              <a:rPr lang="en-US" sz="1200" dirty="0" smtClean="0">
                <a:cs typeface="Times New Roman"/>
              </a:rPr>
              <a:t>)</a:t>
            </a:r>
          </a:p>
          <a:p>
            <a:pPr marL="0" lvl="0" indent="0" algn="just">
              <a:spcBef>
                <a:spcPts val="0"/>
              </a:spcBef>
              <a:buNone/>
            </a:pPr>
            <a:endParaRPr lang="en-US" sz="1200" dirty="0">
              <a:cs typeface="Times New Roman"/>
            </a:endParaRPr>
          </a:p>
          <a:p>
            <a:pPr marL="0" lvl="0" indent="0" algn="just">
              <a:spcBef>
                <a:spcPts val="0"/>
              </a:spcBef>
              <a:buNone/>
            </a:pPr>
            <a:r>
              <a:rPr lang="en-US" sz="1200" dirty="0">
                <a:cs typeface="Times New Roman"/>
              </a:rPr>
              <a:t>(b). Cell viability of BMDMs after stimulation with IFN-γ in medium containing glucose or galactose </a:t>
            </a:r>
            <a:r>
              <a:rPr lang="en-US" sz="1200" dirty="0" smtClean="0">
                <a:cs typeface="Times New Roman"/>
              </a:rPr>
              <a:t>or no glucose at </a:t>
            </a:r>
            <a:r>
              <a:rPr lang="en-US" sz="1200" dirty="0">
                <a:cs typeface="Times New Roman"/>
              </a:rPr>
              <a:t>the indicated time intervals. Data are representative of two independent experiments (n=6, mean ± </a:t>
            </a:r>
            <a:r>
              <a:rPr lang="en-US" sz="1200" dirty="0" err="1">
                <a:cs typeface="Times New Roman"/>
              </a:rPr>
              <a:t>sem</a:t>
            </a:r>
            <a:r>
              <a:rPr lang="en-US" sz="1200" dirty="0" smtClean="0">
                <a:cs typeface="Times New Roman"/>
              </a:rPr>
              <a:t>) </a:t>
            </a:r>
            <a:endParaRPr lang="en-US" dirty="0"/>
          </a:p>
        </p:txBody>
      </p:sp>
    </p:spTree>
    <p:extLst>
      <p:ext uri="{BB962C8B-B14F-4D97-AF65-F5344CB8AC3E}">
        <p14:creationId xmlns:p14="http://schemas.microsoft.com/office/powerpoint/2010/main" val="17440548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lvl="0" indent="0">
              <a:spcBef>
                <a:spcPts val="0"/>
              </a:spcBef>
              <a:buNone/>
            </a:pPr>
            <a:r>
              <a:rPr lang="en-US" sz="1200" b="1" dirty="0">
                <a:cs typeface="Times New Roman"/>
              </a:rPr>
              <a:t>Figure </a:t>
            </a:r>
            <a:r>
              <a:rPr lang="en-US" sz="1200" b="1" dirty="0" smtClean="0">
                <a:cs typeface="Times New Roman"/>
              </a:rPr>
              <a:t>S6, </a:t>
            </a:r>
            <a:r>
              <a:rPr lang="en-US" sz="1200" b="1" dirty="0">
                <a:cs typeface="Times New Roman"/>
              </a:rPr>
              <a:t>related to Figure </a:t>
            </a:r>
            <a:r>
              <a:rPr lang="en-US" sz="1200" b="1" dirty="0" smtClean="0">
                <a:cs typeface="Times New Roman"/>
              </a:rPr>
              <a:t>6</a:t>
            </a:r>
          </a:p>
          <a:p>
            <a:pPr marL="0" lvl="0" indent="0">
              <a:spcBef>
                <a:spcPts val="0"/>
              </a:spcBef>
              <a:buNone/>
            </a:pPr>
            <a:r>
              <a:rPr lang="en-US" sz="1200" dirty="0" smtClean="0">
                <a:cs typeface="Times New Roman"/>
              </a:rPr>
              <a:t>(a</a:t>
            </a:r>
            <a:r>
              <a:rPr lang="en-US" sz="1200" dirty="0">
                <a:cs typeface="Times New Roman"/>
              </a:rPr>
              <a:t>). Levels of specified proteins in Raw264.7 cells after stimulation with IFN-γ </a:t>
            </a:r>
            <a:r>
              <a:rPr lang="en-US" sz="1200" dirty="0" smtClean="0">
                <a:cs typeface="Times New Roman"/>
              </a:rPr>
              <a:t>for </a:t>
            </a:r>
            <a:r>
              <a:rPr lang="en-US" sz="1200" dirty="0">
                <a:cs typeface="Times New Roman"/>
              </a:rPr>
              <a:t>indicated </a:t>
            </a:r>
            <a:r>
              <a:rPr lang="en-US" sz="1200" dirty="0" smtClean="0">
                <a:cs typeface="Times New Roman"/>
              </a:rPr>
              <a:t>time intervals in medium containing glucose or galactose</a:t>
            </a:r>
            <a:r>
              <a:rPr lang="en-US" sz="1200" dirty="0">
                <a:cs typeface="Times New Roman"/>
              </a:rPr>
              <a:t>. Data are representative of </a:t>
            </a:r>
            <a:r>
              <a:rPr lang="en-US" sz="1200" dirty="0" smtClean="0">
                <a:cs typeface="Times New Roman"/>
              </a:rPr>
              <a:t>two </a:t>
            </a:r>
            <a:r>
              <a:rPr lang="en-US" sz="1200" dirty="0">
                <a:cs typeface="Times New Roman"/>
              </a:rPr>
              <a:t>independent </a:t>
            </a:r>
            <a:r>
              <a:rPr lang="en-US" sz="1200" dirty="0" smtClean="0">
                <a:cs typeface="Times New Roman"/>
              </a:rPr>
              <a:t>experiments.</a:t>
            </a:r>
          </a:p>
          <a:p>
            <a:pPr marL="0" lvl="0" indent="0">
              <a:spcBef>
                <a:spcPts val="0"/>
              </a:spcBef>
              <a:buNone/>
            </a:pPr>
            <a:endParaRPr lang="en-US" sz="1200" dirty="0">
              <a:cs typeface="Times New Roman"/>
            </a:endParaRPr>
          </a:p>
          <a:p>
            <a:pPr marL="0" lvl="0" indent="0">
              <a:spcBef>
                <a:spcPts val="0"/>
              </a:spcBef>
              <a:buNone/>
            </a:pPr>
            <a:r>
              <a:rPr lang="en-US" sz="1200" dirty="0" smtClean="0">
                <a:cs typeface="Times New Roman"/>
              </a:rPr>
              <a:t>(b</a:t>
            </a:r>
            <a:r>
              <a:rPr lang="en-US" sz="1200" dirty="0">
                <a:cs typeface="Times New Roman"/>
              </a:rPr>
              <a:t>). Nitric oxide (NO) production by Raw264.7 after </a:t>
            </a:r>
            <a:r>
              <a:rPr lang="en-US" sz="1200" dirty="0" smtClean="0">
                <a:cs typeface="Times New Roman"/>
              </a:rPr>
              <a:t>stimulation </a:t>
            </a:r>
            <a:r>
              <a:rPr lang="en-US" sz="1200" dirty="0">
                <a:cs typeface="Times New Roman"/>
              </a:rPr>
              <a:t>with IFN-</a:t>
            </a:r>
            <a:r>
              <a:rPr lang="en-US" sz="1200" dirty="0" err="1">
                <a:cs typeface="Times New Roman"/>
              </a:rPr>
              <a:t>γ</a:t>
            </a:r>
            <a:r>
              <a:rPr lang="en-US" sz="1200" dirty="0">
                <a:cs typeface="Times New Roman"/>
              </a:rPr>
              <a:t> </a:t>
            </a:r>
            <a:r>
              <a:rPr lang="en-US" sz="1200" dirty="0" smtClean="0">
                <a:cs typeface="Times New Roman"/>
              </a:rPr>
              <a:t>for 18 hours in medium </a:t>
            </a:r>
            <a:r>
              <a:rPr lang="en-US" sz="1200" dirty="0">
                <a:cs typeface="Times New Roman"/>
              </a:rPr>
              <a:t>containing glucose or </a:t>
            </a:r>
            <a:r>
              <a:rPr lang="en-US" sz="1200" dirty="0" smtClean="0">
                <a:cs typeface="Times New Roman"/>
              </a:rPr>
              <a:t>galactose.  Data </a:t>
            </a:r>
            <a:r>
              <a:rPr lang="en-US" sz="1200" dirty="0">
                <a:cs typeface="Times New Roman"/>
              </a:rPr>
              <a:t>are representative of two independent experiments.</a:t>
            </a:r>
          </a:p>
          <a:p>
            <a:pPr marL="0" lvl="0" indent="0">
              <a:spcBef>
                <a:spcPts val="0"/>
              </a:spcBef>
              <a:buNone/>
            </a:pPr>
            <a:endParaRPr lang="en-US" sz="1200" dirty="0">
              <a:cs typeface="Times New Roman"/>
            </a:endParaRPr>
          </a:p>
          <a:p>
            <a:pPr marL="0" indent="0">
              <a:spcBef>
                <a:spcPts val="0"/>
              </a:spcBef>
              <a:buNone/>
            </a:pPr>
            <a:r>
              <a:rPr lang="en-US" sz="1200" dirty="0" smtClean="0">
                <a:solidFill>
                  <a:prstClr val="black"/>
                </a:solidFill>
                <a:cs typeface="Times New Roman"/>
              </a:rPr>
              <a:t>(c)-(e). </a:t>
            </a:r>
            <a:r>
              <a:rPr lang="en-US" sz="1200" dirty="0">
                <a:solidFill>
                  <a:prstClr val="black"/>
                </a:solidFill>
                <a:cs typeface="Times New Roman"/>
              </a:rPr>
              <a:t>ATP </a:t>
            </a:r>
            <a:r>
              <a:rPr lang="en-US" sz="1200" dirty="0" smtClean="0">
                <a:solidFill>
                  <a:prstClr val="black"/>
                </a:solidFill>
                <a:cs typeface="Times New Roman"/>
              </a:rPr>
              <a:t>production and ratios of </a:t>
            </a:r>
            <a:r>
              <a:rPr lang="en-US" sz="1200" dirty="0">
                <a:solidFill>
                  <a:prstClr val="black"/>
                </a:solidFill>
                <a:cs typeface="Times New Roman"/>
              </a:rPr>
              <a:t>ADP/</a:t>
            </a:r>
            <a:r>
              <a:rPr lang="en-US" sz="1200" dirty="0" smtClean="0">
                <a:solidFill>
                  <a:prstClr val="black"/>
                </a:solidFill>
                <a:cs typeface="Times New Roman"/>
              </a:rPr>
              <a:t>ATP and </a:t>
            </a:r>
            <a:r>
              <a:rPr lang="en-US" sz="1200" dirty="0">
                <a:solidFill>
                  <a:prstClr val="black"/>
                </a:solidFill>
                <a:cs typeface="Times New Roman"/>
              </a:rPr>
              <a:t>AMP/</a:t>
            </a:r>
            <a:r>
              <a:rPr lang="en-US" sz="1200" dirty="0" smtClean="0">
                <a:solidFill>
                  <a:prstClr val="black"/>
                </a:solidFill>
                <a:cs typeface="Times New Roman"/>
              </a:rPr>
              <a:t>ATP </a:t>
            </a:r>
            <a:r>
              <a:rPr lang="en-US" sz="1200" dirty="0">
                <a:solidFill>
                  <a:prstClr val="black"/>
                </a:solidFill>
                <a:cs typeface="Times New Roman"/>
              </a:rPr>
              <a:t>of </a:t>
            </a:r>
            <a:r>
              <a:rPr lang="en-US" sz="1200" dirty="0" smtClean="0">
                <a:solidFill>
                  <a:prstClr val="black"/>
                </a:solidFill>
                <a:cs typeface="Times New Roman"/>
              </a:rPr>
              <a:t>Raw264.7, measured </a:t>
            </a:r>
            <a:r>
              <a:rPr lang="en-US" sz="1200" dirty="0">
                <a:solidFill>
                  <a:prstClr val="black"/>
                </a:solidFill>
                <a:cs typeface="Times New Roman"/>
              </a:rPr>
              <a:t>by </a:t>
            </a:r>
            <a:r>
              <a:rPr lang="en-US" sz="1200" dirty="0" smtClean="0">
                <a:solidFill>
                  <a:prstClr val="black"/>
                </a:solidFill>
                <a:cs typeface="Times New Roman"/>
              </a:rPr>
              <a:t>HPLC, after stimulation </a:t>
            </a:r>
            <a:r>
              <a:rPr lang="en-US" sz="1200" dirty="0">
                <a:solidFill>
                  <a:prstClr val="black"/>
                </a:solidFill>
                <a:cs typeface="Times New Roman"/>
              </a:rPr>
              <a:t>with </a:t>
            </a:r>
            <a:r>
              <a:rPr lang="en-US" sz="1200" dirty="0" smtClean="0">
                <a:solidFill>
                  <a:prstClr val="black"/>
                </a:solidFill>
                <a:cs typeface="Times New Roman"/>
              </a:rPr>
              <a:t>IFN-</a:t>
            </a:r>
            <a:r>
              <a:rPr lang="en-US" sz="1200" dirty="0" err="1" smtClean="0">
                <a:solidFill>
                  <a:prstClr val="black"/>
                </a:solidFill>
                <a:cs typeface="Times New Roman"/>
              </a:rPr>
              <a:t>γ</a:t>
            </a:r>
            <a:r>
              <a:rPr lang="en-US" sz="1200" dirty="0" smtClean="0">
                <a:solidFill>
                  <a:prstClr val="black"/>
                </a:solidFill>
                <a:cs typeface="Times New Roman"/>
              </a:rPr>
              <a:t> for 30 minutes +</a:t>
            </a:r>
            <a:r>
              <a:rPr lang="en-US" sz="1200" dirty="0">
                <a:solidFill>
                  <a:prstClr val="black"/>
                </a:solidFill>
                <a:cs typeface="Times New Roman"/>
              </a:rPr>
              <a:t>/- 1 hour pre-treatment with </a:t>
            </a:r>
            <a:r>
              <a:rPr lang="en-US" sz="1200" dirty="0" smtClean="0">
                <a:solidFill>
                  <a:prstClr val="black"/>
                </a:solidFill>
                <a:cs typeface="Times New Roman"/>
              </a:rPr>
              <a:t>glucose, glucose+2-DG </a:t>
            </a:r>
            <a:r>
              <a:rPr lang="en-US" sz="1200" dirty="0">
                <a:solidFill>
                  <a:prstClr val="black"/>
                </a:solidFill>
                <a:cs typeface="Times New Roman"/>
              </a:rPr>
              <a:t>(10mM</a:t>
            </a:r>
            <a:r>
              <a:rPr lang="en-US" sz="1200" dirty="0" smtClean="0">
                <a:solidFill>
                  <a:prstClr val="black"/>
                </a:solidFill>
                <a:cs typeface="Times New Roman"/>
              </a:rPr>
              <a:t>) </a:t>
            </a:r>
            <a:r>
              <a:rPr lang="en-US" sz="1200" dirty="0">
                <a:solidFill>
                  <a:prstClr val="black"/>
                </a:solidFill>
                <a:cs typeface="Times New Roman"/>
              </a:rPr>
              <a:t>or galactose. </a:t>
            </a:r>
            <a:r>
              <a:rPr lang="en-US" sz="1200" dirty="0" smtClean="0">
                <a:solidFill>
                  <a:prstClr val="black"/>
                </a:solidFill>
                <a:cs typeface="Times New Roman"/>
              </a:rPr>
              <a:t>Data are represent </a:t>
            </a:r>
            <a:r>
              <a:rPr lang="en-US" sz="1200" dirty="0">
                <a:solidFill>
                  <a:prstClr val="black"/>
                </a:solidFill>
                <a:cs typeface="Times New Roman"/>
              </a:rPr>
              <a:t>as mean ± </a:t>
            </a:r>
            <a:r>
              <a:rPr lang="en-US" sz="1200" dirty="0" err="1">
                <a:solidFill>
                  <a:prstClr val="black"/>
                </a:solidFill>
                <a:cs typeface="Times New Roman"/>
              </a:rPr>
              <a:t>sem</a:t>
            </a:r>
            <a:r>
              <a:rPr lang="en-US" sz="1200" dirty="0">
                <a:solidFill>
                  <a:prstClr val="black"/>
                </a:solidFill>
                <a:cs typeface="Times New Roman"/>
              </a:rPr>
              <a:t> </a:t>
            </a:r>
            <a:r>
              <a:rPr lang="en-US" sz="1200" dirty="0" smtClean="0">
                <a:cs typeface="Times New Roman"/>
              </a:rPr>
              <a:t>(n=5). </a:t>
            </a:r>
            <a:endParaRPr lang="en-US" sz="1200" dirty="0">
              <a:cs typeface="Times New Roman"/>
            </a:endParaRPr>
          </a:p>
          <a:p>
            <a:pPr marL="0" lvl="0" indent="0">
              <a:spcBef>
                <a:spcPts val="0"/>
              </a:spcBef>
              <a:buNone/>
            </a:pPr>
            <a:endParaRPr lang="en-US" sz="1200" dirty="0">
              <a:solidFill>
                <a:prstClr val="black"/>
              </a:solidFill>
              <a:cs typeface="Times New Roman"/>
            </a:endParaRPr>
          </a:p>
          <a:p>
            <a:pPr marL="0" indent="0">
              <a:spcBef>
                <a:spcPts val="0"/>
              </a:spcBef>
              <a:buNone/>
            </a:pPr>
            <a:r>
              <a:rPr lang="en-US" sz="1200" dirty="0" smtClean="0">
                <a:solidFill>
                  <a:prstClr val="black"/>
                </a:solidFill>
                <a:cs typeface="Times New Roman"/>
              </a:rPr>
              <a:t>(f)-(h). </a:t>
            </a:r>
            <a:r>
              <a:rPr lang="en-US" sz="1200" dirty="0">
                <a:solidFill>
                  <a:prstClr val="black"/>
                </a:solidFill>
                <a:cs typeface="Times New Roman"/>
              </a:rPr>
              <a:t>ATP production and ratios of ADP/ATP and AMP/ATP of Raw264.7, measured by HPLC, after stimulation with IFN-</a:t>
            </a:r>
            <a:r>
              <a:rPr lang="en-US" sz="1200" dirty="0" err="1">
                <a:solidFill>
                  <a:prstClr val="black"/>
                </a:solidFill>
                <a:cs typeface="Times New Roman"/>
              </a:rPr>
              <a:t>γ</a:t>
            </a:r>
            <a:r>
              <a:rPr lang="en-US" sz="1200" dirty="0">
                <a:solidFill>
                  <a:prstClr val="black"/>
                </a:solidFill>
                <a:cs typeface="Times New Roman"/>
              </a:rPr>
              <a:t> for </a:t>
            </a:r>
            <a:r>
              <a:rPr lang="en-US" sz="1200" dirty="0" smtClean="0">
                <a:solidFill>
                  <a:prstClr val="black"/>
                </a:solidFill>
                <a:cs typeface="Times New Roman"/>
              </a:rPr>
              <a:t>1 hour +</a:t>
            </a:r>
            <a:r>
              <a:rPr lang="en-US" sz="1200" dirty="0">
                <a:solidFill>
                  <a:prstClr val="black"/>
                </a:solidFill>
                <a:cs typeface="Times New Roman"/>
              </a:rPr>
              <a:t>/- 1 hour pre-treatment with glucose, glucose+2-DG (10mM) or </a:t>
            </a:r>
            <a:r>
              <a:rPr lang="en-US" sz="1200" dirty="0" smtClean="0">
                <a:solidFill>
                  <a:prstClr val="black"/>
                </a:solidFill>
                <a:cs typeface="Times New Roman"/>
              </a:rPr>
              <a:t>galactose. </a:t>
            </a:r>
            <a:r>
              <a:rPr lang="en-US" sz="1200" dirty="0">
                <a:cs typeface="Times New Roman"/>
              </a:rPr>
              <a:t>Data are represent as mean ± </a:t>
            </a:r>
            <a:r>
              <a:rPr lang="en-US" sz="1200" dirty="0" err="1">
                <a:cs typeface="Times New Roman"/>
              </a:rPr>
              <a:t>sem</a:t>
            </a:r>
            <a:r>
              <a:rPr lang="en-US" sz="1200" dirty="0">
                <a:cs typeface="Times New Roman"/>
              </a:rPr>
              <a:t> (n=5). </a:t>
            </a:r>
          </a:p>
          <a:p>
            <a:pPr marL="0" lvl="0" indent="0">
              <a:spcBef>
                <a:spcPts val="0"/>
              </a:spcBef>
              <a:buNone/>
            </a:pPr>
            <a:endParaRPr lang="en-US" sz="1200" dirty="0">
              <a:solidFill>
                <a:prstClr val="black"/>
              </a:solidFill>
              <a:cs typeface="Times New Roman"/>
            </a:endParaRPr>
          </a:p>
          <a:p>
            <a:pPr marL="0" lvl="0" indent="0">
              <a:spcBef>
                <a:spcPts val="0"/>
              </a:spcBef>
              <a:buNone/>
            </a:pPr>
            <a:endParaRPr lang="en-US" sz="4400" dirty="0"/>
          </a:p>
        </p:txBody>
      </p:sp>
    </p:spTree>
    <p:extLst>
      <p:ext uri="{BB962C8B-B14F-4D97-AF65-F5344CB8AC3E}">
        <p14:creationId xmlns:p14="http://schemas.microsoft.com/office/powerpoint/2010/main" val="3824591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0"/>
            <a:ext cx="8229600" cy="5105400"/>
          </a:xfrm>
        </p:spPr>
        <p:txBody>
          <a:bodyPr>
            <a:normAutofit fontScale="32500" lnSpcReduction="20000"/>
          </a:bodyPr>
          <a:lstStyle/>
          <a:p>
            <a:pPr marL="0" lvl="0" indent="0">
              <a:spcBef>
                <a:spcPts val="0"/>
              </a:spcBef>
              <a:buNone/>
            </a:pPr>
            <a:r>
              <a:rPr lang="en-US" sz="3700" b="1" dirty="0">
                <a:solidFill>
                  <a:prstClr val="black"/>
                </a:solidFill>
                <a:cs typeface="Times New Roman"/>
              </a:rPr>
              <a:t>Figure </a:t>
            </a:r>
            <a:r>
              <a:rPr lang="en-US" sz="3700" b="1" dirty="0" smtClean="0">
                <a:solidFill>
                  <a:prstClr val="black"/>
                </a:solidFill>
                <a:cs typeface="Times New Roman"/>
              </a:rPr>
              <a:t>S7, </a:t>
            </a:r>
            <a:r>
              <a:rPr lang="en-US" sz="3700" b="1" dirty="0">
                <a:solidFill>
                  <a:prstClr val="black"/>
                </a:solidFill>
                <a:cs typeface="Times New Roman"/>
              </a:rPr>
              <a:t>related to Figure </a:t>
            </a:r>
            <a:r>
              <a:rPr lang="en-US" sz="3700" b="1" dirty="0" smtClean="0">
                <a:solidFill>
                  <a:prstClr val="black"/>
                </a:solidFill>
                <a:cs typeface="Times New Roman"/>
              </a:rPr>
              <a:t>7</a:t>
            </a:r>
            <a:endParaRPr lang="en-US" sz="3700" dirty="0">
              <a:solidFill>
                <a:prstClr val="black"/>
              </a:solidFill>
              <a:cs typeface="Times New Roman"/>
            </a:endParaRPr>
          </a:p>
          <a:p>
            <a:pPr marL="0" lvl="0" indent="0">
              <a:spcBef>
                <a:spcPts val="0"/>
              </a:spcBef>
              <a:buNone/>
            </a:pPr>
            <a:r>
              <a:rPr lang="en-US" sz="3700" dirty="0" smtClean="0">
                <a:solidFill>
                  <a:prstClr val="black"/>
                </a:solidFill>
                <a:cs typeface="Times New Roman"/>
              </a:rPr>
              <a:t>(a) and (b). </a:t>
            </a:r>
            <a:r>
              <a:rPr lang="en-US" sz="3700" dirty="0">
                <a:solidFill>
                  <a:prstClr val="black"/>
                </a:solidFill>
                <a:cs typeface="Times New Roman"/>
              </a:rPr>
              <a:t>R</a:t>
            </a:r>
            <a:r>
              <a:rPr lang="en-US" sz="3700" dirty="0" smtClean="0">
                <a:solidFill>
                  <a:prstClr val="black"/>
                </a:solidFill>
                <a:cs typeface="Times New Roman"/>
              </a:rPr>
              <a:t>eal</a:t>
            </a:r>
            <a:r>
              <a:rPr lang="en-US" sz="3700" dirty="0">
                <a:solidFill>
                  <a:prstClr val="black"/>
                </a:solidFill>
                <a:cs typeface="Times New Roman"/>
              </a:rPr>
              <a:t>-time changes in ECAR (a) and OCR (</a:t>
            </a:r>
            <a:r>
              <a:rPr lang="en-US" sz="3700" dirty="0" smtClean="0">
                <a:solidFill>
                  <a:prstClr val="black"/>
                </a:solidFill>
                <a:cs typeface="Times New Roman"/>
              </a:rPr>
              <a:t>b) of BMDMs, </a:t>
            </a:r>
            <a:r>
              <a:rPr lang="en-US" sz="3700" dirty="0" err="1">
                <a:solidFill>
                  <a:prstClr val="black"/>
                </a:solidFill>
                <a:cs typeface="Times New Roman"/>
              </a:rPr>
              <a:t>unstimulated</a:t>
            </a:r>
            <a:r>
              <a:rPr lang="en-US" sz="3700" dirty="0">
                <a:solidFill>
                  <a:prstClr val="black"/>
                </a:solidFill>
                <a:cs typeface="Times New Roman"/>
              </a:rPr>
              <a:t> (control) or stimulated with IFN-</a:t>
            </a:r>
            <a:r>
              <a:rPr lang="en-US" sz="3700" dirty="0" err="1" smtClean="0">
                <a:solidFill>
                  <a:prstClr val="black"/>
                </a:solidFill>
                <a:cs typeface="Times New Roman" panose="02020603050405020304" pitchFamily="18" charset="0"/>
              </a:rPr>
              <a:t>γ</a:t>
            </a:r>
            <a:r>
              <a:rPr lang="en-US" sz="3700" dirty="0">
                <a:solidFill>
                  <a:prstClr val="black"/>
                </a:solidFill>
                <a:cs typeface="Times New Roman" panose="02020603050405020304" pitchFamily="18" charset="0"/>
              </a:rPr>
              <a:t> </a:t>
            </a:r>
            <a:r>
              <a:rPr lang="en-US" sz="3700" dirty="0" smtClean="0">
                <a:solidFill>
                  <a:prstClr val="black"/>
                </a:solidFill>
                <a:cs typeface="Times New Roman"/>
              </a:rPr>
              <a:t>with and </a:t>
            </a:r>
            <a:r>
              <a:rPr lang="en-US" sz="3700" dirty="0">
                <a:solidFill>
                  <a:prstClr val="black"/>
                </a:solidFill>
                <a:cs typeface="Times New Roman"/>
              </a:rPr>
              <a:t>without </a:t>
            </a:r>
            <a:r>
              <a:rPr lang="en-US" sz="3700" dirty="0" smtClean="0">
                <a:solidFill>
                  <a:prstClr val="black"/>
                </a:solidFill>
                <a:cs typeface="Times New Roman"/>
              </a:rPr>
              <a:t>pretreatment with 80mM </a:t>
            </a:r>
            <a:r>
              <a:rPr lang="en-US" sz="3700" dirty="0" err="1" smtClean="0">
                <a:solidFill>
                  <a:prstClr val="black"/>
                </a:solidFill>
                <a:cs typeface="Times New Roman"/>
              </a:rPr>
              <a:t>Oxamate</a:t>
            </a:r>
            <a:r>
              <a:rPr lang="en-US" sz="3700" dirty="0" smtClean="0">
                <a:solidFill>
                  <a:prstClr val="black"/>
                </a:solidFill>
                <a:cs typeface="Times New Roman"/>
              </a:rPr>
              <a:t> </a:t>
            </a:r>
            <a:r>
              <a:rPr lang="en-US" sz="3700" dirty="0">
                <a:solidFill>
                  <a:prstClr val="black"/>
                </a:solidFill>
                <a:cs typeface="Times New Roman"/>
              </a:rPr>
              <a:t>for 1 hour</a:t>
            </a:r>
            <a:r>
              <a:rPr lang="en-US" sz="3700" dirty="0" smtClean="0">
                <a:solidFill>
                  <a:prstClr val="black"/>
                </a:solidFill>
                <a:cs typeface="Times New Roman"/>
              </a:rPr>
              <a:t>, </a:t>
            </a:r>
            <a:r>
              <a:rPr lang="en-US" sz="3700" dirty="0">
                <a:solidFill>
                  <a:prstClr val="black"/>
                </a:solidFill>
                <a:cs typeface="Times New Roman"/>
              </a:rPr>
              <a:t>vertical line </a:t>
            </a:r>
            <a:r>
              <a:rPr lang="en-US" sz="3700" dirty="0" smtClean="0">
                <a:solidFill>
                  <a:prstClr val="black"/>
                </a:solidFill>
                <a:cs typeface="Times New Roman"/>
              </a:rPr>
              <a:t>indicates time of </a:t>
            </a:r>
            <a:r>
              <a:rPr lang="en-US" sz="3700" dirty="0">
                <a:solidFill>
                  <a:prstClr val="black"/>
                </a:solidFill>
                <a:cs typeface="Times New Roman"/>
              </a:rPr>
              <a:t>injection of IFN-</a:t>
            </a:r>
            <a:r>
              <a:rPr lang="en-US" sz="3700" dirty="0" err="1" smtClean="0">
                <a:solidFill>
                  <a:prstClr val="black"/>
                </a:solidFill>
                <a:cs typeface="Times New Roman" panose="02020603050405020304" pitchFamily="18" charset="0"/>
              </a:rPr>
              <a:t>γ</a:t>
            </a:r>
            <a:r>
              <a:rPr lang="en-US" sz="3700" dirty="0" smtClean="0">
                <a:solidFill>
                  <a:prstClr val="black"/>
                </a:solidFill>
                <a:cs typeface="Times New Roman"/>
              </a:rPr>
              <a:t>. </a:t>
            </a:r>
            <a:r>
              <a:rPr lang="en-US" sz="3700" dirty="0">
                <a:solidFill>
                  <a:prstClr val="black"/>
                </a:solidFill>
                <a:cs typeface="Times New Roman"/>
              </a:rPr>
              <a:t>Data are representative of two independent experiments (n=5, mean ± </a:t>
            </a:r>
            <a:r>
              <a:rPr lang="en-US" sz="3700" dirty="0" err="1">
                <a:solidFill>
                  <a:prstClr val="black"/>
                </a:solidFill>
                <a:cs typeface="Times New Roman"/>
              </a:rPr>
              <a:t>sem</a:t>
            </a:r>
            <a:r>
              <a:rPr lang="en-US" sz="3700" dirty="0">
                <a:solidFill>
                  <a:prstClr val="black"/>
                </a:solidFill>
                <a:cs typeface="Times New Roman"/>
              </a:rPr>
              <a:t>)</a:t>
            </a:r>
            <a:endParaRPr lang="en-US" sz="3700" dirty="0" smtClean="0">
              <a:solidFill>
                <a:prstClr val="black"/>
              </a:solidFill>
              <a:cs typeface="Times New Roman"/>
            </a:endParaRPr>
          </a:p>
          <a:p>
            <a:pPr marL="0" lvl="0" indent="0">
              <a:spcBef>
                <a:spcPts val="0"/>
              </a:spcBef>
              <a:buNone/>
            </a:pPr>
            <a:endParaRPr lang="en-US" sz="3700" b="1" dirty="0">
              <a:solidFill>
                <a:prstClr val="black"/>
              </a:solidFill>
              <a:cs typeface="Times New Roman"/>
            </a:endParaRPr>
          </a:p>
          <a:p>
            <a:pPr marL="0" lvl="0" indent="0">
              <a:spcBef>
                <a:spcPts val="0"/>
              </a:spcBef>
              <a:buNone/>
            </a:pPr>
            <a:r>
              <a:rPr lang="en-US" sz="3700" dirty="0" smtClean="0">
                <a:solidFill>
                  <a:prstClr val="black"/>
                </a:solidFill>
                <a:cs typeface="Times New Roman"/>
              </a:rPr>
              <a:t>(c). </a:t>
            </a:r>
            <a:r>
              <a:rPr lang="en-US" sz="3700" dirty="0">
                <a:solidFill>
                  <a:prstClr val="black"/>
                </a:solidFill>
                <a:cs typeface="Times New Roman"/>
              </a:rPr>
              <a:t>Levels of specified proteins in Raw264.7 cells after </a:t>
            </a:r>
            <a:r>
              <a:rPr lang="en-US" sz="3700" dirty="0" smtClean="0">
                <a:solidFill>
                  <a:prstClr val="black"/>
                </a:solidFill>
                <a:cs typeface="Times New Roman"/>
              </a:rPr>
              <a:t>incubation </a:t>
            </a:r>
            <a:r>
              <a:rPr lang="en-US" sz="3700" dirty="0">
                <a:solidFill>
                  <a:prstClr val="black"/>
                </a:solidFill>
                <a:cs typeface="Times New Roman"/>
              </a:rPr>
              <a:t>with </a:t>
            </a:r>
            <a:r>
              <a:rPr lang="en-US" sz="3700" dirty="0" smtClean="0">
                <a:solidFill>
                  <a:prstClr val="black"/>
                </a:solidFill>
                <a:cs typeface="Times New Roman"/>
              </a:rPr>
              <a:t>LPS or IFN-</a:t>
            </a:r>
            <a:r>
              <a:rPr lang="en-US" sz="3700" dirty="0" err="1" smtClean="0">
                <a:solidFill>
                  <a:prstClr val="black"/>
                </a:solidFill>
                <a:cs typeface="Times New Roman"/>
              </a:rPr>
              <a:t>γ</a:t>
            </a:r>
            <a:r>
              <a:rPr lang="en-US" sz="3700" dirty="0" smtClean="0">
                <a:solidFill>
                  <a:prstClr val="black"/>
                </a:solidFill>
                <a:cs typeface="Times New Roman"/>
              </a:rPr>
              <a:t> for </a:t>
            </a:r>
            <a:r>
              <a:rPr lang="en-US" sz="3700" dirty="0">
                <a:solidFill>
                  <a:prstClr val="black"/>
                </a:solidFill>
                <a:cs typeface="Times New Roman"/>
              </a:rPr>
              <a:t>6 </a:t>
            </a:r>
            <a:r>
              <a:rPr lang="en-US" sz="3700" dirty="0" smtClean="0">
                <a:solidFill>
                  <a:prstClr val="black"/>
                </a:solidFill>
                <a:cs typeface="Times New Roman"/>
              </a:rPr>
              <a:t>or </a:t>
            </a:r>
            <a:r>
              <a:rPr lang="en-US" sz="3700" dirty="0">
                <a:solidFill>
                  <a:prstClr val="black"/>
                </a:solidFill>
                <a:cs typeface="Times New Roman"/>
              </a:rPr>
              <a:t>12 </a:t>
            </a:r>
            <a:r>
              <a:rPr lang="en-US" sz="3700" dirty="0" smtClean="0">
                <a:solidFill>
                  <a:prstClr val="black"/>
                </a:solidFill>
                <a:cs typeface="Times New Roman"/>
              </a:rPr>
              <a:t>hours +/-1 </a:t>
            </a:r>
            <a:r>
              <a:rPr lang="en-US" sz="3700" dirty="0">
                <a:solidFill>
                  <a:prstClr val="black"/>
                </a:solidFill>
                <a:cs typeface="Times New Roman"/>
              </a:rPr>
              <a:t>hour pre-treatment with </a:t>
            </a:r>
            <a:r>
              <a:rPr lang="en-US" sz="3700" dirty="0" err="1" smtClean="0">
                <a:solidFill>
                  <a:prstClr val="black"/>
                </a:solidFill>
                <a:cs typeface="Times New Roman"/>
              </a:rPr>
              <a:t>oxamate</a:t>
            </a:r>
            <a:r>
              <a:rPr lang="en-US" sz="3700" dirty="0" smtClean="0">
                <a:solidFill>
                  <a:prstClr val="black"/>
                </a:solidFill>
                <a:cs typeface="Times New Roman"/>
              </a:rPr>
              <a:t> </a:t>
            </a:r>
            <a:r>
              <a:rPr lang="en-US" sz="3700" dirty="0">
                <a:solidFill>
                  <a:prstClr val="black"/>
                </a:solidFill>
                <a:cs typeface="Times New Roman"/>
              </a:rPr>
              <a:t>(80mM) </a:t>
            </a:r>
          </a:p>
          <a:p>
            <a:pPr marL="0" lvl="0" indent="0">
              <a:spcBef>
                <a:spcPts val="0"/>
              </a:spcBef>
              <a:buNone/>
            </a:pPr>
            <a:endParaRPr lang="en-US" sz="3700" dirty="0">
              <a:solidFill>
                <a:prstClr val="black"/>
              </a:solidFill>
              <a:cs typeface="Times New Roman"/>
            </a:endParaRPr>
          </a:p>
          <a:p>
            <a:pPr marL="0" indent="0">
              <a:spcBef>
                <a:spcPts val="0"/>
              </a:spcBef>
              <a:buNone/>
            </a:pPr>
            <a:r>
              <a:rPr lang="en-US" sz="3700" dirty="0" smtClean="0">
                <a:solidFill>
                  <a:prstClr val="black"/>
                </a:solidFill>
                <a:cs typeface="Times New Roman"/>
              </a:rPr>
              <a:t>(d). NO </a:t>
            </a:r>
            <a:r>
              <a:rPr lang="en-US" sz="3700" dirty="0">
                <a:solidFill>
                  <a:prstClr val="black"/>
                </a:solidFill>
                <a:cs typeface="Times New Roman"/>
              </a:rPr>
              <a:t>production by </a:t>
            </a:r>
            <a:r>
              <a:rPr lang="en-US" sz="3700" dirty="0" smtClean="0">
                <a:solidFill>
                  <a:prstClr val="black"/>
                </a:solidFill>
                <a:cs typeface="Times New Roman"/>
              </a:rPr>
              <a:t>Raw264.7 after stimulation </a:t>
            </a:r>
            <a:r>
              <a:rPr lang="en-US" sz="3700" dirty="0">
                <a:solidFill>
                  <a:prstClr val="black"/>
                </a:solidFill>
                <a:cs typeface="Times New Roman"/>
              </a:rPr>
              <a:t>with </a:t>
            </a:r>
            <a:r>
              <a:rPr lang="en-US" sz="3700" dirty="0" smtClean="0">
                <a:solidFill>
                  <a:prstClr val="black"/>
                </a:solidFill>
                <a:cs typeface="Times New Roman"/>
              </a:rPr>
              <a:t>IFN-</a:t>
            </a:r>
            <a:r>
              <a:rPr lang="en-US" sz="3700" dirty="0" err="1" smtClean="0">
                <a:solidFill>
                  <a:prstClr val="black"/>
                </a:solidFill>
                <a:cs typeface="Times New Roman"/>
              </a:rPr>
              <a:t>γ</a:t>
            </a:r>
            <a:r>
              <a:rPr lang="en-US" sz="3700" dirty="0" smtClean="0">
                <a:solidFill>
                  <a:prstClr val="black"/>
                </a:solidFill>
                <a:cs typeface="Times New Roman"/>
              </a:rPr>
              <a:t> for 18 hours </a:t>
            </a:r>
            <a:r>
              <a:rPr lang="en-US" sz="3700" dirty="0">
                <a:solidFill>
                  <a:prstClr val="black"/>
                </a:solidFill>
                <a:cs typeface="Times New Roman"/>
              </a:rPr>
              <a:t>+/- 1 hour pre-treatment with </a:t>
            </a:r>
            <a:r>
              <a:rPr lang="en-US" sz="3700" dirty="0" err="1">
                <a:solidFill>
                  <a:prstClr val="black"/>
                </a:solidFill>
                <a:cs typeface="Times New Roman"/>
              </a:rPr>
              <a:t>o</a:t>
            </a:r>
            <a:r>
              <a:rPr lang="en-US" sz="3700" dirty="0" err="1" smtClean="0">
                <a:solidFill>
                  <a:prstClr val="black"/>
                </a:solidFill>
                <a:cs typeface="Times New Roman"/>
              </a:rPr>
              <a:t>xamate</a:t>
            </a:r>
            <a:r>
              <a:rPr lang="en-US" sz="3700" dirty="0" smtClean="0">
                <a:solidFill>
                  <a:prstClr val="black"/>
                </a:solidFill>
                <a:cs typeface="Times New Roman"/>
              </a:rPr>
              <a:t> (0-80mM). </a:t>
            </a:r>
            <a:r>
              <a:rPr lang="en-US" sz="3700" dirty="0" smtClean="0">
                <a:solidFill>
                  <a:prstClr val="black"/>
                </a:solidFill>
              </a:rPr>
              <a:t>**** p&lt;0.0001</a:t>
            </a:r>
            <a:r>
              <a:rPr lang="en-US" sz="3700" dirty="0" smtClean="0">
                <a:solidFill>
                  <a:prstClr val="black"/>
                </a:solidFill>
                <a:cs typeface="Times New Roman"/>
              </a:rPr>
              <a:t>. </a:t>
            </a:r>
            <a:r>
              <a:rPr lang="en-US" sz="3700" dirty="0">
                <a:solidFill>
                  <a:prstClr val="black"/>
                </a:solidFill>
                <a:cs typeface="Times New Roman"/>
              </a:rPr>
              <a:t>Data are representative of two </a:t>
            </a:r>
            <a:r>
              <a:rPr lang="en-US" sz="3700" dirty="0" smtClean="0">
                <a:solidFill>
                  <a:prstClr val="black"/>
                </a:solidFill>
                <a:cs typeface="Times New Roman"/>
              </a:rPr>
              <a:t>independent experiments</a:t>
            </a:r>
            <a:r>
              <a:rPr lang="en-US" sz="3700" dirty="0">
                <a:cs typeface="Times New Roman"/>
              </a:rPr>
              <a:t>(n=6, mean ± </a:t>
            </a:r>
            <a:r>
              <a:rPr lang="en-US" sz="3700" dirty="0" err="1">
                <a:cs typeface="Times New Roman"/>
              </a:rPr>
              <a:t>sem</a:t>
            </a:r>
            <a:r>
              <a:rPr lang="en-US" sz="3700" dirty="0">
                <a:cs typeface="Times New Roman"/>
              </a:rPr>
              <a:t>). </a:t>
            </a:r>
            <a:endParaRPr lang="en-US" sz="3700" dirty="0">
              <a:solidFill>
                <a:prstClr val="black"/>
              </a:solidFill>
              <a:cs typeface="Times New Roman" panose="02020603050405020304" pitchFamily="18" charset="0"/>
            </a:endParaRPr>
          </a:p>
          <a:p>
            <a:pPr marL="0" lvl="0" indent="0">
              <a:spcBef>
                <a:spcPts val="0"/>
              </a:spcBef>
              <a:buNone/>
            </a:pPr>
            <a:endParaRPr lang="en-US" sz="3700" dirty="0">
              <a:solidFill>
                <a:prstClr val="black"/>
              </a:solidFill>
              <a:cs typeface="Times New Roman" panose="02020603050405020304" pitchFamily="18" charset="0"/>
            </a:endParaRPr>
          </a:p>
          <a:p>
            <a:pPr marL="0" lvl="0" indent="0">
              <a:spcBef>
                <a:spcPts val="0"/>
              </a:spcBef>
              <a:buNone/>
            </a:pPr>
            <a:r>
              <a:rPr lang="en-US" sz="3700" dirty="0" smtClean="0">
                <a:solidFill>
                  <a:prstClr val="black"/>
                </a:solidFill>
                <a:cs typeface="Times New Roman" panose="02020603050405020304" pitchFamily="18" charset="0"/>
              </a:rPr>
              <a:t>(e) and (f). ECAR of </a:t>
            </a:r>
            <a:r>
              <a:rPr lang="en-US" sz="3700" dirty="0">
                <a:solidFill>
                  <a:prstClr val="black"/>
                </a:solidFill>
                <a:cs typeface="Times New Roman" panose="02020603050405020304" pitchFamily="18" charset="0"/>
              </a:rPr>
              <a:t>BMDMs </a:t>
            </a:r>
            <a:r>
              <a:rPr lang="en-US" sz="3700" dirty="0" smtClean="0">
                <a:solidFill>
                  <a:prstClr val="black"/>
                </a:solidFill>
                <a:cs typeface="Times New Roman" panose="02020603050405020304" pitchFamily="18" charset="0"/>
              </a:rPr>
              <a:t>after stimulation </a:t>
            </a:r>
            <a:r>
              <a:rPr lang="en-US" sz="3700" dirty="0">
                <a:solidFill>
                  <a:prstClr val="black"/>
                </a:solidFill>
                <a:cs typeface="Times New Roman" panose="02020603050405020304" pitchFamily="18" charset="0"/>
              </a:rPr>
              <a:t>with LPS </a:t>
            </a:r>
            <a:r>
              <a:rPr lang="en-US" sz="3700" dirty="0" smtClean="0">
                <a:solidFill>
                  <a:prstClr val="black"/>
                </a:solidFill>
                <a:cs typeface="Times New Roman" panose="02020603050405020304" pitchFamily="18" charset="0"/>
              </a:rPr>
              <a:t>(e, n=5) </a:t>
            </a:r>
            <a:r>
              <a:rPr lang="en-US" sz="3700" dirty="0">
                <a:solidFill>
                  <a:prstClr val="black"/>
                </a:solidFill>
                <a:cs typeface="Times New Roman" panose="02020603050405020304" pitchFamily="18" charset="0"/>
              </a:rPr>
              <a:t>or IFN-γ </a:t>
            </a:r>
            <a:r>
              <a:rPr lang="en-US" sz="3700" dirty="0" smtClean="0">
                <a:solidFill>
                  <a:prstClr val="black"/>
                </a:solidFill>
                <a:cs typeface="Times New Roman" panose="02020603050405020304" pitchFamily="18" charset="0"/>
              </a:rPr>
              <a:t>(</a:t>
            </a:r>
            <a:r>
              <a:rPr lang="en-US" sz="3700" dirty="0">
                <a:solidFill>
                  <a:prstClr val="black"/>
                </a:solidFill>
                <a:cs typeface="Times New Roman" panose="02020603050405020304" pitchFamily="18" charset="0"/>
              </a:rPr>
              <a:t>f</a:t>
            </a:r>
            <a:r>
              <a:rPr lang="en-US" sz="3700" dirty="0" smtClean="0">
                <a:solidFill>
                  <a:prstClr val="black"/>
                </a:solidFill>
                <a:cs typeface="Times New Roman" panose="02020603050405020304" pitchFamily="18" charset="0"/>
              </a:rPr>
              <a:t>, </a:t>
            </a:r>
            <a:r>
              <a:rPr lang="en-US" sz="3700" dirty="0">
                <a:solidFill>
                  <a:prstClr val="black"/>
                </a:solidFill>
                <a:cs typeface="Times New Roman" panose="02020603050405020304" pitchFamily="18" charset="0"/>
              </a:rPr>
              <a:t>n=5</a:t>
            </a:r>
            <a:r>
              <a:rPr lang="en-US" sz="3700" dirty="0" smtClean="0">
                <a:solidFill>
                  <a:prstClr val="black"/>
                </a:solidFill>
                <a:cs typeface="Times New Roman" panose="02020603050405020304" pitchFamily="18" charset="0"/>
              </a:rPr>
              <a:t>) for 30 minutes +</a:t>
            </a:r>
            <a:r>
              <a:rPr lang="en-US" sz="3700" dirty="0">
                <a:solidFill>
                  <a:prstClr val="black"/>
                </a:solidFill>
                <a:cs typeface="Times New Roman" panose="02020603050405020304" pitchFamily="18" charset="0"/>
              </a:rPr>
              <a:t>/- 1 hour pre-treatment with FX11 (80uM). </a:t>
            </a:r>
            <a:endParaRPr lang="en-US" sz="3700" dirty="0" smtClean="0">
              <a:solidFill>
                <a:prstClr val="black"/>
              </a:solidFill>
              <a:cs typeface="Times New Roman" panose="02020603050405020304" pitchFamily="18" charset="0"/>
            </a:endParaRPr>
          </a:p>
          <a:p>
            <a:pPr marL="0" lvl="0" indent="0">
              <a:spcBef>
                <a:spcPts val="0"/>
              </a:spcBef>
              <a:buNone/>
            </a:pPr>
            <a:endParaRPr lang="en-US" sz="3700" dirty="0">
              <a:solidFill>
                <a:prstClr val="black"/>
              </a:solidFill>
              <a:cs typeface="Times New Roman" panose="02020603050405020304" pitchFamily="18" charset="0"/>
            </a:endParaRPr>
          </a:p>
          <a:p>
            <a:pPr marL="0" lvl="0" indent="0">
              <a:spcBef>
                <a:spcPts val="0"/>
              </a:spcBef>
              <a:buNone/>
            </a:pPr>
            <a:r>
              <a:rPr lang="en-US" sz="3700" dirty="0" smtClean="0">
                <a:solidFill>
                  <a:prstClr val="black"/>
                </a:solidFill>
                <a:cs typeface="Times New Roman" panose="02020603050405020304" pitchFamily="18" charset="0"/>
              </a:rPr>
              <a:t>(g). </a:t>
            </a:r>
            <a:r>
              <a:rPr lang="en-US" sz="3700" dirty="0">
                <a:solidFill>
                  <a:prstClr val="black"/>
                </a:solidFill>
                <a:cs typeface="Times New Roman" panose="02020603050405020304" pitchFamily="18" charset="0"/>
              </a:rPr>
              <a:t>Cytokine production </a:t>
            </a:r>
            <a:r>
              <a:rPr lang="en-US" sz="3700" dirty="0" smtClean="0">
                <a:solidFill>
                  <a:prstClr val="black"/>
                </a:solidFill>
                <a:cs typeface="Times New Roman" panose="02020603050405020304" pitchFamily="18" charset="0"/>
              </a:rPr>
              <a:t>of </a:t>
            </a:r>
            <a:r>
              <a:rPr lang="en-US" sz="3700" dirty="0">
                <a:solidFill>
                  <a:prstClr val="black"/>
                </a:solidFill>
                <a:cs typeface="Times New Roman" panose="02020603050405020304" pitchFamily="18" charset="0"/>
              </a:rPr>
              <a:t>BMDMs after </a:t>
            </a:r>
            <a:r>
              <a:rPr lang="en-US" sz="3700" dirty="0" smtClean="0">
                <a:solidFill>
                  <a:prstClr val="black"/>
                </a:solidFill>
                <a:cs typeface="Times New Roman" panose="02020603050405020304" pitchFamily="18" charset="0"/>
              </a:rPr>
              <a:t>stimulation </a:t>
            </a:r>
            <a:r>
              <a:rPr lang="en-US" sz="3700" dirty="0">
                <a:solidFill>
                  <a:prstClr val="black"/>
                </a:solidFill>
                <a:cs typeface="Times New Roman" panose="02020603050405020304" pitchFamily="18" charset="0"/>
              </a:rPr>
              <a:t>with LPS or IFN-</a:t>
            </a:r>
            <a:r>
              <a:rPr lang="en-US" sz="3700" dirty="0" err="1">
                <a:solidFill>
                  <a:prstClr val="black"/>
                </a:solidFill>
                <a:cs typeface="Times New Roman" panose="02020603050405020304" pitchFamily="18" charset="0"/>
              </a:rPr>
              <a:t>γ</a:t>
            </a:r>
            <a:r>
              <a:rPr lang="en-US" sz="3700" dirty="0">
                <a:solidFill>
                  <a:prstClr val="black"/>
                </a:solidFill>
                <a:cs typeface="Times New Roman" panose="02020603050405020304" pitchFamily="18" charset="0"/>
              </a:rPr>
              <a:t> </a:t>
            </a:r>
            <a:r>
              <a:rPr lang="en-US" sz="3700" dirty="0" smtClean="0">
                <a:solidFill>
                  <a:prstClr val="black"/>
                </a:solidFill>
                <a:cs typeface="Times New Roman" panose="02020603050405020304" pitchFamily="18" charset="0"/>
              </a:rPr>
              <a:t>for 18 hours </a:t>
            </a:r>
            <a:r>
              <a:rPr lang="en-US" sz="3700" dirty="0">
                <a:solidFill>
                  <a:prstClr val="black"/>
                </a:solidFill>
                <a:cs typeface="Times New Roman" panose="02020603050405020304" pitchFamily="18" charset="0"/>
              </a:rPr>
              <a:t>+/- 1 hour pre-treatment with FX11 (80uM</a:t>
            </a:r>
            <a:r>
              <a:rPr lang="en-US" sz="3700" dirty="0" smtClean="0">
                <a:solidFill>
                  <a:prstClr val="black"/>
                </a:solidFill>
                <a:cs typeface="Times New Roman" panose="02020603050405020304" pitchFamily="18" charset="0"/>
              </a:rPr>
              <a:t>).</a:t>
            </a:r>
          </a:p>
          <a:p>
            <a:pPr marL="0" lvl="0" indent="0">
              <a:spcBef>
                <a:spcPts val="0"/>
              </a:spcBef>
              <a:buNone/>
            </a:pPr>
            <a:endParaRPr lang="en-US" sz="3700" dirty="0">
              <a:solidFill>
                <a:prstClr val="black"/>
              </a:solidFill>
              <a:cs typeface="Times New Roman" panose="02020603050405020304" pitchFamily="18" charset="0"/>
            </a:endParaRPr>
          </a:p>
          <a:p>
            <a:pPr marL="0" lvl="0" indent="0">
              <a:spcBef>
                <a:spcPts val="0"/>
              </a:spcBef>
              <a:buNone/>
            </a:pPr>
            <a:r>
              <a:rPr lang="en-US" sz="3700" dirty="0" smtClean="0">
                <a:solidFill>
                  <a:prstClr val="black"/>
                </a:solidFill>
                <a:cs typeface="Times New Roman" panose="02020603050405020304" pitchFamily="18" charset="0"/>
              </a:rPr>
              <a:t>(h). </a:t>
            </a:r>
            <a:r>
              <a:rPr lang="en-US" sz="3700" dirty="0" err="1">
                <a:solidFill>
                  <a:prstClr val="black"/>
                </a:solidFill>
                <a:cs typeface="Times New Roman" panose="02020603050405020304" pitchFamily="18" charset="0"/>
              </a:rPr>
              <a:t>Immunoblot</a:t>
            </a:r>
            <a:r>
              <a:rPr lang="en-US" sz="3700" dirty="0">
                <a:solidFill>
                  <a:prstClr val="black"/>
                </a:solidFill>
                <a:cs typeface="Times New Roman" panose="02020603050405020304" pitchFamily="18" charset="0"/>
              </a:rPr>
              <a:t> analysis of specified proteins in Raw264.7 cells after </a:t>
            </a:r>
            <a:r>
              <a:rPr lang="en-US" sz="3700" dirty="0" smtClean="0">
                <a:solidFill>
                  <a:prstClr val="black"/>
                </a:solidFill>
                <a:cs typeface="Times New Roman" panose="02020603050405020304" pitchFamily="18" charset="0"/>
              </a:rPr>
              <a:t>stimulation with LPS or IFN-</a:t>
            </a:r>
            <a:r>
              <a:rPr lang="en-US" sz="3700" dirty="0" err="1" smtClean="0">
                <a:solidFill>
                  <a:prstClr val="black"/>
                </a:solidFill>
                <a:cs typeface="Times New Roman" panose="02020603050405020304" pitchFamily="18" charset="0"/>
              </a:rPr>
              <a:t>γ</a:t>
            </a:r>
            <a:r>
              <a:rPr lang="en-US" sz="3700" dirty="0">
                <a:solidFill>
                  <a:prstClr val="black"/>
                </a:solidFill>
                <a:cs typeface="Times New Roman" panose="02020603050405020304" pitchFamily="18" charset="0"/>
              </a:rPr>
              <a:t> 6 or 12 </a:t>
            </a:r>
            <a:r>
              <a:rPr lang="en-US" sz="3700" dirty="0" smtClean="0">
                <a:solidFill>
                  <a:prstClr val="black"/>
                </a:solidFill>
                <a:cs typeface="Times New Roman" panose="02020603050405020304" pitchFamily="18" charset="0"/>
              </a:rPr>
              <a:t>hours </a:t>
            </a:r>
            <a:r>
              <a:rPr lang="en-US" sz="3700" dirty="0">
                <a:solidFill>
                  <a:prstClr val="black"/>
                </a:solidFill>
                <a:cs typeface="Times New Roman" panose="02020603050405020304" pitchFamily="18" charset="0"/>
              </a:rPr>
              <a:t>+</a:t>
            </a:r>
            <a:r>
              <a:rPr lang="en-US" sz="3700" dirty="0" smtClean="0">
                <a:solidFill>
                  <a:prstClr val="black"/>
                </a:solidFill>
                <a:cs typeface="Times New Roman" panose="02020603050405020304" pitchFamily="18" charset="0"/>
              </a:rPr>
              <a:t>/- 1 hour pre-treatment with FX11 (80uM). Data are representative of two independent experiments.</a:t>
            </a:r>
          </a:p>
          <a:p>
            <a:pPr marL="0" lvl="0" indent="0">
              <a:spcBef>
                <a:spcPts val="0"/>
              </a:spcBef>
              <a:buNone/>
            </a:pPr>
            <a:endParaRPr lang="en-US" sz="3700" dirty="0">
              <a:solidFill>
                <a:prstClr val="black"/>
              </a:solidFill>
              <a:cs typeface="Times New Roman" panose="02020603050405020304" pitchFamily="18" charset="0"/>
            </a:endParaRPr>
          </a:p>
          <a:p>
            <a:pPr marL="0" lvl="0" indent="0">
              <a:spcBef>
                <a:spcPts val="0"/>
              </a:spcBef>
              <a:buNone/>
            </a:pPr>
            <a:r>
              <a:rPr lang="en-US" sz="3700" dirty="0" smtClean="0">
                <a:solidFill>
                  <a:prstClr val="black"/>
                </a:solidFill>
                <a:cs typeface="Times New Roman" panose="02020603050405020304" pitchFamily="18" charset="0"/>
              </a:rPr>
              <a:t>(</a:t>
            </a:r>
            <a:r>
              <a:rPr lang="en-US" sz="3700" dirty="0" err="1" smtClean="0">
                <a:solidFill>
                  <a:prstClr val="black"/>
                </a:solidFill>
                <a:cs typeface="Times New Roman" panose="02020603050405020304" pitchFamily="18" charset="0"/>
              </a:rPr>
              <a:t>i</a:t>
            </a:r>
            <a:r>
              <a:rPr lang="en-US" sz="3700" dirty="0" smtClean="0">
                <a:solidFill>
                  <a:prstClr val="black"/>
                </a:solidFill>
                <a:cs typeface="Times New Roman" panose="02020603050405020304" pitchFamily="18" charset="0"/>
              </a:rPr>
              <a:t>). </a:t>
            </a:r>
            <a:r>
              <a:rPr lang="en-US" sz="3700" dirty="0" err="1">
                <a:solidFill>
                  <a:prstClr val="black"/>
                </a:solidFill>
                <a:cs typeface="Times New Roman" panose="02020603050405020304" pitchFamily="18" charset="0"/>
              </a:rPr>
              <a:t>Immunoblot</a:t>
            </a:r>
            <a:r>
              <a:rPr lang="en-US" sz="3700" dirty="0">
                <a:solidFill>
                  <a:prstClr val="black"/>
                </a:solidFill>
                <a:cs typeface="Times New Roman" panose="02020603050405020304" pitchFamily="18" charset="0"/>
              </a:rPr>
              <a:t> analysis of specified proteins in BMDMs </a:t>
            </a:r>
            <a:r>
              <a:rPr lang="en-US" sz="3700" dirty="0" smtClean="0">
                <a:solidFill>
                  <a:prstClr val="black"/>
                </a:solidFill>
                <a:cs typeface="Times New Roman" panose="02020603050405020304" pitchFamily="18" charset="0"/>
              </a:rPr>
              <a:t>after stimulation </a:t>
            </a:r>
            <a:r>
              <a:rPr lang="en-US" sz="3700" dirty="0">
                <a:solidFill>
                  <a:prstClr val="black"/>
                </a:solidFill>
                <a:cs typeface="Times New Roman" panose="02020603050405020304" pitchFamily="18" charset="0"/>
              </a:rPr>
              <a:t>with LPS or IFN-</a:t>
            </a:r>
            <a:r>
              <a:rPr lang="en-US" sz="3700" dirty="0" err="1">
                <a:solidFill>
                  <a:prstClr val="black"/>
                </a:solidFill>
                <a:cs typeface="Times New Roman" panose="02020603050405020304" pitchFamily="18" charset="0"/>
              </a:rPr>
              <a:t>γ</a:t>
            </a:r>
            <a:r>
              <a:rPr lang="en-US" sz="3700" dirty="0">
                <a:solidFill>
                  <a:prstClr val="black"/>
                </a:solidFill>
                <a:cs typeface="Times New Roman" panose="02020603050405020304" pitchFamily="18" charset="0"/>
              </a:rPr>
              <a:t> </a:t>
            </a:r>
            <a:r>
              <a:rPr lang="en-US" sz="3700" dirty="0" smtClean="0">
                <a:solidFill>
                  <a:prstClr val="black"/>
                </a:solidFill>
                <a:cs typeface="Times New Roman" panose="02020603050405020304" pitchFamily="18" charset="0"/>
              </a:rPr>
              <a:t>for 12 hours +</a:t>
            </a:r>
            <a:r>
              <a:rPr lang="en-US" sz="3700" dirty="0">
                <a:solidFill>
                  <a:prstClr val="black"/>
                </a:solidFill>
                <a:cs typeface="Times New Roman" panose="02020603050405020304" pitchFamily="18" charset="0"/>
              </a:rPr>
              <a:t>/- 1 hour pre-treatment with FX11 (80uM). Data are representative of two independent experiments</a:t>
            </a:r>
            <a:r>
              <a:rPr lang="en-US" sz="3700" dirty="0" smtClean="0">
                <a:solidFill>
                  <a:prstClr val="black"/>
                </a:solidFill>
                <a:cs typeface="Times New Roman" panose="02020603050405020304" pitchFamily="18" charset="0"/>
              </a:rPr>
              <a:t>.</a:t>
            </a:r>
            <a:endParaRPr lang="en-US" sz="3700" dirty="0">
              <a:solidFill>
                <a:prstClr val="black"/>
              </a:solidFill>
              <a:cs typeface="Times New Roman" panose="02020603050405020304" pitchFamily="18" charset="0"/>
            </a:endParaRPr>
          </a:p>
          <a:p>
            <a:pPr marL="0" lvl="0" indent="0">
              <a:spcBef>
                <a:spcPts val="0"/>
              </a:spcBef>
              <a:buNone/>
            </a:pPr>
            <a:endParaRPr lang="en-US" sz="3700" dirty="0">
              <a:solidFill>
                <a:prstClr val="black"/>
              </a:solidFill>
              <a:cs typeface="Times New Roman" panose="02020603050405020304" pitchFamily="18" charset="0"/>
            </a:endParaRPr>
          </a:p>
          <a:p>
            <a:pPr marL="0" lvl="0" indent="0">
              <a:spcBef>
                <a:spcPts val="0"/>
              </a:spcBef>
              <a:buNone/>
            </a:pPr>
            <a:r>
              <a:rPr lang="en-US" sz="3700" dirty="0" smtClean="0">
                <a:solidFill>
                  <a:prstClr val="black"/>
                </a:solidFill>
                <a:cs typeface="Times New Roman" panose="02020603050405020304" pitchFamily="18" charset="0"/>
              </a:rPr>
              <a:t>(j). </a:t>
            </a:r>
            <a:r>
              <a:rPr lang="en-US" sz="3700" dirty="0">
                <a:solidFill>
                  <a:prstClr val="black"/>
                </a:solidFill>
                <a:cs typeface="Times New Roman" panose="02020603050405020304" pitchFamily="18" charset="0"/>
              </a:rPr>
              <a:t>NO production </a:t>
            </a:r>
            <a:r>
              <a:rPr lang="en-US" sz="3700" dirty="0" smtClean="0">
                <a:solidFill>
                  <a:prstClr val="black"/>
                </a:solidFill>
                <a:cs typeface="Times New Roman" panose="02020603050405020304" pitchFamily="18" charset="0"/>
              </a:rPr>
              <a:t>of Raw264.7 cells (</a:t>
            </a:r>
            <a:r>
              <a:rPr lang="en-US" sz="3700" dirty="0">
                <a:solidFill>
                  <a:prstClr val="black"/>
                </a:solidFill>
                <a:cs typeface="Times New Roman" panose="02020603050405020304" pitchFamily="18" charset="0"/>
              </a:rPr>
              <a:t>n=6) after </a:t>
            </a:r>
            <a:r>
              <a:rPr lang="en-US" sz="3700" dirty="0" smtClean="0">
                <a:solidFill>
                  <a:prstClr val="black"/>
                </a:solidFill>
                <a:cs typeface="Times New Roman" panose="02020603050405020304" pitchFamily="18" charset="0"/>
              </a:rPr>
              <a:t>stimulation </a:t>
            </a:r>
            <a:r>
              <a:rPr lang="en-US" sz="3700" dirty="0">
                <a:solidFill>
                  <a:prstClr val="black"/>
                </a:solidFill>
                <a:cs typeface="Times New Roman" panose="02020603050405020304" pitchFamily="18" charset="0"/>
              </a:rPr>
              <a:t>with </a:t>
            </a:r>
            <a:r>
              <a:rPr lang="en-US" sz="3700" dirty="0" smtClean="0">
                <a:solidFill>
                  <a:prstClr val="black"/>
                </a:solidFill>
                <a:cs typeface="Times New Roman" panose="02020603050405020304" pitchFamily="18" charset="0"/>
              </a:rPr>
              <a:t>IFN-</a:t>
            </a:r>
            <a:r>
              <a:rPr lang="en-US" sz="3700" dirty="0" err="1" smtClean="0">
                <a:solidFill>
                  <a:prstClr val="black"/>
                </a:solidFill>
                <a:cs typeface="Times New Roman" panose="02020603050405020304" pitchFamily="18" charset="0"/>
              </a:rPr>
              <a:t>γ</a:t>
            </a:r>
            <a:r>
              <a:rPr lang="en-US" sz="3700" dirty="0" smtClean="0">
                <a:solidFill>
                  <a:prstClr val="black"/>
                </a:solidFill>
                <a:cs typeface="Times New Roman" panose="02020603050405020304" pitchFamily="18" charset="0"/>
              </a:rPr>
              <a:t> for 12 hours +</a:t>
            </a:r>
            <a:r>
              <a:rPr lang="en-US" sz="3700" dirty="0">
                <a:solidFill>
                  <a:prstClr val="black"/>
                </a:solidFill>
                <a:cs typeface="Times New Roman" panose="02020603050405020304" pitchFamily="18" charset="0"/>
              </a:rPr>
              <a:t>/- 1 hour pre-treatment with FX11 (80uM). </a:t>
            </a:r>
            <a:r>
              <a:rPr lang="en-US" sz="3700" dirty="0" smtClean="0">
                <a:solidFill>
                  <a:prstClr val="black"/>
                </a:solidFill>
                <a:cs typeface="Times New Roman" panose="02020603050405020304" pitchFamily="18" charset="0"/>
              </a:rPr>
              <a:t>*** </a:t>
            </a:r>
            <a:r>
              <a:rPr lang="en-US" sz="3700" dirty="0">
                <a:solidFill>
                  <a:prstClr val="black"/>
                </a:solidFill>
                <a:cs typeface="Times New Roman" panose="02020603050405020304" pitchFamily="18" charset="0"/>
              </a:rPr>
              <a:t>p&lt;0.001, **** p&lt;0.0001. . Data are representative of </a:t>
            </a:r>
            <a:r>
              <a:rPr lang="en-US" sz="3700" dirty="0" smtClean="0">
                <a:solidFill>
                  <a:prstClr val="black"/>
                </a:solidFill>
                <a:cs typeface="Times New Roman" panose="02020603050405020304" pitchFamily="18" charset="0"/>
              </a:rPr>
              <a:t>four </a:t>
            </a:r>
            <a:r>
              <a:rPr lang="en-US" sz="3700" dirty="0">
                <a:solidFill>
                  <a:prstClr val="black"/>
                </a:solidFill>
                <a:cs typeface="Times New Roman" panose="02020603050405020304" pitchFamily="18" charset="0"/>
              </a:rPr>
              <a:t>independent experiments(n=6, mean ± </a:t>
            </a:r>
            <a:r>
              <a:rPr lang="en-US" sz="3700" dirty="0" err="1">
                <a:solidFill>
                  <a:prstClr val="black"/>
                </a:solidFill>
                <a:cs typeface="Times New Roman" panose="02020603050405020304" pitchFamily="18" charset="0"/>
              </a:rPr>
              <a:t>sem</a:t>
            </a:r>
            <a:r>
              <a:rPr lang="en-US" sz="3700" dirty="0">
                <a:solidFill>
                  <a:prstClr val="black"/>
                </a:solidFill>
                <a:cs typeface="Times New Roman" panose="02020603050405020304" pitchFamily="18" charset="0"/>
              </a:rPr>
              <a:t>). </a:t>
            </a:r>
          </a:p>
          <a:p>
            <a:pPr marL="0" lvl="0" indent="0">
              <a:spcBef>
                <a:spcPts val="0"/>
              </a:spcBef>
              <a:buNone/>
            </a:pPr>
            <a:endParaRPr lang="en-US" sz="3700" dirty="0">
              <a:solidFill>
                <a:prstClr val="black"/>
              </a:solidFill>
              <a:cs typeface="Times New Roman" panose="02020603050405020304" pitchFamily="18" charset="0"/>
            </a:endParaRPr>
          </a:p>
          <a:p>
            <a:pPr marL="0" lvl="0" indent="0">
              <a:spcBef>
                <a:spcPts val="0"/>
              </a:spcBef>
              <a:buNone/>
            </a:pPr>
            <a:r>
              <a:rPr lang="en-US" sz="3700" dirty="0" smtClean="0">
                <a:solidFill>
                  <a:prstClr val="black"/>
                </a:solidFill>
                <a:cs typeface="Times New Roman" panose="02020603050405020304" pitchFamily="18" charset="0"/>
              </a:rPr>
              <a:t>(k). NO </a:t>
            </a:r>
            <a:r>
              <a:rPr lang="en-US" sz="3700" dirty="0">
                <a:solidFill>
                  <a:prstClr val="black"/>
                </a:solidFill>
                <a:cs typeface="Times New Roman" panose="02020603050405020304" pitchFamily="18" charset="0"/>
              </a:rPr>
              <a:t>production </a:t>
            </a:r>
            <a:r>
              <a:rPr lang="en-US" sz="3700" dirty="0" smtClean="0">
                <a:solidFill>
                  <a:prstClr val="black"/>
                </a:solidFill>
                <a:cs typeface="Times New Roman" panose="02020603050405020304" pitchFamily="18" charset="0"/>
              </a:rPr>
              <a:t>of BMDMs </a:t>
            </a:r>
            <a:r>
              <a:rPr lang="en-US" sz="3700" dirty="0">
                <a:solidFill>
                  <a:prstClr val="black"/>
                </a:solidFill>
                <a:cs typeface="Times New Roman" panose="02020603050405020304" pitchFamily="18" charset="0"/>
              </a:rPr>
              <a:t>(n=4) </a:t>
            </a:r>
            <a:r>
              <a:rPr lang="en-US" sz="3700" dirty="0" smtClean="0">
                <a:solidFill>
                  <a:prstClr val="black"/>
                </a:solidFill>
                <a:cs typeface="Times New Roman" panose="02020603050405020304" pitchFamily="18" charset="0"/>
              </a:rPr>
              <a:t>after stimulation </a:t>
            </a:r>
            <a:r>
              <a:rPr lang="en-US" sz="3700" dirty="0">
                <a:solidFill>
                  <a:prstClr val="black"/>
                </a:solidFill>
                <a:cs typeface="Times New Roman" panose="02020603050405020304" pitchFamily="18" charset="0"/>
              </a:rPr>
              <a:t>with </a:t>
            </a:r>
            <a:r>
              <a:rPr lang="en-US" sz="3700" dirty="0" smtClean="0">
                <a:solidFill>
                  <a:prstClr val="black"/>
                </a:solidFill>
                <a:cs typeface="Times New Roman" panose="02020603050405020304" pitchFamily="18" charset="0"/>
              </a:rPr>
              <a:t>IFN-γ (n=4) for 18 hours +</a:t>
            </a:r>
            <a:r>
              <a:rPr lang="en-US" sz="3700" dirty="0">
                <a:solidFill>
                  <a:prstClr val="black"/>
                </a:solidFill>
                <a:cs typeface="Times New Roman" panose="02020603050405020304" pitchFamily="18" charset="0"/>
              </a:rPr>
              <a:t>/- 1 hour pre-treatment with FX11 (80uM</a:t>
            </a:r>
            <a:r>
              <a:rPr lang="en-US" sz="3700" dirty="0" smtClean="0">
                <a:solidFill>
                  <a:prstClr val="black"/>
                </a:solidFill>
                <a:cs typeface="Times New Roman" panose="02020603050405020304" pitchFamily="18" charset="0"/>
              </a:rPr>
              <a:t>).</a:t>
            </a:r>
            <a:r>
              <a:rPr lang="en-US" sz="3700" dirty="0">
                <a:cs typeface="Times New Roman"/>
              </a:rPr>
              <a:t> </a:t>
            </a:r>
            <a:r>
              <a:rPr lang="en-US" sz="3700" dirty="0" smtClean="0">
                <a:cs typeface="Times New Roman"/>
              </a:rPr>
              <a:t>* p&lt;0.05, ** </a:t>
            </a:r>
            <a:r>
              <a:rPr lang="en-US" sz="3700" dirty="0">
                <a:cs typeface="Times New Roman"/>
              </a:rPr>
              <a:t>p&lt;0.01, *** p&lt;0.001, </a:t>
            </a:r>
            <a:r>
              <a:rPr lang="en-US" sz="3700" dirty="0">
                <a:solidFill>
                  <a:prstClr val="black"/>
                </a:solidFill>
              </a:rPr>
              <a:t>**** </a:t>
            </a:r>
            <a:r>
              <a:rPr lang="en-US" sz="3700" dirty="0" smtClean="0">
                <a:solidFill>
                  <a:prstClr val="black"/>
                </a:solidFill>
              </a:rPr>
              <a:t>p&lt;0.0001</a:t>
            </a:r>
            <a:r>
              <a:rPr lang="en-US" sz="3700" dirty="0" smtClean="0">
                <a:cs typeface="Times New Roman"/>
              </a:rPr>
              <a:t>. </a:t>
            </a:r>
            <a:r>
              <a:rPr lang="en-US" sz="3700" dirty="0" smtClean="0">
                <a:solidFill>
                  <a:prstClr val="black"/>
                </a:solidFill>
                <a:cs typeface="Times New Roman" panose="02020603050405020304" pitchFamily="18" charset="0"/>
              </a:rPr>
              <a:t>Data </a:t>
            </a:r>
            <a:r>
              <a:rPr lang="en-US" sz="3700" dirty="0">
                <a:solidFill>
                  <a:prstClr val="black"/>
                </a:solidFill>
                <a:cs typeface="Times New Roman" panose="02020603050405020304" pitchFamily="18" charset="0"/>
              </a:rPr>
              <a:t>are representative of two independent </a:t>
            </a:r>
            <a:r>
              <a:rPr lang="en-US" sz="3700" dirty="0" smtClean="0">
                <a:solidFill>
                  <a:prstClr val="black"/>
                </a:solidFill>
                <a:cs typeface="Times New Roman" panose="02020603050405020304" pitchFamily="18" charset="0"/>
              </a:rPr>
              <a:t>experiments (mean </a:t>
            </a:r>
            <a:r>
              <a:rPr lang="en-US" sz="3700" dirty="0">
                <a:solidFill>
                  <a:prstClr val="black"/>
                </a:solidFill>
                <a:cs typeface="Times New Roman" panose="02020603050405020304" pitchFamily="18" charset="0"/>
              </a:rPr>
              <a:t>± </a:t>
            </a:r>
            <a:r>
              <a:rPr lang="en-US" sz="3700" dirty="0" err="1">
                <a:solidFill>
                  <a:prstClr val="black"/>
                </a:solidFill>
                <a:cs typeface="Times New Roman" panose="02020603050405020304" pitchFamily="18" charset="0"/>
              </a:rPr>
              <a:t>sem</a:t>
            </a:r>
            <a:r>
              <a:rPr lang="en-US" sz="3700" dirty="0">
                <a:solidFill>
                  <a:prstClr val="black"/>
                </a:solidFill>
                <a:cs typeface="Times New Roman" panose="02020603050405020304" pitchFamily="18" charset="0"/>
              </a:rPr>
              <a:t>). </a:t>
            </a:r>
            <a:endParaRPr lang="en-US" sz="3700" dirty="0" smtClean="0">
              <a:solidFill>
                <a:prstClr val="black"/>
              </a:solidFill>
              <a:cs typeface="Times New Roman" panose="02020603050405020304" pitchFamily="18" charset="0"/>
            </a:endParaRPr>
          </a:p>
          <a:p>
            <a:pPr marL="0" lvl="0" indent="0">
              <a:spcBef>
                <a:spcPts val="0"/>
              </a:spcBef>
              <a:buNone/>
            </a:pPr>
            <a:endParaRPr lang="en-US" sz="3700" dirty="0" smtClean="0">
              <a:solidFill>
                <a:prstClr val="black"/>
              </a:solidFill>
              <a:cs typeface="Times New Roman" panose="02020603050405020304" pitchFamily="18" charset="0"/>
            </a:endParaRPr>
          </a:p>
          <a:p>
            <a:pPr marL="0" lvl="0" indent="0">
              <a:spcBef>
                <a:spcPts val="0"/>
              </a:spcBef>
              <a:buNone/>
            </a:pPr>
            <a:r>
              <a:rPr lang="en-US" sz="3700" dirty="0" smtClean="0">
                <a:solidFill>
                  <a:prstClr val="black"/>
                </a:solidFill>
                <a:cs typeface="Times New Roman" panose="02020603050405020304" pitchFamily="18" charset="0"/>
              </a:rPr>
              <a:t>(l). </a:t>
            </a:r>
            <a:r>
              <a:rPr lang="en-US" sz="3700" dirty="0">
                <a:solidFill>
                  <a:prstClr val="black"/>
                </a:solidFill>
                <a:cs typeface="Times New Roman" panose="02020603050405020304" pitchFamily="18" charset="0"/>
              </a:rPr>
              <a:t>Immunoblot analysis of specified proteins in BMDMs as a function of time of </a:t>
            </a:r>
            <a:r>
              <a:rPr lang="en-US" sz="3700" dirty="0" smtClean="0">
                <a:solidFill>
                  <a:prstClr val="black"/>
                </a:solidFill>
                <a:cs typeface="Times New Roman" panose="02020603050405020304" pitchFamily="18" charset="0"/>
              </a:rPr>
              <a:t>IFN-γ </a:t>
            </a:r>
            <a:r>
              <a:rPr lang="en-US" sz="3700" dirty="0">
                <a:solidFill>
                  <a:prstClr val="black"/>
                </a:solidFill>
                <a:cs typeface="Times New Roman" panose="02020603050405020304" pitchFamily="18" charset="0"/>
              </a:rPr>
              <a:t>stimulation +/- 1 hour pre-treatment with FX11 (80uM). Data are representative of two independent experiments.</a:t>
            </a:r>
          </a:p>
          <a:p>
            <a:pPr marL="0" lvl="0" indent="0">
              <a:spcBef>
                <a:spcPts val="0"/>
              </a:spcBef>
              <a:buNone/>
            </a:pPr>
            <a:endParaRPr lang="en-US" sz="3700" dirty="0">
              <a:solidFill>
                <a:prstClr val="black"/>
              </a:solidFill>
              <a:cs typeface="Times New Roman" panose="02020603050405020304" pitchFamily="18" charset="0"/>
            </a:endParaRPr>
          </a:p>
          <a:p>
            <a:pPr marL="0" lvl="0" indent="0">
              <a:spcBef>
                <a:spcPts val="0"/>
              </a:spcBef>
              <a:buNone/>
            </a:pPr>
            <a:r>
              <a:rPr lang="en-US" sz="3700" dirty="0" smtClean="0">
                <a:solidFill>
                  <a:prstClr val="black"/>
                </a:solidFill>
                <a:cs typeface="Times New Roman" panose="02020603050405020304" pitchFamily="18" charset="0"/>
              </a:rPr>
              <a:t>(m). </a:t>
            </a:r>
            <a:r>
              <a:rPr lang="en-US" sz="3700" dirty="0">
                <a:solidFill>
                  <a:prstClr val="black"/>
                </a:solidFill>
                <a:cs typeface="Times New Roman" panose="02020603050405020304" pitchFamily="18" charset="0"/>
              </a:rPr>
              <a:t>Levels of specified proteins in Raw264.7 cells after stimulation with IFN-γ </a:t>
            </a:r>
            <a:r>
              <a:rPr lang="en-US" sz="3700" dirty="0" smtClean="0">
                <a:solidFill>
                  <a:prstClr val="black"/>
                </a:solidFill>
                <a:cs typeface="Times New Roman" panose="02020603050405020304" pitchFamily="18" charset="0"/>
              </a:rPr>
              <a:t>for </a:t>
            </a:r>
            <a:r>
              <a:rPr lang="en-US" sz="3700" dirty="0">
                <a:solidFill>
                  <a:prstClr val="black"/>
                </a:solidFill>
                <a:cs typeface="Times New Roman" panose="02020603050405020304" pitchFamily="18" charset="0"/>
              </a:rPr>
              <a:t>indicated time </a:t>
            </a:r>
            <a:r>
              <a:rPr lang="en-US" sz="3700" dirty="0" smtClean="0">
                <a:solidFill>
                  <a:prstClr val="black"/>
                </a:solidFill>
                <a:cs typeface="Times New Roman" panose="02020603050405020304" pitchFamily="18" charset="0"/>
              </a:rPr>
              <a:t>intervals +/-  </a:t>
            </a:r>
            <a:r>
              <a:rPr lang="en-US" sz="3700" dirty="0">
                <a:solidFill>
                  <a:prstClr val="black"/>
                </a:solidFill>
                <a:cs typeface="Times New Roman" panose="02020603050405020304" pitchFamily="18" charset="0"/>
              </a:rPr>
              <a:t>1-hour pre-treatment with </a:t>
            </a:r>
            <a:r>
              <a:rPr lang="en-US" sz="3700" dirty="0" smtClean="0">
                <a:solidFill>
                  <a:prstClr val="black"/>
                </a:solidFill>
                <a:cs typeface="Times New Roman" panose="02020603050405020304" pitchFamily="18" charset="0"/>
              </a:rPr>
              <a:t>UK5099 </a:t>
            </a:r>
            <a:r>
              <a:rPr lang="en-US" sz="3700" dirty="0">
                <a:solidFill>
                  <a:prstClr val="black"/>
                </a:solidFill>
                <a:cs typeface="Times New Roman" panose="02020603050405020304" pitchFamily="18" charset="0"/>
              </a:rPr>
              <a:t>(100uM)</a:t>
            </a:r>
          </a:p>
          <a:p>
            <a:pPr marL="0" lvl="0" indent="0">
              <a:spcBef>
                <a:spcPts val="0"/>
              </a:spcBef>
              <a:buNone/>
            </a:pPr>
            <a:endParaRPr lang="en-US" sz="1200" dirty="0">
              <a:solidFill>
                <a:prstClr val="black"/>
              </a:solidFill>
              <a:cs typeface="Times New Roman" panose="02020603050405020304" pitchFamily="18" charset="0"/>
            </a:endParaRPr>
          </a:p>
          <a:p>
            <a:pPr marL="0" lvl="0" indent="0">
              <a:spcBef>
                <a:spcPts val="0"/>
              </a:spcBef>
              <a:buNone/>
            </a:pPr>
            <a:endParaRPr lang="en-US" sz="1200" dirty="0">
              <a:solidFill>
                <a:prstClr val="black"/>
              </a:solidFill>
              <a:cs typeface="Times New Roman" panose="02020603050405020304" pitchFamily="18" charset="0"/>
            </a:endParaRPr>
          </a:p>
          <a:p>
            <a:pPr marL="0" indent="0">
              <a:buNone/>
            </a:pPr>
            <a:endParaRPr lang="en-US" sz="4000" dirty="0"/>
          </a:p>
        </p:txBody>
      </p:sp>
    </p:spTree>
    <p:extLst>
      <p:ext uri="{BB962C8B-B14F-4D97-AF65-F5344CB8AC3E}">
        <p14:creationId xmlns:p14="http://schemas.microsoft.com/office/powerpoint/2010/main" val="92571261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90788" y="2147888"/>
            <a:ext cx="4162425" cy="25622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99"/>
          <p:cNvSpPr txBox="1"/>
          <p:nvPr/>
        </p:nvSpPr>
        <p:spPr>
          <a:xfrm>
            <a:off x="-76200" y="-76200"/>
            <a:ext cx="199496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Figure </a:t>
            </a:r>
            <a:r>
              <a:rPr lang="en-US" sz="1400" b="1" dirty="0" smtClean="0"/>
              <a:t>S1</a:t>
            </a:r>
            <a:endParaRPr lang="en-US" sz="1400" b="1" dirty="0"/>
          </a:p>
        </p:txBody>
      </p:sp>
    </p:spTree>
    <p:extLst>
      <p:ext uri="{BB962C8B-B14F-4D97-AF65-F5344CB8AC3E}">
        <p14:creationId xmlns:p14="http://schemas.microsoft.com/office/powerpoint/2010/main" val="101362666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14188" y="2590800"/>
            <a:ext cx="1950709" cy="38588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5"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5800" y="381000"/>
            <a:ext cx="2999075"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81600" y="381000"/>
            <a:ext cx="30550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7" name="Group 6"/>
          <p:cNvGrpSpPr/>
          <p:nvPr/>
        </p:nvGrpSpPr>
        <p:grpSpPr>
          <a:xfrm>
            <a:off x="538613" y="4078346"/>
            <a:ext cx="2737987" cy="2398654"/>
            <a:chOff x="0" y="0"/>
            <a:chExt cx="4156053" cy="2797233"/>
          </a:xfrm>
        </p:grpSpPr>
        <p:sp>
          <p:nvSpPr>
            <p:cNvPr id="8" name="Text Box 45"/>
            <p:cNvSpPr txBox="1"/>
            <p:nvPr/>
          </p:nvSpPr>
          <p:spPr>
            <a:xfrm>
              <a:off x="597022" y="954794"/>
              <a:ext cx="395057" cy="227295"/>
            </a:xfrm>
            <a:prstGeom prst="rect">
              <a:avLst/>
            </a:prstGeom>
            <a:noFill/>
          </p:spPr>
          <p:txBody>
            <a:bodyPr wrap="none" rtlCol="0">
              <a:spAutoFit/>
            </a:bodyPr>
            <a:lstStyle/>
            <a:p>
              <a:pPr>
                <a:spcAft>
                  <a:spcPts val="0"/>
                </a:spcAft>
              </a:pPr>
              <a:r>
                <a:rPr lang="en-US" sz="800" kern="1200" dirty="0" err="1">
                  <a:solidFill>
                    <a:srgbClr val="000000"/>
                  </a:solidFill>
                  <a:effectLst/>
                  <a:latin typeface="Calibri"/>
                  <a:ea typeface="Times New Roman"/>
                  <a:cs typeface="Times New Roman"/>
                </a:rPr>
                <a:t>iNOS</a:t>
              </a:r>
              <a:endParaRPr lang="en-US" sz="800" dirty="0">
                <a:effectLst/>
                <a:latin typeface="Times New Roman"/>
                <a:ea typeface="Times New Roman"/>
              </a:endParaRPr>
            </a:p>
          </p:txBody>
        </p:sp>
        <p:sp>
          <p:nvSpPr>
            <p:cNvPr id="9" name="Text Box 46"/>
            <p:cNvSpPr txBox="1"/>
            <p:nvPr/>
          </p:nvSpPr>
          <p:spPr>
            <a:xfrm>
              <a:off x="551448" y="1254374"/>
              <a:ext cx="470088" cy="227295"/>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HIF-1</a:t>
              </a:r>
              <a:r>
                <a:rPr lang="el-GR" sz="800" kern="1200" dirty="0">
                  <a:solidFill>
                    <a:srgbClr val="000000"/>
                  </a:solidFill>
                  <a:effectLst/>
                  <a:latin typeface="Calibri"/>
                  <a:ea typeface="Times New Roman"/>
                  <a:cs typeface="Times New Roman"/>
                </a:rPr>
                <a:t>α</a:t>
              </a:r>
              <a:endParaRPr lang="en-US" sz="800" dirty="0">
                <a:effectLst/>
                <a:latin typeface="Times New Roman"/>
                <a:ea typeface="Times New Roman"/>
              </a:endParaRPr>
            </a:p>
          </p:txBody>
        </p:sp>
        <p:sp>
          <p:nvSpPr>
            <p:cNvPr id="10" name="Text Box 47"/>
            <p:cNvSpPr txBox="1"/>
            <p:nvPr/>
          </p:nvSpPr>
          <p:spPr>
            <a:xfrm>
              <a:off x="562562" y="1566913"/>
              <a:ext cx="443990" cy="227295"/>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HK-</a:t>
              </a:r>
              <a:r>
                <a:rPr lang="en-US" sz="800" kern="1200" dirty="0">
                  <a:solidFill>
                    <a:srgbClr val="000000"/>
                  </a:solidFill>
                  <a:effectLst/>
                  <a:latin typeface="American Typewriter"/>
                  <a:ea typeface="Times New Roman"/>
                  <a:cs typeface="American Typewriter"/>
                </a:rPr>
                <a:t>Ⅱ</a:t>
              </a:r>
              <a:endParaRPr lang="en-US" sz="800" dirty="0">
                <a:effectLst/>
                <a:latin typeface="Times New Roman"/>
                <a:ea typeface="Times New Roman"/>
              </a:endParaRPr>
            </a:p>
          </p:txBody>
        </p:sp>
        <p:sp>
          <p:nvSpPr>
            <p:cNvPr id="11" name="Text Box 49"/>
            <p:cNvSpPr txBox="1"/>
            <p:nvPr/>
          </p:nvSpPr>
          <p:spPr>
            <a:xfrm>
              <a:off x="597110" y="1859042"/>
              <a:ext cx="411368" cy="227295"/>
            </a:xfrm>
            <a:prstGeom prst="rect">
              <a:avLst/>
            </a:prstGeom>
            <a:noFill/>
          </p:spPr>
          <p:txBody>
            <a:bodyPr wrap="none" rtlCol="0">
              <a:spAutoFit/>
            </a:bodyPr>
            <a:lstStyle/>
            <a:p>
              <a:pPr>
                <a:spcAft>
                  <a:spcPts val="0"/>
                </a:spcAft>
              </a:pPr>
              <a:r>
                <a:rPr lang="en-US" sz="800" kern="1200" dirty="0" err="1">
                  <a:solidFill>
                    <a:srgbClr val="000000"/>
                  </a:solidFill>
                  <a:effectLst/>
                  <a:latin typeface="Calibri"/>
                  <a:ea typeface="Times New Roman"/>
                  <a:cs typeface="Times New Roman"/>
                </a:rPr>
                <a:t>LDHa</a:t>
              </a:r>
              <a:endParaRPr lang="en-US" sz="800" dirty="0">
                <a:effectLst/>
                <a:latin typeface="Times New Roman"/>
                <a:ea typeface="Times New Roman"/>
              </a:endParaRPr>
            </a:p>
          </p:txBody>
        </p:sp>
        <p:sp>
          <p:nvSpPr>
            <p:cNvPr id="12" name="Text Box 50"/>
            <p:cNvSpPr txBox="1"/>
            <p:nvPr/>
          </p:nvSpPr>
          <p:spPr>
            <a:xfrm>
              <a:off x="468801" y="2214490"/>
              <a:ext cx="484767" cy="227295"/>
            </a:xfrm>
            <a:prstGeom prst="rect">
              <a:avLst/>
            </a:prstGeom>
            <a:noFill/>
          </p:spPr>
          <p:txBody>
            <a:bodyPr wrap="none" rtlCol="0">
              <a:spAutoFit/>
            </a:bodyPr>
            <a:lstStyle/>
            <a:p>
              <a:pPr>
                <a:spcAft>
                  <a:spcPts val="0"/>
                </a:spcAft>
              </a:pPr>
              <a:r>
                <a:rPr lang="el-GR" sz="800" kern="1200" dirty="0">
                  <a:solidFill>
                    <a:srgbClr val="000000"/>
                  </a:solidFill>
                  <a:effectLst/>
                  <a:latin typeface="Calibri"/>
                  <a:ea typeface="Times New Roman"/>
                  <a:cs typeface="Times New Roman"/>
                </a:rPr>
                <a:t>β</a:t>
              </a:r>
              <a:r>
                <a:rPr lang="en-US" sz="800" kern="1200" dirty="0">
                  <a:solidFill>
                    <a:srgbClr val="000000"/>
                  </a:solidFill>
                  <a:effectLst/>
                  <a:latin typeface="Calibri"/>
                  <a:ea typeface="Times New Roman"/>
                  <a:cs typeface="Times New Roman"/>
                </a:rPr>
                <a:t>-actin</a:t>
              </a:r>
              <a:endParaRPr lang="en-US" sz="800" dirty="0">
                <a:effectLst/>
                <a:latin typeface="Times New Roman"/>
                <a:ea typeface="Times New Roman"/>
              </a:endParaRPr>
            </a:p>
          </p:txBody>
        </p:sp>
        <p:grpSp>
          <p:nvGrpSpPr>
            <p:cNvPr id="13" name="Group 12"/>
            <p:cNvGrpSpPr/>
            <p:nvPr/>
          </p:nvGrpSpPr>
          <p:grpSpPr>
            <a:xfrm>
              <a:off x="0" y="0"/>
              <a:ext cx="4156053" cy="1025966"/>
              <a:chOff x="0" y="0"/>
              <a:chExt cx="3165453" cy="1025966"/>
            </a:xfrm>
          </p:grpSpPr>
          <p:sp>
            <p:nvSpPr>
              <p:cNvPr id="21" name="Text Box 52"/>
              <p:cNvSpPr txBox="1"/>
              <p:nvPr/>
            </p:nvSpPr>
            <p:spPr>
              <a:xfrm>
                <a:off x="0" y="667047"/>
                <a:ext cx="3165453" cy="358919"/>
              </a:xfrm>
              <a:prstGeom prst="rect">
                <a:avLst/>
              </a:prstGeom>
              <a:noFill/>
            </p:spPr>
            <p:txBody>
              <a:bodyPr wrap="square" rtlCol="0">
                <a:spAutoFit/>
              </a:bodyPr>
              <a:lstStyle/>
              <a:p>
                <a:pPr>
                  <a:spcAft>
                    <a:spcPts val="0"/>
                  </a:spcAft>
                </a:pPr>
                <a:r>
                  <a:rPr lang="en-US" sz="14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2-DG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a:t>
                </a:r>
                <a:r>
                  <a:rPr lang="en-US" sz="800" kern="1200" dirty="0">
                    <a:solidFill>
                      <a:srgbClr val="000000"/>
                    </a:solidFill>
                    <a:effectLst/>
                    <a:latin typeface="Calibri"/>
                    <a:ea typeface="Times New Roman"/>
                    <a:cs typeface="Times New Roman"/>
                  </a:rPr>
                  <a:t>+       -     </a:t>
                </a:r>
                <a:r>
                  <a:rPr lang="en-US" sz="800" kern="1200" dirty="0" smtClean="0">
                    <a:solidFill>
                      <a:srgbClr val="000000"/>
                    </a:solidFill>
                    <a:effectLst/>
                    <a:latin typeface="Calibri"/>
                    <a:ea typeface="Times New Roman"/>
                    <a:cs typeface="Times New Roman"/>
                  </a:rPr>
                  <a:t>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       </a:t>
                </a:r>
                <a:r>
                  <a:rPr lang="en-US" sz="800" kern="1200" dirty="0">
                    <a:solidFill>
                      <a:srgbClr val="000000"/>
                    </a:solidFill>
                    <a:effectLst/>
                    <a:latin typeface="Calibri"/>
                    <a:ea typeface="Times New Roman"/>
                    <a:cs typeface="Times New Roman"/>
                  </a:rPr>
                  <a:t>+ </a:t>
                </a:r>
                <a:endParaRPr lang="en-US" sz="800" dirty="0">
                  <a:effectLst/>
                  <a:latin typeface="Times New Roman"/>
                  <a:ea typeface="Times New Roman"/>
                </a:endParaRPr>
              </a:p>
            </p:txBody>
          </p:sp>
          <p:cxnSp>
            <p:nvCxnSpPr>
              <p:cNvPr id="22" name="Straight Connector 21"/>
              <p:cNvCxnSpPr/>
              <p:nvPr/>
            </p:nvCxnSpPr>
            <p:spPr>
              <a:xfrm>
                <a:off x="1218790" y="667046"/>
                <a:ext cx="3793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1709974" y="667786"/>
                <a:ext cx="3793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a:off x="2209800" y="667786"/>
                <a:ext cx="3793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2696614" y="668526"/>
                <a:ext cx="3793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 Box 57"/>
              <p:cNvSpPr txBox="1"/>
              <p:nvPr/>
            </p:nvSpPr>
            <p:spPr>
              <a:xfrm>
                <a:off x="1285236" y="412059"/>
                <a:ext cx="225111" cy="227295"/>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6h</a:t>
                </a:r>
                <a:endParaRPr lang="en-US" sz="800" dirty="0">
                  <a:effectLst/>
                  <a:latin typeface="Times New Roman"/>
                  <a:ea typeface="Times New Roman"/>
                </a:endParaRPr>
              </a:p>
            </p:txBody>
          </p:sp>
          <p:sp>
            <p:nvSpPr>
              <p:cNvPr id="27" name="Text Box 58"/>
              <p:cNvSpPr txBox="1"/>
              <p:nvPr/>
            </p:nvSpPr>
            <p:spPr>
              <a:xfrm>
                <a:off x="1721479" y="408788"/>
                <a:ext cx="299651" cy="227295"/>
              </a:xfrm>
              <a:prstGeom prst="rect">
                <a:avLst/>
              </a:prstGeom>
              <a:noFill/>
            </p:spPr>
            <p:txBody>
              <a:bodyPr wrap="none" rtlCol="0">
                <a:spAutoFit/>
              </a:bodyPr>
              <a:lstStyle/>
              <a:p>
                <a:pPr>
                  <a:spcAft>
                    <a:spcPts val="0"/>
                  </a:spcAft>
                </a:pPr>
                <a:r>
                  <a:rPr lang="en-US" sz="800" kern="1200" dirty="0" smtClean="0">
                    <a:solidFill>
                      <a:srgbClr val="000000"/>
                    </a:solidFill>
                    <a:effectLst/>
                    <a:latin typeface="Calibri"/>
                    <a:ea typeface="Times New Roman"/>
                    <a:cs typeface="Times New Roman"/>
                  </a:rPr>
                  <a:t>  12h</a:t>
                </a:r>
                <a:endParaRPr lang="en-US" sz="800" dirty="0">
                  <a:effectLst/>
                  <a:latin typeface="Times New Roman"/>
                  <a:ea typeface="Times New Roman"/>
                </a:endParaRPr>
              </a:p>
            </p:txBody>
          </p:sp>
          <p:sp>
            <p:nvSpPr>
              <p:cNvPr id="28" name="Text Box 59"/>
              <p:cNvSpPr txBox="1"/>
              <p:nvPr/>
            </p:nvSpPr>
            <p:spPr>
              <a:xfrm>
                <a:off x="2223880" y="351748"/>
                <a:ext cx="252443" cy="292236"/>
              </a:xfrm>
              <a:prstGeom prst="rect">
                <a:avLst/>
              </a:prstGeom>
              <a:noFill/>
            </p:spPr>
            <p:txBody>
              <a:bodyPr wrap="none" rtlCol="0">
                <a:spAutoFit/>
              </a:bodyPr>
              <a:lstStyle/>
              <a:p>
                <a:pPr>
                  <a:spcAft>
                    <a:spcPts val="0"/>
                  </a:spcAft>
                </a:pPr>
                <a:r>
                  <a:rPr lang="en-US" sz="1200" kern="1200" dirty="0">
                    <a:solidFill>
                      <a:srgbClr val="000000"/>
                    </a:solidFill>
                    <a:effectLst/>
                    <a:latin typeface="Calibri"/>
                    <a:ea typeface="Times New Roman"/>
                    <a:cs typeface="Times New Roman"/>
                  </a:rPr>
                  <a:t> </a:t>
                </a:r>
                <a:r>
                  <a:rPr lang="en-US" sz="800" kern="1200" dirty="0">
                    <a:solidFill>
                      <a:srgbClr val="000000"/>
                    </a:solidFill>
                    <a:effectLst/>
                    <a:latin typeface="Calibri"/>
                    <a:ea typeface="Times New Roman"/>
                    <a:cs typeface="Times New Roman"/>
                  </a:rPr>
                  <a:t>6h</a:t>
                </a:r>
                <a:endParaRPr lang="en-US" sz="800" dirty="0">
                  <a:effectLst/>
                  <a:latin typeface="Times New Roman"/>
                  <a:ea typeface="Times New Roman"/>
                </a:endParaRPr>
              </a:p>
            </p:txBody>
          </p:sp>
          <p:sp>
            <p:nvSpPr>
              <p:cNvPr id="29" name="Text Box 60"/>
              <p:cNvSpPr txBox="1"/>
              <p:nvPr/>
            </p:nvSpPr>
            <p:spPr>
              <a:xfrm>
                <a:off x="2696216" y="412059"/>
                <a:ext cx="334437" cy="227295"/>
              </a:xfrm>
              <a:prstGeom prst="rect">
                <a:avLst/>
              </a:prstGeom>
              <a:noFill/>
            </p:spPr>
            <p:txBody>
              <a:bodyPr wrap="none" rtlCol="0">
                <a:spAutoFit/>
              </a:bodyPr>
              <a:lstStyle/>
              <a:p>
                <a:pPr>
                  <a:spcAft>
                    <a:spcPts val="0"/>
                  </a:spcAft>
                </a:pPr>
                <a:r>
                  <a:rPr lang="en-US" sz="800" kern="1200" dirty="0" smtClean="0">
                    <a:solidFill>
                      <a:srgbClr val="000000"/>
                    </a:solidFill>
                    <a:effectLst/>
                    <a:latin typeface="Calibri"/>
                    <a:ea typeface="Times New Roman"/>
                    <a:cs typeface="Times New Roman"/>
                  </a:rPr>
                  <a:t>    12h</a:t>
                </a:r>
                <a:endParaRPr lang="en-US" sz="800" dirty="0">
                  <a:effectLst/>
                  <a:latin typeface="Times New Roman"/>
                  <a:ea typeface="Times New Roman"/>
                </a:endParaRPr>
              </a:p>
            </p:txBody>
          </p:sp>
          <p:cxnSp>
            <p:nvCxnSpPr>
              <p:cNvPr id="30" name="Straight Connector 29"/>
              <p:cNvCxnSpPr/>
              <p:nvPr/>
            </p:nvCxnSpPr>
            <p:spPr>
              <a:xfrm>
                <a:off x="1218790" y="286046"/>
                <a:ext cx="878037"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a:off x="2209800" y="287526"/>
                <a:ext cx="83658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Text Box 63"/>
              <p:cNvSpPr txBox="1"/>
              <p:nvPr/>
            </p:nvSpPr>
            <p:spPr>
              <a:xfrm>
                <a:off x="1532993" y="1"/>
                <a:ext cx="253686" cy="227295"/>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LPS</a:t>
                </a:r>
                <a:endParaRPr lang="en-US" sz="800" dirty="0">
                  <a:effectLst/>
                  <a:latin typeface="Times New Roman"/>
                  <a:ea typeface="Times New Roman"/>
                </a:endParaRPr>
              </a:p>
            </p:txBody>
          </p:sp>
          <p:sp>
            <p:nvSpPr>
              <p:cNvPr id="33" name="Text Box 64"/>
              <p:cNvSpPr txBox="1"/>
              <p:nvPr/>
            </p:nvSpPr>
            <p:spPr>
              <a:xfrm>
                <a:off x="2404359" y="0"/>
                <a:ext cx="310833" cy="227295"/>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IFN-</a:t>
                </a:r>
                <a:r>
                  <a:rPr lang="el-GR" sz="800" kern="1200" dirty="0">
                    <a:solidFill>
                      <a:srgbClr val="000000"/>
                    </a:solidFill>
                    <a:effectLst/>
                    <a:latin typeface="Calibri"/>
                    <a:ea typeface="Times New Roman"/>
                    <a:cs typeface="Times New Roman"/>
                  </a:rPr>
                  <a:t>γ</a:t>
                </a:r>
                <a:endParaRPr lang="en-US" sz="800" dirty="0">
                  <a:effectLst/>
                  <a:latin typeface="Times New Roman"/>
                  <a:ea typeface="Times New Roman"/>
                </a:endParaRPr>
              </a:p>
            </p:txBody>
          </p:sp>
        </p:grpSp>
        <p:grpSp>
          <p:nvGrpSpPr>
            <p:cNvPr id="14" name="Group 13"/>
            <p:cNvGrpSpPr/>
            <p:nvPr/>
          </p:nvGrpSpPr>
          <p:grpSpPr>
            <a:xfrm>
              <a:off x="1164230" y="974823"/>
              <a:ext cx="2980559" cy="1522853"/>
              <a:chOff x="1164230" y="974823"/>
              <a:chExt cx="2980559" cy="1522853"/>
            </a:xfrm>
          </p:grpSpPr>
          <p:pic>
            <p:nvPicPr>
              <p:cNvPr id="16" name="Picture 15"/>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164232" y="1268345"/>
                <a:ext cx="2974059" cy="249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 name="Picture 1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64232" y="974823"/>
                <a:ext cx="2974059" cy="23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8" name="Picture 17"/>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1164230" y="1592703"/>
                <a:ext cx="2974059" cy="19972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9" name="Picture 18"/>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1164235" y="1859042"/>
                <a:ext cx="2974056" cy="2519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 name="Picture 19"/>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1164235" y="2214489"/>
                <a:ext cx="2980554" cy="283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5" name="Text Box 72"/>
            <p:cNvSpPr txBox="1"/>
            <p:nvPr/>
          </p:nvSpPr>
          <p:spPr>
            <a:xfrm>
              <a:off x="2245460" y="2569938"/>
              <a:ext cx="605471" cy="227295"/>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Raw264.7</a:t>
              </a:r>
              <a:endParaRPr lang="en-US" sz="800" dirty="0">
                <a:effectLst/>
                <a:latin typeface="Times New Roman"/>
                <a:ea typeface="Times New Roman"/>
              </a:endParaRPr>
            </a:p>
          </p:txBody>
        </p:sp>
      </p:grpSp>
      <p:pic>
        <p:nvPicPr>
          <p:cNvPr id="34" name="Picture 3"/>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5177675" y="4343400"/>
            <a:ext cx="3432925"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5" name="TextBox 34"/>
          <p:cNvSpPr txBox="1"/>
          <p:nvPr/>
        </p:nvSpPr>
        <p:spPr>
          <a:xfrm>
            <a:off x="654454" y="3128556"/>
            <a:ext cx="2618024" cy="215444"/>
          </a:xfrm>
          <a:prstGeom prst="rect">
            <a:avLst/>
          </a:prstGeom>
          <a:noFill/>
        </p:spPr>
        <p:txBody>
          <a:bodyPr wrap="none" rtlCol="0">
            <a:spAutoFit/>
          </a:bodyPr>
          <a:lstStyle/>
          <a:p>
            <a:r>
              <a:rPr lang="en-US" sz="800" b="1" dirty="0" smtClean="0"/>
              <a:t>Glucose (</a:t>
            </a:r>
            <a:r>
              <a:rPr lang="en-US" sz="800" b="1" dirty="0" err="1" smtClean="0"/>
              <a:t>mM</a:t>
            </a:r>
            <a:r>
              <a:rPr lang="en-US" sz="800" b="1" dirty="0" smtClean="0"/>
              <a:t>)        0           2.775       5.55         11.1         22.2 </a:t>
            </a:r>
            <a:endParaRPr lang="en-US" sz="800" b="1" dirty="0"/>
          </a:p>
        </p:txBody>
      </p:sp>
      <p:sp>
        <p:nvSpPr>
          <p:cNvPr id="36" name="TextBox 35"/>
          <p:cNvSpPr txBox="1"/>
          <p:nvPr/>
        </p:nvSpPr>
        <p:spPr>
          <a:xfrm>
            <a:off x="542926" y="304800"/>
            <a:ext cx="295274" cy="369332"/>
          </a:xfrm>
          <a:prstGeom prst="rect">
            <a:avLst/>
          </a:prstGeom>
          <a:noFill/>
        </p:spPr>
        <p:txBody>
          <a:bodyPr wrap="none" rtlCol="0">
            <a:spAutoFit/>
          </a:bodyPr>
          <a:lstStyle/>
          <a:p>
            <a:r>
              <a:rPr lang="en-US" dirty="0"/>
              <a:t>a</a:t>
            </a:r>
          </a:p>
        </p:txBody>
      </p:sp>
      <p:sp>
        <p:nvSpPr>
          <p:cNvPr id="37" name="TextBox 36"/>
          <p:cNvSpPr txBox="1"/>
          <p:nvPr/>
        </p:nvSpPr>
        <p:spPr>
          <a:xfrm>
            <a:off x="5033963" y="304800"/>
            <a:ext cx="306494" cy="369332"/>
          </a:xfrm>
          <a:prstGeom prst="rect">
            <a:avLst/>
          </a:prstGeom>
          <a:noFill/>
        </p:spPr>
        <p:txBody>
          <a:bodyPr wrap="none" rtlCol="0">
            <a:spAutoFit/>
          </a:bodyPr>
          <a:lstStyle/>
          <a:p>
            <a:r>
              <a:rPr lang="en-US" dirty="0" smtClean="0"/>
              <a:t>b</a:t>
            </a:r>
            <a:endParaRPr lang="en-US" dirty="0"/>
          </a:p>
        </p:txBody>
      </p:sp>
      <p:sp>
        <p:nvSpPr>
          <p:cNvPr id="38" name="TextBox 37"/>
          <p:cNvSpPr txBox="1"/>
          <p:nvPr/>
        </p:nvSpPr>
        <p:spPr>
          <a:xfrm>
            <a:off x="536468" y="4088589"/>
            <a:ext cx="282450" cy="369332"/>
          </a:xfrm>
          <a:prstGeom prst="rect">
            <a:avLst/>
          </a:prstGeom>
          <a:noFill/>
        </p:spPr>
        <p:txBody>
          <a:bodyPr wrap="none" rtlCol="0">
            <a:spAutoFit/>
          </a:bodyPr>
          <a:lstStyle/>
          <a:p>
            <a:r>
              <a:rPr lang="en-US" dirty="0" smtClean="0"/>
              <a:t>c</a:t>
            </a:r>
            <a:endParaRPr lang="en-US" dirty="0"/>
          </a:p>
        </p:txBody>
      </p:sp>
      <p:sp>
        <p:nvSpPr>
          <p:cNvPr id="39" name="TextBox 38"/>
          <p:cNvSpPr txBox="1"/>
          <p:nvPr/>
        </p:nvSpPr>
        <p:spPr>
          <a:xfrm>
            <a:off x="4953000" y="4114800"/>
            <a:ext cx="306494" cy="369332"/>
          </a:xfrm>
          <a:prstGeom prst="rect">
            <a:avLst/>
          </a:prstGeom>
          <a:noFill/>
        </p:spPr>
        <p:txBody>
          <a:bodyPr wrap="none" rtlCol="0">
            <a:spAutoFit/>
          </a:bodyPr>
          <a:lstStyle/>
          <a:p>
            <a:r>
              <a:rPr lang="en-US" dirty="0" smtClean="0"/>
              <a:t>d</a:t>
            </a:r>
            <a:endParaRPr lang="en-US" dirty="0"/>
          </a:p>
        </p:txBody>
      </p:sp>
      <p:sp>
        <p:nvSpPr>
          <p:cNvPr id="40" name="TextBox 99"/>
          <p:cNvSpPr txBox="1"/>
          <p:nvPr/>
        </p:nvSpPr>
        <p:spPr>
          <a:xfrm>
            <a:off x="-76200" y="-76200"/>
            <a:ext cx="199496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Figure </a:t>
            </a:r>
            <a:r>
              <a:rPr lang="en-US" sz="1400" b="1" dirty="0" smtClean="0"/>
              <a:t>S2</a:t>
            </a:r>
            <a:endParaRPr lang="en-US" sz="1400" b="1" dirty="0"/>
          </a:p>
        </p:txBody>
      </p:sp>
    </p:spTree>
    <p:extLst>
      <p:ext uri="{BB962C8B-B14F-4D97-AF65-F5344CB8AC3E}">
        <p14:creationId xmlns:p14="http://schemas.microsoft.com/office/powerpoint/2010/main" val="312319718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860948" y="706761"/>
            <a:ext cx="3711052" cy="1579239"/>
            <a:chOff x="5450428" y="1101479"/>
            <a:chExt cx="3711052" cy="1579239"/>
          </a:xfrm>
        </p:grpSpPr>
        <p:grpSp>
          <p:nvGrpSpPr>
            <p:cNvPr id="5" name="Group 4"/>
            <p:cNvGrpSpPr/>
            <p:nvPr/>
          </p:nvGrpSpPr>
          <p:grpSpPr>
            <a:xfrm>
              <a:off x="5574656" y="1101479"/>
              <a:ext cx="3289307" cy="594684"/>
              <a:chOff x="164038" y="75492"/>
              <a:chExt cx="4343400" cy="609839"/>
            </a:xfrm>
          </p:grpSpPr>
          <p:sp>
            <p:nvSpPr>
              <p:cNvPr id="13" name="Text Box 231"/>
              <p:cNvSpPr txBox="1"/>
              <p:nvPr/>
            </p:nvSpPr>
            <p:spPr>
              <a:xfrm>
                <a:off x="397918" y="464397"/>
                <a:ext cx="3653852" cy="220934"/>
              </a:xfrm>
              <a:prstGeom prst="rect">
                <a:avLst/>
              </a:prstGeom>
              <a:noFill/>
            </p:spPr>
            <p:txBody>
              <a:bodyPr wrap="none" rtlCol="0">
                <a:spAutoFit/>
              </a:bodyPr>
              <a:lstStyle/>
              <a:p>
                <a:pPr>
                  <a:spcAft>
                    <a:spcPts val="0"/>
                  </a:spcAft>
                </a:pPr>
                <a:r>
                  <a:rPr lang="en-US" sz="800" kern="1200" dirty="0" smtClean="0">
                    <a:solidFill>
                      <a:srgbClr val="000000"/>
                    </a:solidFill>
                    <a:effectLst/>
                    <a:latin typeface="Calibri"/>
                    <a:ea typeface="Times New Roman"/>
                    <a:cs typeface="Times New Roman"/>
                  </a:rPr>
                  <a:t>2-DG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      +      -      +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      -      +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a:t>
                </a:r>
                <a:endParaRPr lang="en-US" sz="800" dirty="0">
                  <a:effectLst/>
                  <a:latin typeface="Times New Roman"/>
                  <a:ea typeface="Times New Roman"/>
                </a:endParaRPr>
              </a:p>
            </p:txBody>
          </p:sp>
          <p:sp>
            <p:nvSpPr>
              <p:cNvPr id="14" name="Text Box 232"/>
              <p:cNvSpPr txBox="1"/>
              <p:nvPr/>
            </p:nvSpPr>
            <p:spPr>
              <a:xfrm>
                <a:off x="164038" y="75492"/>
                <a:ext cx="4343400" cy="220935"/>
              </a:xfrm>
              <a:prstGeom prst="rect">
                <a:avLst/>
              </a:prstGeom>
              <a:noFill/>
            </p:spPr>
            <p:txBody>
              <a:bodyPr wrap="square" rtlCol="0">
                <a:spAutoFit/>
              </a:bodyPr>
              <a:lstStyle/>
              <a:p>
                <a:pPr>
                  <a:spcAft>
                    <a:spcPts val="0"/>
                  </a:spcAft>
                </a:pPr>
                <a:r>
                  <a:rPr lang="en-US" sz="800" kern="1200" dirty="0">
                    <a:solidFill>
                      <a:srgbClr val="000000"/>
                    </a:solidFill>
                    <a:effectLst/>
                    <a:latin typeface="Calibri"/>
                    <a:ea typeface="Times New Roman"/>
                    <a:cs typeface="Times New Roman"/>
                  </a:rPr>
                  <a:t>IFN-</a:t>
                </a:r>
                <a:r>
                  <a:rPr lang="el-GR" sz="800" kern="1200" dirty="0">
                    <a:solidFill>
                      <a:srgbClr val="000000"/>
                    </a:solidFill>
                    <a:effectLst/>
                    <a:latin typeface="Calibri"/>
                    <a:ea typeface="Times New Roman"/>
                    <a:cs typeface="Times New Roman"/>
                  </a:rPr>
                  <a:t>γ</a:t>
                </a:r>
                <a:r>
                  <a:rPr lang="en-US" sz="800" kern="1200" dirty="0">
                    <a:solidFill>
                      <a:srgbClr val="000000"/>
                    </a:solidFill>
                    <a:effectLst/>
                    <a:latin typeface="Calibri"/>
                    <a:ea typeface="Times New Roman"/>
                    <a:cs typeface="Times New Roman"/>
                  </a:rPr>
                  <a:t> (min) </a:t>
                </a:r>
                <a:r>
                  <a:rPr lang="en-US" sz="800" kern="1200" dirty="0" smtClean="0">
                    <a:solidFill>
                      <a:srgbClr val="000000"/>
                    </a:solidFill>
                    <a:effectLst/>
                    <a:latin typeface="Calibri"/>
                    <a:ea typeface="Times New Roman"/>
                    <a:cs typeface="Times New Roman"/>
                  </a:rPr>
                  <a:t>              5               15           30           60         120         180</a:t>
                </a:r>
                <a:endParaRPr lang="en-US" sz="800" dirty="0">
                  <a:effectLst/>
                  <a:latin typeface="Times New Roman"/>
                  <a:ea typeface="Times New Roman"/>
                </a:endParaRPr>
              </a:p>
            </p:txBody>
          </p:sp>
          <p:cxnSp>
            <p:nvCxnSpPr>
              <p:cNvPr id="15" name="Straight Connector 14"/>
              <p:cNvCxnSpPr/>
              <p:nvPr/>
            </p:nvCxnSpPr>
            <p:spPr>
              <a:xfrm>
                <a:off x="1236159" y="368021"/>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1769559" y="368021"/>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2220626" y="368021"/>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2683959" y="368021"/>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3141159" y="368021"/>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a:off x="3598359" y="368021"/>
                <a:ext cx="304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6" name="Text Box 239"/>
            <p:cNvSpPr txBox="1"/>
            <p:nvPr/>
          </p:nvSpPr>
          <p:spPr>
            <a:xfrm>
              <a:off x="5450428" y="1740907"/>
              <a:ext cx="479618" cy="215444"/>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p-stat1</a:t>
              </a:r>
              <a:endParaRPr lang="en-US" sz="800" dirty="0">
                <a:effectLst/>
                <a:latin typeface="Times New Roman"/>
                <a:ea typeface="Times New Roman"/>
              </a:endParaRPr>
            </a:p>
          </p:txBody>
        </p:sp>
        <p:sp>
          <p:nvSpPr>
            <p:cNvPr id="7" name="Text Box 240"/>
            <p:cNvSpPr txBox="1"/>
            <p:nvPr/>
          </p:nvSpPr>
          <p:spPr>
            <a:xfrm>
              <a:off x="5522052" y="2036350"/>
              <a:ext cx="393056" cy="215444"/>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stat1</a:t>
              </a:r>
              <a:endParaRPr lang="en-US" sz="800" dirty="0">
                <a:effectLst/>
                <a:latin typeface="Times New Roman"/>
                <a:ea typeface="Times New Roman"/>
              </a:endParaRPr>
            </a:p>
          </p:txBody>
        </p:sp>
        <p:sp>
          <p:nvSpPr>
            <p:cNvPr id="8" name="Text Box 241"/>
            <p:cNvSpPr txBox="1"/>
            <p:nvPr/>
          </p:nvSpPr>
          <p:spPr>
            <a:xfrm>
              <a:off x="5485292" y="2349714"/>
              <a:ext cx="476412" cy="215444"/>
            </a:xfrm>
            <a:prstGeom prst="rect">
              <a:avLst/>
            </a:prstGeom>
            <a:noFill/>
          </p:spPr>
          <p:txBody>
            <a:bodyPr wrap="none" rtlCol="0">
              <a:spAutoFit/>
            </a:bodyPr>
            <a:lstStyle/>
            <a:p>
              <a:pPr>
                <a:spcAft>
                  <a:spcPts val="0"/>
                </a:spcAft>
              </a:pPr>
              <a:r>
                <a:rPr lang="el-GR" sz="800" kern="1200" dirty="0">
                  <a:solidFill>
                    <a:srgbClr val="000000"/>
                  </a:solidFill>
                  <a:effectLst/>
                  <a:latin typeface="Calibri"/>
                  <a:ea typeface="Times New Roman"/>
                  <a:cs typeface="Times New Roman"/>
                </a:rPr>
                <a:t>β</a:t>
              </a:r>
              <a:r>
                <a:rPr lang="en-US" sz="800" kern="1200" dirty="0">
                  <a:solidFill>
                    <a:srgbClr val="000000"/>
                  </a:solidFill>
                  <a:effectLst/>
                  <a:latin typeface="Calibri"/>
                  <a:ea typeface="Times New Roman"/>
                  <a:cs typeface="Times New Roman"/>
                </a:rPr>
                <a:t>-actin</a:t>
              </a:r>
              <a:endParaRPr lang="en-US" sz="800" dirty="0">
                <a:effectLst/>
                <a:latin typeface="Times New Roman"/>
                <a:ea typeface="Times New Roman"/>
              </a:endParaRPr>
            </a:p>
          </p:txBody>
        </p:sp>
        <p:sp>
          <p:nvSpPr>
            <p:cNvPr id="9" name="Text Box 242"/>
            <p:cNvSpPr txBox="1"/>
            <p:nvPr/>
          </p:nvSpPr>
          <p:spPr>
            <a:xfrm>
              <a:off x="8566445" y="2036744"/>
              <a:ext cx="595035" cy="215444"/>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Raw264.7</a:t>
              </a:r>
              <a:endParaRPr lang="en-US" sz="800" dirty="0">
                <a:effectLst/>
                <a:latin typeface="Times New Roman"/>
                <a:ea typeface="Times New Roman"/>
              </a:endParaRPr>
            </a:p>
          </p:txBody>
        </p:sp>
        <p:pic>
          <p:nvPicPr>
            <p:cNvPr id="10" name="Picture 9"/>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83683" y="1781914"/>
              <a:ext cx="2307957" cy="2554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10"/>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183683" y="2083035"/>
              <a:ext cx="2309636" cy="2464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 name="Picture 11"/>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178567" y="2378981"/>
              <a:ext cx="2314752" cy="301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21" name="Group 20"/>
          <p:cNvGrpSpPr/>
          <p:nvPr/>
        </p:nvGrpSpPr>
        <p:grpSpPr>
          <a:xfrm>
            <a:off x="5719382" y="762000"/>
            <a:ext cx="1946071" cy="1537529"/>
            <a:chOff x="1994898" y="387932"/>
            <a:chExt cx="1946071" cy="1537529"/>
          </a:xfrm>
        </p:grpSpPr>
        <p:pic>
          <p:nvPicPr>
            <p:cNvPr id="22" name="Picture 7"/>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504894" y="914993"/>
              <a:ext cx="1036883" cy="3375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3" name="Picture 8"/>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04894" y="1288119"/>
              <a:ext cx="1036883" cy="3022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4" name="TextBox 23"/>
            <p:cNvSpPr txBox="1"/>
            <p:nvPr/>
          </p:nvSpPr>
          <p:spPr>
            <a:xfrm>
              <a:off x="2051958" y="988076"/>
              <a:ext cx="479618" cy="215444"/>
            </a:xfrm>
            <a:prstGeom prst="rect">
              <a:avLst/>
            </a:prstGeom>
            <a:noFill/>
          </p:spPr>
          <p:txBody>
            <a:bodyPr wrap="none" rtlCol="0">
              <a:spAutoFit/>
            </a:bodyPr>
            <a:lstStyle/>
            <a:p>
              <a:r>
                <a:rPr lang="en-US" sz="800" dirty="0" smtClean="0"/>
                <a:t>p-stat1</a:t>
              </a:r>
              <a:endParaRPr lang="en-US" sz="800" dirty="0"/>
            </a:p>
          </p:txBody>
        </p:sp>
        <p:sp>
          <p:nvSpPr>
            <p:cNvPr id="25" name="TextBox 24"/>
            <p:cNvSpPr txBox="1"/>
            <p:nvPr/>
          </p:nvSpPr>
          <p:spPr>
            <a:xfrm>
              <a:off x="2069394" y="1331521"/>
              <a:ext cx="393056" cy="215444"/>
            </a:xfrm>
            <a:prstGeom prst="rect">
              <a:avLst/>
            </a:prstGeom>
            <a:noFill/>
          </p:spPr>
          <p:txBody>
            <a:bodyPr wrap="none" rtlCol="0">
              <a:spAutoFit/>
            </a:bodyPr>
            <a:lstStyle/>
            <a:p>
              <a:r>
                <a:rPr lang="en-US" sz="800" dirty="0" smtClean="0"/>
                <a:t>stat1</a:t>
              </a:r>
              <a:endParaRPr lang="en-US" sz="800" dirty="0"/>
            </a:p>
          </p:txBody>
        </p:sp>
        <p:sp>
          <p:nvSpPr>
            <p:cNvPr id="26" name="TextBox 25"/>
            <p:cNvSpPr txBox="1"/>
            <p:nvPr/>
          </p:nvSpPr>
          <p:spPr>
            <a:xfrm>
              <a:off x="2051958" y="1682649"/>
              <a:ext cx="476412" cy="215444"/>
            </a:xfrm>
            <a:prstGeom prst="rect">
              <a:avLst/>
            </a:prstGeom>
            <a:noFill/>
          </p:spPr>
          <p:txBody>
            <a:bodyPr wrap="none" rtlCol="0">
              <a:spAutoFit/>
            </a:bodyPr>
            <a:lstStyle/>
            <a:p>
              <a:r>
                <a:rPr lang="el-GR" sz="800" dirty="0" smtClean="0">
                  <a:latin typeface="Calibri"/>
                </a:rPr>
                <a:t>β</a:t>
              </a:r>
              <a:r>
                <a:rPr lang="en-US" sz="800" dirty="0" smtClean="0">
                  <a:latin typeface="Calibri"/>
                </a:rPr>
                <a:t>-actin</a:t>
              </a:r>
              <a:endParaRPr lang="en-US" sz="800" dirty="0"/>
            </a:p>
          </p:txBody>
        </p:sp>
        <p:grpSp>
          <p:nvGrpSpPr>
            <p:cNvPr id="27" name="Group 26"/>
            <p:cNvGrpSpPr/>
            <p:nvPr/>
          </p:nvGrpSpPr>
          <p:grpSpPr>
            <a:xfrm>
              <a:off x="1994898" y="387932"/>
              <a:ext cx="1946071" cy="430888"/>
              <a:chOff x="5761489" y="2128062"/>
              <a:chExt cx="2057400" cy="430888"/>
            </a:xfrm>
          </p:grpSpPr>
          <p:sp>
            <p:nvSpPr>
              <p:cNvPr id="29" name="TextBox 28"/>
              <p:cNvSpPr txBox="1"/>
              <p:nvPr/>
            </p:nvSpPr>
            <p:spPr>
              <a:xfrm>
                <a:off x="5761489" y="2343506"/>
                <a:ext cx="2057400" cy="215444"/>
              </a:xfrm>
              <a:prstGeom prst="rect">
                <a:avLst/>
              </a:prstGeom>
              <a:noFill/>
            </p:spPr>
            <p:txBody>
              <a:bodyPr wrap="square" rtlCol="0">
                <a:spAutoFit/>
              </a:bodyPr>
              <a:lstStyle/>
              <a:p>
                <a:r>
                  <a:rPr lang="en-US" sz="800" dirty="0" smtClean="0"/>
                  <a:t>2-DG(</a:t>
                </a:r>
                <a:r>
                  <a:rPr lang="en-US" sz="800" dirty="0" err="1" smtClean="0"/>
                  <a:t>mM</a:t>
                </a:r>
                <a:r>
                  <a:rPr lang="en-US" sz="800" dirty="0" smtClean="0"/>
                  <a:t>)       0        0        10       40</a:t>
                </a:r>
                <a:endParaRPr lang="en-US" sz="800" dirty="0"/>
              </a:p>
            </p:txBody>
          </p:sp>
          <p:sp>
            <p:nvSpPr>
              <p:cNvPr id="30" name="TextBox 29"/>
              <p:cNvSpPr txBox="1"/>
              <p:nvPr/>
            </p:nvSpPr>
            <p:spPr>
              <a:xfrm>
                <a:off x="5761489" y="2128062"/>
                <a:ext cx="2057400" cy="215444"/>
              </a:xfrm>
              <a:prstGeom prst="rect">
                <a:avLst/>
              </a:prstGeom>
              <a:noFill/>
            </p:spPr>
            <p:txBody>
              <a:bodyPr wrap="square" rtlCol="0">
                <a:spAutoFit/>
              </a:bodyPr>
              <a:lstStyle/>
              <a:p>
                <a:r>
                  <a:rPr lang="en-US" sz="800" dirty="0" smtClean="0"/>
                  <a:t>IFN-</a:t>
                </a:r>
                <a:r>
                  <a:rPr lang="el-GR" sz="800" dirty="0" smtClean="0">
                    <a:latin typeface="Calibri"/>
                  </a:rPr>
                  <a:t>γ</a:t>
                </a:r>
                <a:r>
                  <a:rPr lang="en-US" sz="800" dirty="0" smtClean="0"/>
                  <a:t>                 -         +         +         +</a:t>
                </a:r>
                <a:endParaRPr lang="en-US" sz="800" dirty="0"/>
              </a:p>
            </p:txBody>
          </p:sp>
        </p:grpSp>
        <p:pic>
          <p:nvPicPr>
            <p:cNvPr id="28" name="Picture 11"/>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497184" y="1640572"/>
              <a:ext cx="1044593" cy="28488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grpSp>
        <p:nvGrpSpPr>
          <p:cNvPr id="31" name="Group 30"/>
          <p:cNvGrpSpPr/>
          <p:nvPr/>
        </p:nvGrpSpPr>
        <p:grpSpPr>
          <a:xfrm>
            <a:off x="152400" y="4104568"/>
            <a:ext cx="4419600" cy="1915232"/>
            <a:chOff x="4149988" y="172488"/>
            <a:chExt cx="4419600" cy="1915232"/>
          </a:xfrm>
        </p:grpSpPr>
        <p:pic>
          <p:nvPicPr>
            <p:cNvPr id="32" name="Picture 3"/>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264600" y="1448632"/>
              <a:ext cx="2770960" cy="2750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4"/>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264600" y="1127194"/>
              <a:ext cx="2770960" cy="2625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4" name="Picture 6"/>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5264600" y="1761725"/>
              <a:ext cx="2770960" cy="325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5" name="Picture 9"/>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5264600" y="728223"/>
              <a:ext cx="2770960" cy="31318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36" name="Group 35"/>
            <p:cNvGrpSpPr/>
            <p:nvPr/>
          </p:nvGrpSpPr>
          <p:grpSpPr>
            <a:xfrm>
              <a:off x="4149988" y="172488"/>
              <a:ext cx="4419600" cy="492443"/>
              <a:chOff x="-230423" y="2426554"/>
              <a:chExt cx="4876991" cy="492443"/>
            </a:xfrm>
          </p:grpSpPr>
          <p:sp>
            <p:nvSpPr>
              <p:cNvPr id="44" name="TextBox 43"/>
              <p:cNvSpPr txBox="1"/>
              <p:nvPr/>
            </p:nvSpPr>
            <p:spPr>
              <a:xfrm>
                <a:off x="-1823" y="2703553"/>
                <a:ext cx="4480217" cy="215444"/>
              </a:xfrm>
              <a:prstGeom prst="rect">
                <a:avLst/>
              </a:prstGeom>
              <a:noFill/>
            </p:spPr>
            <p:txBody>
              <a:bodyPr wrap="square" rtlCol="0">
                <a:spAutoFit/>
              </a:bodyPr>
              <a:lstStyle/>
              <a:p>
                <a:r>
                  <a:rPr lang="en-US" sz="800" dirty="0" smtClean="0"/>
                  <a:t>          2-DG (</a:t>
                </a:r>
                <a:r>
                  <a:rPr lang="en-US" sz="800" dirty="0" err="1" smtClean="0"/>
                  <a:t>mM</a:t>
                </a:r>
                <a:r>
                  <a:rPr lang="en-US" sz="800" dirty="0" smtClean="0"/>
                  <a:t>)        0        0    1.25     10       0    1.25   10     0     1.25    10    0     1.25   10    </a:t>
                </a:r>
                <a:endParaRPr lang="en-US" sz="800" dirty="0"/>
              </a:p>
            </p:txBody>
          </p:sp>
          <p:sp>
            <p:nvSpPr>
              <p:cNvPr id="45" name="TextBox 44"/>
              <p:cNvSpPr txBox="1"/>
              <p:nvPr/>
            </p:nvSpPr>
            <p:spPr>
              <a:xfrm>
                <a:off x="-230423" y="2426554"/>
                <a:ext cx="4876991" cy="215444"/>
              </a:xfrm>
              <a:prstGeom prst="rect">
                <a:avLst/>
              </a:prstGeom>
              <a:noFill/>
            </p:spPr>
            <p:txBody>
              <a:bodyPr wrap="square" rtlCol="0">
                <a:spAutoFit/>
              </a:bodyPr>
              <a:lstStyle/>
              <a:p>
                <a:r>
                  <a:rPr lang="en-US" sz="800" dirty="0" smtClean="0"/>
                  <a:t>                    IFN-</a:t>
                </a:r>
                <a:r>
                  <a:rPr lang="el-GR" sz="800" dirty="0" smtClean="0"/>
                  <a:t>γ</a:t>
                </a:r>
                <a:r>
                  <a:rPr lang="en-US" sz="800" dirty="0" smtClean="0"/>
                  <a:t> (min)                           30                         60                      180                   360</a:t>
                </a:r>
                <a:endParaRPr lang="en-US" sz="800" dirty="0"/>
              </a:p>
            </p:txBody>
          </p:sp>
          <p:cxnSp>
            <p:nvCxnSpPr>
              <p:cNvPr id="46" name="Straight Connector 45"/>
              <p:cNvCxnSpPr/>
              <p:nvPr/>
            </p:nvCxnSpPr>
            <p:spPr>
              <a:xfrm>
                <a:off x="1283125" y="2703553"/>
                <a:ext cx="6114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37" name="Straight Connector 36"/>
            <p:cNvCxnSpPr/>
            <p:nvPr/>
          </p:nvCxnSpPr>
          <p:spPr>
            <a:xfrm>
              <a:off x="6172200" y="449487"/>
              <a:ext cx="554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a:off x="6781800" y="444028"/>
              <a:ext cx="554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a:off x="7391400" y="444028"/>
              <a:ext cx="554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a:off x="4800600" y="777091"/>
              <a:ext cx="388248" cy="215444"/>
            </a:xfrm>
            <a:prstGeom prst="rect">
              <a:avLst/>
            </a:prstGeom>
            <a:noFill/>
          </p:spPr>
          <p:txBody>
            <a:bodyPr wrap="none" rtlCol="0">
              <a:spAutoFit/>
            </a:bodyPr>
            <a:lstStyle/>
            <a:p>
              <a:r>
                <a:rPr lang="en-US" sz="800" dirty="0" err="1" smtClean="0"/>
                <a:t>iNOS</a:t>
              </a:r>
              <a:endParaRPr lang="en-US" sz="800" dirty="0"/>
            </a:p>
          </p:txBody>
        </p:sp>
        <p:sp>
          <p:nvSpPr>
            <p:cNvPr id="41" name="TextBox 40"/>
            <p:cNvSpPr txBox="1"/>
            <p:nvPr/>
          </p:nvSpPr>
          <p:spPr>
            <a:xfrm>
              <a:off x="4754915" y="1153043"/>
              <a:ext cx="479618" cy="215444"/>
            </a:xfrm>
            <a:prstGeom prst="rect">
              <a:avLst/>
            </a:prstGeom>
            <a:noFill/>
          </p:spPr>
          <p:txBody>
            <a:bodyPr wrap="none" rtlCol="0">
              <a:spAutoFit/>
            </a:bodyPr>
            <a:lstStyle/>
            <a:p>
              <a:r>
                <a:rPr lang="en-US" sz="800" dirty="0" smtClean="0"/>
                <a:t>p-stat1</a:t>
              </a:r>
              <a:endParaRPr lang="en-US" sz="800" dirty="0"/>
            </a:p>
          </p:txBody>
        </p:sp>
        <p:sp>
          <p:nvSpPr>
            <p:cNvPr id="42" name="TextBox 41"/>
            <p:cNvSpPr txBox="1"/>
            <p:nvPr/>
          </p:nvSpPr>
          <p:spPr>
            <a:xfrm>
              <a:off x="4817464" y="1486705"/>
              <a:ext cx="393056" cy="215444"/>
            </a:xfrm>
            <a:prstGeom prst="rect">
              <a:avLst/>
            </a:prstGeom>
            <a:noFill/>
          </p:spPr>
          <p:txBody>
            <a:bodyPr wrap="none" rtlCol="0">
              <a:spAutoFit/>
            </a:bodyPr>
            <a:lstStyle/>
            <a:p>
              <a:r>
                <a:rPr lang="en-US" sz="800" dirty="0" smtClean="0"/>
                <a:t>stat1</a:t>
              </a:r>
              <a:endParaRPr lang="en-US" sz="800" dirty="0"/>
            </a:p>
          </p:txBody>
        </p:sp>
        <p:sp>
          <p:nvSpPr>
            <p:cNvPr id="43" name="TextBox 42"/>
            <p:cNvSpPr txBox="1"/>
            <p:nvPr/>
          </p:nvSpPr>
          <p:spPr>
            <a:xfrm>
              <a:off x="4746899" y="1804886"/>
              <a:ext cx="487634" cy="215444"/>
            </a:xfrm>
            <a:prstGeom prst="rect">
              <a:avLst/>
            </a:prstGeom>
            <a:noFill/>
          </p:spPr>
          <p:txBody>
            <a:bodyPr wrap="none" rtlCol="0">
              <a:spAutoFit/>
            </a:bodyPr>
            <a:lstStyle/>
            <a:p>
              <a:r>
                <a:rPr lang="en-US" sz="800" dirty="0" smtClean="0"/>
                <a:t>GAPDH</a:t>
              </a:r>
              <a:endParaRPr lang="en-US" sz="800" dirty="0"/>
            </a:p>
          </p:txBody>
        </p:sp>
      </p:grpSp>
      <p:grpSp>
        <p:nvGrpSpPr>
          <p:cNvPr id="47" name="Group 46"/>
          <p:cNvGrpSpPr/>
          <p:nvPr/>
        </p:nvGrpSpPr>
        <p:grpSpPr>
          <a:xfrm>
            <a:off x="4876800" y="4093015"/>
            <a:ext cx="4419600" cy="2002985"/>
            <a:chOff x="-266073" y="3396733"/>
            <a:chExt cx="4419600" cy="2002985"/>
          </a:xfrm>
        </p:grpSpPr>
        <p:pic>
          <p:nvPicPr>
            <p:cNvPr id="48" name="Picture 12"/>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829219" y="3991505"/>
              <a:ext cx="2770960" cy="3172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13"/>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823126" y="4372505"/>
              <a:ext cx="2777054" cy="3027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0" name="Picture 15"/>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823127" y="4718895"/>
              <a:ext cx="2777054" cy="2730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 name="Picture 17"/>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820097" y="5058305"/>
              <a:ext cx="2780084" cy="341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52" name="Group 51"/>
            <p:cNvGrpSpPr/>
            <p:nvPr/>
          </p:nvGrpSpPr>
          <p:grpSpPr>
            <a:xfrm>
              <a:off x="-266073" y="3396733"/>
              <a:ext cx="4419600" cy="492443"/>
              <a:chOff x="-230423" y="2426554"/>
              <a:chExt cx="4876991" cy="492443"/>
            </a:xfrm>
          </p:grpSpPr>
          <p:sp>
            <p:nvSpPr>
              <p:cNvPr id="60" name="TextBox 59"/>
              <p:cNvSpPr txBox="1"/>
              <p:nvPr/>
            </p:nvSpPr>
            <p:spPr>
              <a:xfrm>
                <a:off x="-1823" y="2703553"/>
                <a:ext cx="4480217" cy="215444"/>
              </a:xfrm>
              <a:prstGeom prst="rect">
                <a:avLst/>
              </a:prstGeom>
              <a:noFill/>
            </p:spPr>
            <p:txBody>
              <a:bodyPr wrap="square" rtlCol="0">
                <a:spAutoFit/>
              </a:bodyPr>
              <a:lstStyle/>
              <a:p>
                <a:r>
                  <a:rPr lang="en-US" sz="800" dirty="0" smtClean="0"/>
                  <a:t>          2-DG (</a:t>
                </a:r>
                <a:r>
                  <a:rPr lang="en-US" sz="800" dirty="0" err="1" smtClean="0"/>
                  <a:t>mM</a:t>
                </a:r>
                <a:r>
                  <a:rPr lang="en-US" sz="800" dirty="0" smtClean="0"/>
                  <a:t>)        0        0       5      40       0       5      40       0       5      40      0       5      40    </a:t>
                </a:r>
                <a:endParaRPr lang="en-US" sz="800" dirty="0"/>
              </a:p>
            </p:txBody>
          </p:sp>
          <p:sp>
            <p:nvSpPr>
              <p:cNvPr id="61" name="TextBox 60"/>
              <p:cNvSpPr txBox="1"/>
              <p:nvPr/>
            </p:nvSpPr>
            <p:spPr>
              <a:xfrm>
                <a:off x="-230423" y="2426554"/>
                <a:ext cx="4876991" cy="215444"/>
              </a:xfrm>
              <a:prstGeom prst="rect">
                <a:avLst/>
              </a:prstGeom>
              <a:noFill/>
            </p:spPr>
            <p:txBody>
              <a:bodyPr wrap="square" rtlCol="0">
                <a:spAutoFit/>
              </a:bodyPr>
              <a:lstStyle/>
              <a:p>
                <a:r>
                  <a:rPr lang="en-US" sz="800" dirty="0" smtClean="0"/>
                  <a:t>                    IFN-</a:t>
                </a:r>
                <a:r>
                  <a:rPr lang="el-GR" sz="800" dirty="0" smtClean="0"/>
                  <a:t>γ</a:t>
                </a:r>
                <a:r>
                  <a:rPr lang="en-US" sz="800" dirty="0" smtClean="0"/>
                  <a:t> (min)                           30                         60                      180                   360</a:t>
                </a:r>
                <a:endParaRPr lang="en-US" sz="800" dirty="0"/>
              </a:p>
            </p:txBody>
          </p:sp>
          <p:cxnSp>
            <p:nvCxnSpPr>
              <p:cNvPr id="62" name="Straight Connector 61"/>
              <p:cNvCxnSpPr/>
              <p:nvPr/>
            </p:nvCxnSpPr>
            <p:spPr>
              <a:xfrm>
                <a:off x="1283125" y="2703553"/>
                <a:ext cx="61142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53" name="Straight Connector 52"/>
            <p:cNvCxnSpPr/>
            <p:nvPr/>
          </p:nvCxnSpPr>
          <p:spPr>
            <a:xfrm>
              <a:off x="1782628" y="3673732"/>
              <a:ext cx="554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a:off x="2400154" y="3673732"/>
              <a:ext cx="554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a:off x="2995407" y="3673732"/>
              <a:ext cx="55408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6" name="TextBox 55"/>
            <p:cNvSpPr txBox="1"/>
            <p:nvPr/>
          </p:nvSpPr>
          <p:spPr>
            <a:xfrm>
              <a:off x="369437" y="4042425"/>
              <a:ext cx="388248" cy="215444"/>
            </a:xfrm>
            <a:prstGeom prst="rect">
              <a:avLst/>
            </a:prstGeom>
            <a:noFill/>
          </p:spPr>
          <p:txBody>
            <a:bodyPr wrap="none" rtlCol="0">
              <a:spAutoFit/>
            </a:bodyPr>
            <a:lstStyle/>
            <a:p>
              <a:r>
                <a:rPr lang="en-US" sz="800" dirty="0" err="1" smtClean="0"/>
                <a:t>iNOS</a:t>
              </a:r>
              <a:endParaRPr lang="en-US" sz="800" dirty="0"/>
            </a:p>
          </p:txBody>
        </p:sp>
        <p:sp>
          <p:nvSpPr>
            <p:cNvPr id="57" name="TextBox 56"/>
            <p:cNvSpPr txBox="1"/>
            <p:nvPr/>
          </p:nvSpPr>
          <p:spPr>
            <a:xfrm>
              <a:off x="314749" y="4416164"/>
              <a:ext cx="479618" cy="215444"/>
            </a:xfrm>
            <a:prstGeom prst="rect">
              <a:avLst/>
            </a:prstGeom>
            <a:noFill/>
          </p:spPr>
          <p:txBody>
            <a:bodyPr wrap="none" rtlCol="0">
              <a:spAutoFit/>
            </a:bodyPr>
            <a:lstStyle/>
            <a:p>
              <a:r>
                <a:rPr lang="en-US" sz="800" dirty="0" smtClean="0"/>
                <a:t>p-stat1</a:t>
              </a:r>
              <a:endParaRPr lang="en-US" sz="800" dirty="0"/>
            </a:p>
          </p:txBody>
        </p:sp>
        <p:sp>
          <p:nvSpPr>
            <p:cNvPr id="58" name="TextBox 57"/>
            <p:cNvSpPr txBox="1"/>
            <p:nvPr/>
          </p:nvSpPr>
          <p:spPr>
            <a:xfrm>
              <a:off x="376349" y="4747720"/>
              <a:ext cx="393056" cy="215444"/>
            </a:xfrm>
            <a:prstGeom prst="rect">
              <a:avLst/>
            </a:prstGeom>
            <a:noFill/>
          </p:spPr>
          <p:txBody>
            <a:bodyPr wrap="none" rtlCol="0">
              <a:spAutoFit/>
            </a:bodyPr>
            <a:lstStyle/>
            <a:p>
              <a:r>
                <a:rPr lang="en-US" sz="800" dirty="0" smtClean="0"/>
                <a:t>stat1</a:t>
              </a:r>
              <a:endParaRPr lang="en-US" sz="800" dirty="0"/>
            </a:p>
          </p:txBody>
        </p:sp>
        <p:sp>
          <p:nvSpPr>
            <p:cNvPr id="59" name="TextBox 58"/>
            <p:cNvSpPr txBox="1"/>
            <p:nvPr/>
          </p:nvSpPr>
          <p:spPr>
            <a:xfrm>
              <a:off x="364773" y="5121289"/>
              <a:ext cx="487634" cy="215444"/>
            </a:xfrm>
            <a:prstGeom prst="rect">
              <a:avLst/>
            </a:prstGeom>
            <a:noFill/>
          </p:spPr>
          <p:txBody>
            <a:bodyPr wrap="none" rtlCol="0">
              <a:spAutoFit/>
            </a:bodyPr>
            <a:lstStyle/>
            <a:p>
              <a:r>
                <a:rPr lang="en-US" sz="800" dirty="0" smtClean="0"/>
                <a:t>GAPDH</a:t>
              </a:r>
              <a:endParaRPr lang="en-US" sz="800" dirty="0"/>
            </a:p>
          </p:txBody>
        </p:sp>
      </p:grpSp>
      <p:sp>
        <p:nvSpPr>
          <p:cNvPr id="63" name="TextBox 62"/>
          <p:cNvSpPr txBox="1"/>
          <p:nvPr/>
        </p:nvSpPr>
        <p:spPr>
          <a:xfrm>
            <a:off x="542926" y="304800"/>
            <a:ext cx="295274" cy="369332"/>
          </a:xfrm>
          <a:prstGeom prst="rect">
            <a:avLst/>
          </a:prstGeom>
          <a:noFill/>
        </p:spPr>
        <p:txBody>
          <a:bodyPr wrap="none" rtlCol="0">
            <a:spAutoFit/>
          </a:bodyPr>
          <a:lstStyle/>
          <a:p>
            <a:r>
              <a:rPr lang="en-US" dirty="0"/>
              <a:t>a</a:t>
            </a:r>
          </a:p>
        </p:txBody>
      </p:sp>
      <p:sp>
        <p:nvSpPr>
          <p:cNvPr id="64" name="TextBox 63"/>
          <p:cNvSpPr txBox="1"/>
          <p:nvPr/>
        </p:nvSpPr>
        <p:spPr>
          <a:xfrm>
            <a:off x="5033963" y="304800"/>
            <a:ext cx="306494" cy="369332"/>
          </a:xfrm>
          <a:prstGeom prst="rect">
            <a:avLst/>
          </a:prstGeom>
          <a:noFill/>
        </p:spPr>
        <p:txBody>
          <a:bodyPr wrap="none" rtlCol="0">
            <a:spAutoFit/>
          </a:bodyPr>
          <a:lstStyle/>
          <a:p>
            <a:r>
              <a:rPr lang="en-US" dirty="0" smtClean="0"/>
              <a:t>b</a:t>
            </a:r>
            <a:endParaRPr lang="en-US" dirty="0"/>
          </a:p>
        </p:txBody>
      </p:sp>
      <p:sp>
        <p:nvSpPr>
          <p:cNvPr id="65" name="TextBox 64"/>
          <p:cNvSpPr txBox="1"/>
          <p:nvPr/>
        </p:nvSpPr>
        <p:spPr>
          <a:xfrm>
            <a:off x="536468" y="3581400"/>
            <a:ext cx="282450" cy="369332"/>
          </a:xfrm>
          <a:prstGeom prst="rect">
            <a:avLst/>
          </a:prstGeom>
          <a:noFill/>
        </p:spPr>
        <p:txBody>
          <a:bodyPr wrap="none" rtlCol="0">
            <a:spAutoFit/>
          </a:bodyPr>
          <a:lstStyle/>
          <a:p>
            <a:r>
              <a:rPr lang="en-US" dirty="0" smtClean="0"/>
              <a:t>c</a:t>
            </a:r>
            <a:endParaRPr lang="en-US" dirty="0"/>
          </a:p>
        </p:txBody>
      </p:sp>
      <p:sp>
        <p:nvSpPr>
          <p:cNvPr id="66" name="TextBox 65"/>
          <p:cNvSpPr txBox="1"/>
          <p:nvPr/>
        </p:nvSpPr>
        <p:spPr>
          <a:xfrm>
            <a:off x="4953000" y="3657600"/>
            <a:ext cx="306494" cy="369332"/>
          </a:xfrm>
          <a:prstGeom prst="rect">
            <a:avLst/>
          </a:prstGeom>
          <a:noFill/>
        </p:spPr>
        <p:txBody>
          <a:bodyPr wrap="none" rtlCol="0">
            <a:spAutoFit/>
          </a:bodyPr>
          <a:lstStyle/>
          <a:p>
            <a:r>
              <a:rPr lang="en-US" dirty="0" smtClean="0"/>
              <a:t>d</a:t>
            </a:r>
            <a:endParaRPr lang="en-US" dirty="0"/>
          </a:p>
        </p:txBody>
      </p:sp>
      <p:sp>
        <p:nvSpPr>
          <p:cNvPr id="67" name="TextBox 99"/>
          <p:cNvSpPr txBox="1"/>
          <p:nvPr/>
        </p:nvSpPr>
        <p:spPr>
          <a:xfrm>
            <a:off x="-76200" y="-76200"/>
            <a:ext cx="199496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Figure </a:t>
            </a:r>
            <a:r>
              <a:rPr lang="en-US" sz="1400" b="1" dirty="0" smtClean="0"/>
              <a:t>S3</a:t>
            </a:r>
            <a:endParaRPr lang="en-US" sz="1400" b="1" dirty="0"/>
          </a:p>
        </p:txBody>
      </p:sp>
    </p:spTree>
    <p:extLst>
      <p:ext uri="{BB962C8B-B14F-4D97-AF65-F5344CB8AC3E}">
        <p14:creationId xmlns:p14="http://schemas.microsoft.com/office/powerpoint/2010/main" val="167722303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52400" y="228600"/>
            <a:ext cx="300082" cy="369332"/>
          </a:xfrm>
          <a:prstGeom prst="rect">
            <a:avLst/>
          </a:prstGeom>
          <a:noFill/>
        </p:spPr>
        <p:txBody>
          <a:bodyPr wrap="none" rtlCol="0">
            <a:spAutoFit/>
          </a:bodyPr>
          <a:lstStyle/>
          <a:p>
            <a:r>
              <a:rPr lang="en-US" dirty="0" smtClean="0"/>
              <a:t>e</a:t>
            </a:r>
            <a:endParaRPr lang="en-US" dirty="0"/>
          </a:p>
        </p:txBody>
      </p:sp>
      <p:sp>
        <p:nvSpPr>
          <p:cNvPr id="28" name="TextBox 27"/>
          <p:cNvSpPr txBox="1"/>
          <p:nvPr/>
        </p:nvSpPr>
        <p:spPr>
          <a:xfrm>
            <a:off x="228600" y="2133600"/>
            <a:ext cx="293670" cy="369332"/>
          </a:xfrm>
          <a:prstGeom prst="rect">
            <a:avLst/>
          </a:prstGeom>
          <a:noFill/>
        </p:spPr>
        <p:txBody>
          <a:bodyPr wrap="none" rtlCol="0">
            <a:spAutoFit/>
          </a:bodyPr>
          <a:lstStyle/>
          <a:p>
            <a:r>
              <a:rPr lang="en-US" dirty="0" smtClean="0"/>
              <a:t>g</a:t>
            </a:r>
            <a:endParaRPr lang="en-US" dirty="0"/>
          </a:p>
        </p:txBody>
      </p:sp>
      <p:sp>
        <p:nvSpPr>
          <p:cNvPr id="29" name="TextBox 28"/>
          <p:cNvSpPr txBox="1"/>
          <p:nvPr/>
        </p:nvSpPr>
        <p:spPr>
          <a:xfrm>
            <a:off x="4875106" y="2160508"/>
            <a:ext cx="306494" cy="369332"/>
          </a:xfrm>
          <a:prstGeom prst="rect">
            <a:avLst/>
          </a:prstGeom>
          <a:noFill/>
        </p:spPr>
        <p:txBody>
          <a:bodyPr wrap="none" rtlCol="0">
            <a:spAutoFit/>
          </a:bodyPr>
          <a:lstStyle/>
          <a:p>
            <a:r>
              <a:rPr lang="en-US" dirty="0" smtClean="0"/>
              <a:t>h</a:t>
            </a:r>
            <a:endParaRPr lang="en-US" dirty="0"/>
          </a:p>
        </p:txBody>
      </p:sp>
      <p:grpSp>
        <p:nvGrpSpPr>
          <p:cNvPr id="4" name="Group 3"/>
          <p:cNvGrpSpPr/>
          <p:nvPr/>
        </p:nvGrpSpPr>
        <p:grpSpPr>
          <a:xfrm>
            <a:off x="5143629" y="2408426"/>
            <a:ext cx="3771771" cy="1858774"/>
            <a:chOff x="5223296" y="4694426"/>
            <a:chExt cx="3771771" cy="1858774"/>
          </a:xfrm>
        </p:grpSpPr>
        <p:pic>
          <p:nvPicPr>
            <p:cNvPr id="31"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76774" y="5359268"/>
              <a:ext cx="2391052" cy="3240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2"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781040" y="5800511"/>
              <a:ext cx="2386786" cy="2864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3"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776775" y="6216090"/>
              <a:ext cx="2376626" cy="337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4" name="TextBox 33"/>
            <p:cNvSpPr txBox="1"/>
            <p:nvPr/>
          </p:nvSpPr>
          <p:spPr>
            <a:xfrm>
              <a:off x="5297117" y="5413577"/>
              <a:ext cx="479618" cy="215444"/>
            </a:xfrm>
            <a:prstGeom prst="rect">
              <a:avLst/>
            </a:prstGeom>
            <a:noFill/>
          </p:spPr>
          <p:txBody>
            <a:bodyPr wrap="none" rtlCol="0">
              <a:spAutoFit/>
            </a:bodyPr>
            <a:lstStyle/>
            <a:p>
              <a:r>
                <a:rPr lang="en-US" sz="800" dirty="0" smtClean="0"/>
                <a:t>p-stat1</a:t>
              </a:r>
              <a:endParaRPr lang="en-US" sz="800" dirty="0"/>
            </a:p>
          </p:txBody>
        </p:sp>
        <p:sp>
          <p:nvSpPr>
            <p:cNvPr id="35" name="TextBox 34"/>
            <p:cNvSpPr txBox="1"/>
            <p:nvPr/>
          </p:nvSpPr>
          <p:spPr>
            <a:xfrm>
              <a:off x="5297117" y="5844979"/>
              <a:ext cx="393056" cy="215444"/>
            </a:xfrm>
            <a:prstGeom prst="rect">
              <a:avLst/>
            </a:prstGeom>
            <a:noFill/>
          </p:spPr>
          <p:txBody>
            <a:bodyPr wrap="none" rtlCol="0">
              <a:spAutoFit/>
            </a:bodyPr>
            <a:lstStyle/>
            <a:p>
              <a:r>
                <a:rPr lang="en-US" sz="800" dirty="0" smtClean="0"/>
                <a:t>stat1</a:t>
              </a:r>
              <a:endParaRPr lang="en-US" sz="800" dirty="0"/>
            </a:p>
          </p:txBody>
        </p:sp>
        <p:sp>
          <p:nvSpPr>
            <p:cNvPr id="36" name="TextBox 35"/>
            <p:cNvSpPr txBox="1"/>
            <p:nvPr/>
          </p:nvSpPr>
          <p:spPr>
            <a:xfrm>
              <a:off x="5272322" y="6276923"/>
              <a:ext cx="487634" cy="215444"/>
            </a:xfrm>
            <a:prstGeom prst="rect">
              <a:avLst/>
            </a:prstGeom>
            <a:noFill/>
          </p:spPr>
          <p:txBody>
            <a:bodyPr wrap="none" rtlCol="0">
              <a:spAutoFit/>
            </a:bodyPr>
            <a:lstStyle/>
            <a:p>
              <a:r>
                <a:rPr lang="en-US" sz="800" dirty="0" smtClean="0"/>
                <a:t>GAPDH</a:t>
              </a:r>
              <a:endParaRPr lang="en-US" sz="800" dirty="0"/>
            </a:p>
          </p:txBody>
        </p:sp>
        <p:grpSp>
          <p:nvGrpSpPr>
            <p:cNvPr id="37" name="Group 36"/>
            <p:cNvGrpSpPr/>
            <p:nvPr/>
          </p:nvGrpSpPr>
          <p:grpSpPr>
            <a:xfrm>
              <a:off x="5223296" y="4694426"/>
              <a:ext cx="3771771" cy="664842"/>
              <a:chOff x="2036618" y="2208292"/>
              <a:chExt cx="6019800" cy="664842"/>
            </a:xfrm>
          </p:grpSpPr>
          <p:sp>
            <p:nvSpPr>
              <p:cNvPr id="38" name="TextBox 37"/>
              <p:cNvSpPr txBox="1"/>
              <p:nvPr/>
            </p:nvSpPr>
            <p:spPr>
              <a:xfrm>
                <a:off x="2464048" y="2442246"/>
                <a:ext cx="4296970" cy="215444"/>
              </a:xfrm>
              <a:prstGeom prst="rect">
                <a:avLst/>
              </a:prstGeom>
              <a:noFill/>
            </p:spPr>
            <p:txBody>
              <a:bodyPr wrap="square" rtlCol="0">
                <a:spAutoFit/>
              </a:bodyPr>
              <a:lstStyle/>
              <a:p>
                <a:r>
                  <a:rPr lang="en-US" sz="800" dirty="0" smtClean="0"/>
                  <a:t>2-DG     -           -          -          -           -          +          +          +          +</a:t>
                </a:r>
                <a:endParaRPr lang="en-US" sz="800" dirty="0"/>
              </a:p>
            </p:txBody>
          </p:sp>
          <p:sp>
            <p:nvSpPr>
              <p:cNvPr id="39" name="TextBox 38"/>
              <p:cNvSpPr txBox="1"/>
              <p:nvPr/>
            </p:nvSpPr>
            <p:spPr>
              <a:xfrm>
                <a:off x="2036618" y="2657690"/>
                <a:ext cx="6019800" cy="215444"/>
              </a:xfrm>
              <a:prstGeom prst="rect">
                <a:avLst/>
              </a:prstGeom>
              <a:noFill/>
            </p:spPr>
            <p:txBody>
              <a:bodyPr wrap="square" rtlCol="0">
                <a:spAutoFit/>
              </a:bodyPr>
              <a:lstStyle/>
              <a:p>
                <a:r>
                  <a:rPr lang="en-US" sz="800" dirty="0" smtClean="0"/>
                  <a:t>                          -       </a:t>
                </a:r>
                <a:r>
                  <a:rPr lang="en-US" sz="800" dirty="0" err="1" smtClean="0"/>
                  <a:t>oATP</a:t>
                </a:r>
                <a:r>
                  <a:rPr lang="en-US" sz="800" dirty="0" smtClean="0"/>
                  <a:t>  ATP</a:t>
                </a:r>
                <a:r>
                  <a:rPr lang="el-GR" sz="800" dirty="0" smtClean="0">
                    <a:latin typeface="Calibri"/>
                  </a:rPr>
                  <a:t>γ</a:t>
                </a:r>
                <a:r>
                  <a:rPr lang="en-US" sz="800" dirty="0" smtClean="0">
                    <a:latin typeface="Calibri"/>
                  </a:rPr>
                  <a:t>S</a:t>
                </a:r>
                <a:r>
                  <a:rPr lang="en-US" sz="800" dirty="0" smtClean="0"/>
                  <a:t> </a:t>
                </a:r>
                <a:r>
                  <a:rPr lang="en-US" sz="800" dirty="0" err="1" smtClean="0"/>
                  <a:t>BzATP</a:t>
                </a:r>
                <a:r>
                  <a:rPr lang="en-US" sz="800" dirty="0" smtClean="0"/>
                  <a:t>   ATP   </a:t>
                </a:r>
                <a:r>
                  <a:rPr lang="en-US" sz="800" dirty="0" err="1" smtClean="0"/>
                  <a:t>oATP</a:t>
                </a:r>
                <a:r>
                  <a:rPr lang="en-US" sz="800" dirty="0" smtClean="0"/>
                  <a:t>  ATP</a:t>
                </a:r>
                <a:r>
                  <a:rPr lang="el-GR" sz="800" dirty="0" smtClean="0"/>
                  <a:t>γ</a:t>
                </a:r>
                <a:r>
                  <a:rPr lang="en-US" sz="800" dirty="0"/>
                  <a:t> </a:t>
                </a:r>
                <a:r>
                  <a:rPr lang="en-US" sz="800" dirty="0" smtClean="0"/>
                  <a:t> </a:t>
                </a:r>
                <a:r>
                  <a:rPr lang="en-US" sz="800" dirty="0" err="1" smtClean="0"/>
                  <a:t>BzATP</a:t>
                </a:r>
                <a:r>
                  <a:rPr lang="en-US" sz="800" dirty="0" smtClean="0"/>
                  <a:t>  ATP </a:t>
                </a:r>
                <a:endParaRPr lang="en-US" sz="800" dirty="0"/>
              </a:p>
            </p:txBody>
          </p:sp>
          <p:sp>
            <p:nvSpPr>
              <p:cNvPr id="40" name="TextBox 39"/>
              <p:cNvSpPr txBox="1"/>
              <p:nvPr/>
            </p:nvSpPr>
            <p:spPr>
              <a:xfrm>
                <a:off x="2260175" y="2208292"/>
                <a:ext cx="4843953" cy="215444"/>
              </a:xfrm>
              <a:prstGeom prst="rect">
                <a:avLst/>
              </a:prstGeom>
              <a:noFill/>
            </p:spPr>
            <p:txBody>
              <a:bodyPr wrap="square" rtlCol="0">
                <a:spAutoFit/>
              </a:bodyPr>
              <a:lstStyle/>
              <a:p>
                <a:r>
                  <a:rPr lang="en-US" sz="800" dirty="0" smtClean="0"/>
                  <a:t>      IFN-</a:t>
                </a:r>
                <a:r>
                  <a:rPr lang="el-GR" sz="800" dirty="0" smtClean="0">
                    <a:latin typeface="Calibri"/>
                  </a:rPr>
                  <a:t>γ</a:t>
                </a:r>
                <a:r>
                  <a:rPr lang="en-US" sz="800" dirty="0" smtClean="0"/>
                  <a:t>    +          +         +         +          +         +           +         +           +</a:t>
                </a:r>
                <a:endParaRPr lang="en-US" sz="800" dirty="0"/>
              </a:p>
            </p:txBody>
          </p:sp>
        </p:grpSp>
      </p:grpSp>
      <p:pic>
        <p:nvPicPr>
          <p:cNvPr id="2050"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57200" y="304800"/>
            <a:ext cx="2970944"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1" name="Picture 3"/>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6200" y="2438400"/>
            <a:ext cx="3595192" cy="2011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052"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168791" y="121920"/>
            <a:ext cx="3594209" cy="20116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2" name="TextBox 41"/>
          <p:cNvSpPr txBox="1"/>
          <p:nvPr/>
        </p:nvSpPr>
        <p:spPr>
          <a:xfrm>
            <a:off x="4886326" y="228600"/>
            <a:ext cx="255198" cy="369332"/>
          </a:xfrm>
          <a:prstGeom prst="rect">
            <a:avLst/>
          </a:prstGeom>
          <a:noFill/>
        </p:spPr>
        <p:txBody>
          <a:bodyPr wrap="none" rtlCol="0">
            <a:spAutoFit/>
          </a:bodyPr>
          <a:lstStyle/>
          <a:p>
            <a:r>
              <a:rPr lang="en-US" dirty="0" smtClean="0"/>
              <a:t>f</a:t>
            </a:r>
            <a:endParaRPr lang="en-US" dirty="0"/>
          </a:p>
        </p:txBody>
      </p:sp>
      <p:sp>
        <p:nvSpPr>
          <p:cNvPr id="45" name="TextBox 44"/>
          <p:cNvSpPr txBox="1"/>
          <p:nvPr/>
        </p:nvSpPr>
        <p:spPr>
          <a:xfrm>
            <a:off x="228600" y="4507468"/>
            <a:ext cx="237566" cy="369332"/>
          </a:xfrm>
          <a:prstGeom prst="rect">
            <a:avLst/>
          </a:prstGeom>
          <a:noFill/>
        </p:spPr>
        <p:txBody>
          <a:bodyPr wrap="none" rtlCol="0">
            <a:spAutoFit/>
          </a:bodyPr>
          <a:lstStyle/>
          <a:p>
            <a:r>
              <a:rPr lang="en-US" dirty="0" smtClean="0"/>
              <a:t>i</a:t>
            </a:r>
            <a:endParaRPr lang="en-US" dirty="0"/>
          </a:p>
        </p:txBody>
      </p:sp>
      <p:grpSp>
        <p:nvGrpSpPr>
          <p:cNvPr id="46" name="Group 45"/>
          <p:cNvGrpSpPr/>
          <p:nvPr/>
        </p:nvGrpSpPr>
        <p:grpSpPr>
          <a:xfrm>
            <a:off x="181569" y="4800600"/>
            <a:ext cx="4009431" cy="1741797"/>
            <a:chOff x="2209800" y="2025878"/>
            <a:chExt cx="4009431" cy="1741797"/>
          </a:xfrm>
        </p:grpSpPr>
        <p:pic>
          <p:nvPicPr>
            <p:cNvPr id="47" name="Picture 11"/>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2743200" y="3429000"/>
              <a:ext cx="3424382" cy="338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8"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2743200" y="2635823"/>
              <a:ext cx="3424382" cy="33597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9" name="Picture 6"/>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743200" y="3048000"/>
              <a:ext cx="3424382" cy="3230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0" name="TextBox 49"/>
            <p:cNvSpPr txBox="1"/>
            <p:nvPr/>
          </p:nvSpPr>
          <p:spPr>
            <a:xfrm>
              <a:off x="2209800" y="2375356"/>
              <a:ext cx="4009431" cy="215444"/>
            </a:xfrm>
            <a:prstGeom prst="rect">
              <a:avLst/>
            </a:prstGeom>
            <a:noFill/>
          </p:spPr>
          <p:txBody>
            <a:bodyPr wrap="none" rtlCol="0">
              <a:spAutoFit/>
            </a:bodyPr>
            <a:lstStyle/>
            <a:p>
              <a:r>
                <a:rPr lang="en-US" sz="800" dirty="0" err="1" smtClean="0"/>
                <a:t>Glu</a:t>
              </a:r>
              <a:r>
                <a:rPr lang="en-US" sz="800" dirty="0" smtClean="0"/>
                <a:t> (</a:t>
              </a:r>
              <a:r>
                <a:rPr lang="en-US" sz="800" dirty="0" err="1" smtClean="0"/>
                <a:t>mM</a:t>
              </a:r>
              <a:r>
                <a:rPr lang="en-US" sz="800" dirty="0" smtClean="0"/>
                <a:t>)         -         </a:t>
              </a:r>
              <a:r>
                <a:rPr lang="en-US" sz="600" dirty="0" smtClean="0"/>
                <a:t>0</a:t>
              </a:r>
              <a:r>
                <a:rPr lang="en-US" sz="800" dirty="0" smtClean="0"/>
                <a:t>    </a:t>
              </a:r>
              <a:r>
                <a:rPr lang="en-US" sz="600" dirty="0" smtClean="0"/>
                <a:t>0.346875</a:t>
              </a:r>
              <a:r>
                <a:rPr lang="en-US" sz="800" dirty="0" smtClean="0"/>
                <a:t> </a:t>
              </a:r>
              <a:r>
                <a:rPr lang="en-US" sz="600" dirty="0" smtClean="0"/>
                <a:t>0.69375  1.3875   2.775      </a:t>
              </a:r>
              <a:r>
                <a:rPr lang="en-US" sz="600" dirty="0"/>
                <a:t>11.1  </a:t>
              </a:r>
              <a:r>
                <a:rPr lang="en-US" sz="600" dirty="0" smtClean="0"/>
                <a:t>          </a:t>
              </a:r>
              <a:r>
                <a:rPr lang="en-US" sz="600" dirty="0"/>
                <a:t>0    0.346875 0.69375  1.3875   2.775      11.1</a:t>
              </a:r>
            </a:p>
          </p:txBody>
        </p:sp>
        <p:sp>
          <p:nvSpPr>
            <p:cNvPr id="51" name="TextBox 50"/>
            <p:cNvSpPr txBox="1"/>
            <p:nvPr/>
          </p:nvSpPr>
          <p:spPr>
            <a:xfrm>
              <a:off x="2209800" y="2209800"/>
              <a:ext cx="3942105" cy="215444"/>
            </a:xfrm>
            <a:prstGeom prst="rect">
              <a:avLst/>
            </a:prstGeom>
            <a:noFill/>
          </p:spPr>
          <p:txBody>
            <a:bodyPr wrap="none" rtlCol="0">
              <a:spAutoFit/>
            </a:bodyPr>
            <a:lstStyle/>
            <a:p>
              <a:r>
                <a:rPr lang="en-US" sz="800" dirty="0" smtClean="0"/>
                <a:t>Oligo                 -         -          -           -          -          -           -            +         +         +         +         +         +</a:t>
              </a:r>
              <a:endParaRPr lang="en-US" sz="800" dirty="0"/>
            </a:p>
          </p:txBody>
        </p:sp>
        <p:cxnSp>
          <p:nvCxnSpPr>
            <p:cNvPr id="52" name="Straight Connector 51"/>
            <p:cNvCxnSpPr/>
            <p:nvPr/>
          </p:nvCxnSpPr>
          <p:spPr>
            <a:xfrm>
              <a:off x="3167014" y="2209800"/>
              <a:ext cx="297180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53" name="TextBox 52"/>
            <p:cNvSpPr txBox="1"/>
            <p:nvPr/>
          </p:nvSpPr>
          <p:spPr>
            <a:xfrm>
              <a:off x="4484438" y="2025878"/>
              <a:ext cx="401072" cy="215444"/>
            </a:xfrm>
            <a:prstGeom prst="rect">
              <a:avLst/>
            </a:prstGeom>
            <a:noFill/>
          </p:spPr>
          <p:txBody>
            <a:bodyPr wrap="none" rtlCol="0">
              <a:spAutoFit/>
            </a:bodyPr>
            <a:lstStyle/>
            <a:p>
              <a:r>
                <a:rPr lang="en-US" sz="800" dirty="0" smtClean="0"/>
                <a:t>IFN-</a:t>
              </a:r>
              <a:r>
                <a:rPr lang="el-GR" sz="800" dirty="0" smtClean="0"/>
                <a:t>γ</a:t>
              </a:r>
              <a:endParaRPr lang="en-US" sz="800" dirty="0"/>
            </a:p>
          </p:txBody>
        </p:sp>
        <p:sp>
          <p:nvSpPr>
            <p:cNvPr id="54" name="TextBox 53"/>
            <p:cNvSpPr txBox="1"/>
            <p:nvPr/>
          </p:nvSpPr>
          <p:spPr>
            <a:xfrm>
              <a:off x="2209800" y="2696089"/>
              <a:ext cx="479618" cy="215444"/>
            </a:xfrm>
            <a:prstGeom prst="rect">
              <a:avLst/>
            </a:prstGeom>
            <a:noFill/>
          </p:spPr>
          <p:txBody>
            <a:bodyPr wrap="none" rtlCol="0">
              <a:spAutoFit/>
            </a:bodyPr>
            <a:lstStyle/>
            <a:p>
              <a:r>
                <a:rPr lang="en-US" sz="800" dirty="0" smtClean="0"/>
                <a:t>p-stat1</a:t>
              </a:r>
              <a:endParaRPr lang="en-US" sz="800" dirty="0"/>
            </a:p>
          </p:txBody>
        </p:sp>
        <p:sp>
          <p:nvSpPr>
            <p:cNvPr id="55" name="TextBox 54"/>
            <p:cNvSpPr txBox="1"/>
            <p:nvPr/>
          </p:nvSpPr>
          <p:spPr>
            <a:xfrm>
              <a:off x="2253081" y="3101805"/>
              <a:ext cx="393056" cy="215444"/>
            </a:xfrm>
            <a:prstGeom prst="rect">
              <a:avLst/>
            </a:prstGeom>
            <a:noFill/>
          </p:spPr>
          <p:txBody>
            <a:bodyPr wrap="none" rtlCol="0">
              <a:spAutoFit/>
            </a:bodyPr>
            <a:lstStyle/>
            <a:p>
              <a:r>
                <a:rPr lang="en-US" sz="800" dirty="0" smtClean="0"/>
                <a:t>stat1</a:t>
              </a:r>
              <a:endParaRPr lang="en-US" sz="800" dirty="0"/>
            </a:p>
          </p:txBody>
        </p:sp>
        <p:sp>
          <p:nvSpPr>
            <p:cNvPr id="56" name="TextBox 55"/>
            <p:cNvSpPr txBox="1"/>
            <p:nvPr/>
          </p:nvSpPr>
          <p:spPr>
            <a:xfrm>
              <a:off x="2213006" y="3490615"/>
              <a:ext cx="476412" cy="215444"/>
            </a:xfrm>
            <a:prstGeom prst="rect">
              <a:avLst/>
            </a:prstGeom>
            <a:noFill/>
          </p:spPr>
          <p:txBody>
            <a:bodyPr wrap="none" rtlCol="0">
              <a:spAutoFit/>
            </a:bodyPr>
            <a:lstStyle/>
            <a:p>
              <a:r>
                <a:rPr lang="el-GR" sz="800" dirty="0" smtClean="0"/>
                <a:t>β</a:t>
              </a:r>
              <a:r>
                <a:rPr lang="en-US" sz="800" dirty="0" smtClean="0"/>
                <a:t>-actin</a:t>
              </a:r>
              <a:endParaRPr lang="en-US" sz="800" dirty="0">
                <a:latin typeface="Times New Roman"/>
                <a:ea typeface="Times New Roman"/>
              </a:endParaRPr>
            </a:p>
          </p:txBody>
        </p:sp>
      </p:grpSp>
      <p:sp>
        <p:nvSpPr>
          <p:cNvPr id="41" name="TextBox 99"/>
          <p:cNvSpPr txBox="1"/>
          <p:nvPr/>
        </p:nvSpPr>
        <p:spPr>
          <a:xfrm>
            <a:off x="-76200" y="-76200"/>
            <a:ext cx="199496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Figure </a:t>
            </a:r>
            <a:r>
              <a:rPr lang="en-US" sz="1400" b="1" dirty="0" smtClean="0"/>
              <a:t>S3</a:t>
            </a:r>
            <a:endParaRPr lang="en-US" sz="1400" b="1" dirty="0"/>
          </a:p>
        </p:txBody>
      </p:sp>
    </p:spTree>
    <p:extLst>
      <p:ext uri="{BB962C8B-B14F-4D97-AF65-F5344CB8AC3E}">
        <p14:creationId xmlns:p14="http://schemas.microsoft.com/office/powerpoint/2010/main" val="35469465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5" name="Object 4"/>
          <p:cNvGraphicFramePr>
            <a:graphicFrameLocks noChangeAspect="1"/>
          </p:cNvGraphicFramePr>
          <p:nvPr>
            <p:extLst>
              <p:ext uri="{D42A27DB-BD31-4B8C-83A1-F6EECF244321}">
                <p14:modId xmlns:p14="http://schemas.microsoft.com/office/powerpoint/2010/main" val="100275690"/>
              </p:ext>
            </p:extLst>
          </p:nvPr>
        </p:nvGraphicFramePr>
        <p:xfrm>
          <a:off x="152400" y="1981200"/>
          <a:ext cx="3614125" cy="2286000"/>
        </p:xfrm>
        <a:graphic>
          <a:graphicData uri="http://schemas.openxmlformats.org/presentationml/2006/ole">
            <mc:AlternateContent xmlns:mc="http://schemas.openxmlformats.org/markup-compatibility/2006">
              <mc:Choice xmlns:v="urn:schemas-microsoft-com:vml" Requires="v">
                <p:oleObj spid="_x0000_s1041" r:id="rId3" imgW="4276612" imgH="2707638" progId="Prism7.Document">
                  <p:embed/>
                </p:oleObj>
              </mc:Choice>
              <mc:Fallback>
                <p:oleObj r:id="rId3" imgW="4276612" imgH="2707638" progId="Prism7.Document">
                  <p:embed/>
                  <p:pic>
                    <p:nvPicPr>
                      <p:cNvPr id="0" name="Object 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52400" y="1981200"/>
                        <a:ext cx="3614125" cy="2286000"/>
                      </a:xfrm>
                      <a:prstGeom prst="rect">
                        <a:avLst/>
                      </a:prstGeom>
                      <a:noFill/>
                    </p:spPr>
                  </p:pic>
                </p:oleObj>
              </mc:Fallback>
            </mc:AlternateContent>
          </a:graphicData>
        </a:graphic>
      </p:graphicFrame>
      <p:sp>
        <p:nvSpPr>
          <p:cNvPr id="6"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graphicFrame>
        <p:nvGraphicFramePr>
          <p:cNvPr id="7" name="Object 6"/>
          <p:cNvGraphicFramePr>
            <a:graphicFrameLocks noChangeAspect="1"/>
          </p:cNvGraphicFramePr>
          <p:nvPr>
            <p:extLst>
              <p:ext uri="{D42A27DB-BD31-4B8C-83A1-F6EECF244321}">
                <p14:modId xmlns:p14="http://schemas.microsoft.com/office/powerpoint/2010/main" val="3686249918"/>
              </p:ext>
            </p:extLst>
          </p:nvPr>
        </p:nvGraphicFramePr>
        <p:xfrm>
          <a:off x="4845675" y="1981200"/>
          <a:ext cx="4298325" cy="2286000"/>
        </p:xfrm>
        <a:graphic>
          <a:graphicData uri="http://schemas.openxmlformats.org/presentationml/2006/ole">
            <mc:AlternateContent xmlns:mc="http://schemas.openxmlformats.org/markup-compatibility/2006">
              <mc:Choice xmlns:v="urn:schemas-microsoft-com:vml" Requires="v">
                <p:oleObj spid="_x0000_s1042" r:id="rId5" imgW="5090518" imgH="2707638" progId="Prism7.Document">
                  <p:embed/>
                </p:oleObj>
              </mc:Choice>
              <mc:Fallback>
                <p:oleObj r:id="rId5" imgW="5090518" imgH="2707638" progId="Prism7.Document">
                  <p:embed/>
                  <p:pic>
                    <p:nvPicPr>
                      <p:cNvPr id="0" name="Object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45675" y="1981200"/>
                        <a:ext cx="4298325" cy="2286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8" name="TextBox 7"/>
          <p:cNvSpPr txBox="1"/>
          <p:nvPr/>
        </p:nvSpPr>
        <p:spPr>
          <a:xfrm>
            <a:off x="2359" y="1828800"/>
            <a:ext cx="300082" cy="369332"/>
          </a:xfrm>
          <a:prstGeom prst="rect">
            <a:avLst/>
          </a:prstGeom>
          <a:noFill/>
        </p:spPr>
        <p:txBody>
          <a:bodyPr wrap="none" rtlCol="0">
            <a:spAutoFit/>
          </a:bodyPr>
          <a:lstStyle/>
          <a:p>
            <a:r>
              <a:rPr lang="en-US" dirty="0" smtClean="0"/>
              <a:t>a</a:t>
            </a:r>
            <a:endParaRPr lang="en-US" dirty="0"/>
          </a:p>
        </p:txBody>
      </p:sp>
      <p:sp>
        <p:nvSpPr>
          <p:cNvPr id="9" name="TextBox 8"/>
          <p:cNvSpPr txBox="1"/>
          <p:nvPr/>
        </p:nvSpPr>
        <p:spPr>
          <a:xfrm>
            <a:off x="4633957" y="1916668"/>
            <a:ext cx="306494" cy="369332"/>
          </a:xfrm>
          <a:prstGeom prst="rect">
            <a:avLst/>
          </a:prstGeom>
          <a:noFill/>
        </p:spPr>
        <p:txBody>
          <a:bodyPr wrap="none" rtlCol="0">
            <a:spAutoFit/>
          </a:bodyPr>
          <a:lstStyle/>
          <a:p>
            <a:r>
              <a:rPr lang="en-US" dirty="0" smtClean="0"/>
              <a:t>b</a:t>
            </a:r>
            <a:endParaRPr lang="en-US" dirty="0"/>
          </a:p>
        </p:txBody>
      </p:sp>
      <p:sp>
        <p:nvSpPr>
          <p:cNvPr id="10" name="TextBox 99"/>
          <p:cNvSpPr txBox="1"/>
          <p:nvPr/>
        </p:nvSpPr>
        <p:spPr>
          <a:xfrm>
            <a:off x="-76200" y="-76200"/>
            <a:ext cx="199496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Figure </a:t>
            </a:r>
            <a:r>
              <a:rPr lang="en-US" sz="1400" b="1" dirty="0" smtClean="0"/>
              <a:t>S4</a:t>
            </a:r>
            <a:endParaRPr lang="en-US" sz="1400" b="1" dirty="0"/>
          </a:p>
        </p:txBody>
      </p:sp>
    </p:spTree>
    <p:extLst>
      <p:ext uri="{BB962C8B-B14F-4D97-AF65-F5344CB8AC3E}">
        <p14:creationId xmlns:p14="http://schemas.microsoft.com/office/powerpoint/2010/main" val="5649798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4562" y="2590800"/>
            <a:ext cx="262694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7"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4376" y="4839793"/>
            <a:ext cx="262694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8"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54971" y="2590800"/>
            <a:ext cx="261612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446041" y="4953000"/>
            <a:ext cx="263398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0" name="Picture 6"/>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00800" y="2590800"/>
            <a:ext cx="263124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366890" y="4953000"/>
            <a:ext cx="269906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extBox 1"/>
          <p:cNvSpPr txBox="1"/>
          <p:nvPr/>
        </p:nvSpPr>
        <p:spPr>
          <a:xfrm>
            <a:off x="161926" y="2341418"/>
            <a:ext cx="282450" cy="369332"/>
          </a:xfrm>
          <a:prstGeom prst="rect">
            <a:avLst/>
          </a:prstGeom>
          <a:noFill/>
        </p:spPr>
        <p:txBody>
          <a:bodyPr wrap="none" rtlCol="0">
            <a:spAutoFit/>
          </a:bodyPr>
          <a:lstStyle/>
          <a:p>
            <a:r>
              <a:rPr lang="en-US" dirty="0" smtClean="0"/>
              <a:t>c</a:t>
            </a:r>
            <a:endParaRPr lang="en-US" dirty="0"/>
          </a:p>
        </p:txBody>
      </p:sp>
      <p:sp>
        <p:nvSpPr>
          <p:cNvPr id="9" name="TextBox 8"/>
          <p:cNvSpPr txBox="1"/>
          <p:nvPr/>
        </p:nvSpPr>
        <p:spPr>
          <a:xfrm>
            <a:off x="3362326" y="2341418"/>
            <a:ext cx="306494" cy="369332"/>
          </a:xfrm>
          <a:prstGeom prst="rect">
            <a:avLst/>
          </a:prstGeom>
          <a:noFill/>
        </p:spPr>
        <p:txBody>
          <a:bodyPr wrap="none" rtlCol="0">
            <a:spAutoFit/>
          </a:bodyPr>
          <a:lstStyle/>
          <a:p>
            <a:r>
              <a:rPr lang="en-US" dirty="0" smtClean="0"/>
              <a:t>d</a:t>
            </a:r>
            <a:endParaRPr lang="en-US" dirty="0"/>
          </a:p>
        </p:txBody>
      </p:sp>
      <p:sp>
        <p:nvSpPr>
          <p:cNvPr id="10" name="TextBox 9"/>
          <p:cNvSpPr txBox="1"/>
          <p:nvPr/>
        </p:nvSpPr>
        <p:spPr>
          <a:xfrm>
            <a:off x="6324600" y="2341418"/>
            <a:ext cx="300082" cy="369332"/>
          </a:xfrm>
          <a:prstGeom prst="rect">
            <a:avLst/>
          </a:prstGeom>
          <a:noFill/>
        </p:spPr>
        <p:txBody>
          <a:bodyPr wrap="none" rtlCol="0">
            <a:spAutoFit/>
          </a:bodyPr>
          <a:lstStyle/>
          <a:p>
            <a:r>
              <a:rPr lang="en-US" dirty="0" smtClean="0"/>
              <a:t>e</a:t>
            </a:r>
            <a:endParaRPr lang="en-US" dirty="0"/>
          </a:p>
        </p:txBody>
      </p:sp>
      <p:sp>
        <p:nvSpPr>
          <p:cNvPr id="11" name="TextBox 10"/>
          <p:cNvSpPr txBox="1"/>
          <p:nvPr/>
        </p:nvSpPr>
        <p:spPr>
          <a:xfrm>
            <a:off x="161926" y="4648200"/>
            <a:ext cx="255198" cy="369332"/>
          </a:xfrm>
          <a:prstGeom prst="rect">
            <a:avLst/>
          </a:prstGeom>
          <a:noFill/>
        </p:spPr>
        <p:txBody>
          <a:bodyPr wrap="none" rtlCol="0">
            <a:spAutoFit/>
          </a:bodyPr>
          <a:lstStyle/>
          <a:p>
            <a:r>
              <a:rPr lang="en-US" dirty="0" smtClean="0"/>
              <a:t>f</a:t>
            </a:r>
            <a:endParaRPr lang="en-US" dirty="0"/>
          </a:p>
        </p:txBody>
      </p:sp>
      <p:sp>
        <p:nvSpPr>
          <p:cNvPr id="12" name="TextBox 11"/>
          <p:cNvSpPr txBox="1"/>
          <p:nvPr/>
        </p:nvSpPr>
        <p:spPr>
          <a:xfrm>
            <a:off x="3373546" y="4648200"/>
            <a:ext cx="300082" cy="369332"/>
          </a:xfrm>
          <a:prstGeom prst="rect">
            <a:avLst/>
          </a:prstGeom>
          <a:noFill/>
        </p:spPr>
        <p:txBody>
          <a:bodyPr wrap="none" rtlCol="0">
            <a:spAutoFit/>
          </a:bodyPr>
          <a:lstStyle/>
          <a:p>
            <a:r>
              <a:rPr lang="en-US" dirty="0" smtClean="0"/>
              <a:t>g</a:t>
            </a:r>
            <a:endParaRPr lang="en-US" dirty="0"/>
          </a:p>
        </p:txBody>
      </p:sp>
      <p:sp>
        <p:nvSpPr>
          <p:cNvPr id="13" name="TextBox 12"/>
          <p:cNvSpPr txBox="1"/>
          <p:nvPr/>
        </p:nvSpPr>
        <p:spPr>
          <a:xfrm>
            <a:off x="6324600" y="4648200"/>
            <a:ext cx="306494" cy="369332"/>
          </a:xfrm>
          <a:prstGeom prst="rect">
            <a:avLst/>
          </a:prstGeom>
          <a:noFill/>
        </p:spPr>
        <p:txBody>
          <a:bodyPr wrap="none" rtlCol="0">
            <a:spAutoFit/>
          </a:bodyPr>
          <a:lstStyle/>
          <a:p>
            <a:r>
              <a:rPr lang="en-US" dirty="0" smtClean="0"/>
              <a:t>h</a:t>
            </a:r>
            <a:endParaRPr lang="en-US" dirty="0"/>
          </a:p>
        </p:txBody>
      </p:sp>
      <p:grpSp>
        <p:nvGrpSpPr>
          <p:cNvPr id="26" name="Group 25"/>
          <p:cNvGrpSpPr/>
          <p:nvPr/>
        </p:nvGrpSpPr>
        <p:grpSpPr>
          <a:xfrm>
            <a:off x="602414" y="180201"/>
            <a:ext cx="4579186" cy="1877199"/>
            <a:chOff x="76200" y="180201"/>
            <a:chExt cx="4579186" cy="1877199"/>
          </a:xfrm>
        </p:grpSpPr>
        <p:pic>
          <p:nvPicPr>
            <p:cNvPr id="3" name="Picture 2"/>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98218" y="1728788"/>
              <a:ext cx="2706982" cy="328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Picture 3"/>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98218" y="890588"/>
              <a:ext cx="2706982" cy="3286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5"/>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798219" y="1314629"/>
              <a:ext cx="2706982" cy="3379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 name="TextBox 13"/>
            <p:cNvSpPr txBox="1"/>
            <p:nvPr/>
          </p:nvSpPr>
          <p:spPr>
            <a:xfrm>
              <a:off x="139907" y="1347788"/>
              <a:ext cx="622093" cy="276999"/>
            </a:xfrm>
            <a:prstGeom prst="rect">
              <a:avLst/>
            </a:prstGeom>
            <a:noFill/>
          </p:spPr>
          <p:txBody>
            <a:bodyPr wrap="none" rtlCol="0">
              <a:spAutoFit/>
            </a:bodyPr>
            <a:lstStyle/>
            <a:p>
              <a:pPr>
                <a:spcAft>
                  <a:spcPts val="0"/>
                </a:spcAft>
              </a:pPr>
              <a:r>
                <a:rPr lang="en-US" sz="1200" kern="1200" dirty="0">
                  <a:solidFill>
                    <a:srgbClr val="000000"/>
                  </a:solidFill>
                  <a:effectLst/>
                  <a:latin typeface="Calibri"/>
                  <a:ea typeface="Times New Roman"/>
                  <a:cs typeface="Times New Roman"/>
                </a:rPr>
                <a:t>p-stat1</a:t>
              </a:r>
              <a:endParaRPr lang="en-US" sz="1200" dirty="0">
                <a:effectLst/>
                <a:latin typeface="Times New Roman"/>
                <a:ea typeface="Times New Roman"/>
              </a:endParaRPr>
            </a:p>
          </p:txBody>
        </p:sp>
        <p:sp>
          <p:nvSpPr>
            <p:cNvPr id="19" name="TextBox 13"/>
            <p:cNvSpPr txBox="1"/>
            <p:nvPr/>
          </p:nvSpPr>
          <p:spPr>
            <a:xfrm>
              <a:off x="139906" y="1754594"/>
              <a:ext cx="620683" cy="276999"/>
            </a:xfrm>
            <a:prstGeom prst="rect">
              <a:avLst/>
            </a:prstGeom>
            <a:noFill/>
          </p:spPr>
          <p:txBody>
            <a:bodyPr wrap="none" rtlCol="0">
              <a:spAutoFit/>
            </a:bodyPr>
            <a:lstStyle/>
            <a:p>
              <a:pPr>
                <a:spcAft>
                  <a:spcPts val="0"/>
                </a:spcAft>
              </a:pPr>
              <a:r>
                <a:rPr lang="el-GR" sz="1200" kern="1200" dirty="0" smtClean="0">
                  <a:solidFill>
                    <a:srgbClr val="000000"/>
                  </a:solidFill>
                  <a:effectLst/>
                  <a:latin typeface="Calibri"/>
                  <a:ea typeface="Times New Roman"/>
                  <a:cs typeface="Times New Roman"/>
                </a:rPr>
                <a:t>β</a:t>
              </a:r>
              <a:r>
                <a:rPr lang="en-US" sz="1200" kern="1200" dirty="0" smtClean="0">
                  <a:solidFill>
                    <a:srgbClr val="000000"/>
                  </a:solidFill>
                  <a:effectLst/>
                  <a:latin typeface="Calibri"/>
                  <a:ea typeface="Times New Roman"/>
                  <a:cs typeface="Times New Roman"/>
                </a:rPr>
                <a:t>-actin</a:t>
              </a:r>
              <a:endParaRPr lang="en-US" sz="1200" dirty="0">
                <a:effectLst/>
                <a:latin typeface="Times New Roman"/>
                <a:ea typeface="Times New Roman"/>
              </a:endParaRPr>
            </a:p>
          </p:txBody>
        </p:sp>
        <p:sp>
          <p:nvSpPr>
            <p:cNvPr id="20" name="TextBox 13"/>
            <p:cNvSpPr txBox="1"/>
            <p:nvPr/>
          </p:nvSpPr>
          <p:spPr>
            <a:xfrm>
              <a:off x="146153" y="916394"/>
              <a:ext cx="492443" cy="276999"/>
            </a:xfrm>
            <a:prstGeom prst="rect">
              <a:avLst/>
            </a:prstGeom>
            <a:noFill/>
          </p:spPr>
          <p:txBody>
            <a:bodyPr wrap="none" rtlCol="0">
              <a:spAutoFit/>
            </a:bodyPr>
            <a:lstStyle/>
            <a:p>
              <a:pPr>
                <a:spcAft>
                  <a:spcPts val="0"/>
                </a:spcAft>
              </a:pPr>
              <a:r>
                <a:rPr lang="en-US" sz="1200" dirty="0" err="1" smtClean="0">
                  <a:solidFill>
                    <a:srgbClr val="000000"/>
                  </a:solidFill>
                  <a:latin typeface="Calibri"/>
                  <a:ea typeface="Times New Roman"/>
                  <a:cs typeface="Times New Roman"/>
                </a:rPr>
                <a:t>iNOS</a:t>
              </a:r>
              <a:endParaRPr lang="en-US" sz="1200" dirty="0">
                <a:effectLst/>
                <a:latin typeface="Times New Roman"/>
                <a:ea typeface="Times New Roman"/>
              </a:endParaRPr>
            </a:p>
          </p:txBody>
        </p:sp>
        <p:sp>
          <p:nvSpPr>
            <p:cNvPr id="7" name="TextBox 6"/>
            <p:cNvSpPr txBox="1"/>
            <p:nvPr/>
          </p:nvSpPr>
          <p:spPr>
            <a:xfrm>
              <a:off x="1035355" y="644604"/>
              <a:ext cx="3620031" cy="1107996"/>
            </a:xfrm>
            <a:prstGeom prst="rect">
              <a:avLst/>
            </a:prstGeom>
            <a:noFill/>
          </p:spPr>
          <p:txBody>
            <a:bodyPr wrap="square" rtlCol="0">
              <a:spAutoFit/>
            </a:bodyPr>
            <a:lstStyle/>
            <a:p>
              <a:r>
                <a:rPr lang="en-US" sz="1200" dirty="0" smtClean="0"/>
                <a:t> </a:t>
              </a:r>
              <a:r>
                <a:rPr lang="en-US" sz="1200" dirty="0" err="1" smtClean="0"/>
                <a:t>Glu</a:t>
              </a:r>
              <a:r>
                <a:rPr lang="en-US" sz="1200" dirty="0" smtClean="0"/>
                <a:t>  Gal   </a:t>
              </a:r>
              <a:r>
                <a:rPr lang="en-US" sz="1200" dirty="0" err="1" smtClean="0"/>
                <a:t>Glu</a:t>
              </a:r>
              <a:r>
                <a:rPr lang="en-US" sz="1200" dirty="0" smtClean="0"/>
                <a:t>   Gal  </a:t>
              </a:r>
              <a:r>
                <a:rPr lang="en-US" sz="1200" dirty="0" err="1" smtClean="0"/>
                <a:t>Glu</a:t>
              </a:r>
              <a:r>
                <a:rPr lang="en-US" sz="1200" dirty="0" smtClean="0"/>
                <a:t>   Gal  </a:t>
              </a:r>
              <a:r>
                <a:rPr lang="en-US" sz="1200" dirty="0" err="1" smtClean="0"/>
                <a:t>Glu</a:t>
              </a:r>
              <a:r>
                <a:rPr lang="en-US" sz="1200" dirty="0" smtClean="0"/>
                <a:t>  Gal </a:t>
              </a:r>
              <a:endParaRPr lang="en-US" sz="1200" dirty="0"/>
            </a:p>
            <a:p>
              <a:r>
                <a:rPr lang="en-US" dirty="0" smtClean="0"/>
                <a:t> </a:t>
              </a:r>
              <a:endParaRPr lang="en-US" dirty="0"/>
            </a:p>
            <a:p>
              <a:r>
                <a:rPr lang="en-US" dirty="0" smtClean="0"/>
                <a:t> </a:t>
              </a:r>
              <a:endParaRPr lang="en-US" dirty="0"/>
            </a:p>
            <a:p>
              <a:endParaRPr lang="en-US" dirty="0"/>
            </a:p>
          </p:txBody>
        </p:sp>
        <p:cxnSp>
          <p:nvCxnSpPr>
            <p:cNvPr id="14" name="Straight Connector 13"/>
            <p:cNvCxnSpPr/>
            <p:nvPr/>
          </p:nvCxnSpPr>
          <p:spPr>
            <a:xfrm>
              <a:off x="1219200" y="685800"/>
              <a:ext cx="4250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a:off x="1817796" y="685800"/>
              <a:ext cx="4250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a:off x="2394368" y="685800"/>
              <a:ext cx="4250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a:off x="2948514" y="685800"/>
              <a:ext cx="425032"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76200" y="408801"/>
              <a:ext cx="3834170" cy="276999"/>
            </a:xfrm>
            <a:prstGeom prst="rect">
              <a:avLst/>
            </a:prstGeom>
            <a:noFill/>
          </p:spPr>
          <p:txBody>
            <a:bodyPr wrap="square" rtlCol="0">
              <a:spAutoFit/>
            </a:bodyPr>
            <a:lstStyle/>
            <a:p>
              <a:r>
                <a:rPr lang="en-US" sz="1200" dirty="0" smtClean="0"/>
                <a:t> Time (hour)            0.5             3             12            24</a:t>
              </a:r>
              <a:endParaRPr lang="en-US" sz="1200" dirty="0"/>
            </a:p>
          </p:txBody>
        </p:sp>
        <p:cxnSp>
          <p:nvCxnSpPr>
            <p:cNvPr id="24" name="Straight Connector 23"/>
            <p:cNvCxnSpPr/>
            <p:nvPr/>
          </p:nvCxnSpPr>
          <p:spPr>
            <a:xfrm>
              <a:off x="1219200" y="408801"/>
              <a:ext cx="2154346"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25" name="TextBox 24"/>
            <p:cNvSpPr txBox="1"/>
            <p:nvPr/>
          </p:nvSpPr>
          <p:spPr>
            <a:xfrm>
              <a:off x="1988386" y="180201"/>
              <a:ext cx="516488" cy="276999"/>
            </a:xfrm>
            <a:prstGeom prst="rect">
              <a:avLst/>
            </a:prstGeom>
            <a:noFill/>
          </p:spPr>
          <p:txBody>
            <a:bodyPr wrap="none" rtlCol="0">
              <a:spAutoFit/>
            </a:bodyPr>
            <a:lstStyle/>
            <a:p>
              <a:r>
                <a:rPr lang="en-US" sz="1200" dirty="0" smtClean="0"/>
                <a:t>IFN-</a:t>
              </a:r>
              <a:r>
                <a:rPr lang="el-GR" sz="1200" dirty="0" smtClean="0">
                  <a:latin typeface="Arial"/>
                  <a:cs typeface="Arial"/>
                </a:rPr>
                <a:t>γ</a:t>
              </a:r>
              <a:endParaRPr lang="en-US" sz="1200" dirty="0"/>
            </a:p>
          </p:txBody>
        </p:sp>
      </p:grpSp>
      <p:sp>
        <p:nvSpPr>
          <p:cNvPr id="36" name="TextBox 35"/>
          <p:cNvSpPr txBox="1"/>
          <p:nvPr/>
        </p:nvSpPr>
        <p:spPr>
          <a:xfrm>
            <a:off x="161926" y="134034"/>
            <a:ext cx="295274" cy="369332"/>
          </a:xfrm>
          <a:prstGeom prst="rect">
            <a:avLst/>
          </a:prstGeom>
          <a:noFill/>
        </p:spPr>
        <p:txBody>
          <a:bodyPr wrap="none" rtlCol="0">
            <a:spAutoFit/>
          </a:bodyPr>
          <a:lstStyle/>
          <a:p>
            <a:r>
              <a:rPr lang="en-US" dirty="0"/>
              <a:t>a</a:t>
            </a:r>
          </a:p>
        </p:txBody>
      </p:sp>
      <p:pic>
        <p:nvPicPr>
          <p:cNvPr id="5" name="Picture 2"/>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4857560" y="388149"/>
            <a:ext cx="3086480" cy="18288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4709923" y="134034"/>
            <a:ext cx="306494" cy="369332"/>
          </a:xfrm>
          <a:prstGeom prst="rect">
            <a:avLst/>
          </a:prstGeom>
          <a:noFill/>
        </p:spPr>
        <p:txBody>
          <a:bodyPr wrap="none" rtlCol="0">
            <a:spAutoFit/>
          </a:bodyPr>
          <a:lstStyle/>
          <a:p>
            <a:r>
              <a:rPr lang="en-US" dirty="0" smtClean="0"/>
              <a:t>b</a:t>
            </a:r>
            <a:endParaRPr lang="en-US" dirty="0"/>
          </a:p>
        </p:txBody>
      </p:sp>
      <p:sp>
        <p:nvSpPr>
          <p:cNvPr id="32" name="TextBox 99"/>
          <p:cNvSpPr txBox="1"/>
          <p:nvPr/>
        </p:nvSpPr>
        <p:spPr>
          <a:xfrm>
            <a:off x="-76200" y="-76200"/>
            <a:ext cx="199496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Figure </a:t>
            </a:r>
            <a:r>
              <a:rPr lang="en-US" sz="1400" b="1" dirty="0" smtClean="0"/>
              <a:t>S6</a:t>
            </a:r>
            <a:endParaRPr lang="en-US" sz="1400" b="1" dirty="0"/>
          </a:p>
        </p:txBody>
      </p:sp>
    </p:spTree>
    <p:extLst>
      <p:ext uri="{BB962C8B-B14F-4D97-AF65-F5344CB8AC3E}">
        <p14:creationId xmlns:p14="http://schemas.microsoft.com/office/powerpoint/2010/main" val="6580850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p:cNvGrpSpPr/>
          <p:nvPr/>
        </p:nvGrpSpPr>
        <p:grpSpPr>
          <a:xfrm>
            <a:off x="685800" y="3962400"/>
            <a:ext cx="3276600" cy="1785677"/>
            <a:chOff x="0" y="271353"/>
            <a:chExt cx="2692264" cy="1870379"/>
          </a:xfrm>
        </p:grpSpPr>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88720" y="1164387"/>
              <a:ext cx="1999740" cy="2038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720" y="929020"/>
              <a:ext cx="1990090" cy="1932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5"/>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588719" y="1412670"/>
              <a:ext cx="1999741" cy="1445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6"/>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593543" y="1644745"/>
              <a:ext cx="1990092" cy="1796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 name="Picture 8"/>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588721" y="1884189"/>
              <a:ext cx="1999740" cy="2122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TextBox 9"/>
            <p:cNvSpPr txBox="1"/>
            <p:nvPr/>
          </p:nvSpPr>
          <p:spPr>
            <a:xfrm>
              <a:off x="0" y="734955"/>
              <a:ext cx="2669477" cy="257544"/>
            </a:xfrm>
            <a:prstGeom prst="rect">
              <a:avLst/>
            </a:prstGeom>
            <a:noFill/>
          </p:spPr>
          <p:txBody>
            <a:bodyPr wrap="square" rtlCol="0">
              <a:spAutoFit/>
            </a:bodyPr>
            <a:lstStyle/>
            <a:p>
              <a:r>
                <a:rPr lang="en-US" sz="800" dirty="0" smtClean="0"/>
                <a:t> </a:t>
              </a:r>
              <a:r>
                <a:rPr lang="en-US" sz="800" dirty="0" err="1" smtClean="0"/>
                <a:t>oxamate</a:t>
              </a:r>
              <a:r>
                <a:rPr lang="en-US" sz="800" dirty="0" smtClean="0"/>
                <a:t>    -       -       +       -       +       -      +       -       + </a:t>
              </a:r>
              <a:endParaRPr lang="en-US" sz="800" dirty="0"/>
            </a:p>
          </p:txBody>
        </p:sp>
        <p:cxnSp>
          <p:nvCxnSpPr>
            <p:cNvPr id="11" name="Straight Connector 10"/>
            <p:cNvCxnSpPr/>
            <p:nvPr/>
          </p:nvCxnSpPr>
          <p:spPr>
            <a:xfrm>
              <a:off x="847975" y="722780"/>
              <a:ext cx="3246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896829" y="548512"/>
              <a:ext cx="437909" cy="215444"/>
            </a:xfrm>
            <a:prstGeom prst="rect">
              <a:avLst/>
            </a:prstGeom>
            <a:noFill/>
          </p:spPr>
          <p:txBody>
            <a:bodyPr wrap="square" rtlCol="0">
              <a:spAutoFit/>
            </a:bodyPr>
            <a:lstStyle/>
            <a:p>
              <a:r>
                <a:rPr lang="en-US" sz="800" dirty="0" smtClean="0"/>
                <a:t>6h</a:t>
              </a:r>
              <a:endParaRPr lang="en-US" sz="800" dirty="0"/>
            </a:p>
          </p:txBody>
        </p:sp>
        <p:sp>
          <p:nvSpPr>
            <p:cNvPr id="13" name="TextBox 12"/>
            <p:cNvSpPr txBox="1"/>
            <p:nvPr/>
          </p:nvSpPr>
          <p:spPr>
            <a:xfrm>
              <a:off x="1256503" y="548511"/>
              <a:ext cx="538082" cy="215444"/>
            </a:xfrm>
            <a:prstGeom prst="rect">
              <a:avLst/>
            </a:prstGeom>
            <a:noFill/>
          </p:spPr>
          <p:txBody>
            <a:bodyPr wrap="square" rtlCol="0">
              <a:spAutoFit/>
            </a:bodyPr>
            <a:lstStyle/>
            <a:p>
              <a:r>
                <a:rPr lang="en-US" sz="800" dirty="0" smtClean="0"/>
                <a:t>    12h</a:t>
              </a:r>
              <a:endParaRPr lang="en-US" sz="800" dirty="0"/>
            </a:p>
          </p:txBody>
        </p:sp>
        <p:sp>
          <p:nvSpPr>
            <p:cNvPr id="14" name="TextBox 13"/>
            <p:cNvSpPr txBox="1"/>
            <p:nvPr/>
          </p:nvSpPr>
          <p:spPr>
            <a:xfrm>
              <a:off x="1696374" y="548512"/>
              <a:ext cx="437909" cy="404711"/>
            </a:xfrm>
            <a:prstGeom prst="rect">
              <a:avLst/>
            </a:prstGeom>
            <a:noFill/>
          </p:spPr>
          <p:txBody>
            <a:bodyPr wrap="square" rtlCol="0">
              <a:spAutoFit/>
            </a:bodyPr>
            <a:lstStyle/>
            <a:p>
              <a:r>
                <a:rPr lang="en-US" sz="800" dirty="0" smtClean="0"/>
                <a:t>      6h</a:t>
              </a:r>
              <a:endParaRPr lang="en-US" sz="800" dirty="0"/>
            </a:p>
          </p:txBody>
        </p:sp>
        <p:sp>
          <p:nvSpPr>
            <p:cNvPr id="15" name="TextBox 14"/>
            <p:cNvSpPr txBox="1"/>
            <p:nvPr/>
          </p:nvSpPr>
          <p:spPr>
            <a:xfrm>
              <a:off x="2154181" y="548512"/>
              <a:ext cx="538083" cy="257544"/>
            </a:xfrm>
            <a:prstGeom prst="rect">
              <a:avLst/>
            </a:prstGeom>
            <a:noFill/>
          </p:spPr>
          <p:txBody>
            <a:bodyPr wrap="square" rtlCol="0">
              <a:spAutoFit/>
            </a:bodyPr>
            <a:lstStyle/>
            <a:p>
              <a:r>
                <a:rPr lang="en-US" sz="800" dirty="0" smtClean="0"/>
                <a:t>   12h</a:t>
              </a:r>
              <a:endParaRPr lang="en-US" sz="800" dirty="0"/>
            </a:p>
          </p:txBody>
        </p:sp>
        <p:cxnSp>
          <p:nvCxnSpPr>
            <p:cNvPr id="16" name="Straight Connector 15"/>
            <p:cNvCxnSpPr/>
            <p:nvPr/>
          </p:nvCxnSpPr>
          <p:spPr>
            <a:xfrm>
              <a:off x="858857" y="507336"/>
              <a:ext cx="7621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1001773" y="271353"/>
              <a:ext cx="509461" cy="215444"/>
            </a:xfrm>
            <a:prstGeom prst="rect">
              <a:avLst/>
            </a:prstGeom>
            <a:noFill/>
          </p:spPr>
          <p:txBody>
            <a:bodyPr wrap="square" rtlCol="0">
              <a:spAutoFit/>
            </a:bodyPr>
            <a:lstStyle/>
            <a:p>
              <a:r>
                <a:rPr lang="en-US" sz="800" dirty="0" smtClean="0"/>
                <a:t>     LPS</a:t>
              </a:r>
              <a:endParaRPr lang="en-US" sz="800" dirty="0"/>
            </a:p>
          </p:txBody>
        </p:sp>
        <p:sp>
          <p:nvSpPr>
            <p:cNvPr id="18" name="TextBox 17"/>
            <p:cNvSpPr txBox="1"/>
            <p:nvPr/>
          </p:nvSpPr>
          <p:spPr>
            <a:xfrm>
              <a:off x="1855951" y="271354"/>
              <a:ext cx="648481" cy="215444"/>
            </a:xfrm>
            <a:prstGeom prst="rect">
              <a:avLst/>
            </a:prstGeom>
            <a:noFill/>
          </p:spPr>
          <p:txBody>
            <a:bodyPr wrap="square" rtlCol="0">
              <a:spAutoFit/>
            </a:bodyPr>
            <a:lstStyle/>
            <a:p>
              <a:r>
                <a:rPr lang="en-US" sz="800" dirty="0" smtClean="0"/>
                <a:t>      IFN-</a:t>
              </a:r>
              <a:r>
                <a:rPr lang="el-GR" sz="800" dirty="0" smtClean="0">
                  <a:latin typeface="Calibri"/>
                </a:rPr>
                <a:t>γ</a:t>
              </a:r>
              <a:endParaRPr lang="en-US" sz="800" dirty="0"/>
            </a:p>
          </p:txBody>
        </p:sp>
        <p:sp>
          <p:nvSpPr>
            <p:cNvPr id="19" name="TextBox 18"/>
            <p:cNvSpPr txBox="1"/>
            <p:nvPr/>
          </p:nvSpPr>
          <p:spPr>
            <a:xfrm>
              <a:off x="112625" y="917903"/>
              <a:ext cx="388248" cy="215444"/>
            </a:xfrm>
            <a:prstGeom prst="rect">
              <a:avLst/>
            </a:prstGeom>
            <a:noFill/>
          </p:spPr>
          <p:txBody>
            <a:bodyPr wrap="none" rtlCol="0">
              <a:spAutoFit/>
            </a:bodyPr>
            <a:lstStyle/>
            <a:p>
              <a:r>
                <a:rPr lang="en-US" sz="800" dirty="0" err="1" smtClean="0"/>
                <a:t>iNOS</a:t>
              </a:r>
              <a:endParaRPr lang="en-US" sz="800" dirty="0"/>
            </a:p>
          </p:txBody>
        </p:sp>
        <p:sp>
          <p:nvSpPr>
            <p:cNvPr id="20" name="TextBox 19"/>
            <p:cNvSpPr txBox="1"/>
            <p:nvPr/>
          </p:nvSpPr>
          <p:spPr>
            <a:xfrm>
              <a:off x="112625" y="1174689"/>
              <a:ext cx="461986" cy="215444"/>
            </a:xfrm>
            <a:prstGeom prst="rect">
              <a:avLst/>
            </a:prstGeom>
            <a:noFill/>
          </p:spPr>
          <p:txBody>
            <a:bodyPr wrap="none" rtlCol="0">
              <a:spAutoFit/>
            </a:bodyPr>
            <a:lstStyle/>
            <a:p>
              <a:r>
                <a:rPr lang="en-US" sz="800" dirty="0" smtClean="0"/>
                <a:t>HIF-1</a:t>
              </a:r>
              <a:r>
                <a:rPr lang="el-GR" sz="800" dirty="0" smtClean="0">
                  <a:latin typeface="Calibri"/>
                </a:rPr>
                <a:t>α</a:t>
              </a:r>
              <a:endParaRPr lang="en-US" sz="800" dirty="0"/>
            </a:p>
          </p:txBody>
        </p:sp>
        <p:sp>
          <p:nvSpPr>
            <p:cNvPr id="21" name="TextBox 20"/>
            <p:cNvSpPr txBox="1"/>
            <p:nvPr/>
          </p:nvSpPr>
          <p:spPr>
            <a:xfrm>
              <a:off x="112625" y="1359769"/>
              <a:ext cx="426720" cy="215444"/>
            </a:xfrm>
            <a:prstGeom prst="rect">
              <a:avLst/>
            </a:prstGeom>
            <a:noFill/>
          </p:spPr>
          <p:txBody>
            <a:bodyPr wrap="none" rtlCol="0">
              <a:spAutoFit/>
            </a:bodyPr>
            <a:lstStyle/>
            <a:p>
              <a:r>
                <a:rPr lang="en-US" sz="800" dirty="0" smtClean="0"/>
                <a:t>HK </a:t>
              </a:r>
              <a:r>
                <a:rPr lang="en-US" sz="800" dirty="0" smtClean="0">
                  <a:latin typeface="Arial"/>
                  <a:cs typeface="Arial"/>
                </a:rPr>
                <a:t>Ⅱ</a:t>
              </a:r>
              <a:endParaRPr lang="en-US" sz="800" dirty="0"/>
            </a:p>
          </p:txBody>
        </p:sp>
        <p:sp>
          <p:nvSpPr>
            <p:cNvPr id="22" name="TextBox 21"/>
            <p:cNvSpPr txBox="1"/>
            <p:nvPr/>
          </p:nvSpPr>
          <p:spPr>
            <a:xfrm>
              <a:off x="112625" y="1644745"/>
              <a:ext cx="404278" cy="215444"/>
            </a:xfrm>
            <a:prstGeom prst="rect">
              <a:avLst/>
            </a:prstGeom>
            <a:noFill/>
          </p:spPr>
          <p:txBody>
            <a:bodyPr wrap="none" rtlCol="0">
              <a:spAutoFit/>
            </a:bodyPr>
            <a:lstStyle/>
            <a:p>
              <a:r>
                <a:rPr lang="en-US" sz="800" dirty="0" err="1" smtClean="0"/>
                <a:t>LDHa</a:t>
              </a:r>
              <a:endParaRPr lang="en-US" sz="800" dirty="0"/>
            </a:p>
          </p:txBody>
        </p:sp>
        <p:sp>
          <p:nvSpPr>
            <p:cNvPr id="23" name="TextBox 22"/>
            <p:cNvSpPr txBox="1"/>
            <p:nvPr/>
          </p:nvSpPr>
          <p:spPr>
            <a:xfrm>
              <a:off x="112625" y="1884188"/>
              <a:ext cx="584537" cy="257544"/>
            </a:xfrm>
            <a:prstGeom prst="rect">
              <a:avLst/>
            </a:prstGeom>
            <a:noFill/>
          </p:spPr>
          <p:txBody>
            <a:bodyPr wrap="none" rtlCol="0">
              <a:spAutoFit/>
            </a:bodyPr>
            <a:lstStyle/>
            <a:p>
              <a:r>
                <a:rPr lang="el-GR" sz="800" dirty="0" smtClean="0">
                  <a:latin typeface="Calibri"/>
                </a:rPr>
                <a:t>β</a:t>
              </a:r>
              <a:r>
                <a:rPr lang="en-US" sz="800" dirty="0" smtClean="0">
                  <a:latin typeface="Calibri"/>
                </a:rPr>
                <a:t>-actin </a:t>
              </a:r>
              <a:endParaRPr lang="en-US" sz="800" dirty="0"/>
            </a:p>
          </p:txBody>
        </p:sp>
        <p:cxnSp>
          <p:nvCxnSpPr>
            <p:cNvPr id="24" name="Straight Connector 23"/>
            <p:cNvCxnSpPr/>
            <p:nvPr/>
          </p:nvCxnSpPr>
          <p:spPr>
            <a:xfrm>
              <a:off x="1307307" y="722780"/>
              <a:ext cx="3246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a:off x="1753010" y="722780"/>
              <a:ext cx="3246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a:off x="2185019" y="722780"/>
              <a:ext cx="32463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a:off x="1753010" y="507336"/>
              <a:ext cx="7621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28"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327000" y="3810000"/>
            <a:ext cx="30550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29" name="Picture 4"/>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1143000" y="685800"/>
            <a:ext cx="23945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0" name="Picture 5"/>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5478650" y="685800"/>
            <a:ext cx="320815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1" name="TextBox 30"/>
          <p:cNvSpPr txBox="1"/>
          <p:nvPr/>
        </p:nvSpPr>
        <p:spPr>
          <a:xfrm>
            <a:off x="542926" y="304800"/>
            <a:ext cx="295274" cy="369332"/>
          </a:xfrm>
          <a:prstGeom prst="rect">
            <a:avLst/>
          </a:prstGeom>
          <a:noFill/>
        </p:spPr>
        <p:txBody>
          <a:bodyPr wrap="none" rtlCol="0">
            <a:spAutoFit/>
          </a:bodyPr>
          <a:lstStyle/>
          <a:p>
            <a:r>
              <a:rPr lang="en-US" dirty="0"/>
              <a:t>a</a:t>
            </a:r>
          </a:p>
        </p:txBody>
      </p:sp>
      <p:sp>
        <p:nvSpPr>
          <p:cNvPr id="32" name="TextBox 31"/>
          <p:cNvSpPr txBox="1"/>
          <p:nvPr/>
        </p:nvSpPr>
        <p:spPr>
          <a:xfrm>
            <a:off x="5033963" y="304800"/>
            <a:ext cx="306494" cy="369332"/>
          </a:xfrm>
          <a:prstGeom prst="rect">
            <a:avLst/>
          </a:prstGeom>
          <a:noFill/>
        </p:spPr>
        <p:txBody>
          <a:bodyPr wrap="none" rtlCol="0">
            <a:spAutoFit/>
          </a:bodyPr>
          <a:lstStyle/>
          <a:p>
            <a:r>
              <a:rPr lang="en-US" dirty="0" smtClean="0"/>
              <a:t>b</a:t>
            </a:r>
            <a:endParaRPr lang="en-US" dirty="0"/>
          </a:p>
        </p:txBody>
      </p:sp>
      <p:sp>
        <p:nvSpPr>
          <p:cNvPr id="33" name="TextBox 32"/>
          <p:cNvSpPr txBox="1"/>
          <p:nvPr/>
        </p:nvSpPr>
        <p:spPr>
          <a:xfrm>
            <a:off x="536468" y="3581400"/>
            <a:ext cx="282450" cy="369332"/>
          </a:xfrm>
          <a:prstGeom prst="rect">
            <a:avLst/>
          </a:prstGeom>
          <a:noFill/>
        </p:spPr>
        <p:txBody>
          <a:bodyPr wrap="none" rtlCol="0">
            <a:spAutoFit/>
          </a:bodyPr>
          <a:lstStyle/>
          <a:p>
            <a:r>
              <a:rPr lang="en-US" dirty="0" smtClean="0"/>
              <a:t>c</a:t>
            </a:r>
            <a:endParaRPr lang="en-US" dirty="0"/>
          </a:p>
        </p:txBody>
      </p:sp>
      <p:sp>
        <p:nvSpPr>
          <p:cNvPr id="34" name="TextBox 33"/>
          <p:cNvSpPr txBox="1"/>
          <p:nvPr/>
        </p:nvSpPr>
        <p:spPr>
          <a:xfrm>
            <a:off x="4953000" y="3657600"/>
            <a:ext cx="306494" cy="369332"/>
          </a:xfrm>
          <a:prstGeom prst="rect">
            <a:avLst/>
          </a:prstGeom>
          <a:noFill/>
        </p:spPr>
        <p:txBody>
          <a:bodyPr wrap="none" rtlCol="0">
            <a:spAutoFit/>
          </a:bodyPr>
          <a:lstStyle/>
          <a:p>
            <a:r>
              <a:rPr lang="en-US" dirty="0" smtClean="0"/>
              <a:t>d</a:t>
            </a:r>
            <a:endParaRPr lang="en-US" dirty="0"/>
          </a:p>
        </p:txBody>
      </p:sp>
      <p:sp>
        <p:nvSpPr>
          <p:cNvPr id="35" name="TextBox 99"/>
          <p:cNvSpPr txBox="1"/>
          <p:nvPr/>
        </p:nvSpPr>
        <p:spPr>
          <a:xfrm>
            <a:off x="-76200" y="-76200"/>
            <a:ext cx="199496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Figure </a:t>
            </a:r>
            <a:r>
              <a:rPr lang="en-US" sz="1400" b="1" dirty="0" smtClean="0"/>
              <a:t>S7</a:t>
            </a:r>
            <a:endParaRPr lang="en-US" sz="1400" b="1" dirty="0"/>
          </a:p>
        </p:txBody>
      </p:sp>
    </p:spTree>
    <p:extLst>
      <p:ext uri="{BB962C8B-B14F-4D97-AF65-F5344CB8AC3E}">
        <p14:creationId xmlns:p14="http://schemas.microsoft.com/office/powerpoint/2010/main" val="123405046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p:cNvGrpSpPr/>
          <p:nvPr/>
        </p:nvGrpSpPr>
        <p:grpSpPr>
          <a:xfrm>
            <a:off x="503999" y="2514600"/>
            <a:ext cx="2585645" cy="2082748"/>
            <a:chOff x="0" y="0"/>
            <a:chExt cx="3762374" cy="3233615"/>
          </a:xfrm>
        </p:grpSpPr>
        <p:pic>
          <p:nvPicPr>
            <p:cNvPr id="69" name="Picture 68"/>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66799" y="1027680"/>
              <a:ext cx="2695575" cy="23610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0" name="Picture 69"/>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6799" y="1399264"/>
              <a:ext cx="2695575" cy="2908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 name="Picture 70"/>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66799" y="1797825"/>
              <a:ext cx="2695575" cy="34906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2" name="TextBox 21"/>
            <p:cNvSpPr txBox="1"/>
            <p:nvPr/>
          </p:nvSpPr>
          <p:spPr>
            <a:xfrm>
              <a:off x="437306" y="985802"/>
              <a:ext cx="388313" cy="215460"/>
            </a:xfrm>
            <a:prstGeom prst="rect">
              <a:avLst/>
            </a:prstGeom>
            <a:noFill/>
          </p:spPr>
          <p:txBody>
            <a:bodyPr wrap="none" rtlCol="0">
              <a:spAutoFit/>
            </a:bodyPr>
            <a:lstStyle/>
            <a:p>
              <a:pPr>
                <a:spcAft>
                  <a:spcPts val="0"/>
                </a:spcAft>
              </a:pPr>
              <a:r>
                <a:rPr lang="en-US" sz="800" kern="1200" dirty="0" err="1">
                  <a:solidFill>
                    <a:srgbClr val="000000"/>
                  </a:solidFill>
                  <a:effectLst/>
                  <a:latin typeface="Calibri"/>
                  <a:ea typeface="Times New Roman"/>
                  <a:cs typeface="Times New Roman"/>
                </a:rPr>
                <a:t>iNOS</a:t>
              </a:r>
              <a:endParaRPr lang="en-US" sz="800" dirty="0">
                <a:effectLst/>
                <a:latin typeface="Times New Roman"/>
                <a:ea typeface="Times New Roman"/>
              </a:endParaRPr>
            </a:p>
          </p:txBody>
        </p:sp>
        <p:sp>
          <p:nvSpPr>
            <p:cNvPr id="73" name="TextBox 22"/>
            <p:cNvSpPr txBox="1"/>
            <p:nvPr/>
          </p:nvSpPr>
          <p:spPr>
            <a:xfrm>
              <a:off x="437306" y="1813944"/>
              <a:ext cx="426793" cy="215460"/>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HK </a:t>
              </a:r>
              <a:r>
                <a:rPr lang="en-US" sz="800" kern="1200" dirty="0">
                  <a:solidFill>
                    <a:srgbClr val="000000"/>
                  </a:solidFill>
                  <a:effectLst/>
                  <a:latin typeface="MS Gothic"/>
                  <a:ea typeface="Times New Roman"/>
                  <a:cs typeface="MS Gothic"/>
                </a:rPr>
                <a:t>Ⅱ</a:t>
              </a:r>
              <a:endParaRPr lang="en-US" sz="800" dirty="0">
                <a:effectLst/>
                <a:latin typeface="Times New Roman"/>
                <a:ea typeface="Times New Roman"/>
              </a:endParaRPr>
            </a:p>
          </p:txBody>
        </p:sp>
        <p:sp>
          <p:nvSpPr>
            <p:cNvPr id="74" name="TextBox 23"/>
            <p:cNvSpPr txBox="1"/>
            <p:nvPr/>
          </p:nvSpPr>
          <p:spPr>
            <a:xfrm>
              <a:off x="437306" y="1361872"/>
              <a:ext cx="462064" cy="215460"/>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HIF-1</a:t>
              </a:r>
              <a:r>
                <a:rPr lang="el-GR" sz="800" kern="1200" dirty="0">
                  <a:solidFill>
                    <a:srgbClr val="000000"/>
                  </a:solidFill>
                  <a:effectLst/>
                  <a:latin typeface="Calibri"/>
                  <a:ea typeface="Times New Roman"/>
                  <a:cs typeface="Times New Roman"/>
                </a:rPr>
                <a:t>α</a:t>
              </a:r>
              <a:endParaRPr lang="en-US" sz="800" dirty="0">
                <a:effectLst/>
                <a:latin typeface="Times New Roman"/>
                <a:ea typeface="Times New Roman"/>
              </a:endParaRPr>
            </a:p>
          </p:txBody>
        </p:sp>
        <p:pic>
          <p:nvPicPr>
            <p:cNvPr id="75" name="Picture 74"/>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1066798" y="2282923"/>
              <a:ext cx="2695575" cy="2788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6" name="TextBox 24"/>
            <p:cNvSpPr txBox="1"/>
            <p:nvPr/>
          </p:nvSpPr>
          <p:spPr>
            <a:xfrm>
              <a:off x="437306" y="2255636"/>
              <a:ext cx="404345" cy="215460"/>
            </a:xfrm>
            <a:prstGeom prst="rect">
              <a:avLst/>
            </a:prstGeom>
            <a:noFill/>
          </p:spPr>
          <p:txBody>
            <a:bodyPr wrap="none" rtlCol="0">
              <a:spAutoFit/>
            </a:bodyPr>
            <a:lstStyle/>
            <a:p>
              <a:pPr>
                <a:spcAft>
                  <a:spcPts val="0"/>
                </a:spcAft>
              </a:pPr>
              <a:r>
                <a:rPr lang="en-US" sz="800" kern="1200" dirty="0" err="1">
                  <a:solidFill>
                    <a:srgbClr val="000000"/>
                  </a:solidFill>
                  <a:effectLst/>
                  <a:latin typeface="Calibri"/>
                  <a:ea typeface="Times New Roman"/>
                  <a:cs typeface="Times New Roman"/>
                </a:rPr>
                <a:t>LDHa</a:t>
              </a:r>
              <a:endParaRPr lang="en-US" sz="800" dirty="0">
                <a:effectLst/>
                <a:latin typeface="Times New Roman"/>
                <a:ea typeface="Times New Roman"/>
              </a:endParaRPr>
            </a:p>
          </p:txBody>
        </p:sp>
        <p:pic>
          <p:nvPicPr>
            <p:cNvPr id="77" name="Picture 76"/>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066798" y="2688507"/>
              <a:ext cx="2695575" cy="2995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8" name="TextBox 26"/>
            <p:cNvSpPr txBox="1"/>
            <p:nvPr/>
          </p:nvSpPr>
          <p:spPr>
            <a:xfrm>
              <a:off x="437306" y="2642085"/>
              <a:ext cx="725884" cy="334492"/>
            </a:xfrm>
            <a:prstGeom prst="rect">
              <a:avLst/>
            </a:prstGeom>
            <a:noFill/>
          </p:spPr>
          <p:txBody>
            <a:bodyPr wrap="none" rtlCol="0">
              <a:spAutoFit/>
            </a:bodyPr>
            <a:lstStyle/>
            <a:p>
              <a:pPr>
                <a:spcAft>
                  <a:spcPts val="0"/>
                </a:spcAft>
              </a:pPr>
              <a:r>
                <a:rPr lang="el-GR" sz="800" kern="1200" dirty="0">
                  <a:solidFill>
                    <a:srgbClr val="000000"/>
                  </a:solidFill>
                  <a:effectLst/>
                  <a:latin typeface="Calibri"/>
                  <a:ea typeface="Times New Roman"/>
                  <a:cs typeface="Times New Roman"/>
                </a:rPr>
                <a:t>β</a:t>
              </a:r>
              <a:r>
                <a:rPr lang="en-US" sz="800" kern="1200" dirty="0" smtClean="0">
                  <a:solidFill>
                    <a:srgbClr val="000000"/>
                  </a:solidFill>
                  <a:effectLst/>
                  <a:latin typeface="Calibri"/>
                  <a:ea typeface="Times New Roman"/>
                  <a:cs typeface="Times New Roman"/>
                </a:rPr>
                <a:t>-actin </a:t>
              </a:r>
              <a:endParaRPr lang="en-US" sz="800" dirty="0">
                <a:effectLst/>
                <a:latin typeface="Times New Roman"/>
                <a:ea typeface="Times New Roman"/>
              </a:endParaRPr>
            </a:p>
          </p:txBody>
        </p:sp>
        <p:sp>
          <p:nvSpPr>
            <p:cNvPr id="79" name="TextBox 27"/>
            <p:cNvSpPr txBox="1"/>
            <p:nvPr/>
          </p:nvSpPr>
          <p:spPr>
            <a:xfrm>
              <a:off x="0" y="667045"/>
              <a:ext cx="3760065" cy="334492"/>
            </a:xfrm>
            <a:prstGeom prst="rect">
              <a:avLst/>
            </a:prstGeom>
            <a:noFill/>
          </p:spPr>
          <p:txBody>
            <a:bodyPr wrap="square" rtlCol="0">
              <a:spAutoFit/>
            </a:bodyPr>
            <a:lstStyle/>
            <a:p>
              <a:pPr>
                <a:spcAft>
                  <a:spcPts val="0"/>
                </a:spcAft>
              </a:pP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a:t>
              </a:r>
              <a:r>
                <a:rPr lang="en-US" sz="800" kern="1200" dirty="0">
                  <a:solidFill>
                    <a:srgbClr val="000000"/>
                  </a:solidFill>
                  <a:effectLst/>
                  <a:latin typeface="Calibri"/>
                  <a:ea typeface="Times New Roman"/>
                  <a:cs typeface="Times New Roman"/>
                </a:rPr>
                <a:t>FX11 </a:t>
              </a:r>
              <a:r>
                <a:rPr lang="en-US" sz="800" kern="1200" dirty="0" smtClean="0">
                  <a:solidFill>
                    <a:srgbClr val="000000"/>
                  </a:solidFill>
                  <a:effectLst/>
                  <a:latin typeface="Calibri"/>
                  <a:ea typeface="Times New Roman"/>
                  <a:cs typeface="Times New Roman"/>
                </a:rPr>
                <a:t>      -       -       +        -       +       -       +        -      + </a:t>
              </a:r>
              <a:endParaRPr lang="en-US" sz="800" dirty="0">
                <a:effectLst/>
                <a:latin typeface="Times New Roman"/>
                <a:ea typeface="Times New Roman"/>
              </a:endParaRPr>
            </a:p>
          </p:txBody>
        </p:sp>
        <p:cxnSp>
          <p:nvCxnSpPr>
            <p:cNvPr id="80" name="Straight Connector 79"/>
            <p:cNvCxnSpPr/>
            <p:nvPr/>
          </p:nvCxnSpPr>
          <p:spPr>
            <a:xfrm>
              <a:off x="1437741" y="675184"/>
              <a:ext cx="45064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a:off x="2033097" y="675184"/>
              <a:ext cx="45064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a:off x="2608719" y="675184"/>
              <a:ext cx="45064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3190348" y="668526"/>
              <a:ext cx="45064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TextBox 32"/>
            <p:cNvSpPr txBox="1"/>
            <p:nvPr/>
          </p:nvSpPr>
          <p:spPr>
            <a:xfrm>
              <a:off x="1435214" y="405324"/>
              <a:ext cx="588169" cy="334492"/>
            </a:xfrm>
            <a:prstGeom prst="rect">
              <a:avLst/>
            </a:prstGeom>
            <a:noFill/>
          </p:spPr>
          <p:txBody>
            <a:bodyPr wrap="square" rtlCol="0">
              <a:spAutoFit/>
            </a:bodyPr>
            <a:lstStyle/>
            <a:p>
              <a:pPr>
                <a:spcAft>
                  <a:spcPts val="0"/>
                </a:spcAft>
              </a:pPr>
              <a:r>
                <a:rPr lang="en-US" sz="800" kern="1200" dirty="0" smtClean="0">
                  <a:solidFill>
                    <a:srgbClr val="000000"/>
                  </a:solidFill>
                  <a:effectLst/>
                  <a:latin typeface="Calibri"/>
                  <a:ea typeface="Times New Roman"/>
                  <a:cs typeface="Times New Roman"/>
                </a:rPr>
                <a:t>6h</a:t>
              </a:r>
              <a:endParaRPr lang="en-US" sz="800" dirty="0">
                <a:effectLst/>
                <a:latin typeface="Times New Roman"/>
                <a:ea typeface="Times New Roman"/>
              </a:endParaRPr>
            </a:p>
          </p:txBody>
        </p:sp>
        <p:sp>
          <p:nvSpPr>
            <p:cNvPr id="86" name="TextBox 33"/>
            <p:cNvSpPr txBox="1"/>
            <p:nvPr/>
          </p:nvSpPr>
          <p:spPr>
            <a:xfrm>
              <a:off x="1989607" y="419384"/>
              <a:ext cx="501163" cy="215460"/>
            </a:xfrm>
            <a:prstGeom prst="rect">
              <a:avLst/>
            </a:prstGeom>
            <a:noFill/>
          </p:spPr>
          <p:txBody>
            <a:bodyPr wrap="square" rtlCol="0">
              <a:spAutoFit/>
            </a:bodyPr>
            <a:lstStyle/>
            <a:p>
              <a:pPr>
                <a:spcAft>
                  <a:spcPts val="0"/>
                </a:spcAft>
              </a:pPr>
              <a:r>
                <a:rPr lang="en-US" sz="800" kern="1200" dirty="0">
                  <a:solidFill>
                    <a:srgbClr val="000000"/>
                  </a:solidFill>
                  <a:effectLst/>
                  <a:latin typeface="Calibri"/>
                  <a:ea typeface="Times New Roman"/>
                  <a:cs typeface="Times New Roman"/>
                </a:rPr>
                <a:t>12h</a:t>
              </a:r>
              <a:endParaRPr lang="en-US" sz="800" dirty="0">
                <a:effectLst/>
                <a:latin typeface="Times New Roman"/>
                <a:ea typeface="Times New Roman"/>
              </a:endParaRPr>
            </a:p>
          </p:txBody>
        </p:sp>
        <p:sp>
          <p:nvSpPr>
            <p:cNvPr id="87" name="TextBox 34"/>
            <p:cNvSpPr txBox="1"/>
            <p:nvPr/>
          </p:nvSpPr>
          <p:spPr>
            <a:xfrm>
              <a:off x="2630111" y="422997"/>
              <a:ext cx="664852" cy="334492"/>
            </a:xfrm>
            <a:prstGeom prst="rect">
              <a:avLst/>
            </a:prstGeom>
            <a:noFill/>
          </p:spPr>
          <p:txBody>
            <a:bodyPr wrap="square" rtlCol="0">
              <a:spAutoFit/>
            </a:bodyPr>
            <a:lstStyle/>
            <a:p>
              <a:pPr>
                <a:spcAft>
                  <a:spcPts val="0"/>
                </a:spcAft>
              </a:pPr>
              <a:r>
                <a:rPr lang="en-US" sz="800" kern="1200" dirty="0">
                  <a:solidFill>
                    <a:srgbClr val="000000"/>
                  </a:solidFill>
                  <a:effectLst/>
                  <a:latin typeface="Calibri"/>
                  <a:ea typeface="Times New Roman"/>
                  <a:cs typeface="Times New Roman"/>
                </a:rPr>
                <a:t>6h</a:t>
              </a:r>
              <a:endParaRPr lang="en-US" sz="800" dirty="0">
                <a:effectLst/>
                <a:latin typeface="Times New Roman"/>
                <a:ea typeface="Times New Roman"/>
              </a:endParaRPr>
            </a:p>
          </p:txBody>
        </p:sp>
        <p:sp>
          <p:nvSpPr>
            <p:cNvPr id="88" name="TextBox 35"/>
            <p:cNvSpPr txBox="1"/>
            <p:nvPr/>
          </p:nvSpPr>
          <p:spPr>
            <a:xfrm>
              <a:off x="3161093" y="412085"/>
              <a:ext cx="501163" cy="215459"/>
            </a:xfrm>
            <a:prstGeom prst="rect">
              <a:avLst/>
            </a:prstGeom>
            <a:noFill/>
          </p:spPr>
          <p:txBody>
            <a:bodyPr wrap="square" rtlCol="0">
              <a:spAutoFit/>
            </a:bodyPr>
            <a:lstStyle/>
            <a:p>
              <a:pPr>
                <a:spcAft>
                  <a:spcPts val="0"/>
                </a:spcAft>
              </a:pPr>
              <a:r>
                <a:rPr lang="en-US" sz="800" kern="1200">
                  <a:solidFill>
                    <a:srgbClr val="000000"/>
                  </a:solidFill>
                  <a:effectLst/>
                  <a:latin typeface="Calibri"/>
                  <a:ea typeface="Times New Roman"/>
                  <a:cs typeface="Times New Roman"/>
                </a:rPr>
                <a:t>12h</a:t>
              </a:r>
              <a:endParaRPr lang="en-US" sz="800">
                <a:effectLst/>
                <a:latin typeface="Times New Roman"/>
                <a:ea typeface="Times New Roman"/>
              </a:endParaRPr>
            </a:p>
          </p:txBody>
        </p:sp>
        <p:cxnSp>
          <p:nvCxnSpPr>
            <p:cNvPr id="89" name="Straight Connector 88"/>
            <p:cNvCxnSpPr/>
            <p:nvPr/>
          </p:nvCxnSpPr>
          <p:spPr>
            <a:xfrm>
              <a:off x="1420857" y="312990"/>
              <a:ext cx="9937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2608719" y="323347"/>
              <a:ext cx="9937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92" name="TextBox 38"/>
            <p:cNvSpPr txBox="1"/>
            <p:nvPr/>
          </p:nvSpPr>
          <p:spPr>
            <a:xfrm>
              <a:off x="1671574" y="10527"/>
              <a:ext cx="474506" cy="215459"/>
            </a:xfrm>
            <a:prstGeom prst="rect">
              <a:avLst/>
            </a:prstGeom>
            <a:noFill/>
          </p:spPr>
          <p:txBody>
            <a:bodyPr wrap="square" rtlCol="0">
              <a:spAutoFit/>
            </a:bodyPr>
            <a:lstStyle/>
            <a:p>
              <a:pPr>
                <a:spcAft>
                  <a:spcPts val="0"/>
                </a:spcAft>
              </a:pPr>
              <a:r>
                <a:rPr lang="en-US" sz="800" kern="1200">
                  <a:solidFill>
                    <a:srgbClr val="000000"/>
                  </a:solidFill>
                  <a:effectLst/>
                  <a:latin typeface="Calibri"/>
                  <a:ea typeface="Times New Roman"/>
                  <a:cs typeface="Times New Roman"/>
                </a:rPr>
                <a:t>LPS</a:t>
              </a:r>
              <a:endParaRPr lang="en-US" sz="800">
                <a:effectLst/>
                <a:latin typeface="Times New Roman"/>
                <a:ea typeface="Times New Roman"/>
              </a:endParaRPr>
            </a:p>
          </p:txBody>
        </p:sp>
        <p:sp>
          <p:nvSpPr>
            <p:cNvPr id="93" name="TextBox 39"/>
            <p:cNvSpPr txBox="1"/>
            <p:nvPr/>
          </p:nvSpPr>
          <p:spPr>
            <a:xfrm>
              <a:off x="2834042" y="0"/>
              <a:ext cx="603987" cy="215459"/>
            </a:xfrm>
            <a:prstGeom prst="rect">
              <a:avLst/>
            </a:prstGeom>
            <a:noFill/>
          </p:spPr>
          <p:txBody>
            <a:bodyPr wrap="square" rtlCol="0">
              <a:spAutoFit/>
            </a:bodyPr>
            <a:lstStyle/>
            <a:p>
              <a:pPr>
                <a:spcAft>
                  <a:spcPts val="0"/>
                </a:spcAft>
              </a:pPr>
              <a:r>
                <a:rPr lang="en-US" sz="800" kern="1200" dirty="0">
                  <a:solidFill>
                    <a:srgbClr val="000000"/>
                  </a:solidFill>
                  <a:effectLst/>
                  <a:latin typeface="Calibri"/>
                  <a:ea typeface="Times New Roman"/>
                  <a:cs typeface="Times New Roman"/>
                </a:rPr>
                <a:t>IFN-</a:t>
              </a:r>
              <a:r>
                <a:rPr lang="el-GR" sz="800" kern="1200" dirty="0">
                  <a:solidFill>
                    <a:srgbClr val="000000"/>
                  </a:solidFill>
                  <a:effectLst/>
                  <a:latin typeface="Calibri"/>
                  <a:ea typeface="Times New Roman"/>
                  <a:cs typeface="Times New Roman"/>
                </a:rPr>
                <a:t>γ</a:t>
              </a:r>
              <a:endParaRPr lang="en-US" sz="800" dirty="0">
                <a:effectLst/>
                <a:latin typeface="Times New Roman"/>
                <a:ea typeface="Times New Roman"/>
              </a:endParaRPr>
            </a:p>
          </p:txBody>
        </p:sp>
        <p:sp>
          <p:nvSpPr>
            <p:cNvPr id="94" name="TextBox 7168"/>
            <p:cNvSpPr txBox="1"/>
            <p:nvPr/>
          </p:nvSpPr>
          <p:spPr>
            <a:xfrm>
              <a:off x="1845293" y="3018156"/>
              <a:ext cx="622392" cy="215459"/>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RAW264.7</a:t>
              </a:r>
              <a:endParaRPr lang="en-US" sz="800" dirty="0">
                <a:effectLst/>
                <a:latin typeface="Times New Roman"/>
                <a:ea typeface="Times New Roman"/>
              </a:endParaRPr>
            </a:p>
          </p:txBody>
        </p:sp>
      </p:grpSp>
      <p:grpSp>
        <p:nvGrpSpPr>
          <p:cNvPr id="4" name="Group 3"/>
          <p:cNvGrpSpPr/>
          <p:nvPr/>
        </p:nvGrpSpPr>
        <p:grpSpPr>
          <a:xfrm>
            <a:off x="3533253" y="5109618"/>
            <a:ext cx="2192300" cy="1508772"/>
            <a:chOff x="4986665" y="2826457"/>
            <a:chExt cx="2192300" cy="1508772"/>
          </a:xfrm>
        </p:grpSpPr>
        <p:pic>
          <p:nvPicPr>
            <p:cNvPr id="116" name="Picture 115"/>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423992" y="3261786"/>
              <a:ext cx="1390563" cy="29233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7" name="Picture 116"/>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5423992" y="4027767"/>
              <a:ext cx="1401427" cy="3074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22" name="Picture 121"/>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5423992" y="3653271"/>
              <a:ext cx="1401427" cy="307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23" name="TextBox 13"/>
            <p:cNvSpPr txBox="1"/>
            <p:nvPr/>
          </p:nvSpPr>
          <p:spPr>
            <a:xfrm>
              <a:off x="4986665" y="3241466"/>
              <a:ext cx="218816" cy="194254"/>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p-stat1</a:t>
              </a:r>
              <a:endParaRPr lang="en-US" sz="800" dirty="0">
                <a:effectLst/>
                <a:latin typeface="Times New Roman"/>
                <a:ea typeface="Times New Roman"/>
              </a:endParaRPr>
            </a:p>
          </p:txBody>
        </p:sp>
        <p:sp>
          <p:nvSpPr>
            <p:cNvPr id="124" name="TextBox 14"/>
            <p:cNvSpPr txBox="1"/>
            <p:nvPr/>
          </p:nvSpPr>
          <p:spPr>
            <a:xfrm>
              <a:off x="4986665" y="3640640"/>
              <a:ext cx="179324" cy="194254"/>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stat1</a:t>
              </a:r>
              <a:endParaRPr lang="en-US" sz="800" dirty="0">
                <a:effectLst/>
                <a:latin typeface="Times New Roman"/>
                <a:ea typeface="Times New Roman"/>
              </a:endParaRPr>
            </a:p>
          </p:txBody>
        </p:sp>
        <p:sp>
          <p:nvSpPr>
            <p:cNvPr id="125" name="TextBox 15"/>
            <p:cNvSpPr txBox="1"/>
            <p:nvPr/>
          </p:nvSpPr>
          <p:spPr>
            <a:xfrm>
              <a:off x="4986665" y="4014861"/>
              <a:ext cx="217353" cy="194254"/>
            </a:xfrm>
            <a:prstGeom prst="rect">
              <a:avLst/>
            </a:prstGeom>
            <a:noFill/>
          </p:spPr>
          <p:txBody>
            <a:bodyPr wrap="none" rtlCol="0">
              <a:spAutoFit/>
            </a:bodyPr>
            <a:lstStyle/>
            <a:p>
              <a:pPr>
                <a:spcAft>
                  <a:spcPts val="0"/>
                </a:spcAft>
              </a:pPr>
              <a:r>
                <a:rPr lang="el-GR" sz="800" kern="1200" dirty="0">
                  <a:solidFill>
                    <a:srgbClr val="000000"/>
                  </a:solidFill>
                  <a:effectLst/>
                  <a:latin typeface="Calibri"/>
                  <a:ea typeface="Times New Roman"/>
                  <a:cs typeface="Times New Roman"/>
                </a:rPr>
                <a:t>β</a:t>
              </a:r>
              <a:r>
                <a:rPr lang="en-US" sz="800" kern="1200" dirty="0">
                  <a:solidFill>
                    <a:srgbClr val="000000"/>
                  </a:solidFill>
                  <a:effectLst/>
                  <a:latin typeface="Calibri"/>
                  <a:ea typeface="Times New Roman"/>
                  <a:cs typeface="Times New Roman"/>
                </a:rPr>
                <a:t>-actin</a:t>
              </a:r>
              <a:endParaRPr lang="en-US" sz="800" dirty="0">
                <a:effectLst/>
                <a:latin typeface="Times New Roman"/>
                <a:ea typeface="Times New Roman"/>
              </a:endParaRPr>
            </a:p>
          </p:txBody>
        </p:sp>
        <p:grpSp>
          <p:nvGrpSpPr>
            <p:cNvPr id="130" name="Group 129"/>
            <p:cNvGrpSpPr/>
            <p:nvPr/>
          </p:nvGrpSpPr>
          <p:grpSpPr>
            <a:xfrm>
              <a:off x="5066376" y="2826457"/>
              <a:ext cx="2112589" cy="457200"/>
              <a:chOff x="405298" y="416857"/>
              <a:chExt cx="4386625" cy="507124"/>
            </a:xfrm>
          </p:grpSpPr>
          <p:sp>
            <p:nvSpPr>
              <p:cNvPr id="141" name="TextBox 21"/>
              <p:cNvSpPr txBox="1"/>
              <p:nvPr/>
            </p:nvSpPr>
            <p:spPr>
              <a:xfrm>
                <a:off x="453583" y="685012"/>
                <a:ext cx="4338340" cy="238969"/>
              </a:xfrm>
              <a:prstGeom prst="rect">
                <a:avLst/>
              </a:prstGeom>
              <a:noFill/>
            </p:spPr>
            <p:txBody>
              <a:bodyPr wrap="square" rtlCol="0">
                <a:spAutoFit/>
              </a:bodyPr>
              <a:lstStyle/>
              <a:p>
                <a:pPr>
                  <a:spcAft>
                    <a:spcPts val="0"/>
                  </a:spcAft>
                </a:pPr>
                <a:r>
                  <a:rPr lang="en-US" sz="800" kern="1200" dirty="0">
                    <a:solidFill>
                      <a:srgbClr val="000000"/>
                    </a:solidFill>
                    <a:effectLst/>
                    <a:latin typeface="Calibri"/>
                    <a:ea typeface="Times New Roman"/>
                    <a:cs typeface="Times New Roman"/>
                  </a:rPr>
                  <a:t>FX11     </a:t>
                </a:r>
                <a:r>
                  <a:rPr lang="en-US" sz="800" kern="1200" dirty="0" smtClean="0">
                    <a:solidFill>
                      <a:srgbClr val="000000"/>
                    </a:solidFill>
                    <a:effectLst/>
                    <a:latin typeface="Calibri"/>
                    <a:ea typeface="Times New Roman"/>
                    <a:cs typeface="Times New Roman"/>
                  </a:rPr>
                  <a:t>-     -     +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a:t>
                </a:r>
                <a:endParaRPr lang="en-US" sz="800" dirty="0">
                  <a:effectLst/>
                  <a:latin typeface="Times New Roman"/>
                  <a:ea typeface="Times New Roman"/>
                </a:endParaRPr>
              </a:p>
            </p:txBody>
          </p:sp>
          <p:sp>
            <p:nvSpPr>
              <p:cNvPr id="142" name="TextBox 22"/>
              <p:cNvSpPr txBox="1"/>
              <p:nvPr/>
            </p:nvSpPr>
            <p:spPr>
              <a:xfrm>
                <a:off x="405298" y="416857"/>
                <a:ext cx="4343400" cy="238969"/>
              </a:xfrm>
              <a:prstGeom prst="rect">
                <a:avLst/>
              </a:prstGeom>
              <a:noFill/>
            </p:spPr>
            <p:txBody>
              <a:bodyPr wrap="square" rtlCol="0">
                <a:spAutoFit/>
              </a:bodyPr>
              <a:lstStyle/>
              <a:p>
                <a:pPr>
                  <a:spcAft>
                    <a:spcPts val="0"/>
                  </a:spcAft>
                </a:pPr>
                <a:r>
                  <a:rPr lang="en-US" sz="800" kern="1200" dirty="0">
                    <a:solidFill>
                      <a:srgbClr val="000000"/>
                    </a:solidFill>
                    <a:effectLst/>
                    <a:latin typeface="Calibri"/>
                    <a:ea typeface="Times New Roman"/>
                    <a:cs typeface="Times New Roman"/>
                  </a:rPr>
                  <a:t>IFN-</a:t>
                </a:r>
                <a:r>
                  <a:rPr lang="el-GR" sz="800" kern="1200" dirty="0">
                    <a:solidFill>
                      <a:srgbClr val="000000"/>
                    </a:solidFill>
                    <a:effectLst/>
                    <a:latin typeface="Calibri"/>
                    <a:ea typeface="Times New Roman"/>
                    <a:cs typeface="Times New Roman"/>
                  </a:rPr>
                  <a:t>γ</a:t>
                </a:r>
                <a:r>
                  <a:rPr lang="en-US" sz="800" kern="1200" dirty="0">
                    <a:solidFill>
                      <a:srgbClr val="000000"/>
                    </a:solidFill>
                    <a:effectLst/>
                    <a:latin typeface="Calibri"/>
                    <a:ea typeface="Times New Roman"/>
                    <a:cs typeface="Times New Roman"/>
                  </a:rPr>
                  <a:t> (min)  </a:t>
                </a:r>
                <a:r>
                  <a:rPr lang="en-US" sz="800" kern="1200" dirty="0" smtClean="0">
                    <a:solidFill>
                      <a:srgbClr val="000000"/>
                    </a:solidFill>
                    <a:effectLst/>
                    <a:latin typeface="Calibri"/>
                    <a:ea typeface="Times New Roman"/>
                    <a:cs typeface="Times New Roman"/>
                  </a:rPr>
                  <a:t>30           60        180       360</a:t>
                </a:r>
                <a:endParaRPr lang="en-US" sz="800" dirty="0">
                  <a:effectLst/>
                  <a:latin typeface="Times New Roman"/>
                  <a:ea typeface="Times New Roman"/>
                </a:endParaRPr>
              </a:p>
            </p:txBody>
          </p:sp>
          <p:cxnSp>
            <p:nvCxnSpPr>
              <p:cNvPr id="143" name="Straight Connector 142"/>
              <p:cNvCxnSpPr/>
              <p:nvPr/>
            </p:nvCxnSpPr>
            <p:spPr>
              <a:xfrm>
                <a:off x="1580968" y="670419"/>
                <a:ext cx="43122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cxnSp>
          <p:nvCxnSpPr>
            <p:cNvPr id="131" name="Straight Connector 130"/>
            <p:cNvCxnSpPr/>
            <p:nvPr/>
          </p:nvCxnSpPr>
          <p:spPr>
            <a:xfrm>
              <a:off x="5957305" y="3055058"/>
              <a:ext cx="1967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6258329" y="3055058"/>
              <a:ext cx="1967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3" name="Straight Connector 132"/>
            <p:cNvCxnSpPr/>
            <p:nvPr/>
          </p:nvCxnSpPr>
          <p:spPr>
            <a:xfrm>
              <a:off x="6571206" y="3055058"/>
              <a:ext cx="196733"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149" name="Group 148"/>
          <p:cNvGrpSpPr/>
          <p:nvPr/>
        </p:nvGrpSpPr>
        <p:grpSpPr>
          <a:xfrm>
            <a:off x="3483988" y="2743200"/>
            <a:ext cx="2307212" cy="1981200"/>
            <a:chOff x="0" y="322594"/>
            <a:chExt cx="3760065" cy="4472740"/>
          </a:xfrm>
        </p:grpSpPr>
        <p:grpSp>
          <p:nvGrpSpPr>
            <p:cNvPr id="150" name="Group 149"/>
            <p:cNvGrpSpPr/>
            <p:nvPr/>
          </p:nvGrpSpPr>
          <p:grpSpPr>
            <a:xfrm>
              <a:off x="911093" y="998733"/>
              <a:ext cx="2738584" cy="2970186"/>
              <a:chOff x="911093" y="998733"/>
              <a:chExt cx="2738584" cy="2970186"/>
            </a:xfrm>
          </p:grpSpPr>
          <p:pic>
            <p:nvPicPr>
              <p:cNvPr id="168" name="Picture 167"/>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911095" y="3632897"/>
                <a:ext cx="2738582" cy="33602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0" name="Picture 169"/>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911094" y="998733"/>
                <a:ext cx="2724222" cy="36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1" name="Picture 170"/>
              <p:cNvPicPr>
                <a:picLocks noChangeAspect="1" noChangeArrowheads="1"/>
              </p:cNvPicPr>
              <p:nvPr/>
            </p:nvPicPr>
            <p:blipFill>
              <a:blip r:embed="rId13" cstate="print">
                <a:extLst>
                  <a:ext uri="{28A0092B-C50C-407E-A947-70E740481C1C}">
                    <a14:useLocalDpi xmlns:a14="http://schemas.microsoft.com/office/drawing/2010/main" val="0"/>
                  </a:ext>
                </a:extLst>
              </a:blip>
              <a:srcRect/>
              <a:stretch>
                <a:fillRect/>
              </a:stretch>
            </p:blipFill>
            <p:spPr bwMode="auto">
              <a:xfrm>
                <a:off x="911094" y="1978222"/>
                <a:ext cx="2724222" cy="3460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2" name="Picture 171"/>
              <p:cNvPicPr>
                <a:picLocks noChangeAspect="1" noChangeArrowheads="1"/>
              </p:cNvPicPr>
              <p:nvPr/>
            </p:nvPicPr>
            <p:blipFill>
              <a:blip r:embed="rId14" cstate="print">
                <a:extLst>
                  <a:ext uri="{28A0092B-C50C-407E-A947-70E740481C1C}">
                    <a14:useLocalDpi xmlns:a14="http://schemas.microsoft.com/office/drawing/2010/main" val="0"/>
                  </a:ext>
                </a:extLst>
              </a:blip>
              <a:srcRect/>
              <a:stretch>
                <a:fillRect/>
              </a:stretch>
            </p:blipFill>
            <p:spPr bwMode="auto">
              <a:xfrm>
                <a:off x="918273" y="1432095"/>
                <a:ext cx="2717043" cy="43232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3" name="Picture 172"/>
              <p:cNvPicPr>
                <a:picLocks noChangeAspect="1" noChangeArrowheads="1"/>
              </p:cNvPicPr>
              <p:nvPr/>
            </p:nvPicPr>
            <p:blipFill>
              <a:blip r:embed="rId15" cstate="print">
                <a:extLst>
                  <a:ext uri="{28A0092B-C50C-407E-A947-70E740481C1C}">
                    <a14:useLocalDpi xmlns:a14="http://schemas.microsoft.com/office/drawing/2010/main" val="0"/>
                  </a:ext>
                </a:extLst>
              </a:blip>
              <a:srcRect/>
              <a:stretch>
                <a:fillRect/>
              </a:stretch>
            </p:blipFill>
            <p:spPr bwMode="auto">
              <a:xfrm>
                <a:off x="911093" y="2428698"/>
                <a:ext cx="2738582" cy="46897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74" name="Picture 173"/>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21864" y="3005317"/>
                <a:ext cx="2717043" cy="45555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151" name="TextBox 10"/>
            <p:cNvSpPr txBox="1"/>
            <p:nvPr/>
          </p:nvSpPr>
          <p:spPr>
            <a:xfrm>
              <a:off x="0" y="667046"/>
              <a:ext cx="3760065" cy="486385"/>
            </a:xfrm>
            <a:prstGeom prst="rect">
              <a:avLst/>
            </a:prstGeom>
            <a:noFill/>
          </p:spPr>
          <p:txBody>
            <a:bodyPr wrap="square" rtlCol="0">
              <a:spAutoFit/>
            </a:bodyPr>
            <a:lstStyle/>
            <a:p>
              <a:pPr>
                <a:spcAft>
                  <a:spcPts val="0"/>
                </a:spcAft>
              </a:pP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FX11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a:t>
              </a:r>
              <a:r>
                <a:rPr lang="en-US" sz="800" kern="1200" dirty="0">
                  <a:solidFill>
                    <a:srgbClr val="000000"/>
                  </a:solidFill>
                  <a:effectLst/>
                  <a:latin typeface="Calibri"/>
                  <a:ea typeface="Times New Roman"/>
                  <a:cs typeface="Times New Roman"/>
                </a:rPr>
                <a:t>-           </a:t>
              </a:r>
              <a:r>
                <a:rPr lang="en-US" sz="800" kern="1200" dirty="0" smtClean="0">
                  <a:solidFill>
                    <a:srgbClr val="000000"/>
                  </a:solidFill>
                  <a:effectLst/>
                  <a:latin typeface="Calibri"/>
                  <a:ea typeface="Times New Roman"/>
                  <a:cs typeface="Times New Roman"/>
                </a:rPr>
                <a:t>   +              -             + </a:t>
              </a:r>
              <a:endParaRPr lang="en-US" sz="800" dirty="0">
                <a:effectLst/>
                <a:latin typeface="Times New Roman"/>
                <a:ea typeface="Times New Roman"/>
              </a:endParaRPr>
            </a:p>
          </p:txBody>
        </p:sp>
        <p:cxnSp>
          <p:nvCxnSpPr>
            <p:cNvPr id="155" name="Straight Connector 154"/>
            <p:cNvCxnSpPr/>
            <p:nvPr/>
          </p:nvCxnSpPr>
          <p:spPr>
            <a:xfrm>
              <a:off x="1420858" y="666651"/>
              <a:ext cx="9937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Straight Connector 155"/>
            <p:cNvCxnSpPr/>
            <p:nvPr/>
          </p:nvCxnSpPr>
          <p:spPr>
            <a:xfrm>
              <a:off x="2535079" y="666651"/>
              <a:ext cx="993728"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7" name="TextBox 21"/>
            <p:cNvSpPr txBox="1"/>
            <p:nvPr/>
          </p:nvSpPr>
          <p:spPr>
            <a:xfrm>
              <a:off x="1671574" y="322594"/>
              <a:ext cx="725676" cy="486384"/>
            </a:xfrm>
            <a:prstGeom prst="rect">
              <a:avLst/>
            </a:prstGeom>
            <a:noFill/>
          </p:spPr>
          <p:txBody>
            <a:bodyPr wrap="square" rtlCol="0">
              <a:spAutoFit/>
            </a:bodyPr>
            <a:lstStyle/>
            <a:p>
              <a:pPr>
                <a:spcAft>
                  <a:spcPts val="0"/>
                </a:spcAft>
              </a:pPr>
              <a:r>
                <a:rPr lang="en-US" sz="800" kern="1200" dirty="0">
                  <a:solidFill>
                    <a:srgbClr val="000000"/>
                  </a:solidFill>
                  <a:effectLst/>
                  <a:latin typeface="Calibri"/>
                  <a:ea typeface="Times New Roman"/>
                  <a:cs typeface="Times New Roman"/>
                </a:rPr>
                <a:t>LPS</a:t>
              </a:r>
              <a:endParaRPr lang="en-US" sz="800" dirty="0">
                <a:effectLst/>
                <a:latin typeface="Times New Roman"/>
                <a:ea typeface="Times New Roman"/>
              </a:endParaRPr>
            </a:p>
          </p:txBody>
        </p:sp>
        <p:sp>
          <p:nvSpPr>
            <p:cNvPr id="158" name="TextBox 22"/>
            <p:cNvSpPr txBox="1"/>
            <p:nvPr/>
          </p:nvSpPr>
          <p:spPr>
            <a:xfrm>
              <a:off x="2696066" y="322594"/>
              <a:ext cx="815633" cy="486385"/>
            </a:xfrm>
            <a:prstGeom prst="rect">
              <a:avLst/>
            </a:prstGeom>
            <a:noFill/>
          </p:spPr>
          <p:txBody>
            <a:bodyPr wrap="square" rtlCol="0">
              <a:spAutoFit/>
            </a:bodyPr>
            <a:lstStyle/>
            <a:p>
              <a:pPr>
                <a:spcAft>
                  <a:spcPts val="0"/>
                </a:spcAft>
              </a:pPr>
              <a:r>
                <a:rPr lang="en-US" sz="800" kern="1200" dirty="0" smtClean="0">
                  <a:solidFill>
                    <a:srgbClr val="000000"/>
                  </a:solidFill>
                  <a:effectLst/>
                  <a:latin typeface="Calibri"/>
                  <a:ea typeface="Times New Roman"/>
                  <a:cs typeface="Times New Roman"/>
                </a:rPr>
                <a:t> IFN-</a:t>
              </a:r>
              <a:r>
                <a:rPr lang="el-GR" sz="800" kern="1200" dirty="0">
                  <a:solidFill>
                    <a:srgbClr val="000000"/>
                  </a:solidFill>
                  <a:effectLst/>
                  <a:latin typeface="Calibri"/>
                  <a:ea typeface="Times New Roman"/>
                  <a:cs typeface="Times New Roman"/>
                </a:rPr>
                <a:t>γ</a:t>
              </a:r>
              <a:endParaRPr lang="en-US" sz="800" dirty="0">
                <a:effectLst/>
                <a:latin typeface="Times New Roman"/>
                <a:ea typeface="Times New Roman"/>
              </a:endParaRPr>
            </a:p>
          </p:txBody>
        </p:sp>
        <p:sp>
          <p:nvSpPr>
            <p:cNvPr id="160" name="TextBox 5"/>
            <p:cNvSpPr txBox="1"/>
            <p:nvPr/>
          </p:nvSpPr>
          <p:spPr>
            <a:xfrm>
              <a:off x="1917604" y="4579879"/>
              <a:ext cx="479647" cy="215455"/>
            </a:xfrm>
            <a:prstGeom prst="rect">
              <a:avLst/>
            </a:prstGeom>
            <a:noFill/>
          </p:spPr>
          <p:txBody>
            <a:bodyPr wrap="none" rtlCol="0">
              <a:spAutoFit/>
            </a:bodyPr>
            <a:lstStyle/>
            <a:p>
              <a:pPr>
                <a:spcAft>
                  <a:spcPts val="0"/>
                </a:spcAft>
              </a:pPr>
              <a:r>
                <a:rPr lang="en-US" sz="800" kern="1200">
                  <a:solidFill>
                    <a:srgbClr val="000000"/>
                  </a:solidFill>
                  <a:effectLst/>
                  <a:latin typeface="Calibri"/>
                  <a:ea typeface="Times New Roman"/>
                  <a:cs typeface="Times New Roman"/>
                </a:rPr>
                <a:t>BMDM</a:t>
              </a:r>
              <a:endParaRPr lang="en-US" sz="800">
                <a:effectLst/>
                <a:latin typeface="Times New Roman"/>
                <a:ea typeface="Times New Roman"/>
              </a:endParaRPr>
            </a:p>
          </p:txBody>
        </p:sp>
        <p:sp>
          <p:nvSpPr>
            <p:cNvPr id="161" name="TextBox 27"/>
            <p:cNvSpPr txBox="1"/>
            <p:nvPr/>
          </p:nvSpPr>
          <p:spPr>
            <a:xfrm>
              <a:off x="165387" y="1042740"/>
              <a:ext cx="388272" cy="215455"/>
            </a:xfrm>
            <a:prstGeom prst="rect">
              <a:avLst/>
            </a:prstGeom>
            <a:noFill/>
          </p:spPr>
          <p:txBody>
            <a:bodyPr wrap="none" rtlCol="0">
              <a:spAutoFit/>
            </a:bodyPr>
            <a:lstStyle/>
            <a:p>
              <a:pPr>
                <a:spcAft>
                  <a:spcPts val="0"/>
                </a:spcAft>
              </a:pPr>
              <a:r>
                <a:rPr lang="en-US" sz="800" kern="1200">
                  <a:solidFill>
                    <a:srgbClr val="000000"/>
                  </a:solidFill>
                  <a:effectLst/>
                  <a:latin typeface="Calibri"/>
                  <a:ea typeface="Times New Roman"/>
                  <a:cs typeface="Times New Roman"/>
                </a:rPr>
                <a:t>iNOS</a:t>
              </a:r>
              <a:endParaRPr lang="en-US" sz="800">
                <a:effectLst/>
                <a:latin typeface="Times New Roman"/>
                <a:ea typeface="Times New Roman"/>
              </a:endParaRPr>
            </a:p>
          </p:txBody>
        </p:sp>
        <p:sp>
          <p:nvSpPr>
            <p:cNvPr id="162" name="TextBox 28"/>
            <p:cNvSpPr txBox="1"/>
            <p:nvPr/>
          </p:nvSpPr>
          <p:spPr>
            <a:xfrm>
              <a:off x="165387" y="1511694"/>
              <a:ext cx="462014" cy="215455"/>
            </a:xfrm>
            <a:prstGeom prst="rect">
              <a:avLst/>
            </a:prstGeom>
            <a:noFill/>
          </p:spPr>
          <p:txBody>
            <a:bodyPr wrap="none" rtlCol="0">
              <a:spAutoFit/>
            </a:bodyPr>
            <a:lstStyle/>
            <a:p>
              <a:pPr>
                <a:spcAft>
                  <a:spcPts val="0"/>
                </a:spcAft>
              </a:pPr>
              <a:r>
                <a:rPr lang="en-US" sz="800" kern="1200">
                  <a:solidFill>
                    <a:srgbClr val="000000"/>
                  </a:solidFill>
                  <a:effectLst/>
                  <a:latin typeface="Calibri"/>
                  <a:ea typeface="Times New Roman"/>
                  <a:cs typeface="Times New Roman"/>
                </a:rPr>
                <a:t>HIF-1</a:t>
              </a:r>
              <a:r>
                <a:rPr lang="el-GR" sz="800" kern="1200">
                  <a:solidFill>
                    <a:srgbClr val="000000"/>
                  </a:solidFill>
                  <a:effectLst/>
                  <a:latin typeface="Calibri"/>
                  <a:ea typeface="Times New Roman"/>
                  <a:cs typeface="Times New Roman"/>
                </a:rPr>
                <a:t>α</a:t>
              </a:r>
              <a:endParaRPr lang="en-US" sz="800">
                <a:effectLst/>
                <a:latin typeface="Times New Roman"/>
                <a:ea typeface="Times New Roman"/>
              </a:endParaRPr>
            </a:p>
          </p:txBody>
        </p:sp>
        <p:sp>
          <p:nvSpPr>
            <p:cNvPr id="163" name="TextBox 29"/>
            <p:cNvSpPr txBox="1"/>
            <p:nvPr/>
          </p:nvSpPr>
          <p:spPr>
            <a:xfrm>
              <a:off x="178770" y="2012654"/>
              <a:ext cx="436365" cy="215455"/>
            </a:xfrm>
            <a:prstGeom prst="rect">
              <a:avLst/>
            </a:prstGeom>
            <a:noFill/>
          </p:spPr>
          <p:txBody>
            <a:bodyPr wrap="none" rtlCol="0">
              <a:spAutoFit/>
            </a:bodyPr>
            <a:lstStyle/>
            <a:p>
              <a:pPr>
                <a:spcAft>
                  <a:spcPts val="0"/>
                </a:spcAft>
              </a:pPr>
              <a:r>
                <a:rPr lang="en-US" sz="800" kern="1200">
                  <a:solidFill>
                    <a:srgbClr val="000000"/>
                  </a:solidFill>
                  <a:effectLst/>
                  <a:latin typeface="Calibri"/>
                  <a:ea typeface="Times New Roman"/>
                  <a:cs typeface="Times New Roman"/>
                </a:rPr>
                <a:t>HK-</a:t>
              </a:r>
              <a:r>
                <a:rPr lang="en-US" sz="800" kern="1200">
                  <a:solidFill>
                    <a:srgbClr val="000000"/>
                  </a:solidFill>
                  <a:effectLst/>
                  <a:latin typeface="SimSun"/>
                  <a:ea typeface="Times New Roman"/>
                  <a:cs typeface="SimSun"/>
                </a:rPr>
                <a:t>Ⅱ</a:t>
              </a:r>
              <a:endParaRPr lang="en-US" sz="800">
                <a:effectLst/>
                <a:latin typeface="Times New Roman"/>
                <a:ea typeface="Times New Roman"/>
              </a:endParaRPr>
            </a:p>
          </p:txBody>
        </p:sp>
        <p:sp>
          <p:nvSpPr>
            <p:cNvPr id="165" name="TextBox 31"/>
            <p:cNvSpPr txBox="1"/>
            <p:nvPr/>
          </p:nvSpPr>
          <p:spPr>
            <a:xfrm>
              <a:off x="178781" y="2428699"/>
              <a:ext cx="404303" cy="215455"/>
            </a:xfrm>
            <a:prstGeom prst="rect">
              <a:avLst/>
            </a:prstGeom>
            <a:noFill/>
          </p:spPr>
          <p:txBody>
            <a:bodyPr wrap="none" rtlCol="0">
              <a:spAutoFit/>
            </a:bodyPr>
            <a:lstStyle/>
            <a:p>
              <a:pPr>
                <a:spcAft>
                  <a:spcPts val="0"/>
                </a:spcAft>
              </a:pPr>
              <a:r>
                <a:rPr lang="en-US" sz="800" kern="1200" dirty="0" err="1">
                  <a:solidFill>
                    <a:srgbClr val="000000"/>
                  </a:solidFill>
                  <a:effectLst/>
                  <a:latin typeface="Calibri"/>
                  <a:ea typeface="Times New Roman"/>
                  <a:cs typeface="Times New Roman"/>
                </a:rPr>
                <a:t>LDHa</a:t>
              </a:r>
              <a:endParaRPr lang="en-US" sz="800" dirty="0">
                <a:effectLst/>
                <a:latin typeface="Times New Roman"/>
                <a:ea typeface="Times New Roman"/>
              </a:endParaRPr>
            </a:p>
          </p:txBody>
        </p:sp>
        <p:sp>
          <p:nvSpPr>
            <p:cNvPr id="166" name="TextBox 32"/>
            <p:cNvSpPr txBox="1"/>
            <p:nvPr/>
          </p:nvSpPr>
          <p:spPr>
            <a:xfrm>
              <a:off x="192165" y="3116813"/>
              <a:ext cx="391479" cy="215455"/>
            </a:xfrm>
            <a:prstGeom prst="rect">
              <a:avLst/>
            </a:prstGeom>
            <a:noFill/>
          </p:spPr>
          <p:txBody>
            <a:bodyPr wrap="none" rtlCol="0">
              <a:spAutoFit/>
            </a:bodyPr>
            <a:lstStyle/>
            <a:p>
              <a:pPr>
                <a:spcAft>
                  <a:spcPts val="0"/>
                </a:spcAft>
              </a:pPr>
              <a:r>
                <a:rPr lang="en-US" sz="800" kern="1200" dirty="0">
                  <a:solidFill>
                    <a:srgbClr val="000000"/>
                  </a:solidFill>
                  <a:effectLst/>
                  <a:latin typeface="Calibri"/>
                  <a:ea typeface="Times New Roman"/>
                  <a:cs typeface="Times New Roman"/>
                </a:rPr>
                <a:t>IL-1</a:t>
              </a:r>
              <a:r>
                <a:rPr lang="el-GR" sz="800" kern="1200" dirty="0">
                  <a:solidFill>
                    <a:srgbClr val="000000"/>
                  </a:solidFill>
                  <a:effectLst/>
                  <a:latin typeface="Calibri"/>
                  <a:ea typeface="Times New Roman"/>
                  <a:cs typeface="Times New Roman"/>
                </a:rPr>
                <a:t>β</a:t>
              </a:r>
              <a:endParaRPr lang="en-US" sz="800" dirty="0">
                <a:effectLst/>
                <a:latin typeface="Times New Roman"/>
                <a:ea typeface="Times New Roman"/>
              </a:endParaRPr>
            </a:p>
          </p:txBody>
        </p:sp>
        <p:sp>
          <p:nvSpPr>
            <p:cNvPr id="167" name="TextBox 33"/>
            <p:cNvSpPr txBox="1"/>
            <p:nvPr/>
          </p:nvSpPr>
          <p:spPr>
            <a:xfrm>
              <a:off x="165387" y="3589471"/>
              <a:ext cx="476441" cy="215455"/>
            </a:xfrm>
            <a:prstGeom prst="rect">
              <a:avLst/>
            </a:prstGeom>
            <a:noFill/>
          </p:spPr>
          <p:txBody>
            <a:bodyPr wrap="none" rtlCol="0">
              <a:spAutoFit/>
            </a:bodyPr>
            <a:lstStyle/>
            <a:p>
              <a:pPr>
                <a:spcAft>
                  <a:spcPts val="0"/>
                </a:spcAft>
              </a:pPr>
              <a:r>
                <a:rPr lang="el-GR" sz="800" kern="1200" dirty="0">
                  <a:solidFill>
                    <a:srgbClr val="000000"/>
                  </a:solidFill>
                  <a:effectLst/>
                  <a:latin typeface="Calibri"/>
                  <a:ea typeface="Times New Roman"/>
                  <a:cs typeface="Times New Roman"/>
                </a:rPr>
                <a:t>β</a:t>
              </a:r>
              <a:r>
                <a:rPr lang="en-US" sz="800" kern="1200" dirty="0">
                  <a:solidFill>
                    <a:srgbClr val="000000"/>
                  </a:solidFill>
                  <a:effectLst/>
                  <a:latin typeface="Calibri"/>
                  <a:ea typeface="Times New Roman"/>
                  <a:cs typeface="Times New Roman"/>
                </a:rPr>
                <a:t>-actin</a:t>
              </a:r>
              <a:endParaRPr lang="en-US" sz="800" dirty="0">
                <a:effectLst/>
                <a:latin typeface="Times New Roman"/>
                <a:ea typeface="Times New Roman"/>
              </a:endParaRPr>
            </a:p>
          </p:txBody>
        </p:sp>
      </p:grpSp>
      <p:pic>
        <p:nvPicPr>
          <p:cNvPr id="1027" name="Picture 3"/>
          <p:cNvPicPr>
            <a:picLocks noChangeAspect="1" noChangeArrowheads="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6794401" y="2971800"/>
            <a:ext cx="2326399" cy="155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503999" y="5143211"/>
            <a:ext cx="2323594" cy="155448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5" name="Group 4"/>
          <p:cNvGrpSpPr/>
          <p:nvPr/>
        </p:nvGrpSpPr>
        <p:grpSpPr>
          <a:xfrm>
            <a:off x="6316087" y="5193126"/>
            <a:ext cx="2675513" cy="1283874"/>
            <a:chOff x="3266171" y="4914165"/>
            <a:chExt cx="2675513" cy="1283874"/>
          </a:xfrm>
        </p:grpSpPr>
        <p:pic>
          <p:nvPicPr>
            <p:cNvPr id="96" name="Picture 5"/>
            <p:cNvPicPr>
              <a:picLocks noChangeAspect="1" noChangeArrowheads="1"/>
            </p:cNvPicPr>
            <p:nvPr/>
          </p:nvPicPr>
          <p:blipFill>
            <a:blip r:embed="rId19" cstate="print">
              <a:extLst>
                <a:ext uri="{28A0092B-C50C-407E-A947-70E740481C1C}">
                  <a14:useLocalDpi xmlns:a14="http://schemas.microsoft.com/office/drawing/2010/main" val="0"/>
                </a:ext>
              </a:extLst>
            </a:blip>
            <a:srcRect/>
            <a:stretch>
              <a:fillRect/>
            </a:stretch>
          </p:blipFill>
          <p:spPr bwMode="auto">
            <a:xfrm>
              <a:off x="3884987" y="5488124"/>
              <a:ext cx="1977914" cy="30673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7" name="Picture 8"/>
            <p:cNvPicPr>
              <a:picLocks noChangeAspect="1" noChangeArrowheads="1"/>
            </p:cNvPicPr>
            <p:nvPr/>
          </p:nvPicPr>
          <p:blipFill>
            <a:blip r:embed="rId20" cstate="print">
              <a:extLst>
                <a:ext uri="{28A0092B-C50C-407E-A947-70E740481C1C}">
                  <a14:useLocalDpi xmlns:a14="http://schemas.microsoft.com/office/drawing/2010/main" val="0"/>
                </a:ext>
              </a:extLst>
            </a:blip>
            <a:srcRect/>
            <a:stretch>
              <a:fillRect/>
            </a:stretch>
          </p:blipFill>
          <p:spPr bwMode="auto">
            <a:xfrm>
              <a:off x="3884987" y="5854725"/>
              <a:ext cx="1977914" cy="3433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nvGrpSpPr>
            <p:cNvPr id="102" name="Group 101"/>
            <p:cNvGrpSpPr/>
            <p:nvPr/>
          </p:nvGrpSpPr>
          <p:grpSpPr>
            <a:xfrm>
              <a:off x="3616381" y="4914165"/>
              <a:ext cx="2325303" cy="948353"/>
              <a:chOff x="457200" y="4603465"/>
              <a:chExt cx="3628124" cy="1207064"/>
            </a:xfrm>
          </p:grpSpPr>
          <p:sp>
            <p:nvSpPr>
              <p:cNvPr id="144" name="TextBox 143"/>
              <p:cNvSpPr txBox="1"/>
              <p:nvPr/>
            </p:nvSpPr>
            <p:spPr>
              <a:xfrm>
                <a:off x="1115978" y="5105400"/>
                <a:ext cx="2969346" cy="705129"/>
              </a:xfrm>
              <a:prstGeom prst="rect">
                <a:avLst/>
              </a:prstGeom>
              <a:noFill/>
            </p:spPr>
            <p:txBody>
              <a:bodyPr wrap="none" rtlCol="0">
                <a:spAutoFit/>
              </a:bodyPr>
              <a:lstStyle/>
              <a:p>
                <a:r>
                  <a:rPr lang="en-US" sz="1000" dirty="0" smtClean="0"/>
                  <a:t>   </a:t>
                </a:r>
                <a:r>
                  <a:rPr lang="en-US" sz="600" dirty="0" smtClean="0"/>
                  <a:t>DMSO   UK5099   DMSO   UK5099    DMSO    UK5099</a:t>
                </a:r>
                <a:endParaRPr lang="en-US" sz="600" dirty="0"/>
              </a:p>
              <a:p>
                <a:endParaRPr lang="en-US" sz="1000" dirty="0"/>
              </a:p>
              <a:p>
                <a:endParaRPr lang="en-US" sz="1000" dirty="0"/>
              </a:p>
            </p:txBody>
          </p:sp>
          <p:cxnSp>
            <p:nvCxnSpPr>
              <p:cNvPr id="145" name="Straight Connector 144"/>
              <p:cNvCxnSpPr/>
              <p:nvPr/>
            </p:nvCxnSpPr>
            <p:spPr>
              <a:xfrm>
                <a:off x="1425296" y="5105400"/>
                <a:ext cx="784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6" name="Straight Connector 145"/>
              <p:cNvCxnSpPr/>
              <p:nvPr/>
            </p:nvCxnSpPr>
            <p:spPr>
              <a:xfrm>
                <a:off x="2280657" y="5105400"/>
                <a:ext cx="784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2" name="Straight Connector 151"/>
              <p:cNvCxnSpPr/>
              <p:nvPr/>
            </p:nvCxnSpPr>
            <p:spPr>
              <a:xfrm>
                <a:off x="3159933" y="5105400"/>
                <a:ext cx="784504"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3" name="TextBox 152"/>
              <p:cNvSpPr txBox="1"/>
              <p:nvPr/>
            </p:nvSpPr>
            <p:spPr>
              <a:xfrm>
                <a:off x="457200" y="4797440"/>
                <a:ext cx="3452065" cy="352564"/>
              </a:xfrm>
              <a:prstGeom prst="rect">
                <a:avLst/>
              </a:prstGeom>
              <a:noFill/>
            </p:spPr>
            <p:txBody>
              <a:bodyPr wrap="none" rtlCol="0">
                <a:spAutoFit/>
              </a:bodyPr>
              <a:lstStyle/>
              <a:p>
                <a:r>
                  <a:rPr lang="en-US" sz="1200" dirty="0" smtClean="0"/>
                  <a:t> </a:t>
                </a:r>
                <a:r>
                  <a:rPr lang="en-US" sz="800" dirty="0" smtClean="0"/>
                  <a:t>Time (min)            30                    60                     90</a:t>
                </a:r>
                <a:endParaRPr lang="en-US" sz="800" dirty="0"/>
              </a:p>
            </p:txBody>
          </p:sp>
          <p:cxnSp>
            <p:nvCxnSpPr>
              <p:cNvPr id="154" name="Straight Connector 153"/>
              <p:cNvCxnSpPr/>
              <p:nvPr/>
            </p:nvCxnSpPr>
            <p:spPr>
              <a:xfrm>
                <a:off x="1425296" y="4876800"/>
                <a:ext cx="2519141"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59" name="TextBox 158"/>
              <p:cNvSpPr txBox="1"/>
              <p:nvPr/>
            </p:nvSpPr>
            <p:spPr>
              <a:xfrm>
                <a:off x="2263997" y="4603465"/>
                <a:ext cx="633286" cy="274217"/>
              </a:xfrm>
              <a:prstGeom prst="rect">
                <a:avLst/>
              </a:prstGeom>
              <a:noFill/>
            </p:spPr>
            <p:txBody>
              <a:bodyPr wrap="none" rtlCol="0">
                <a:spAutoFit/>
              </a:bodyPr>
              <a:lstStyle/>
              <a:p>
                <a:r>
                  <a:rPr lang="en-US" sz="800" dirty="0" smtClean="0"/>
                  <a:t>IFN-</a:t>
                </a:r>
                <a:r>
                  <a:rPr lang="el-GR" sz="800" dirty="0" smtClean="0">
                    <a:latin typeface="Arial"/>
                    <a:cs typeface="Arial"/>
                  </a:rPr>
                  <a:t>γ</a:t>
                </a:r>
                <a:endParaRPr lang="en-US" sz="800" dirty="0"/>
              </a:p>
            </p:txBody>
          </p:sp>
        </p:grpSp>
        <p:sp>
          <p:nvSpPr>
            <p:cNvPr id="104" name="TextBox 103"/>
            <p:cNvSpPr txBox="1"/>
            <p:nvPr/>
          </p:nvSpPr>
          <p:spPr>
            <a:xfrm>
              <a:off x="3276599" y="5523765"/>
              <a:ext cx="398706" cy="217630"/>
            </a:xfrm>
            <a:prstGeom prst="rect">
              <a:avLst/>
            </a:prstGeom>
            <a:noFill/>
          </p:spPr>
          <p:txBody>
            <a:bodyPr wrap="none" rtlCol="0">
              <a:spAutoFit/>
            </a:bodyPr>
            <a:lstStyle/>
            <a:p>
              <a:r>
                <a:rPr lang="en-US" sz="1200" dirty="0"/>
                <a:t>p</a:t>
              </a:r>
              <a:r>
                <a:rPr lang="en-US" sz="1200" dirty="0" smtClean="0"/>
                <a:t>-stat1</a:t>
              </a:r>
              <a:endParaRPr lang="en-US" sz="1200" dirty="0"/>
            </a:p>
          </p:txBody>
        </p:sp>
        <p:sp>
          <p:nvSpPr>
            <p:cNvPr id="105" name="TextBox 104"/>
            <p:cNvSpPr txBox="1"/>
            <p:nvPr/>
          </p:nvSpPr>
          <p:spPr>
            <a:xfrm>
              <a:off x="3266171" y="5865116"/>
              <a:ext cx="397802" cy="217630"/>
            </a:xfrm>
            <a:prstGeom prst="rect">
              <a:avLst/>
            </a:prstGeom>
            <a:noFill/>
          </p:spPr>
          <p:txBody>
            <a:bodyPr wrap="none" rtlCol="0">
              <a:spAutoFit/>
            </a:bodyPr>
            <a:lstStyle/>
            <a:p>
              <a:r>
                <a:rPr lang="el-GR" sz="1200" dirty="0" smtClean="0"/>
                <a:t>β</a:t>
              </a:r>
              <a:r>
                <a:rPr lang="en-US" sz="1200" dirty="0" smtClean="0"/>
                <a:t>-actin</a:t>
              </a:r>
              <a:endParaRPr lang="en-US" sz="1200" dirty="0"/>
            </a:p>
          </p:txBody>
        </p:sp>
      </p:grpSp>
      <p:sp>
        <p:nvSpPr>
          <p:cNvPr id="164" name="TextBox 163"/>
          <p:cNvSpPr txBox="1"/>
          <p:nvPr/>
        </p:nvSpPr>
        <p:spPr>
          <a:xfrm>
            <a:off x="45709" y="76200"/>
            <a:ext cx="300082" cy="369332"/>
          </a:xfrm>
          <a:prstGeom prst="rect">
            <a:avLst/>
          </a:prstGeom>
          <a:noFill/>
        </p:spPr>
        <p:txBody>
          <a:bodyPr wrap="none" rtlCol="0">
            <a:spAutoFit/>
          </a:bodyPr>
          <a:lstStyle/>
          <a:p>
            <a:r>
              <a:rPr lang="en-US" dirty="0" smtClean="0"/>
              <a:t>e</a:t>
            </a:r>
            <a:endParaRPr lang="en-US" dirty="0"/>
          </a:p>
        </p:txBody>
      </p:sp>
      <p:sp>
        <p:nvSpPr>
          <p:cNvPr id="169" name="TextBox 168"/>
          <p:cNvSpPr txBox="1"/>
          <p:nvPr/>
        </p:nvSpPr>
        <p:spPr>
          <a:xfrm>
            <a:off x="3299960" y="76200"/>
            <a:ext cx="255198" cy="369332"/>
          </a:xfrm>
          <a:prstGeom prst="rect">
            <a:avLst/>
          </a:prstGeom>
          <a:noFill/>
        </p:spPr>
        <p:txBody>
          <a:bodyPr wrap="none" rtlCol="0">
            <a:spAutoFit/>
          </a:bodyPr>
          <a:lstStyle/>
          <a:p>
            <a:r>
              <a:rPr lang="en-US" dirty="0" smtClean="0"/>
              <a:t>f</a:t>
            </a:r>
            <a:endParaRPr lang="en-US" dirty="0"/>
          </a:p>
        </p:txBody>
      </p:sp>
      <p:sp>
        <p:nvSpPr>
          <p:cNvPr id="178" name="TextBox 177"/>
          <p:cNvSpPr txBox="1"/>
          <p:nvPr/>
        </p:nvSpPr>
        <p:spPr>
          <a:xfrm>
            <a:off x="36893" y="2596725"/>
            <a:ext cx="306494" cy="369332"/>
          </a:xfrm>
          <a:prstGeom prst="rect">
            <a:avLst/>
          </a:prstGeom>
          <a:noFill/>
        </p:spPr>
        <p:txBody>
          <a:bodyPr wrap="none" rtlCol="0">
            <a:spAutoFit/>
          </a:bodyPr>
          <a:lstStyle/>
          <a:p>
            <a:r>
              <a:rPr lang="en-US" dirty="0" smtClean="0"/>
              <a:t>h</a:t>
            </a:r>
            <a:endParaRPr lang="en-US" dirty="0"/>
          </a:p>
        </p:txBody>
      </p:sp>
      <p:sp>
        <p:nvSpPr>
          <p:cNvPr id="179" name="TextBox 178"/>
          <p:cNvSpPr txBox="1"/>
          <p:nvPr/>
        </p:nvSpPr>
        <p:spPr>
          <a:xfrm>
            <a:off x="71357" y="5039238"/>
            <a:ext cx="288862" cy="369332"/>
          </a:xfrm>
          <a:prstGeom prst="rect">
            <a:avLst/>
          </a:prstGeom>
          <a:noFill/>
        </p:spPr>
        <p:txBody>
          <a:bodyPr wrap="none" rtlCol="0">
            <a:spAutoFit/>
          </a:bodyPr>
          <a:lstStyle/>
          <a:p>
            <a:r>
              <a:rPr lang="en-US" dirty="0" smtClean="0"/>
              <a:t>k</a:t>
            </a:r>
            <a:endParaRPr lang="en-US" dirty="0"/>
          </a:p>
        </p:txBody>
      </p:sp>
      <p:sp>
        <p:nvSpPr>
          <p:cNvPr id="180" name="TextBox 179"/>
          <p:cNvSpPr txBox="1"/>
          <p:nvPr/>
        </p:nvSpPr>
        <p:spPr>
          <a:xfrm>
            <a:off x="3151871" y="4982042"/>
            <a:ext cx="237566" cy="369332"/>
          </a:xfrm>
          <a:prstGeom prst="rect">
            <a:avLst/>
          </a:prstGeom>
          <a:noFill/>
        </p:spPr>
        <p:txBody>
          <a:bodyPr wrap="none" rtlCol="0">
            <a:spAutoFit/>
          </a:bodyPr>
          <a:lstStyle/>
          <a:p>
            <a:r>
              <a:rPr lang="en-US" dirty="0" smtClean="0"/>
              <a:t>l</a:t>
            </a:r>
            <a:endParaRPr lang="en-US" dirty="0"/>
          </a:p>
        </p:txBody>
      </p:sp>
      <p:sp>
        <p:nvSpPr>
          <p:cNvPr id="182" name="TextBox 181"/>
          <p:cNvSpPr txBox="1"/>
          <p:nvPr/>
        </p:nvSpPr>
        <p:spPr>
          <a:xfrm>
            <a:off x="6170506" y="4966454"/>
            <a:ext cx="369012" cy="369332"/>
          </a:xfrm>
          <a:prstGeom prst="rect">
            <a:avLst/>
          </a:prstGeom>
          <a:noFill/>
        </p:spPr>
        <p:txBody>
          <a:bodyPr wrap="none" rtlCol="0">
            <a:spAutoFit/>
          </a:bodyPr>
          <a:lstStyle/>
          <a:p>
            <a:r>
              <a:rPr lang="en-US" dirty="0" smtClean="0"/>
              <a:t>m</a:t>
            </a:r>
            <a:endParaRPr lang="en-US" dirty="0"/>
          </a:p>
        </p:txBody>
      </p:sp>
      <p:pic>
        <p:nvPicPr>
          <p:cNvPr id="85" name="Picture 5"/>
          <p:cNvPicPr>
            <a:picLocks noChangeAspect="1" noChangeArrowheads="1"/>
          </p:cNvPicPr>
          <p:nvPr/>
        </p:nvPicPr>
        <p:blipFill>
          <a:blip r:embed="rId21">
            <a:extLst>
              <a:ext uri="{28A0092B-C50C-407E-A947-70E740481C1C}">
                <a14:useLocalDpi xmlns:a14="http://schemas.microsoft.com/office/drawing/2010/main" val="0"/>
              </a:ext>
            </a:extLst>
          </a:blip>
          <a:srcRect/>
          <a:stretch>
            <a:fillRect/>
          </a:stretch>
        </p:blipFill>
        <p:spPr bwMode="auto">
          <a:xfrm>
            <a:off x="580742" y="76200"/>
            <a:ext cx="22860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91" name="Picture 6"/>
          <p:cNvPicPr>
            <a:picLocks noChangeAspect="1" noChangeArrowheads="1"/>
          </p:cNvPicPr>
          <p:nvPr/>
        </p:nvPicPr>
        <p:blipFill>
          <a:blip r:embed="rId22">
            <a:extLst>
              <a:ext uri="{28A0092B-C50C-407E-A947-70E740481C1C}">
                <a14:useLocalDpi xmlns:a14="http://schemas.microsoft.com/office/drawing/2010/main" val="0"/>
              </a:ext>
            </a:extLst>
          </a:blip>
          <a:srcRect/>
          <a:stretch>
            <a:fillRect/>
          </a:stretch>
        </p:blipFill>
        <p:spPr bwMode="auto">
          <a:xfrm>
            <a:off x="3704594" y="76200"/>
            <a:ext cx="2286000" cy="2286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95" name="Group 94"/>
          <p:cNvGrpSpPr/>
          <p:nvPr/>
        </p:nvGrpSpPr>
        <p:grpSpPr>
          <a:xfrm>
            <a:off x="7088515" y="230234"/>
            <a:ext cx="1933766" cy="1979566"/>
            <a:chOff x="885634" y="4191000"/>
            <a:chExt cx="1933766" cy="1979566"/>
          </a:xfrm>
        </p:grpSpPr>
        <p:pic>
          <p:nvPicPr>
            <p:cNvPr id="98" name="Picture 4"/>
            <p:cNvPicPr>
              <a:picLocks noChangeAspect="1" noChangeArrowheads="1"/>
            </p:cNvPicPr>
            <p:nvPr/>
          </p:nvPicPr>
          <p:blipFill>
            <a:blip r:embed="rId23" cstate="print">
              <a:extLst>
                <a:ext uri="{28A0092B-C50C-407E-A947-70E740481C1C}">
                  <a14:useLocalDpi xmlns:a14="http://schemas.microsoft.com/office/drawing/2010/main" val="0"/>
                </a:ext>
              </a:extLst>
            </a:blip>
            <a:srcRect/>
            <a:stretch>
              <a:fillRect/>
            </a:stretch>
          </p:blipFill>
          <p:spPr bwMode="auto">
            <a:xfrm>
              <a:off x="1412788" y="4191000"/>
              <a:ext cx="533638" cy="1657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99" name="Picture 5"/>
            <p:cNvPicPr>
              <a:picLocks noChangeAspect="1" noChangeArrowheads="1"/>
            </p:cNvPicPr>
            <p:nvPr/>
          </p:nvPicPr>
          <p:blipFill>
            <a:blip r:embed="rId24" cstate="print">
              <a:extLst>
                <a:ext uri="{28A0092B-C50C-407E-A947-70E740481C1C}">
                  <a14:useLocalDpi xmlns:a14="http://schemas.microsoft.com/office/drawing/2010/main" val="0"/>
                </a:ext>
              </a:extLst>
            </a:blip>
            <a:srcRect/>
            <a:stretch>
              <a:fillRect/>
            </a:stretch>
          </p:blipFill>
          <p:spPr bwMode="auto">
            <a:xfrm>
              <a:off x="2051663" y="4191000"/>
              <a:ext cx="533638" cy="16578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0" name="Text Box 35"/>
            <p:cNvSpPr txBox="1"/>
            <p:nvPr/>
          </p:nvSpPr>
          <p:spPr>
            <a:xfrm>
              <a:off x="1170177" y="5680024"/>
              <a:ext cx="1649223" cy="332834"/>
            </a:xfrm>
            <a:prstGeom prst="rect">
              <a:avLst/>
            </a:prstGeom>
            <a:noFill/>
          </p:spPr>
          <p:txBody>
            <a:bodyPr wrap="square" rtlCol="0">
              <a:spAutoFit/>
            </a:bodyPr>
            <a:lstStyle/>
            <a:p>
              <a:pPr>
                <a:spcAft>
                  <a:spcPts val="0"/>
                </a:spcAft>
              </a:pPr>
              <a:r>
                <a:rPr lang="en-US" sz="1800" kern="1200" dirty="0">
                  <a:solidFill>
                    <a:srgbClr val="000000"/>
                  </a:solidFill>
                  <a:effectLst/>
                  <a:latin typeface="Calibri"/>
                  <a:ea typeface="Times New Roman"/>
                  <a:cs typeface="Times New Roman"/>
                </a:rPr>
                <a:t>      </a:t>
              </a:r>
              <a:r>
                <a:rPr lang="en-US" sz="800" kern="1200" dirty="0">
                  <a:solidFill>
                    <a:srgbClr val="000000"/>
                  </a:solidFill>
                  <a:effectLst/>
                  <a:latin typeface="Calibri"/>
                  <a:ea typeface="Times New Roman"/>
                  <a:cs typeface="Times New Roman"/>
                </a:rPr>
                <a:t>Control      </a:t>
              </a:r>
              <a:r>
                <a:rPr lang="en-US" sz="800" kern="1200" dirty="0" smtClean="0">
                  <a:solidFill>
                    <a:srgbClr val="000000"/>
                  </a:solidFill>
                  <a:effectLst/>
                  <a:latin typeface="Calibri"/>
                  <a:ea typeface="Times New Roman"/>
                  <a:cs typeface="Times New Roman"/>
                </a:rPr>
                <a:t>    FX11 [80uM</a:t>
              </a:r>
              <a:r>
                <a:rPr lang="en-US" sz="800" kern="1200" dirty="0">
                  <a:solidFill>
                    <a:srgbClr val="000000"/>
                  </a:solidFill>
                  <a:effectLst/>
                  <a:latin typeface="Calibri"/>
                  <a:ea typeface="Times New Roman"/>
                  <a:cs typeface="Times New Roman"/>
                </a:rPr>
                <a:t>]</a:t>
              </a:r>
              <a:endParaRPr lang="en-US" sz="800" dirty="0">
                <a:effectLst/>
                <a:latin typeface="Times New Roman"/>
                <a:ea typeface="Times New Roman"/>
              </a:endParaRPr>
            </a:p>
          </p:txBody>
        </p:sp>
        <p:cxnSp>
          <p:nvCxnSpPr>
            <p:cNvPr id="101" name="Straight Connector 100"/>
            <p:cNvCxnSpPr/>
            <p:nvPr/>
          </p:nvCxnSpPr>
          <p:spPr>
            <a:xfrm>
              <a:off x="1467645" y="5976413"/>
              <a:ext cx="1117656" cy="0"/>
            </a:xfrm>
            <a:prstGeom prst="line">
              <a:avLst/>
            </a:prstGeom>
          </p:spPr>
          <p:style>
            <a:lnRef idx="1">
              <a:schemeClr val="accent1"/>
            </a:lnRef>
            <a:fillRef idx="0">
              <a:schemeClr val="accent1"/>
            </a:fillRef>
            <a:effectRef idx="0">
              <a:schemeClr val="accent1"/>
            </a:effectRef>
            <a:fontRef idx="minor">
              <a:schemeClr val="tx1"/>
            </a:fontRef>
          </p:style>
        </p:cxnSp>
        <p:sp>
          <p:nvSpPr>
            <p:cNvPr id="103" name="TextBox 102"/>
            <p:cNvSpPr txBox="1"/>
            <p:nvPr/>
          </p:nvSpPr>
          <p:spPr>
            <a:xfrm>
              <a:off x="1869896" y="5976413"/>
              <a:ext cx="383697" cy="194153"/>
            </a:xfrm>
            <a:prstGeom prst="rect">
              <a:avLst/>
            </a:prstGeom>
            <a:noFill/>
          </p:spPr>
          <p:txBody>
            <a:bodyPr wrap="none" rtlCol="0">
              <a:spAutoFit/>
            </a:bodyPr>
            <a:lstStyle/>
            <a:p>
              <a:r>
                <a:rPr lang="en-US" sz="800" dirty="0" smtClean="0"/>
                <a:t>IFN-</a:t>
              </a:r>
              <a:r>
                <a:rPr lang="el-GR" sz="800" dirty="0" smtClean="0"/>
                <a:t>γ</a:t>
              </a:r>
              <a:endParaRPr lang="en-US" sz="800" dirty="0"/>
            </a:p>
          </p:txBody>
        </p:sp>
        <p:cxnSp>
          <p:nvCxnSpPr>
            <p:cNvPr id="106" name="Straight Arrow Connector 105"/>
            <p:cNvCxnSpPr/>
            <p:nvPr/>
          </p:nvCxnSpPr>
          <p:spPr>
            <a:xfrm>
              <a:off x="1239854" y="4294981"/>
              <a:ext cx="5026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7" name="TextBox 106"/>
            <p:cNvSpPr txBox="1"/>
            <p:nvPr/>
          </p:nvSpPr>
          <p:spPr>
            <a:xfrm>
              <a:off x="885634" y="4216145"/>
              <a:ext cx="354220" cy="157670"/>
            </a:xfrm>
            <a:prstGeom prst="rect">
              <a:avLst/>
            </a:prstGeom>
            <a:noFill/>
          </p:spPr>
          <p:txBody>
            <a:bodyPr wrap="none" rtlCol="0">
              <a:spAutoFit/>
            </a:bodyPr>
            <a:lstStyle/>
            <a:p>
              <a:r>
                <a:rPr lang="en-US" sz="800" dirty="0" smtClean="0"/>
                <a:t>CXCL13</a:t>
              </a:r>
              <a:endParaRPr lang="en-US" sz="800" dirty="0"/>
            </a:p>
          </p:txBody>
        </p:sp>
        <p:cxnSp>
          <p:nvCxnSpPr>
            <p:cNvPr id="108" name="Straight Arrow Connector 107"/>
            <p:cNvCxnSpPr/>
            <p:nvPr/>
          </p:nvCxnSpPr>
          <p:spPr>
            <a:xfrm>
              <a:off x="1235241" y="4406513"/>
              <a:ext cx="5026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09" name="TextBox 108"/>
            <p:cNvSpPr txBox="1"/>
            <p:nvPr/>
          </p:nvSpPr>
          <p:spPr>
            <a:xfrm>
              <a:off x="890247" y="4327678"/>
              <a:ext cx="349607" cy="157670"/>
            </a:xfrm>
            <a:prstGeom prst="rect">
              <a:avLst/>
            </a:prstGeom>
            <a:noFill/>
          </p:spPr>
          <p:txBody>
            <a:bodyPr wrap="none" rtlCol="0">
              <a:spAutoFit/>
            </a:bodyPr>
            <a:lstStyle/>
            <a:p>
              <a:r>
                <a:rPr lang="en-US" sz="800" dirty="0" smtClean="0"/>
                <a:t>C5/C5a</a:t>
              </a:r>
              <a:endParaRPr lang="en-US" sz="800" dirty="0"/>
            </a:p>
          </p:txBody>
        </p:sp>
        <p:sp>
          <p:nvSpPr>
            <p:cNvPr id="110" name="TextBox 109"/>
            <p:cNvSpPr txBox="1"/>
            <p:nvPr/>
          </p:nvSpPr>
          <p:spPr>
            <a:xfrm>
              <a:off x="885634" y="4494976"/>
              <a:ext cx="308097" cy="157670"/>
            </a:xfrm>
            <a:prstGeom prst="rect">
              <a:avLst/>
            </a:prstGeom>
            <a:noFill/>
          </p:spPr>
          <p:txBody>
            <a:bodyPr wrap="none" rtlCol="0">
              <a:spAutoFit/>
            </a:bodyPr>
            <a:lstStyle/>
            <a:p>
              <a:r>
                <a:rPr lang="en-US" sz="800" dirty="0" smtClean="0"/>
                <a:t>G-CSF</a:t>
              </a:r>
              <a:endParaRPr lang="en-US" sz="800" dirty="0"/>
            </a:p>
          </p:txBody>
        </p:sp>
        <p:cxnSp>
          <p:nvCxnSpPr>
            <p:cNvPr id="111" name="Straight Arrow Connector 110"/>
            <p:cNvCxnSpPr/>
            <p:nvPr/>
          </p:nvCxnSpPr>
          <p:spPr>
            <a:xfrm>
              <a:off x="1239854" y="4573812"/>
              <a:ext cx="5026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p:nvPr/>
          </p:nvCxnSpPr>
          <p:spPr>
            <a:xfrm>
              <a:off x="1239854" y="4828984"/>
              <a:ext cx="5026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3" name="TextBox 112"/>
            <p:cNvSpPr txBox="1"/>
            <p:nvPr/>
          </p:nvSpPr>
          <p:spPr>
            <a:xfrm>
              <a:off x="890247" y="4759188"/>
              <a:ext cx="317322" cy="157670"/>
            </a:xfrm>
            <a:prstGeom prst="rect">
              <a:avLst/>
            </a:prstGeom>
            <a:noFill/>
          </p:spPr>
          <p:txBody>
            <a:bodyPr wrap="none" rtlCol="0">
              <a:spAutoFit/>
            </a:bodyPr>
            <a:lstStyle/>
            <a:p>
              <a:r>
                <a:rPr lang="en-US" sz="800" dirty="0" smtClean="0"/>
                <a:t>CXCL1</a:t>
              </a:r>
              <a:endParaRPr lang="en-US" sz="800" dirty="0"/>
            </a:p>
          </p:txBody>
        </p:sp>
        <p:cxnSp>
          <p:nvCxnSpPr>
            <p:cNvPr id="114" name="Straight Arrow Connector 113"/>
            <p:cNvCxnSpPr/>
            <p:nvPr/>
          </p:nvCxnSpPr>
          <p:spPr>
            <a:xfrm>
              <a:off x="1239854" y="4957416"/>
              <a:ext cx="400671"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15" name="TextBox 114"/>
            <p:cNvSpPr txBox="1"/>
            <p:nvPr/>
          </p:nvSpPr>
          <p:spPr>
            <a:xfrm>
              <a:off x="890247" y="4878580"/>
              <a:ext cx="316169" cy="157670"/>
            </a:xfrm>
            <a:prstGeom prst="rect">
              <a:avLst/>
            </a:prstGeom>
            <a:noFill/>
          </p:spPr>
          <p:txBody>
            <a:bodyPr wrap="none" rtlCol="0">
              <a:spAutoFit/>
            </a:bodyPr>
            <a:lstStyle/>
            <a:p>
              <a:r>
                <a:rPr lang="en-US" sz="800" dirty="0" smtClean="0"/>
                <a:t>CCL12</a:t>
              </a:r>
              <a:endParaRPr lang="en-US" sz="800" dirty="0"/>
            </a:p>
          </p:txBody>
        </p:sp>
        <p:cxnSp>
          <p:nvCxnSpPr>
            <p:cNvPr id="118" name="Straight Arrow Connector 117"/>
            <p:cNvCxnSpPr/>
            <p:nvPr/>
          </p:nvCxnSpPr>
          <p:spPr>
            <a:xfrm>
              <a:off x="1272478" y="5354538"/>
              <a:ext cx="5026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cxnSp>
          <p:nvCxnSpPr>
            <p:cNvPr id="119" name="Straight Arrow Connector 118"/>
            <p:cNvCxnSpPr/>
            <p:nvPr/>
          </p:nvCxnSpPr>
          <p:spPr>
            <a:xfrm>
              <a:off x="1272478" y="5466071"/>
              <a:ext cx="502620"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0" name="TextBox 119"/>
            <p:cNvSpPr txBox="1"/>
            <p:nvPr/>
          </p:nvSpPr>
          <p:spPr>
            <a:xfrm>
              <a:off x="893333" y="5275703"/>
              <a:ext cx="283884" cy="157670"/>
            </a:xfrm>
            <a:prstGeom prst="rect">
              <a:avLst/>
            </a:prstGeom>
            <a:noFill/>
          </p:spPr>
          <p:txBody>
            <a:bodyPr wrap="none" rtlCol="0">
              <a:spAutoFit/>
            </a:bodyPr>
            <a:lstStyle/>
            <a:p>
              <a:r>
                <a:rPr lang="en-US" sz="800" dirty="0" smtClean="0"/>
                <a:t>IL-1</a:t>
              </a:r>
              <a:r>
                <a:rPr lang="el-GR" sz="800" dirty="0" smtClean="0"/>
                <a:t>α</a:t>
              </a:r>
              <a:endParaRPr lang="en-US" sz="800" dirty="0"/>
            </a:p>
          </p:txBody>
        </p:sp>
        <p:sp>
          <p:nvSpPr>
            <p:cNvPr id="121" name="TextBox 120"/>
            <p:cNvSpPr txBox="1"/>
            <p:nvPr/>
          </p:nvSpPr>
          <p:spPr>
            <a:xfrm>
              <a:off x="890247" y="5387235"/>
              <a:ext cx="281578" cy="157670"/>
            </a:xfrm>
            <a:prstGeom prst="rect">
              <a:avLst/>
            </a:prstGeom>
            <a:noFill/>
          </p:spPr>
          <p:txBody>
            <a:bodyPr wrap="none" rtlCol="0">
              <a:spAutoFit/>
            </a:bodyPr>
            <a:lstStyle/>
            <a:p>
              <a:r>
                <a:rPr lang="en-US" sz="800" dirty="0" smtClean="0"/>
                <a:t>IL-1</a:t>
              </a:r>
              <a:r>
                <a:rPr lang="el-GR" sz="800" dirty="0" smtClean="0"/>
                <a:t>β</a:t>
              </a:r>
              <a:endParaRPr lang="en-US" sz="800" dirty="0"/>
            </a:p>
          </p:txBody>
        </p:sp>
        <p:cxnSp>
          <p:nvCxnSpPr>
            <p:cNvPr id="126" name="Straight Arrow Connector 125"/>
            <p:cNvCxnSpPr/>
            <p:nvPr/>
          </p:nvCxnSpPr>
          <p:spPr>
            <a:xfrm>
              <a:off x="1272478" y="5744902"/>
              <a:ext cx="444634" cy="0"/>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127" name="TextBox 126"/>
            <p:cNvSpPr txBox="1"/>
            <p:nvPr/>
          </p:nvSpPr>
          <p:spPr>
            <a:xfrm>
              <a:off x="914460" y="5666066"/>
              <a:ext cx="279272" cy="157670"/>
            </a:xfrm>
            <a:prstGeom prst="rect">
              <a:avLst/>
            </a:prstGeom>
            <a:noFill/>
          </p:spPr>
          <p:txBody>
            <a:bodyPr wrap="none" rtlCol="0">
              <a:spAutoFit/>
            </a:bodyPr>
            <a:lstStyle/>
            <a:p>
              <a:r>
                <a:rPr lang="en-US" sz="800" dirty="0" smtClean="0"/>
                <a:t>IL-27</a:t>
              </a:r>
              <a:endParaRPr lang="en-US" sz="800" dirty="0"/>
            </a:p>
          </p:txBody>
        </p:sp>
      </p:grpSp>
      <p:sp>
        <p:nvSpPr>
          <p:cNvPr id="128" name="TextBox 127"/>
          <p:cNvSpPr txBox="1"/>
          <p:nvPr/>
        </p:nvSpPr>
        <p:spPr>
          <a:xfrm>
            <a:off x="6731548" y="76200"/>
            <a:ext cx="293670" cy="369332"/>
          </a:xfrm>
          <a:prstGeom prst="rect">
            <a:avLst/>
          </a:prstGeom>
          <a:noFill/>
        </p:spPr>
        <p:txBody>
          <a:bodyPr wrap="none" rtlCol="0">
            <a:spAutoFit/>
          </a:bodyPr>
          <a:lstStyle/>
          <a:p>
            <a:r>
              <a:rPr lang="en-US" dirty="0" smtClean="0"/>
              <a:t>g</a:t>
            </a:r>
            <a:endParaRPr lang="en-US" dirty="0"/>
          </a:p>
        </p:txBody>
      </p:sp>
      <p:sp>
        <p:nvSpPr>
          <p:cNvPr id="129" name="TextBox 128"/>
          <p:cNvSpPr txBox="1"/>
          <p:nvPr/>
        </p:nvSpPr>
        <p:spPr>
          <a:xfrm>
            <a:off x="3332782" y="2596725"/>
            <a:ext cx="237566" cy="369332"/>
          </a:xfrm>
          <a:prstGeom prst="rect">
            <a:avLst/>
          </a:prstGeom>
          <a:noFill/>
        </p:spPr>
        <p:txBody>
          <a:bodyPr wrap="none" rtlCol="0">
            <a:spAutoFit/>
          </a:bodyPr>
          <a:lstStyle/>
          <a:p>
            <a:r>
              <a:rPr lang="en-US" dirty="0" err="1" smtClean="0"/>
              <a:t>i</a:t>
            </a:r>
            <a:endParaRPr lang="en-US" dirty="0"/>
          </a:p>
        </p:txBody>
      </p:sp>
      <p:sp>
        <p:nvSpPr>
          <p:cNvPr id="134" name="TextBox 133"/>
          <p:cNvSpPr txBox="1"/>
          <p:nvPr/>
        </p:nvSpPr>
        <p:spPr>
          <a:xfrm>
            <a:off x="6686032" y="2564996"/>
            <a:ext cx="239168" cy="369332"/>
          </a:xfrm>
          <a:prstGeom prst="rect">
            <a:avLst/>
          </a:prstGeom>
          <a:noFill/>
        </p:spPr>
        <p:txBody>
          <a:bodyPr wrap="none" rtlCol="0">
            <a:spAutoFit/>
          </a:bodyPr>
          <a:lstStyle/>
          <a:p>
            <a:r>
              <a:rPr lang="en-US" dirty="0" smtClean="0"/>
              <a:t>j</a:t>
            </a:r>
            <a:endParaRPr lang="en-US" dirty="0"/>
          </a:p>
        </p:txBody>
      </p:sp>
      <p:sp>
        <p:nvSpPr>
          <p:cNvPr id="135" name="TextBox 99"/>
          <p:cNvSpPr txBox="1"/>
          <p:nvPr/>
        </p:nvSpPr>
        <p:spPr>
          <a:xfrm>
            <a:off x="-76200" y="-79177"/>
            <a:ext cx="1994966" cy="307777"/>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400" b="1" dirty="0"/>
              <a:t>Figure </a:t>
            </a:r>
            <a:r>
              <a:rPr lang="en-US" sz="1400" b="1" dirty="0" smtClean="0"/>
              <a:t>S7</a:t>
            </a:r>
            <a:endParaRPr lang="en-US" sz="1400" b="1" dirty="0"/>
          </a:p>
        </p:txBody>
      </p:sp>
    </p:spTree>
    <p:extLst>
      <p:ext uri="{BB962C8B-B14F-4D97-AF65-F5344CB8AC3E}">
        <p14:creationId xmlns:p14="http://schemas.microsoft.com/office/powerpoint/2010/main" val="140440808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666</TotalTime>
  <Words>1933</Words>
  <Application>Microsoft Office PowerPoint</Application>
  <PresentationFormat>On-screen Show (4:3)</PresentationFormat>
  <Paragraphs>297</Paragraphs>
  <Slides>16</Slides>
  <Notes>10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16</vt:i4>
      </vt:variant>
    </vt:vector>
  </HeadingPairs>
  <TitlesOfParts>
    <vt:vector size="18" baseType="lpstr">
      <vt:lpstr>Office Theme</vt:lpstr>
      <vt:lpstr>Prism7.Document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Wang, Feilong, M.D.</dc:creator>
  <cp:lastModifiedBy>Joerg  Herrmann</cp:lastModifiedBy>
  <cp:revision>23</cp:revision>
  <dcterms:created xsi:type="dcterms:W3CDTF">2006-08-16T00:00:00Z</dcterms:created>
  <dcterms:modified xsi:type="dcterms:W3CDTF">2018-01-25T23:24:59Z</dcterms:modified>
</cp:coreProperties>
</file>