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5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pos="3686" userDrawn="1">
          <p15:clr>
            <a:srgbClr val="A4A3A4"/>
          </p15:clr>
        </p15:guide>
        <p15:guide id="4" pos="424" userDrawn="1">
          <p15:clr>
            <a:srgbClr val="A4A3A4"/>
          </p15:clr>
        </p15:guide>
        <p15:guide id="5" pos="145" userDrawn="1">
          <p15:clr>
            <a:srgbClr val="A4A3A4"/>
          </p15:clr>
        </p15:guide>
        <p15:guide id="6" pos="1894" userDrawn="1">
          <p15:clr>
            <a:srgbClr val="A4A3A4"/>
          </p15:clr>
        </p15:guide>
        <p15:guide id="7" orient="horz" pos="2510" userDrawn="1">
          <p15:clr>
            <a:srgbClr val="A4A3A4"/>
          </p15:clr>
        </p15:guide>
        <p15:guide id="8" orient="horz" pos="2832" userDrawn="1">
          <p15:clr>
            <a:srgbClr val="A4A3A4"/>
          </p15:clr>
        </p15:guide>
        <p15:guide id="9" orient="horz" pos="4102" userDrawn="1">
          <p15:clr>
            <a:srgbClr val="A4A3A4"/>
          </p15:clr>
        </p15:guide>
        <p15:guide id="10" orient="horz" pos="5439" userDrawn="1">
          <p15:clr>
            <a:srgbClr val="A4A3A4"/>
          </p15:clr>
        </p15:guide>
        <p15:guide id="11" orient="horz" pos="4435" userDrawn="1">
          <p15:clr>
            <a:srgbClr val="A4A3A4"/>
          </p15:clr>
        </p15:guide>
        <p15:guide id="12" orient="horz" pos="816" userDrawn="1">
          <p15:clr>
            <a:srgbClr val="A4A3A4"/>
          </p15:clr>
        </p15:guide>
        <p15:guide id="13" pos="192" userDrawn="1">
          <p15:clr>
            <a:srgbClr val="A4A3A4"/>
          </p15:clr>
        </p15:guide>
        <p15:guide id="14" orient="horz" pos="36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63CA"/>
    <a:srgbClr val="D214B7"/>
    <a:srgbClr val="FC6CDD"/>
    <a:srgbClr val="753805"/>
    <a:srgbClr val="9044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 showGuides="1">
      <p:cViewPr varScale="1">
        <p:scale>
          <a:sx n="79" d="100"/>
          <a:sy n="79" d="100"/>
        </p:scale>
        <p:origin x="3069" y="51"/>
      </p:cViewPr>
      <p:guideLst>
        <p:guide orient="horz" pos="2880"/>
        <p:guide pos="2160"/>
        <p:guide pos="3686"/>
        <p:guide pos="424"/>
        <p:guide pos="145"/>
        <p:guide pos="1894"/>
        <p:guide orient="horz" pos="2510"/>
        <p:guide orient="horz" pos="2832"/>
        <p:guide orient="horz" pos="4102"/>
        <p:guide orient="horz" pos="5439"/>
        <p:guide orient="horz" pos="4435"/>
        <p:guide orient="horz" pos="816"/>
        <p:guide pos="192"/>
        <p:guide orient="horz" pos="36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6656" tIns="48328" rIns="96656" bIns="4832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0060"/>
          </a:xfrm>
          <a:prstGeom prst="rect">
            <a:avLst/>
          </a:prstGeom>
        </p:spPr>
        <p:txBody>
          <a:bodyPr vert="horz" lIns="96656" tIns="48328" rIns="96656" bIns="48328" rtlCol="0"/>
          <a:lstStyle>
            <a:lvl1pPr algn="r">
              <a:defRPr sz="1200"/>
            </a:lvl1pPr>
          </a:lstStyle>
          <a:p>
            <a:fld id="{EAAD6B56-8E54-4A7A-B662-C2972E92D23B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8225" y="720725"/>
            <a:ext cx="270033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6" tIns="48328" rIns="96656" bIns="4832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6656" tIns="48328" rIns="96656" bIns="4832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6" tIns="48328" rIns="96656" bIns="4832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6656" tIns="48328" rIns="96656" bIns="48328" rtlCol="0" anchor="b"/>
          <a:lstStyle>
            <a:lvl1pPr algn="r">
              <a:defRPr sz="1200"/>
            </a:lvl1pPr>
          </a:lstStyle>
          <a:p>
            <a:fld id="{A33EEC6A-EA81-4DB8-AF33-653E44DE4A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06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3"/>
          <p:cNvSpPr txBox="1">
            <a:spLocks noChangeArrowheads="1"/>
          </p:cNvSpPr>
          <p:nvPr/>
        </p:nvSpPr>
        <p:spPr bwMode="auto">
          <a:xfrm>
            <a:off x="149639" y="1033570"/>
            <a:ext cx="523461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>
                <a:latin typeface="Arial" pitchFamily="34" charset="0"/>
              </a:rPr>
              <a:t>A</a:t>
            </a:r>
          </a:p>
        </p:txBody>
      </p:sp>
      <p:sp>
        <p:nvSpPr>
          <p:cNvPr id="12" name="Text Box 43"/>
          <p:cNvSpPr txBox="1">
            <a:spLocks noChangeArrowheads="1"/>
          </p:cNvSpPr>
          <p:nvPr/>
        </p:nvSpPr>
        <p:spPr bwMode="auto">
          <a:xfrm>
            <a:off x="3352800" y="1033570"/>
            <a:ext cx="523461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>
                <a:latin typeface="Arial" pitchFamily="34" charset="0"/>
              </a:rPr>
              <a:t>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2792A83-28DB-49C9-B90E-FD9E2B79F8D8}"/>
              </a:ext>
            </a:extLst>
          </p:cNvPr>
          <p:cNvSpPr txBox="1"/>
          <p:nvPr/>
        </p:nvSpPr>
        <p:spPr>
          <a:xfrm>
            <a:off x="0" y="107721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Supplemental Digital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Content 11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A65733A-01D5-447D-8729-74FB3F10B98A}"/>
              </a:ext>
            </a:extLst>
          </p:cNvPr>
          <p:cNvSpPr txBox="1"/>
          <p:nvPr/>
        </p:nvSpPr>
        <p:spPr>
          <a:xfrm>
            <a:off x="254764" y="5065961"/>
            <a:ext cx="6477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Nobiletin reverses constant light induced cognitive deficits.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Wildtype (C57BL6/J) mice were exposed to 7 days of constant light and tested for behavioral changes 24h later. In a subset of experiments mice were exposed to 7 days of constant light and treated with nobiletin (1 mg/kg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i.p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.) on the last day of light exposure.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Numbers of squares crossed for 10 minutes (line crossing) 24 hours after 7 days at constant light conditions with and without nobiletin.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Preference in % for a novel object after 2 days habituation to two old objects after 7 days at constant light conditions with and without nobiletin. All data on behavioral tests have n=5 individual wildtype mice and are presented as mean ± SD, NOB=nobiletin, P value denotes t-test and * denotes one-way ANOVA (see also Supplemental Digital Content 1).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21494238-3DFC-4A37-B8C6-F1B0746469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4080938"/>
              </p:ext>
            </p:extLst>
          </p:nvPr>
        </p:nvGraphicFramePr>
        <p:xfrm>
          <a:off x="149639" y="1407446"/>
          <a:ext cx="3146722" cy="28175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30" name="Prism 6" r:id="rId3" imgW="3933402" imgH="3521946" progId="Prism6.Document">
                  <p:embed/>
                </p:oleObj>
              </mc:Choice>
              <mc:Fallback>
                <p:oleObj name="Prism 6" r:id="rId3" imgW="3933402" imgH="3521946" progId="Prism6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5318937E-5CB2-4091-949A-1744703506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9639" y="1407446"/>
                        <a:ext cx="3146722" cy="28175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8E669FE9-D855-4DEA-BF03-81CFE1C5EC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7362820"/>
              </p:ext>
            </p:extLst>
          </p:nvPr>
        </p:nvGraphicFramePr>
        <p:xfrm>
          <a:off x="3429000" y="1553322"/>
          <a:ext cx="3122233" cy="3006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31" name="Prism 6" r:id="rId5" imgW="3902791" imgH="3758207" progId="Prism6.Document">
                  <p:embed/>
                </p:oleObj>
              </mc:Choice>
              <mc:Fallback>
                <p:oleObj name="Prism 6" r:id="rId5" imgW="3902791" imgH="3758207" progId="Prism6.Document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25F188F1-3762-4361-A984-458773E519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29000" y="1553322"/>
                        <a:ext cx="3122233" cy="30065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0545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4919</TotalTime>
  <Words>171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Prism 6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JUPITER</dc:creator>
  <cp:lastModifiedBy>Tobias Eckle</cp:lastModifiedBy>
  <cp:revision>344</cp:revision>
  <cp:lastPrinted>2017-03-15T21:52:25Z</cp:lastPrinted>
  <dcterms:created xsi:type="dcterms:W3CDTF">2013-01-17T21:58:56Z</dcterms:created>
  <dcterms:modified xsi:type="dcterms:W3CDTF">2018-01-13T19:38:57Z</dcterms:modified>
</cp:coreProperties>
</file>