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pos="3686" userDrawn="1">
          <p15:clr>
            <a:srgbClr val="A4A3A4"/>
          </p15:clr>
        </p15:guide>
        <p15:guide id="4" pos="424" userDrawn="1">
          <p15:clr>
            <a:srgbClr val="A4A3A4"/>
          </p15:clr>
        </p15:guide>
        <p15:guide id="5" pos="145" userDrawn="1">
          <p15:clr>
            <a:srgbClr val="A4A3A4"/>
          </p15:clr>
        </p15:guide>
        <p15:guide id="6" pos="1894" userDrawn="1">
          <p15:clr>
            <a:srgbClr val="A4A3A4"/>
          </p15:clr>
        </p15:guide>
        <p15:guide id="7" orient="horz" pos="1774" userDrawn="1">
          <p15:clr>
            <a:srgbClr val="A4A3A4"/>
          </p15:clr>
        </p15:guide>
        <p15:guide id="8" orient="horz" pos="2832" userDrawn="1">
          <p15:clr>
            <a:srgbClr val="A4A3A4"/>
          </p15:clr>
        </p15:guide>
        <p15:guide id="9" orient="horz" pos="4102" userDrawn="1">
          <p15:clr>
            <a:srgbClr val="A4A3A4"/>
          </p15:clr>
        </p15:guide>
        <p15:guide id="10" orient="horz" pos="5668" userDrawn="1">
          <p15:clr>
            <a:srgbClr val="A4A3A4"/>
          </p15:clr>
        </p15:guide>
        <p15:guide id="11" orient="horz" pos="4435" userDrawn="1">
          <p15:clr>
            <a:srgbClr val="A4A3A4"/>
          </p15:clr>
        </p15:guide>
        <p15:guide id="12" orient="horz" pos="816" userDrawn="1">
          <p15:clr>
            <a:srgbClr val="A4A3A4"/>
          </p15:clr>
        </p15:guide>
        <p15:guide id="13" pos="192" userDrawn="1">
          <p15:clr>
            <a:srgbClr val="A4A3A4"/>
          </p15:clr>
        </p15:guide>
        <p15:guide id="14" orient="horz" pos="36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63CA"/>
    <a:srgbClr val="D214B7"/>
    <a:srgbClr val="FC6CDD"/>
    <a:srgbClr val="753805"/>
    <a:srgbClr val="9044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 showGuides="1">
      <p:cViewPr varScale="1">
        <p:scale>
          <a:sx n="79" d="100"/>
          <a:sy n="79" d="100"/>
        </p:scale>
        <p:origin x="3069" y="51"/>
      </p:cViewPr>
      <p:guideLst>
        <p:guide orient="horz" pos="2880"/>
        <p:guide pos="2160"/>
        <p:guide pos="3686"/>
        <p:guide pos="424"/>
        <p:guide pos="145"/>
        <p:guide pos="1894"/>
        <p:guide orient="horz" pos="1774"/>
        <p:guide orient="horz" pos="2832"/>
        <p:guide orient="horz" pos="4102"/>
        <p:guide orient="horz" pos="5668"/>
        <p:guide orient="horz" pos="4435"/>
        <p:guide orient="horz" pos="816"/>
        <p:guide pos="192"/>
        <p:guide orient="horz" pos="36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/>
          <a:lstStyle>
            <a:lvl1pPr algn="r">
              <a:defRPr sz="1200"/>
            </a:lvl1pPr>
          </a:lstStyle>
          <a:p>
            <a:fld id="{EAAD6B56-8E54-4A7A-B662-C2972E92D23B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720725"/>
            <a:ext cx="270033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6" tIns="48328" rIns="96656" bIns="4832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6656" tIns="48328" rIns="96656" bIns="4832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56" tIns="48328" rIns="96656" bIns="48328" rtlCol="0" anchor="b"/>
          <a:lstStyle>
            <a:lvl1pPr algn="r">
              <a:defRPr sz="1200"/>
            </a:lvl1pPr>
          </a:lstStyle>
          <a:p>
            <a:fld id="{A33EEC6A-EA81-4DB8-AF33-653E44DE4A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06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24C78-528C-45C6-9989-8934704861BF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E53D4-A4C8-4DB2-A3CB-9032E7082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F5ABB5-6861-40A7-B8E3-23EC2BD6583C}"/>
              </a:ext>
            </a:extLst>
          </p:cNvPr>
          <p:cNvSpPr txBox="1"/>
          <p:nvPr/>
        </p:nvSpPr>
        <p:spPr>
          <a:xfrm>
            <a:off x="0" y="107721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Digital Content 2</a:t>
            </a:r>
          </a:p>
        </p:txBody>
      </p:sp>
      <p:sp>
        <p:nvSpPr>
          <p:cNvPr id="39" name="Text Box 43">
            <a:extLst>
              <a:ext uri="{FF2B5EF4-FFF2-40B4-BE49-F238E27FC236}">
                <a16:creationId xmlns:a16="http://schemas.microsoft.com/office/drawing/2014/main" id="{EA3F1F4C-9029-4551-8EF8-DD553ADED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27460"/>
            <a:ext cx="2058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pitchFamily="34" charset="0"/>
              </a:rPr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A878C5-DF5C-4F32-A2D8-CEEAB24582C3}"/>
              </a:ext>
            </a:extLst>
          </p:cNvPr>
          <p:cNvSpPr txBox="1"/>
          <p:nvPr/>
        </p:nvSpPr>
        <p:spPr>
          <a:xfrm>
            <a:off x="230188" y="5931998"/>
            <a:ext cx="6477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Midazolam has no direct effect on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BMAL1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transcript, which normally oscillates in antiphase to PER2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Wildtype mice (C57BL6/J) were injected with midazolam (10 mg/kg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i.p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.) and compared to saline treated controls. Brain tissue was harvested, mRNA was isolated using RNeasy Mini Kit (Qiagen), cDNA was generated using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miScript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RT II kits (Qiagen), and transcript levels were determined by quantitative real-time RT-PCR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iCycler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iCycler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IQ; Bio-Rad Laboratories Inc.).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Brain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BMAL1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transcript levels (n=5 animals) 2 hours following midazolam administration. All data are presented as mean ± SD;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7575EA1-F4DE-4F23-B4F4-6620826E2F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095115"/>
              </p:ext>
            </p:extLst>
          </p:nvPr>
        </p:nvGraphicFramePr>
        <p:xfrm>
          <a:off x="596587" y="1397348"/>
          <a:ext cx="2384819" cy="333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8" name="Prism 6" r:id="rId3" imgW="2168017" imgH="3031056" progId="Prism6.Document">
                  <p:embed/>
                </p:oleObj>
              </mc:Choice>
              <mc:Fallback>
                <p:oleObj name="Prism 6" r:id="rId3" imgW="2168017" imgH="3031056" progId="Prism6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6587" y="1397348"/>
                        <a:ext cx="2384819" cy="3334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619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4912</TotalTime>
  <Words>121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6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JUPITER</dc:creator>
  <cp:lastModifiedBy>Tobias Eckle</cp:lastModifiedBy>
  <cp:revision>343</cp:revision>
  <cp:lastPrinted>2017-03-15T21:52:25Z</cp:lastPrinted>
  <dcterms:created xsi:type="dcterms:W3CDTF">2013-01-17T21:58:56Z</dcterms:created>
  <dcterms:modified xsi:type="dcterms:W3CDTF">2018-01-13T19:31:13Z</dcterms:modified>
</cp:coreProperties>
</file>