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686" userDrawn="1">
          <p15:clr>
            <a:srgbClr val="A4A3A4"/>
          </p15:clr>
        </p15:guide>
        <p15:guide id="4" pos="424" userDrawn="1">
          <p15:clr>
            <a:srgbClr val="A4A3A4"/>
          </p15:clr>
        </p15:guide>
        <p15:guide id="5" pos="145" userDrawn="1">
          <p15:clr>
            <a:srgbClr val="A4A3A4"/>
          </p15:clr>
        </p15:guide>
        <p15:guide id="6" pos="1894" userDrawn="1">
          <p15:clr>
            <a:srgbClr val="A4A3A4"/>
          </p15:clr>
        </p15:guide>
        <p15:guide id="7" orient="horz" pos="1774" userDrawn="1">
          <p15:clr>
            <a:srgbClr val="A4A3A4"/>
          </p15:clr>
        </p15:guide>
        <p15:guide id="8" orient="horz" pos="2832" userDrawn="1">
          <p15:clr>
            <a:srgbClr val="A4A3A4"/>
          </p15:clr>
        </p15:guide>
        <p15:guide id="9" orient="horz" pos="4102" userDrawn="1">
          <p15:clr>
            <a:srgbClr val="A4A3A4"/>
          </p15:clr>
        </p15:guide>
        <p15:guide id="10" orient="horz" pos="5439" userDrawn="1">
          <p15:clr>
            <a:srgbClr val="A4A3A4"/>
          </p15:clr>
        </p15:guide>
        <p15:guide id="11" orient="horz" pos="4435" userDrawn="1">
          <p15:clr>
            <a:srgbClr val="A4A3A4"/>
          </p15:clr>
        </p15:guide>
        <p15:guide id="12" orient="horz" pos="816" userDrawn="1">
          <p15:clr>
            <a:srgbClr val="A4A3A4"/>
          </p15:clr>
        </p15:guide>
        <p15:guide id="13" pos="192" userDrawn="1">
          <p15:clr>
            <a:srgbClr val="A4A3A4"/>
          </p15:clr>
        </p15:guide>
        <p15:guide id="14" orient="horz" pos="3600" userDrawn="1">
          <p15:clr>
            <a:srgbClr val="A4A3A4"/>
          </p15:clr>
        </p15:guide>
        <p15:guide id="15" orient="horz" pos="5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3CA"/>
    <a:srgbClr val="D214B7"/>
    <a:srgbClr val="FC6CDD"/>
    <a:srgbClr val="753805"/>
    <a:srgbClr val="904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79" d="100"/>
          <a:sy n="79" d="100"/>
        </p:scale>
        <p:origin x="3069" y="51"/>
      </p:cViewPr>
      <p:guideLst>
        <p:guide orient="horz" pos="2880"/>
        <p:guide pos="2160"/>
        <p:guide pos="3686"/>
        <p:guide pos="424"/>
        <p:guide pos="145"/>
        <p:guide pos="1894"/>
        <p:guide orient="horz" pos="1774"/>
        <p:guide orient="horz" pos="2832"/>
        <p:guide orient="horz" pos="4102"/>
        <p:guide orient="horz" pos="5439"/>
        <p:guide orient="horz" pos="4435"/>
        <p:guide orient="horz" pos="816"/>
        <p:guide pos="192"/>
        <p:guide orient="horz" pos="3600"/>
        <p:guide orient="horz" pos="56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EAAD6B56-8E54-4A7A-B662-C2972E92D23B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6" tIns="48328" rIns="96656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6" tIns="48328" rIns="96656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A33EEC6A-EA81-4DB8-AF33-653E44DE4A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0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F5ABB5-6861-40A7-B8E3-23EC2BD6583C}"/>
              </a:ext>
            </a:extLst>
          </p:cNvPr>
          <p:cNvSpPr txBox="1"/>
          <p:nvPr/>
        </p:nvSpPr>
        <p:spPr>
          <a:xfrm>
            <a:off x="0" y="107721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Digital Content 7</a:t>
            </a:r>
          </a:p>
        </p:txBody>
      </p:sp>
      <p:sp>
        <p:nvSpPr>
          <p:cNvPr id="39" name="Text Box 43">
            <a:extLst>
              <a:ext uri="{FF2B5EF4-FFF2-40B4-BE49-F238E27FC236}">
                <a16:creationId xmlns:a16="http://schemas.microsoft.com/office/drawing/2014/main" id="{EA3F1F4C-9029-4551-8EF8-DD553ADED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27460"/>
            <a:ext cx="2058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878C5-DF5C-4F32-A2D8-CEEAB24582C3}"/>
              </a:ext>
            </a:extLst>
          </p:cNvPr>
          <p:cNvSpPr txBox="1"/>
          <p:nvPr/>
        </p:nvSpPr>
        <p:spPr>
          <a:xfrm>
            <a:off x="241795" y="6248400"/>
            <a:ext cx="647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Midazolam+LPS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reduces locomotion in wildtype mice.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Wildtype mice (C57BL6/J) were injected with midazolam (10 mg/kg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i.p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.) + LPS (100 </a:t>
            </a:r>
            <a:r>
              <a:rPr lang="en-US" dirty="0">
                <a:latin typeface="Symbol" panose="05050102010706020507" pitchFamily="18" charset="2"/>
                <a:cs typeface="Arial" panose="020B0604020202020204" pitchFamily="34" charset="0"/>
              </a:rPr>
              <a:t>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g/kg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i.p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.) and compared to saline treated controls. 24 or 27 hours later mice underwent behavioral studies using an open-field line-crossing determination. Numbers of squares crossed for 10 minutes (line-crossing) 24 or 72 hours after a single dose of LPS + midazolam. All data have n=5 individual animals and are presented as mean ± SD, LPS=Lipopolysaccharide, * denotes one-way ANOVA (see also Supplemental Digital Content 1).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6F24728-A500-4932-B22B-85D4C908E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588932"/>
              </p:ext>
            </p:extLst>
          </p:nvPr>
        </p:nvGraphicFramePr>
        <p:xfrm>
          <a:off x="400556" y="1397347"/>
          <a:ext cx="3516618" cy="3783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0" name="Prism 6" r:id="rId3" imgW="3196925" imgH="3439471" progId="Prism6.Document">
                  <p:embed/>
                </p:oleObj>
              </mc:Choice>
              <mc:Fallback>
                <p:oleObj name="Prism 6" r:id="rId3" imgW="3196925" imgH="3439471" progId="Prism6.Document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84275834-D2F2-4D59-97B8-A33B697BA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0556" y="1397347"/>
                        <a:ext cx="3516618" cy="3783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619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4914</TotalTime>
  <Words>123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Office Theme</vt:lpstr>
      <vt:lpstr>Prism 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JUPITER</dc:creator>
  <cp:lastModifiedBy>Tobias Eckle</cp:lastModifiedBy>
  <cp:revision>344</cp:revision>
  <cp:lastPrinted>2017-03-15T21:52:25Z</cp:lastPrinted>
  <dcterms:created xsi:type="dcterms:W3CDTF">2013-01-17T21:58:56Z</dcterms:created>
  <dcterms:modified xsi:type="dcterms:W3CDTF">2018-01-13T19:35:50Z</dcterms:modified>
</cp:coreProperties>
</file>