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15544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500" y="30"/>
      </p:cViewPr>
      <p:guideLst>
        <p:guide orient="horz" pos="48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14508480"/>
            <a:ext cx="12188825" cy="1036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14357783"/>
            <a:ext cx="12188825" cy="145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720291"/>
            <a:ext cx="10058400" cy="8083296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10666" spc="-67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10099408"/>
            <a:ext cx="10058400" cy="25908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3200" cap="all" spc="267" baseline="0">
                <a:solidFill>
                  <a:schemeClr val="tx2"/>
                </a:solidFill>
                <a:latin typeface="+mj-lt"/>
              </a:defRPr>
            </a:lvl1pPr>
            <a:lvl2pPr marL="609585" indent="0" algn="ctr">
              <a:buNone/>
              <a:defRPr sz="3200"/>
            </a:lvl2pPr>
            <a:lvl3pPr marL="1219170" indent="0" algn="ctr">
              <a:buNone/>
              <a:defRPr sz="3200"/>
            </a:lvl3pPr>
            <a:lvl4pPr marL="1828754" indent="0" algn="ctr">
              <a:buNone/>
              <a:defRPr sz="2667"/>
            </a:lvl4pPr>
            <a:lvl5pPr marL="2438339" indent="0" algn="ctr">
              <a:buNone/>
              <a:defRPr sz="2667"/>
            </a:lvl5pPr>
            <a:lvl6pPr marL="3047924" indent="0" algn="ctr">
              <a:buNone/>
              <a:defRPr sz="2667"/>
            </a:lvl6pPr>
            <a:lvl7pPr marL="3657509" indent="0" algn="ctr">
              <a:buNone/>
              <a:defRPr sz="2667"/>
            </a:lvl7pPr>
            <a:lvl8pPr marL="4267093" indent="0" algn="ctr">
              <a:buNone/>
              <a:defRPr sz="2667"/>
            </a:lvl8pPr>
            <a:lvl9pPr marL="4876678" indent="0" algn="ctr">
              <a:buNone/>
              <a:defRPr sz="266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984504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59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92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14508480"/>
            <a:ext cx="12188825" cy="1036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14357783"/>
            <a:ext cx="12188825" cy="145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940167"/>
            <a:ext cx="2628900" cy="130501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940166"/>
            <a:ext cx="7734300" cy="1305015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248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41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14508480"/>
            <a:ext cx="12188825" cy="1036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14357783"/>
            <a:ext cx="12188825" cy="145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20291"/>
            <a:ext cx="10058400" cy="8083296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10666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093757"/>
            <a:ext cx="10058400" cy="25908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3200" cap="all" spc="267" baseline="0">
                <a:solidFill>
                  <a:schemeClr val="tx2"/>
                </a:solidFill>
                <a:latin typeface="+mj-lt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984504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74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649637"/>
            <a:ext cx="10058400" cy="32883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4183664"/>
            <a:ext cx="4937760" cy="91196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4183669"/>
            <a:ext cx="4937760" cy="91196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649637"/>
            <a:ext cx="10058400" cy="32883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184384"/>
            <a:ext cx="4937760" cy="1668906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667" b="0" cap="all" baseline="0">
                <a:solidFill>
                  <a:schemeClr val="tx2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5853291"/>
            <a:ext cx="4937760" cy="74499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4184384"/>
            <a:ext cx="4937760" cy="1668906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667" b="0" cap="all" baseline="0">
                <a:solidFill>
                  <a:schemeClr val="tx2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5853291"/>
            <a:ext cx="4937760" cy="74499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31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59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14508480"/>
            <a:ext cx="12188825" cy="1036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14357783"/>
            <a:ext cx="12188825" cy="145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6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1554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1554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7214"/>
            <a:ext cx="3200400" cy="5181600"/>
          </a:xfrm>
        </p:spPr>
        <p:txBody>
          <a:bodyPr anchor="b">
            <a:normAutofit/>
          </a:bodyPr>
          <a:lstStyle>
            <a:lvl1pPr>
              <a:defRPr sz="4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50" y="1658112"/>
            <a:ext cx="6679191" cy="119176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6632448"/>
            <a:ext cx="3200400" cy="7659348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14642183"/>
            <a:ext cx="2618511" cy="827617"/>
          </a:xfrm>
        </p:spPr>
        <p:txBody>
          <a:bodyPr/>
          <a:lstStyle>
            <a:lvl1pPr algn="l">
              <a:defRPr/>
            </a:lvl1pPr>
          </a:lstStyle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14642183"/>
            <a:ext cx="4648200" cy="827617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23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11226800"/>
            <a:ext cx="12188825" cy="431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11140839"/>
            <a:ext cx="12188825" cy="145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503152"/>
            <a:ext cx="10119360" cy="1865376"/>
          </a:xfrm>
        </p:spPr>
        <p:txBody>
          <a:bodyPr tIns="0" bIns="0" anchor="b">
            <a:noAutofit/>
          </a:bodyPr>
          <a:lstStyle>
            <a:lvl1pPr>
              <a:defRPr sz="4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11140839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4267">
                <a:solidFill>
                  <a:schemeClr val="bg1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13389254"/>
            <a:ext cx="10119360" cy="1347216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800"/>
              </a:spcAft>
              <a:buNone/>
              <a:defRPr sz="2000">
                <a:solidFill>
                  <a:srgbClr val="FFFFFF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1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14508480"/>
            <a:ext cx="12192001" cy="1036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14357782"/>
            <a:ext cx="12192001" cy="1495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649637"/>
            <a:ext cx="10058400" cy="32883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4183664"/>
            <a:ext cx="10058401" cy="911961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14642183"/>
            <a:ext cx="2472271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719EE56-AED3-4838-B927-4B139746B8C7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14642183"/>
            <a:ext cx="4822804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14642183"/>
            <a:ext cx="1312025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D2914E9A-B4F6-4BB0-AED4-9AE295875B9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393911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20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1219170" rtl="0" eaLnBrk="1" latinLnBrk="0" hangingPunct="1">
        <a:lnSpc>
          <a:spcPct val="85000"/>
        </a:lnSpc>
        <a:spcBef>
          <a:spcPct val="0"/>
        </a:spcBef>
        <a:buNone/>
        <a:defRPr sz="6400" kern="1200" spc="-67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21917" indent="-121917" algn="l" defTabSz="1219170" rtl="0" eaLnBrk="1" latinLnBrk="0" hangingPunct="1">
        <a:lnSpc>
          <a:spcPct val="90000"/>
        </a:lnSpc>
        <a:spcBef>
          <a:spcPts val="1600"/>
        </a:spcBef>
        <a:spcAft>
          <a:spcPts val="267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6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2051" indent="-243834" algn="l" defTabSz="1219170" rtl="0" eaLnBrk="1" latinLnBrk="0" hangingPunct="1">
        <a:lnSpc>
          <a:spcPct val="90000"/>
        </a:lnSpc>
        <a:spcBef>
          <a:spcPts val="267"/>
        </a:spcBef>
        <a:spcAft>
          <a:spcPts val="533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55885" indent="-243834" algn="l" defTabSz="1219170" rtl="0" eaLnBrk="1" latinLnBrk="0" hangingPunct="1">
        <a:lnSpc>
          <a:spcPct val="90000"/>
        </a:lnSpc>
        <a:spcBef>
          <a:spcPts val="267"/>
        </a:spcBef>
        <a:spcAft>
          <a:spcPts val="533"/>
        </a:spcAft>
        <a:buClr>
          <a:schemeClr val="accent1"/>
        </a:buClr>
        <a:buFont typeface="Calibri" pitchFamily="34" charset="0"/>
        <a:buChar char="◦"/>
        <a:defRPr sz="186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99719" indent="-243834" algn="l" defTabSz="1219170" rtl="0" eaLnBrk="1" latinLnBrk="0" hangingPunct="1">
        <a:lnSpc>
          <a:spcPct val="90000"/>
        </a:lnSpc>
        <a:spcBef>
          <a:spcPts val="267"/>
        </a:spcBef>
        <a:spcAft>
          <a:spcPts val="533"/>
        </a:spcAft>
        <a:buClr>
          <a:schemeClr val="accent1"/>
        </a:buClr>
        <a:buFont typeface="Calibri" pitchFamily="34" charset="0"/>
        <a:buChar char="◦"/>
        <a:defRPr sz="186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43553" indent="-243834" algn="l" defTabSz="1219170" rtl="0" eaLnBrk="1" latinLnBrk="0" hangingPunct="1">
        <a:lnSpc>
          <a:spcPct val="90000"/>
        </a:lnSpc>
        <a:spcBef>
          <a:spcPts val="267"/>
        </a:spcBef>
        <a:spcAft>
          <a:spcPts val="533"/>
        </a:spcAft>
        <a:buClr>
          <a:schemeClr val="accent1"/>
        </a:buClr>
        <a:buFont typeface="Calibri" pitchFamily="34" charset="0"/>
        <a:buChar char="◦"/>
        <a:defRPr sz="186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66630" indent="-304792" algn="l" defTabSz="1219170" rtl="0" eaLnBrk="1" latinLnBrk="0" hangingPunct="1">
        <a:lnSpc>
          <a:spcPct val="90000"/>
        </a:lnSpc>
        <a:spcBef>
          <a:spcPts val="267"/>
        </a:spcBef>
        <a:spcAft>
          <a:spcPts val="533"/>
        </a:spcAft>
        <a:buClr>
          <a:schemeClr val="accent1"/>
        </a:buClr>
        <a:buFont typeface="Calibri" pitchFamily="34" charset="0"/>
        <a:buChar char="◦"/>
        <a:defRPr sz="186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33290" indent="-304792" algn="l" defTabSz="1219170" rtl="0" eaLnBrk="1" latinLnBrk="0" hangingPunct="1">
        <a:lnSpc>
          <a:spcPct val="90000"/>
        </a:lnSpc>
        <a:spcBef>
          <a:spcPts val="267"/>
        </a:spcBef>
        <a:spcAft>
          <a:spcPts val="533"/>
        </a:spcAft>
        <a:buClr>
          <a:schemeClr val="accent1"/>
        </a:buClr>
        <a:buFont typeface="Calibri" pitchFamily="34" charset="0"/>
        <a:buChar char="◦"/>
        <a:defRPr sz="186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99950" indent="-304792" algn="l" defTabSz="1219170" rtl="0" eaLnBrk="1" latinLnBrk="0" hangingPunct="1">
        <a:lnSpc>
          <a:spcPct val="90000"/>
        </a:lnSpc>
        <a:spcBef>
          <a:spcPts val="267"/>
        </a:spcBef>
        <a:spcAft>
          <a:spcPts val="533"/>
        </a:spcAft>
        <a:buClr>
          <a:schemeClr val="accent1"/>
        </a:buClr>
        <a:buFont typeface="Calibri" pitchFamily="34" charset="0"/>
        <a:buChar char="◦"/>
        <a:defRPr sz="186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266610" indent="-304792" algn="l" defTabSz="1219170" rtl="0" eaLnBrk="1" latinLnBrk="0" hangingPunct="1">
        <a:lnSpc>
          <a:spcPct val="90000"/>
        </a:lnSpc>
        <a:spcBef>
          <a:spcPts val="267"/>
        </a:spcBef>
        <a:spcAft>
          <a:spcPts val="533"/>
        </a:spcAft>
        <a:buClr>
          <a:schemeClr val="accent1"/>
        </a:buClr>
        <a:buFont typeface="Calibri" pitchFamily="34" charset="0"/>
        <a:buChar char="◦"/>
        <a:defRPr sz="186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764291" y="1613071"/>
            <a:ext cx="2294237" cy="402262"/>
          </a:xfrm>
          <a:prstGeom prst="rect">
            <a:avLst/>
          </a:prstGeom>
          <a:ln w="158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Patients admitted with features of </a:t>
            </a:r>
            <a:r>
              <a:rPr lang="en-US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acute pyelonephritis</a:t>
            </a:r>
            <a:endParaRPr lang="en-US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4760274" y="2298738"/>
            <a:ext cx="2298254" cy="4478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Empirical 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antibiotic(s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initiated 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treating physician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4760274" y="3743991"/>
            <a:ext cx="2298254" cy="572416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Urine culture and 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susceptibility 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report reviewed on Day 3 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empirical treatment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458192" y="3743991"/>
            <a:ext cx="1591268" cy="572416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Urine culture sterile/contaminated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2784332" y="3148297"/>
            <a:ext cx="948394" cy="286208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 eligible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760274" y="3029958"/>
            <a:ext cx="2298254" cy="4478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Daily assessment for clinical improvement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6881653" y="5046624"/>
            <a:ext cx="2523603" cy="356239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Clinically improved 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Day 3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881652" y="5622912"/>
            <a:ext cx="2523604" cy="2997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rine 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culture 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repeated 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Day 4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6896557" y="6119768"/>
            <a:ext cx="2528699" cy="5032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77724" tIns="38862" rIns="77724" bIns="38862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850"/>
              </a:spcAft>
            </a:pPr>
            <a:r>
              <a:rPr lang="en-IN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ontinued </a:t>
            </a:r>
            <a:r>
              <a:rPr lang="en-IN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clinical improvement on Day </a:t>
            </a:r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 of empirical regimen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2180638" y="5044754"/>
            <a:ext cx="2415114" cy="35811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clinical improvement by Day 3 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228138" y="5600053"/>
            <a:ext cx="2315972" cy="4478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ntibiotic 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regimen 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revised by treating physician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2216263" y="6249306"/>
            <a:ext cx="2315972" cy="4478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rine 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culture </a:t>
            </a: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repeated 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Day 4 of revised regimen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 Box 1"/>
          <p:cNvSpPr txBox="1"/>
          <p:nvPr/>
        </p:nvSpPr>
        <p:spPr>
          <a:xfrm>
            <a:off x="4812628" y="8293983"/>
            <a:ext cx="1960736" cy="397394"/>
          </a:xfrm>
          <a:prstGeom prst="rect">
            <a:avLst/>
          </a:prstGeom>
          <a:solidFill>
            <a:sysClr val="window" lastClr="FFFFFF"/>
          </a:solidFill>
          <a:ln w="15875">
            <a:solidFill>
              <a:prstClr val="black"/>
            </a:solidFill>
          </a:ln>
          <a:effectLst/>
        </p:spPr>
        <p:txBody>
          <a:bodyPr rot="0" spcFirstLastPara="0" vert="horz" wrap="square" lIns="77724" tIns="38862" rIns="77724" bIns="388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IN" sz="12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Randomization on Day 7</a:t>
            </a:r>
          </a:p>
          <a:p>
            <a:pPr algn="ctr"/>
            <a:r>
              <a:rPr lang="en-IN" sz="12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effective regimen</a:t>
            </a:r>
            <a:endParaRPr lang="en-US" sz="1200" kern="0" dirty="0">
              <a:solidFill>
                <a:sysClr val="windowText" lastClr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 Box 2"/>
          <p:cNvSpPr txBox="1">
            <a:spLocks noChangeArrowheads="1"/>
          </p:cNvSpPr>
          <p:nvPr/>
        </p:nvSpPr>
        <p:spPr bwMode="auto">
          <a:xfrm>
            <a:off x="2233955" y="6961610"/>
            <a:ext cx="2264775" cy="5032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77724" tIns="38862" rIns="77724" bIns="38862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850"/>
              </a:spcAft>
            </a:pPr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Clinical </a:t>
            </a:r>
            <a:r>
              <a:rPr lang="en-IN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improvement </a:t>
            </a:r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</a:t>
            </a:r>
            <a:r>
              <a:rPr lang="en-IN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Day 7 of revised regimen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42" name="Straight Arrow Connector 141"/>
          <p:cNvCxnSpPr>
            <a:stCxn id="20" idx="2"/>
            <a:endCxn id="22" idx="0"/>
          </p:cNvCxnSpPr>
          <p:nvPr/>
        </p:nvCxnSpPr>
        <p:spPr>
          <a:xfrm flipH="1">
            <a:off x="3386124" y="5402864"/>
            <a:ext cx="2071" cy="19718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4" idx="2"/>
            <a:endCxn id="6" idx="0"/>
          </p:cNvCxnSpPr>
          <p:nvPr/>
        </p:nvCxnSpPr>
        <p:spPr>
          <a:xfrm flipH="1">
            <a:off x="5909401" y="2015333"/>
            <a:ext cx="2009" cy="28340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>
            <a:stCxn id="6" idx="2"/>
            <a:endCxn id="13" idx="0"/>
          </p:cNvCxnSpPr>
          <p:nvPr/>
        </p:nvCxnSpPr>
        <p:spPr>
          <a:xfrm>
            <a:off x="5909401" y="2746553"/>
            <a:ext cx="0" cy="28340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>
            <a:stCxn id="13" idx="2"/>
            <a:endCxn id="8" idx="0"/>
          </p:cNvCxnSpPr>
          <p:nvPr/>
        </p:nvCxnSpPr>
        <p:spPr>
          <a:xfrm>
            <a:off x="5909401" y="3477773"/>
            <a:ext cx="0" cy="26621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8" idx="1"/>
          </p:cNvCxnSpPr>
          <p:nvPr/>
        </p:nvCxnSpPr>
        <p:spPr>
          <a:xfrm flipH="1">
            <a:off x="4049460" y="4030199"/>
            <a:ext cx="710814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3471801" y="9337316"/>
            <a:ext cx="1608113" cy="272832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77724" tIns="38862" rIns="77724" bIns="38862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850"/>
              </a:spcAft>
            </a:pPr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Truncated treatment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6387734" y="9337246"/>
            <a:ext cx="1872322" cy="290849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77724" tIns="38862" rIns="77724" bIns="38862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850"/>
              </a:spcAft>
            </a:pP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Continued treatment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3471801" y="10103572"/>
            <a:ext cx="1608113" cy="290849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77724" tIns="38862" rIns="77724" bIns="38862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850"/>
              </a:spcAft>
            </a:pPr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Discharged home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 Box 2"/>
          <p:cNvSpPr txBox="1">
            <a:spLocks noChangeArrowheads="1"/>
          </p:cNvSpPr>
          <p:nvPr/>
        </p:nvSpPr>
        <p:spPr bwMode="auto">
          <a:xfrm>
            <a:off x="6387734" y="10125809"/>
            <a:ext cx="1872322" cy="44781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77724" tIns="38862" rIns="77724" bIns="38862" anchor="t" anchorCtr="0">
            <a:spAutoFit/>
          </a:bodyPr>
          <a:lstStyle/>
          <a:p>
            <a:pPr algn="ctr"/>
            <a:r>
              <a:rPr lang="en-IN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 regimen continued</a:t>
            </a:r>
          </a:p>
          <a:p>
            <a:pPr algn="ctr"/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7 more days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6387734" y="11067446"/>
            <a:ext cx="1872322" cy="290849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77724" tIns="38862" rIns="77724" bIns="38862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850"/>
              </a:spcAft>
            </a:pPr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Discharged home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 Box 2"/>
          <p:cNvSpPr txBox="1">
            <a:spLocks noChangeArrowheads="1"/>
          </p:cNvSpPr>
          <p:nvPr/>
        </p:nvSpPr>
        <p:spPr bwMode="auto">
          <a:xfrm>
            <a:off x="3336591" y="11765662"/>
            <a:ext cx="5031231" cy="290849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77724" tIns="38862" rIns="77724" bIns="38862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850"/>
              </a:spcAft>
            </a:pPr>
            <a:r>
              <a:rPr lang="en-IN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Follow-up clinical assessment and urine cultures at Week 1 and Week 6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 rot="16200000">
            <a:off x="5821892" y="5694586"/>
            <a:ext cx="1614223" cy="3075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Empirical regimen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 rot="16200000">
            <a:off x="1127182" y="6018751"/>
            <a:ext cx="1728465" cy="30750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Revised regimen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386123" y="4614522"/>
            <a:ext cx="475733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8144696" y="4614522"/>
            <a:ext cx="1" cy="43210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3383596" y="4618060"/>
            <a:ext cx="1" cy="43210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2"/>
          </p:cNvCxnSpPr>
          <p:nvPr/>
        </p:nvCxnSpPr>
        <p:spPr>
          <a:xfrm>
            <a:off x="5909401" y="4316407"/>
            <a:ext cx="0" cy="2981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8142451" y="5406402"/>
            <a:ext cx="0" cy="19718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3368396" y="6054997"/>
            <a:ext cx="0" cy="19718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6782755" y="6630357"/>
            <a:ext cx="1378152" cy="165360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3366343" y="7472199"/>
            <a:ext cx="1446285" cy="82044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264763" y="8986375"/>
            <a:ext cx="304960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4273031" y="9606135"/>
            <a:ext cx="0" cy="49540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7328114" y="9633944"/>
            <a:ext cx="0" cy="49540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7324579" y="10578107"/>
            <a:ext cx="0" cy="49540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4274293" y="10394428"/>
            <a:ext cx="0" cy="137124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7324341" y="11358296"/>
            <a:ext cx="0" cy="407367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367764" y="6697129"/>
            <a:ext cx="0" cy="26448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787197" y="8691377"/>
            <a:ext cx="0" cy="29289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271203" y="8986375"/>
            <a:ext cx="0" cy="35087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7311178" y="8991069"/>
            <a:ext cx="0" cy="35087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253884" y="3434505"/>
            <a:ext cx="0" cy="30948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7062537" y="1816768"/>
            <a:ext cx="1114171" cy="2237874"/>
          </a:xfrm>
          <a:custGeom>
            <a:avLst/>
            <a:gdLst>
              <a:gd name="connsiteX0" fmla="*/ 0 w 1114171"/>
              <a:gd name="connsiteY0" fmla="*/ 0 h 2237874"/>
              <a:gd name="connsiteX1" fmla="*/ 902368 w 1114171"/>
              <a:gd name="connsiteY1" fmla="*/ 541421 h 2237874"/>
              <a:gd name="connsiteX2" fmla="*/ 1046747 w 1114171"/>
              <a:gd name="connsiteY2" fmla="*/ 1768643 h 2237874"/>
              <a:gd name="connsiteX3" fmla="*/ 12031 w 1114171"/>
              <a:gd name="connsiteY3" fmla="*/ 2237874 h 2237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4171" h="2237874">
                <a:moveTo>
                  <a:pt x="0" y="0"/>
                </a:moveTo>
                <a:cubicBezTo>
                  <a:pt x="363955" y="123323"/>
                  <a:pt x="727910" y="246647"/>
                  <a:pt x="902368" y="541421"/>
                </a:cubicBezTo>
                <a:cubicBezTo>
                  <a:pt x="1076826" y="836195"/>
                  <a:pt x="1195136" y="1485901"/>
                  <a:pt x="1046747" y="1768643"/>
                </a:cubicBezTo>
                <a:cubicBezTo>
                  <a:pt x="898358" y="2051385"/>
                  <a:pt x="455194" y="2144629"/>
                  <a:pt x="12031" y="2237874"/>
                </a:cubicBezTo>
              </a:path>
            </a:pathLst>
          </a:custGeom>
          <a:noFill/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 Box 24"/>
          <p:cNvSpPr txBox="1">
            <a:spLocks noChangeArrowheads="1"/>
          </p:cNvSpPr>
          <p:nvPr/>
        </p:nvSpPr>
        <p:spPr bwMode="auto">
          <a:xfrm>
            <a:off x="7472007" y="2650988"/>
            <a:ext cx="1323067" cy="465391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7724" tIns="38862" rIns="77724" bIns="38862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Pretreatment urine culture sent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8140920" y="5918631"/>
            <a:ext cx="0" cy="19718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42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390</TotalTime>
  <Words>127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Retrospect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67</cp:revision>
  <dcterms:created xsi:type="dcterms:W3CDTF">2017-03-19T08:46:53Z</dcterms:created>
  <dcterms:modified xsi:type="dcterms:W3CDTF">2018-01-20T14:49:56Z</dcterms:modified>
</cp:coreProperties>
</file>