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56" r:id="rId2"/>
    <p:sldId id="357" r:id="rId3"/>
    <p:sldId id="358" r:id="rId4"/>
    <p:sldId id="354" r:id="rId5"/>
    <p:sldId id="339" r:id="rId6"/>
    <p:sldId id="337" r:id="rId7"/>
    <p:sldId id="34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0388" autoAdjust="0"/>
    <p:restoredTop sz="97799" autoAdjust="0"/>
  </p:normalViewPr>
  <p:slideViewPr>
    <p:cSldViewPr>
      <p:cViewPr varScale="1">
        <p:scale>
          <a:sx n="60" d="100"/>
          <a:sy n="60" d="100"/>
        </p:scale>
        <p:origin x="5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36004" cy="36004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handoutMaster" Target="handoutMasters/handoutMaster1.xml"/>
   <Relationship Id="rId11" Type="http://schemas.openxmlformats.org/officeDocument/2006/relationships/presProps" Target="presProps.xml"/>
   <Relationship Id="rId12" Type="http://schemas.openxmlformats.org/officeDocument/2006/relationships/viewProps" Target="viewProps.xml"/>
   <Relationship Id="rId13" Type="http://schemas.openxmlformats.org/officeDocument/2006/relationships/theme" Target="theme/theme1.xml"/>
   <Relationship Id="rId14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notesMaster" Target="notesMasters/notesMaster1.xml"/>
</Relationships>
</file>

<file path=ppt/charts/_rels/chart1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//STVDSCEL01DM06/DIS-DDII-UK-BIOLOGY/2017/PROGRAM%20(GRS009%20-%20up%20to%203%20yrs%20prog.%20end)/BET%20academic%20collaborations/Pennsylvania%20University%20-%20Neil%20Christensen/paper%202014/paper%20analyses/Data%20analyses%20GSK525762A%20in%20CRPV%20assay%20N23802-9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25703683591452E-2"/>
          <c:y val="2.8420833415974216E-2"/>
          <c:w val="0.62409623797025371"/>
          <c:h val="0.77657321820279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'CRPV GSK525762A (ARB11-001447)'!$C$24</c:f>
              <c:strCache>
                <c:ptCount val="1"/>
                <c:pt idx="0">
                  <c:v>CRPV  E1^E4</c:v>
                </c:pt>
              </c:strCache>
            </c:strRef>
          </c:tx>
          <c:spPr>
            <a:solidFill>
              <a:prstClr val="black"/>
            </a:solidFill>
          </c:spPr>
          <c:invertIfNegative val="0"/>
          <c:cat>
            <c:strRef>
              <c:f>'CRPV GSK525762A (ARB11-001447)'!$A$25:$A$31</c:f>
              <c:strCache>
                <c:ptCount val="7"/>
                <c:pt idx="0">
                  <c:v>DMSO</c:v>
                </c:pt>
                <c:pt idx="1">
                  <c:v>0.01</c:v>
                </c:pt>
                <c:pt idx="2">
                  <c:v>0.03</c:v>
                </c:pt>
                <c:pt idx="3">
                  <c:v>0.1</c:v>
                </c:pt>
                <c:pt idx="4">
                  <c:v>0.3</c:v>
                </c:pt>
                <c:pt idx="5">
                  <c:v>1</c:v>
                </c:pt>
                <c:pt idx="6">
                  <c:v>3</c:v>
                </c:pt>
              </c:strCache>
            </c:strRef>
          </c:cat>
          <c:val>
            <c:numRef>
              <c:f>'CRPV GSK525762A (ARB11-001447)'!$C$25:$C$31</c:f>
              <c:numCache>
                <c:formatCode>General</c:formatCode>
                <c:ptCount val="7"/>
                <c:pt idx="0">
                  <c:v>38</c:v>
                </c:pt>
                <c:pt idx="1">
                  <c:v>41</c:v>
                </c:pt>
                <c:pt idx="2">
                  <c:v>52</c:v>
                </c:pt>
                <c:pt idx="3">
                  <c:v>67</c:v>
                </c:pt>
                <c:pt idx="4">
                  <c:v>95</c:v>
                </c:pt>
                <c:pt idx="5">
                  <c:v>99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9-4AEB-AA1E-ED7A3DE47B8F}"/>
            </c:ext>
          </c:extLst>
        </c:ser>
        <c:ser>
          <c:idx val="1"/>
          <c:order val="1"/>
          <c:tx>
            <c:strRef>
              <c:f>'CRPV GSK525762A (ARB11-001447)'!$E$24</c:f>
              <c:strCache>
                <c:ptCount val="1"/>
                <c:pt idx="0">
                  <c:v>Total RNA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prstClr val="black"/>
              </a:solidFill>
            </a:ln>
          </c:spPr>
          <c:invertIfNegative val="0"/>
          <c:cat>
            <c:strRef>
              <c:f>'CRPV GSK525762A (ARB11-001447)'!$A$25:$A$31</c:f>
              <c:strCache>
                <c:ptCount val="7"/>
                <c:pt idx="0">
                  <c:v>DMSO</c:v>
                </c:pt>
                <c:pt idx="1">
                  <c:v>0.01</c:v>
                </c:pt>
                <c:pt idx="2">
                  <c:v>0.03</c:v>
                </c:pt>
                <c:pt idx="3">
                  <c:v>0.1</c:v>
                </c:pt>
                <c:pt idx="4">
                  <c:v>0.3</c:v>
                </c:pt>
                <c:pt idx="5">
                  <c:v>1</c:v>
                </c:pt>
                <c:pt idx="6">
                  <c:v>3</c:v>
                </c:pt>
              </c:strCache>
            </c:strRef>
          </c:cat>
          <c:val>
            <c:numRef>
              <c:f>'CRPV GSK525762A (ARB11-001447)'!$E$25:$E$31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9</c:v>
                </c:pt>
                <c:pt idx="3">
                  <c:v>6</c:v>
                </c:pt>
                <c:pt idx="4">
                  <c:v>11</c:v>
                </c:pt>
                <c:pt idx="5">
                  <c:v>34</c:v>
                </c:pt>
                <c:pt idx="6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09-4AEB-AA1E-ED7A3DE47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503384"/>
        <c:axId val="306579712"/>
      </c:barChart>
      <c:catAx>
        <c:axId val="1415033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900" b="0" baseline="0">
                    <a:latin typeface="Arial" pitchFamily="34" charset="0"/>
                    <a:cs typeface="Arial" pitchFamily="34" charset="0"/>
                  </a:rPr>
                  <a:t>I-BET762 concentration (</a:t>
                </a:r>
                <a:r>
                  <a:rPr lang="en-US" sz="900" b="0">
                    <a:latin typeface="Arial" pitchFamily="34" charset="0"/>
                    <a:cs typeface="Arial" pitchFamily="34" charset="0"/>
                  </a:rPr>
                  <a:t>µM)</a:t>
                </a:r>
              </a:p>
            </c:rich>
          </c:tx>
          <c:layout>
            <c:manualLayout>
              <c:xMode val="edge"/>
              <c:yMode val="edge"/>
              <c:x val="0.30529303256735763"/>
              <c:y val="0.9118829802071842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06579712"/>
        <c:crosses val="autoZero"/>
        <c:auto val="1"/>
        <c:lblAlgn val="ctr"/>
        <c:lblOffset val="100"/>
        <c:noMultiLvlLbl val="0"/>
      </c:catAx>
      <c:valAx>
        <c:axId val="3065797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en-US" sz="900" b="0" i="0" u="none" strike="noStrike" kern="1200" baseline="0">
                    <a:solidFill>
                      <a:sysClr val="windowText" lastClr="000000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% Inhibition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1503384"/>
        <c:crosses val="autoZero"/>
        <c:crossBetween val="between"/>
      </c:valAx>
      <c:spPr>
        <a:noFill/>
        <a:ln>
          <a:solidFill>
            <a:prstClr val="black"/>
          </a:solidFill>
        </a:ln>
      </c:spPr>
    </c:plotArea>
    <c:legend>
      <c:legendPos val="r"/>
      <c:layout>
        <c:manualLayout>
          <c:xMode val="edge"/>
          <c:yMode val="edge"/>
          <c:x val="0.13415504981520171"/>
          <c:y val="7.2935131296993833E-2"/>
          <c:w val="0.14454610584391267"/>
          <c:h val="0.14559511582791326"/>
        </c:manualLayout>
      </c:layout>
      <c:overlay val="0"/>
      <c:spPr>
        <a:ln>
          <a:solidFill>
            <a:prstClr val="black"/>
          </a:solidFill>
        </a:ln>
      </c:sp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4.emf"/>
</Relationships>
</file>

<file path=ppt/handoutMasters/_rels/handout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3.xml"/>
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9BC6-80C9-4F8C-A7E9-A535427AB238}" type="datetimeFigureOut">
              <a:rPr lang="en-GB" smtClean="0"/>
              <a:pPr/>
              <a:t>12/01/2018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6880D-8BE2-4354-9C9C-F444106568B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360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548AF-20D6-4E1B-8FF6-CC2D56022120}" type="datetimeFigureOut">
              <a:rPr lang="en-GB" smtClean="0"/>
              <a:pPr/>
              <a:t>12/01/2018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2674F-009F-49AA-925B-E753376E62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895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4FD1-4B63-4D6A-AC10-3E36996D07AD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A3BC-962A-4284-BBC5-C3EADD2F324D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2AAA-D0FF-4CA2-9C50-1C67A4023896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FCCD9-BC91-49A7-A23F-FAA47105A4DF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BDD6-B8BD-412E-8EAD-0A93493AF814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08C6-29D8-4F0D-8502-8F686FD87937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B41C5-D1DC-45CA-A532-BCD2EB66D0F0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13881-EB01-4482-B264-619BC18951DF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8256-B3BC-4B82-A398-6D270543D7DB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2A9A-7D33-4D44-8BD5-A81BBDD1E5BD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C6583-0F04-4DA1-B793-6986297577E7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8E07-B350-4869-B9A9-E5BB14E86C49}" type="datetime1">
              <a:rPr lang="en-GB" smtClean="0"/>
              <a:pPr/>
              <a:t>12/01/2018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CONFIDENTIAL to GSK and MTA with Neil Christensen (PSU)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24E78-83FD-4D03-9071-76FE6DFA556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ti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.tif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3.pn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1.vml"/>
   <Relationship Id="rId2" Type="http://schemas.openxmlformats.org/officeDocument/2006/relationships/slideLayout" Target="../slideLayouts/slideLayout2.xml"/>
   <Relationship Id="rId3" Type="http://schemas.openxmlformats.org/officeDocument/2006/relationships/oleObject" Target="../embeddings/oleObject1.bin"/>
   <Relationship Id="rId4" Type="http://schemas.openxmlformats.org/officeDocument/2006/relationships/image" Target="../media/image4.emf"/>
   <Relationship Id="rId5" Type="http://schemas.openxmlformats.org/officeDocument/2006/relationships/chart" Target="../charts/chart1.xml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5.png"/>
   <Relationship Id="rId3" Type="http://schemas.openxmlformats.org/officeDocument/2006/relationships/image" Target="../media/image6.png"/>
   <Relationship Id="rId4" Type="http://schemas.openxmlformats.org/officeDocument/2006/relationships/image" Target="../media/image7.png"/>
   <Relationship Id="rId5" Type="http://schemas.openxmlformats.org/officeDocument/2006/relationships/image" Target="../media/image8.png"/>
   <Relationship Id="rId6" Type="http://schemas.openxmlformats.org/officeDocument/2006/relationships/image" Target="../media/image9.png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0.tif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1.ti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Supplementary Figure S1</a:t>
            </a:r>
            <a:br>
              <a:rPr lang="en-GB" sz="1400" b="1" dirty="0">
                <a:latin typeface="Times New Roman" pitchFamily="18" charset="0"/>
                <a:cs typeface="Times New Roman" pitchFamily="18" charset="0"/>
              </a:rPr>
            </a:br>
            <a:endParaRPr lang="en-GB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644"/>
            <a:ext cx="9144000" cy="66937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1143000"/>
          </a:xfrm>
        </p:spPr>
        <p:txBody>
          <a:bodyPr>
            <a:normAutofit/>
          </a:bodyPr>
          <a:lstStyle/>
          <a:p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Supplementary Figure S2</a:t>
            </a:r>
            <a:endParaRPr lang="en-GB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3828" y="6093296"/>
            <a:ext cx="2895600" cy="365125"/>
          </a:xfrm>
        </p:spPr>
        <p:txBody>
          <a:bodyPr/>
          <a:lstStyle/>
          <a:p>
            <a:r>
              <a:rPr lang="en-GB"/>
              <a:t>CONFIDENTIAL to GSK and MTA with Neil Christensen (PSU)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1774"/>
            <a:ext cx="9144000" cy="501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40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636"/>
            <a:ext cx="9144000" cy="540060"/>
          </a:xfrm>
        </p:spPr>
        <p:txBody>
          <a:bodyPr>
            <a:normAutofit/>
          </a:bodyPr>
          <a:lstStyle/>
          <a:p>
            <a:r>
              <a:rPr lang="en-GB" sz="1400" b="1" dirty="0">
                <a:latin typeface="Times New Roman" pitchFamily="18" charset="0"/>
                <a:ea typeface="+mn-ea"/>
                <a:cs typeface="Times New Roman" pitchFamily="18" charset="0"/>
              </a:rPr>
              <a:t>Supplementary Figure S3</a:t>
            </a:r>
            <a:br>
              <a:rPr lang="en-GB" sz="1400" b="1" dirty="0"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GB" sz="1400" b="1" i="1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9552" y="1340768"/>
          <a:ext cx="6264696" cy="609600"/>
        </p:xfrm>
        <a:graphic>
          <a:graphicData uri="http://schemas.openxmlformats.org/drawingml/2006/table">
            <a:tbl>
              <a:tblPr/>
              <a:tblGrid>
                <a:gridCol w="1764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Times New Roman"/>
                          <a:ea typeface="Calibri"/>
                          <a:cs typeface="Times New Roman"/>
                        </a:rPr>
                        <a:t>HPV11 E1^E4 mRNA (% inhibition)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r>
                        <a:rPr lang="en-US" sz="1000" b="1" baseline="0" dirty="0">
                          <a:latin typeface="Times New Roman"/>
                          <a:ea typeface="Calibri"/>
                          <a:cs typeface="Times New Roman"/>
                        </a:rPr>
                        <a:t> cell RNA (</a:t>
                      </a:r>
                      <a:r>
                        <a:rPr lang="en-US" sz="1000" b="1" dirty="0">
                          <a:latin typeface="Times New Roman"/>
                          <a:ea typeface="Calibri"/>
                          <a:cs typeface="Times New Roman"/>
                        </a:rPr>
                        <a:t>% inhibition)</a:t>
                      </a:r>
                      <a:endParaRPr lang="en-GB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Calibri"/>
                          <a:cs typeface="Times New Roman"/>
                        </a:rPr>
                        <a:t>GSK</a:t>
                      </a:r>
                      <a:r>
                        <a:rPr lang="en-US" sz="1000" baseline="0" dirty="0">
                          <a:latin typeface="Times New Roman"/>
                          <a:ea typeface="Calibri"/>
                          <a:cs typeface="Times New Roman"/>
                        </a:rPr>
                        <a:t> 2794033A</a:t>
                      </a:r>
                      <a:endParaRPr lang="en-GB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en-GB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33.5</a:t>
                      </a:r>
                      <a:endParaRPr lang="en-GB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59532" y="2816932"/>
            <a:ext cx="4118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B. Effect on CRPV E1^E4 mRNA and Total RNA ( Titration, n=1)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9532" y="944724"/>
            <a:ext cx="3996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A. Effect on HPV11 E1^E4 mRNA and Total RNA ( 1µM, n=1) </a:t>
            </a:r>
          </a:p>
        </p:txBody>
      </p:sp>
      <p:sp>
        <p:nvSpPr>
          <p:cNvPr id="9" name="Rectangle 8"/>
          <p:cNvSpPr/>
          <p:nvPr/>
        </p:nvSpPr>
        <p:spPr>
          <a:xfrm>
            <a:off x="503548" y="2132856"/>
            <a:ext cx="774086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dirty="0">
                <a:latin typeface="Times New Roman" pitchFamily="18" charset="0"/>
                <a:cs typeface="Times New Roman" pitchFamily="18" charset="0"/>
              </a:rPr>
              <a:t>Data show percent inhibition calculated relative to cultures infected with virus alone.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" b="20325"/>
          <a:stretch/>
        </p:blipFill>
        <p:spPr>
          <a:xfrm>
            <a:off x="2294196" y="3176972"/>
            <a:ext cx="4510150" cy="35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20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20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0" y="0"/>
            <a:ext cx="8532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Supplementary Figure S4</a:t>
            </a:r>
            <a:endParaRPr lang="en-GB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7504" y="971436"/>
            <a:ext cx="10291896" cy="3515372"/>
            <a:chOff x="107504" y="971436"/>
            <a:chExt cx="10291896" cy="3515372"/>
          </a:xfrm>
        </p:grpSpPr>
        <p:sp>
          <p:nvSpPr>
            <p:cNvPr id="5" name="TextBox 4"/>
            <p:cNvSpPr txBox="1"/>
            <p:nvPr/>
          </p:nvSpPr>
          <p:spPr>
            <a:xfrm>
              <a:off x="107504" y="971436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11960" y="97143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B</a:t>
              </a: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88737648"/>
                </p:ext>
              </p:extLst>
            </p:nvPr>
          </p:nvGraphicFramePr>
          <p:xfrm>
            <a:off x="317716" y="1147728"/>
            <a:ext cx="4002176" cy="33390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58" name="SPW 11.0 Graph" r:id="rId3" imgW="5653440" imgH="4716000" progId="">
                    <p:embed/>
                  </p:oleObj>
                </mc:Choice>
                <mc:Fallback>
                  <p:oleObj name="SPW 11.0 Graph" r:id="rId3" imgW="5653440" imgH="4716000" progId="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716" y="1147728"/>
                          <a:ext cx="4002176" cy="33390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Chart 13"/>
            <p:cNvGraphicFramePr/>
            <p:nvPr>
              <p:extLst>
                <p:ext uri="{D42A27DB-BD31-4B8C-83A1-F6EECF244321}">
                  <p14:modId xmlns:p14="http://schemas.microsoft.com/office/powerpoint/2010/main" val="3352357573"/>
                </p:ext>
              </p:extLst>
            </p:nvPr>
          </p:nvGraphicFramePr>
          <p:xfrm>
            <a:off x="4211960" y="1304698"/>
            <a:ext cx="6187440" cy="3025140"/>
          </p:xfrm>
          <a:graphic>
            <a:graphicData uri="http://schemas.openxmlformats.org/drawingml/2006/chart">
              <c:chart xmlns:c="http://schemas.openxmlformats.org/drawingml/2006/chart" r:id="rId5"/>
            </a:graphicData>
          </a:graphic>
        </p:graphicFrame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2"/>
          <p:cNvGrpSpPr/>
          <p:nvPr/>
        </p:nvGrpSpPr>
        <p:grpSpPr>
          <a:xfrm>
            <a:off x="395536" y="620688"/>
            <a:ext cx="2267926" cy="2142238"/>
            <a:chOff x="395536" y="620688"/>
            <a:chExt cx="2267926" cy="214223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>
              <a:lum bright="4000" contrast="56000"/>
            </a:blip>
            <a:srcRect/>
            <a:stretch>
              <a:fillRect/>
            </a:stretch>
          </p:blipFill>
          <p:spPr bwMode="auto">
            <a:xfrm>
              <a:off x="395536" y="980728"/>
              <a:ext cx="2267926" cy="1782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755576" y="620688"/>
              <a:ext cx="15921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200" dirty="0">
                  <a:latin typeface="Arial" pitchFamily="34" charset="0"/>
                  <a:cs typeface="Arial" pitchFamily="34" charset="0"/>
                </a:rPr>
                <a:t>Naïve skin histology </a:t>
              </a:r>
            </a:p>
          </p:txBody>
        </p:sp>
      </p:grpSp>
      <p:grpSp>
        <p:nvGrpSpPr>
          <p:cNvPr id="3" name="Group 54"/>
          <p:cNvGrpSpPr/>
          <p:nvPr/>
        </p:nvGrpSpPr>
        <p:grpSpPr>
          <a:xfrm>
            <a:off x="395536" y="3212976"/>
            <a:ext cx="2376264" cy="2470920"/>
            <a:chOff x="395536" y="3244334"/>
            <a:chExt cx="2376264" cy="2470920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95536" y="3244334"/>
              <a:ext cx="237626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dirty="0">
                  <a:latin typeface="Arial" pitchFamily="34" charset="0"/>
                  <a:cs typeface="Arial" pitchFamily="34" charset="0"/>
                </a:rPr>
                <a:t>3415L1</a:t>
              </a:r>
            </a:p>
            <a:p>
              <a:pPr algn="ctr"/>
              <a:r>
                <a:rPr lang="en-GB" sz="1200" dirty="0">
                  <a:latin typeface="Arial" pitchFamily="34" charset="0"/>
                  <a:cs typeface="Arial" pitchFamily="34" charset="0"/>
                </a:rPr>
                <a:t>Wt-CRPV </a:t>
              </a:r>
              <a:r>
                <a:rPr lang="en-GB" sz="1200" dirty="0" err="1">
                  <a:latin typeface="Arial" pitchFamily="34" charset="0"/>
                  <a:cs typeface="Arial" pitchFamily="34" charset="0"/>
                </a:rPr>
                <a:t>papilloma</a:t>
              </a:r>
              <a:r>
                <a:rPr lang="en-GB" sz="1200" dirty="0">
                  <a:latin typeface="Arial" pitchFamily="34" charset="0"/>
                  <a:cs typeface="Arial" pitchFamily="34" charset="0"/>
                </a:rPr>
                <a:t> treated 1.5% (w/v) I-BET762</a:t>
              </a: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28000" contrast="42000"/>
            </a:blip>
            <a:srcRect/>
            <a:stretch>
              <a:fillRect/>
            </a:stretch>
          </p:blipFill>
          <p:spPr bwMode="auto">
            <a:xfrm>
              <a:off x="467544" y="3933056"/>
              <a:ext cx="2258091" cy="1782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1331640" y="4612486"/>
              <a:ext cx="522233" cy="276999"/>
            </a:xfrm>
            <a:prstGeom prst="rect">
              <a:avLst/>
            </a:prstGeom>
            <a:noFill/>
            <a:ln w="9525">
              <a:solidFill>
                <a:srgbClr val="000004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0004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 55"/>
          <p:cNvGrpSpPr/>
          <p:nvPr/>
        </p:nvGrpSpPr>
        <p:grpSpPr>
          <a:xfrm>
            <a:off x="2885657" y="436022"/>
            <a:ext cx="2812886" cy="5264291"/>
            <a:chOff x="2885657" y="436022"/>
            <a:chExt cx="2812886" cy="5264291"/>
          </a:xfrm>
        </p:grpSpPr>
        <p:grpSp>
          <p:nvGrpSpPr>
            <p:cNvPr id="7" name="Group 25"/>
            <p:cNvGrpSpPr/>
            <p:nvPr/>
          </p:nvGrpSpPr>
          <p:grpSpPr>
            <a:xfrm>
              <a:off x="3059832" y="980728"/>
              <a:ext cx="2376263" cy="1800200"/>
              <a:chOff x="4788024" y="3114675"/>
              <a:chExt cx="4608513" cy="3743325"/>
            </a:xfrm>
          </p:grpSpPr>
          <p:pic>
            <p:nvPicPr>
              <p:cNvPr id="19" name="Picture 2" descr="C:\Documents and Settings\ih606451\Desktop\tumours\image0004.tif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788024" y="3114675"/>
                <a:ext cx="4608513" cy="3743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TextBox 5"/>
              <p:cNvSpPr txBox="1">
                <a:spLocks noChangeArrowheads="1"/>
              </p:cNvSpPr>
              <p:nvPr/>
            </p:nvSpPr>
            <p:spPr bwMode="auto">
              <a:xfrm>
                <a:off x="6372347" y="4312539"/>
                <a:ext cx="510455" cy="575990"/>
              </a:xfrm>
              <a:prstGeom prst="rect">
                <a:avLst/>
              </a:prstGeom>
              <a:noFill/>
              <a:ln w="9525">
                <a:solidFill>
                  <a:srgbClr val="000004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000004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>
              <a:xfrm rot="5400000" flipH="1" flipV="1">
                <a:off x="6400131" y="4037806"/>
                <a:ext cx="431800" cy="1587"/>
              </a:xfrm>
              <a:prstGeom prst="straightConnector1">
                <a:avLst/>
              </a:prstGeom>
              <a:ln w="25400">
                <a:solidFill>
                  <a:srgbClr val="00000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rot="16200000" flipH="1" flipV="1">
                <a:off x="6424113" y="5090857"/>
                <a:ext cx="360361" cy="1588"/>
              </a:xfrm>
              <a:prstGeom prst="straightConnector1">
                <a:avLst/>
              </a:prstGeom>
              <a:ln w="25400">
                <a:solidFill>
                  <a:srgbClr val="00000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12"/>
              <p:cNvSpPr txBox="1">
                <a:spLocks noChangeArrowheads="1"/>
              </p:cNvSpPr>
              <p:nvPr/>
            </p:nvSpPr>
            <p:spPr bwMode="auto">
              <a:xfrm>
                <a:off x="6443787" y="5707064"/>
                <a:ext cx="578669" cy="575990"/>
              </a:xfrm>
              <a:prstGeom prst="rect">
                <a:avLst/>
              </a:prstGeom>
              <a:noFill/>
              <a:ln w="9525">
                <a:solidFill>
                  <a:srgbClr val="000004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000004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24" name="TextBox 5"/>
              <p:cNvSpPr txBox="1">
                <a:spLocks noChangeArrowheads="1"/>
              </p:cNvSpPr>
              <p:nvPr/>
            </p:nvSpPr>
            <p:spPr bwMode="auto">
              <a:xfrm>
                <a:off x="5723063" y="3546476"/>
                <a:ext cx="503236" cy="575990"/>
              </a:xfrm>
              <a:prstGeom prst="rect">
                <a:avLst/>
              </a:prstGeom>
              <a:noFill/>
              <a:ln w="9525">
                <a:solidFill>
                  <a:srgbClr val="000004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000004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 bwMode="auto">
              <a:xfrm>
                <a:off x="4859462" y="4481512"/>
                <a:ext cx="720725" cy="865188"/>
              </a:xfrm>
              <a:prstGeom prst="rect">
                <a:avLst/>
              </a:prstGeom>
              <a:noFill/>
              <a:ln w="25400">
                <a:solidFill>
                  <a:srgbClr val="00B050"/>
                </a:solidFill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82296" tIns="36576" rIns="82296" bIns="36576"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800" b="1" kern="0" dirty="0" err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" name="Group 30"/>
            <p:cNvGrpSpPr/>
            <p:nvPr/>
          </p:nvGrpSpPr>
          <p:grpSpPr>
            <a:xfrm>
              <a:off x="3131840" y="3933056"/>
              <a:ext cx="2304256" cy="1767257"/>
              <a:chOff x="4062975" y="-1022565"/>
              <a:chExt cx="3918565" cy="4061528"/>
            </a:xfrm>
          </p:grpSpPr>
          <p:pic>
            <p:nvPicPr>
              <p:cNvPr id="29" name="Picture 3" descr="C:\Documents and Settings\ih606451\Desktop\tumours\image0003.ti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062975" y="-1022565"/>
                <a:ext cx="3918565" cy="4061528"/>
              </a:xfrm>
              <a:prstGeom prst="rect">
                <a:avLst/>
              </a:prstGeom>
              <a:noFill/>
              <a:ln w="34925">
                <a:noFill/>
                <a:miter lim="800000"/>
                <a:headEnd/>
                <a:tailEnd/>
              </a:ln>
            </p:spPr>
          </p:pic>
          <p:sp>
            <p:nvSpPr>
              <p:cNvPr id="30" name="TextBox 13"/>
              <p:cNvSpPr txBox="1">
                <a:spLocks noChangeArrowheads="1"/>
              </p:cNvSpPr>
              <p:nvPr/>
            </p:nvSpPr>
            <p:spPr bwMode="auto">
              <a:xfrm>
                <a:off x="5042616" y="-526096"/>
                <a:ext cx="534423" cy="636602"/>
              </a:xfrm>
              <a:prstGeom prst="rect">
                <a:avLst/>
              </a:prstGeom>
              <a:noFill/>
              <a:ln w="9525">
                <a:solidFill>
                  <a:srgbClr val="000004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000004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</p:grpSp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3203848" y="3429000"/>
              <a:ext cx="20185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200" dirty="0">
                  <a:latin typeface="Arial" pitchFamily="34" charset="0"/>
                  <a:cs typeface="Arial" pitchFamily="34" charset="0"/>
                </a:rPr>
                <a:t>40x magnification of </a:t>
              </a:r>
              <a:r>
                <a:rPr lang="en-GB" sz="12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Green</a:t>
              </a:r>
            </a:p>
            <a:p>
              <a:r>
                <a:rPr lang="en-GB" sz="1200" dirty="0">
                  <a:latin typeface="Arial" pitchFamily="34" charset="0"/>
                  <a:cs typeface="Arial" pitchFamily="34" charset="0"/>
                </a:rPr>
                <a:t>highlighted area</a:t>
              </a: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2885657" y="436022"/>
              <a:ext cx="281288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200" dirty="0">
                  <a:latin typeface="Arial" pitchFamily="34" charset="0"/>
                  <a:cs typeface="Arial" pitchFamily="34" charset="0"/>
                </a:rPr>
                <a:t>3422L1</a:t>
              </a:r>
            </a:p>
            <a:p>
              <a:pPr algn="ctr"/>
              <a:r>
                <a:rPr lang="en-GB" sz="1200" dirty="0" err="1">
                  <a:latin typeface="Arial" pitchFamily="34" charset="0"/>
                  <a:cs typeface="Arial" pitchFamily="34" charset="0"/>
                </a:rPr>
                <a:t>wtCRVP</a:t>
              </a:r>
              <a:r>
                <a:rPr lang="en-GB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1200" dirty="0" err="1">
                  <a:latin typeface="Arial" pitchFamily="34" charset="0"/>
                  <a:cs typeface="Arial" pitchFamily="34" charset="0"/>
                </a:rPr>
                <a:t>papilloma</a:t>
              </a:r>
              <a:r>
                <a:rPr lang="en-GB" sz="1200" dirty="0">
                  <a:latin typeface="Arial" pitchFamily="34" charset="0"/>
                  <a:cs typeface="Arial" pitchFamily="34" charset="0"/>
                </a:rPr>
                <a:t> treated with vehicle</a:t>
              </a:r>
            </a:p>
          </p:txBody>
        </p:sp>
      </p:grpSp>
      <p:grpSp>
        <p:nvGrpSpPr>
          <p:cNvPr id="12" name="Group 53"/>
          <p:cNvGrpSpPr/>
          <p:nvPr/>
        </p:nvGrpSpPr>
        <p:grpSpPr>
          <a:xfrm>
            <a:off x="5616116" y="440668"/>
            <a:ext cx="2861681" cy="2344906"/>
            <a:chOff x="5442206" y="436022"/>
            <a:chExt cx="2861681" cy="2344906"/>
          </a:xfrm>
        </p:grpSpPr>
        <p:pic>
          <p:nvPicPr>
            <p:cNvPr id="42" name="Picture 6" descr="C:\Documents and Settings\ih606451\Desktop\tumours\image0008.tif"/>
            <p:cNvPicPr>
              <a:picLocks noChangeAspect="1" noChangeArrowheads="1"/>
            </p:cNvPicPr>
            <p:nvPr/>
          </p:nvPicPr>
          <p:blipFill>
            <a:blip r:embed="rId6" cstate="print">
              <a:lum bright="28000" contrast="18000"/>
            </a:blip>
            <a:srcRect/>
            <a:stretch>
              <a:fillRect/>
            </a:stretch>
          </p:blipFill>
          <p:spPr bwMode="auto">
            <a:xfrm>
              <a:off x="5724128" y="980728"/>
              <a:ext cx="2201857" cy="18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TextBox 3"/>
            <p:cNvSpPr txBox="1">
              <a:spLocks noChangeArrowheads="1"/>
            </p:cNvSpPr>
            <p:nvPr/>
          </p:nvSpPr>
          <p:spPr bwMode="auto">
            <a:xfrm>
              <a:off x="5983604" y="1770122"/>
              <a:ext cx="298558" cy="276999"/>
            </a:xfrm>
            <a:prstGeom prst="rect">
              <a:avLst/>
            </a:prstGeom>
            <a:noFill/>
            <a:ln w="9525">
              <a:solidFill>
                <a:srgbClr val="000004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0004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44" name="TextBox 13"/>
            <p:cNvSpPr txBox="1">
              <a:spLocks noChangeArrowheads="1"/>
            </p:cNvSpPr>
            <p:nvPr/>
          </p:nvSpPr>
          <p:spPr bwMode="auto">
            <a:xfrm>
              <a:off x="7020272" y="2420888"/>
              <a:ext cx="298558" cy="276999"/>
            </a:xfrm>
            <a:prstGeom prst="rect">
              <a:avLst/>
            </a:prstGeom>
            <a:noFill/>
            <a:ln w="9525">
              <a:solidFill>
                <a:srgbClr val="000004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0004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45" name="TextBox 5"/>
            <p:cNvSpPr txBox="1">
              <a:spLocks noChangeArrowheads="1"/>
            </p:cNvSpPr>
            <p:nvPr/>
          </p:nvSpPr>
          <p:spPr bwMode="auto">
            <a:xfrm>
              <a:off x="6372200" y="2420888"/>
              <a:ext cx="297619" cy="276999"/>
            </a:xfrm>
            <a:prstGeom prst="rect">
              <a:avLst/>
            </a:prstGeom>
            <a:noFill/>
            <a:ln w="9525">
              <a:solidFill>
                <a:srgbClr val="000004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0004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46" name="TextBox 3"/>
            <p:cNvSpPr txBox="1">
              <a:spLocks noChangeArrowheads="1"/>
            </p:cNvSpPr>
            <p:nvPr/>
          </p:nvSpPr>
          <p:spPr bwMode="auto">
            <a:xfrm>
              <a:off x="6444208" y="1196752"/>
              <a:ext cx="298558" cy="276999"/>
            </a:xfrm>
            <a:prstGeom prst="rect">
              <a:avLst/>
            </a:prstGeom>
            <a:noFill/>
            <a:ln w="9525">
              <a:solidFill>
                <a:srgbClr val="000004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0004"/>
                  </a:solidFill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48" name="Rectangle 14"/>
            <p:cNvSpPr>
              <a:spLocks noChangeArrowheads="1"/>
            </p:cNvSpPr>
            <p:nvPr/>
          </p:nvSpPr>
          <p:spPr bwMode="auto">
            <a:xfrm>
              <a:off x="5442206" y="436022"/>
              <a:ext cx="286168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200" dirty="0">
                  <a:latin typeface="Arial" pitchFamily="34" charset="0"/>
                  <a:cs typeface="Arial" pitchFamily="34" charset="0"/>
                </a:rPr>
                <a:t>3425L1</a:t>
              </a:r>
            </a:p>
            <a:p>
              <a:pPr algn="ctr"/>
              <a:r>
                <a:rPr lang="en-GB" sz="1200" dirty="0" err="1">
                  <a:latin typeface="Arial" pitchFamily="34" charset="0"/>
                  <a:cs typeface="Arial" pitchFamily="34" charset="0"/>
                </a:rPr>
                <a:t>wtCRPV</a:t>
              </a:r>
              <a:r>
                <a:rPr lang="en-GB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1200" dirty="0" err="1">
                  <a:latin typeface="Arial" pitchFamily="34" charset="0"/>
                  <a:cs typeface="Arial" pitchFamily="34" charset="0"/>
                </a:rPr>
                <a:t>papilloma</a:t>
              </a:r>
              <a:r>
                <a:rPr lang="en-GB" sz="1200" dirty="0">
                  <a:latin typeface="Arial" pitchFamily="34" charset="0"/>
                  <a:cs typeface="Arial" pitchFamily="34" charset="0"/>
                </a:rPr>
                <a:t> treated with vehicle </a:t>
              </a:r>
            </a:p>
          </p:txBody>
        </p:sp>
      </p:grpSp>
      <p:sp>
        <p:nvSpPr>
          <p:cNvPr id="49" name="Down Arrow 48"/>
          <p:cNvSpPr/>
          <p:nvPr/>
        </p:nvSpPr>
        <p:spPr>
          <a:xfrm>
            <a:off x="4139952" y="2924944"/>
            <a:ext cx="144016" cy="36004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Content Placeholder 2"/>
          <p:cNvSpPr>
            <a:spLocks noGrp="1"/>
          </p:cNvSpPr>
          <p:nvPr>
            <p:ph idx="1"/>
          </p:nvPr>
        </p:nvSpPr>
        <p:spPr bwMode="auto">
          <a:xfrm>
            <a:off x="5615781" y="3284984"/>
            <a:ext cx="3348707" cy="1943546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buNone/>
            </a:pPr>
            <a:r>
              <a:rPr lang="en-GB" sz="1200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Example sections to illustrate histopathology</a:t>
            </a:r>
          </a:p>
          <a:p>
            <a:pPr>
              <a:buNone/>
            </a:pPr>
            <a:r>
              <a:rPr lang="en-GB" sz="1200" u="sng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Key:</a:t>
            </a:r>
          </a:p>
          <a:p>
            <a:pPr>
              <a:buNone/>
            </a:pPr>
            <a:r>
              <a:rPr lang="en-GB" sz="1200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1 = Cell infiltrate located in the upper dermis / epidermal area (widespread)</a:t>
            </a:r>
          </a:p>
          <a:p>
            <a:pPr>
              <a:buNone/>
            </a:pPr>
            <a:r>
              <a:rPr lang="en-GB" sz="1200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2 = </a:t>
            </a:r>
            <a:r>
              <a:rPr lang="en-GB" sz="1200" dirty="0" err="1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Acanthosis</a:t>
            </a:r>
            <a:r>
              <a:rPr lang="en-GB" sz="1200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 / Epidermal thickening</a:t>
            </a:r>
          </a:p>
          <a:p>
            <a:pPr>
              <a:buNone/>
            </a:pPr>
            <a:r>
              <a:rPr lang="en-GB" sz="1200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3 =  Presence of </a:t>
            </a:r>
            <a:r>
              <a:rPr lang="en-GB" sz="1200" dirty="0" err="1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Koilocytes</a:t>
            </a:r>
            <a:endParaRPr lang="en-GB" sz="1200" dirty="0">
              <a:solidFill>
                <a:srgbClr val="000004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1200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4 = 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Thickening of stratum </a:t>
            </a:r>
            <a:r>
              <a:rPr lang="en-GB" sz="1200" dirty="0" err="1">
                <a:latin typeface="Times New Roman" pitchFamily="18" charset="0"/>
                <a:cs typeface="Times New Roman" pitchFamily="18" charset="0"/>
              </a:rPr>
              <a:t>corneum</a:t>
            </a:r>
            <a:endParaRPr lang="en-GB" sz="1200" dirty="0">
              <a:solidFill>
                <a:srgbClr val="000004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1200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5 = </a:t>
            </a:r>
            <a:r>
              <a:rPr lang="en-GB" sz="1200" dirty="0" err="1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Parakeratosis</a:t>
            </a:r>
            <a:r>
              <a:rPr lang="en-GB" sz="1200" dirty="0">
                <a:solidFill>
                  <a:srgbClr val="000004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GB" sz="1200" dirty="0">
              <a:latin typeface="Arial" pitchFamily="34" charset="0"/>
              <a:cs typeface="Arial" pitchFamily="34" charset="0"/>
            </a:endParaRPr>
          </a:p>
          <a:p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Supplementary Figure S5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GB" sz="1400" b="1" dirty="0">
                <a:latin typeface="Times New Roman" pitchFamily="18" charset="0"/>
                <a:ea typeface="+mn-ea"/>
                <a:cs typeface="Times New Roman" pitchFamily="18" charset="0"/>
              </a:rPr>
              <a:t>Supplementary Figure S6</a:t>
            </a:r>
            <a:br>
              <a:rPr lang="en-GB" sz="1400" b="1" dirty="0"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GB" sz="1400" b="1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0" y="318619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368"/>
            <a:ext cx="9144000" cy="49532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32656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Supplementary Figure S7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852487"/>
            <a:ext cx="8667750" cy="51530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4120</TotalTime>
  <Words>194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SPW 11.0 Graph</vt:lpstr>
      <vt:lpstr>PowerPoint Presentation</vt:lpstr>
      <vt:lpstr>Supplementary Figure S2</vt:lpstr>
      <vt:lpstr>Supplementary Figure S3 </vt:lpstr>
      <vt:lpstr>PowerPoint Presentation</vt:lpstr>
      <vt:lpstr>PowerPoint Presentation</vt:lpstr>
      <vt:lpstr>Supplementary Figure S6 </vt:lpstr>
      <vt:lpstr>PowerPoint Presentation</vt:lpstr>
    </vt:vector>
  </TitlesOfParts>
  <Company/>
  <LinksUpToDate>false</LinksUpToDate>
  <SharedDoc>false</SharedDoc>
  <HyperlinksChanged>false</HyperlinksChanged>
  <AppVersion>16.0000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