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7849" autoAdjust="0"/>
  </p:normalViewPr>
  <p:slideViewPr>
    <p:cSldViewPr>
      <p:cViewPr varScale="1">
        <p:scale>
          <a:sx n="51" d="100"/>
          <a:sy n="51" d="100"/>
        </p:scale>
        <p:origin x="-225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arpita%20basu\porasuno\nano,%20SEM,%20TEM\data,%20graphs\TCAuNP%20inhibition%20zones1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arpita%20basu\porasuno\nano,%20SEM,%20TEM\data,%20graphs\TCAuNP%20inhibition%20zones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autoTitleDeleted val="1"/>
    <c:plotArea>
      <c:layout>
        <c:manualLayout>
          <c:layoutTarget val="inner"/>
          <c:xMode val="edge"/>
          <c:yMode val="edge"/>
          <c:x val="0.1607631521822373"/>
          <c:y val="8.1484152686681202E-2"/>
          <c:w val="0.80109098408094559"/>
          <c:h val="0.69983471085388249"/>
        </c:manualLayout>
      </c:layout>
      <c:barChart>
        <c:barDir val="col"/>
        <c:grouping val="clustered"/>
        <c:ser>
          <c:idx val="0"/>
          <c:order val="0"/>
          <c:tx>
            <c:strRef>
              <c:f>'[TCAuNP inhibition zones1.xls]Sheet1'!$A$25</c:f>
              <c:strCache>
                <c:ptCount val="1"/>
                <c:pt idx="0">
                  <c:v>DH5α MDR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trendline>
            <c:spPr>
              <a:ln w="19050">
                <a:solidFill>
                  <a:schemeClr val="accent6"/>
                </a:solidFill>
              </a:ln>
            </c:spPr>
            <c:trendlineType val="linear"/>
          </c:trendline>
          <c:errBars>
            <c:errBarType val="plus"/>
            <c:errValType val="cust"/>
            <c:plus>
              <c:numRef>
                <c:f>'[TCAuNP inhibition zones1.xls]Sheet1'!$B$28:$F$28</c:f>
                <c:numCache>
                  <c:formatCode>General</c:formatCode>
                  <c:ptCount val="5"/>
                  <c:pt idx="0">
                    <c:v>0.5773502691896093</c:v>
                  </c:pt>
                  <c:pt idx="1">
                    <c:v>0.5</c:v>
                  </c:pt>
                  <c:pt idx="2">
                    <c:v>0.28867513459478006</c:v>
                  </c:pt>
                  <c:pt idx="3">
                    <c:v>0.28867513459478006</c:v>
                  </c:pt>
                  <c:pt idx="4">
                    <c:v>0.28867513459487881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'[TCAuNP inhibition zones1.xls]Sheet1'!$B$26:$F$26</c:f>
              <c:numCache>
                <c:formatCode>0%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0.60000000000000064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'[TCAuNP inhibition zones1.xls]Sheet1'!$B$27:$F$27</c:f>
              <c:numCache>
                <c:formatCode>General</c:formatCode>
                <c:ptCount val="5"/>
                <c:pt idx="0">
                  <c:v>14.333333333333334</c:v>
                </c:pt>
                <c:pt idx="1">
                  <c:v>16</c:v>
                </c:pt>
                <c:pt idx="2">
                  <c:v>17.333333333333108</c:v>
                </c:pt>
                <c:pt idx="3">
                  <c:v>18.333333333333108</c:v>
                </c:pt>
                <c:pt idx="4">
                  <c:v>19.833333333333108</c:v>
                </c:pt>
              </c:numCache>
            </c:numRef>
          </c:val>
        </c:ser>
        <c:ser>
          <c:idx val="1"/>
          <c:order val="1"/>
          <c:tx>
            <c:strRef>
              <c:f>'[TCAuNP inhibition zones1.xls]Sheet1'!$A$39</c:f>
              <c:strCache>
                <c:ptCount val="1"/>
                <c:pt idx="0">
                  <c:v>LBA 4404 MDR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trendline>
            <c:spPr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  <c:trendlineType val="linear"/>
          </c:trendline>
          <c:errBars>
            <c:errBarType val="plus"/>
            <c:errValType val="cust"/>
            <c:plus>
              <c:numRef>
                <c:f>'[TCAuNP inhibition zones1.xls]Sheet1'!$B$42:$F$42</c:f>
                <c:numCache>
                  <c:formatCode>General</c:formatCode>
                  <c:ptCount val="5"/>
                  <c:pt idx="0">
                    <c:v>0.5773502691896093</c:v>
                  </c:pt>
                  <c:pt idx="1">
                    <c:v>0.57735026918965859</c:v>
                  </c:pt>
                  <c:pt idx="2">
                    <c:v>0.5</c:v>
                  </c:pt>
                  <c:pt idx="3">
                    <c:v>0.28867513459487881</c:v>
                  </c:pt>
                  <c:pt idx="4">
                    <c:v>0.57735026918965859</c:v>
                  </c:pt>
                </c:numCache>
              </c:numRef>
            </c:plus>
            <c:minus>
              <c:numRef>
                <c:f>'[TCAuNP inhibition zones1.xls]Sheet1'!$B$42:$F$42</c:f>
                <c:numCache>
                  <c:formatCode>General</c:formatCode>
                  <c:ptCount val="5"/>
                  <c:pt idx="0">
                    <c:v>0.5773502691896093</c:v>
                  </c:pt>
                  <c:pt idx="1">
                    <c:v>0.57735026918965859</c:v>
                  </c:pt>
                  <c:pt idx="2">
                    <c:v>0.5</c:v>
                  </c:pt>
                  <c:pt idx="3">
                    <c:v>0.28867513459487881</c:v>
                  </c:pt>
                  <c:pt idx="4">
                    <c:v>0.57735026918965859</c:v>
                  </c:pt>
                </c:numCache>
              </c:numRef>
            </c:minus>
          </c:errBars>
          <c:val>
            <c:numRef>
              <c:f>'[TCAuNP inhibition zones1.xls]Sheet1'!$B$41:$F$41</c:f>
              <c:numCache>
                <c:formatCode>General</c:formatCode>
                <c:ptCount val="5"/>
                <c:pt idx="0">
                  <c:v>17.333333333333108</c:v>
                </c:pt>
                <c:pt idx="1">
                  <c:v>19.666666666666668</c:v>
                </c:pt>
                <c:pt idx="2">
                  <c:v>21.5</c:v>
                </c:pt>
                <c:pt idx="3">
                  <c:v>23.833333333333108</c:v>
                </c:pt>
                <c:pt idx="4">
                  <c:v>25.333333333333108</c:v>
                </c:pt>
              </c:numCache>
            </c:numRef>
          </c:val>
        </c:ser>
        <c:axId val="64746624"/>
        <c:axId val="64748160"/>
      </c:barChart>
      <c:catAx>
        <c:axId val="64746624"/>
        <c:scaling>
          <c:orientation val="minMax"/>
        </c:scaling>
        <c:axPos val="b"/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748160"/>
        <c:crosses val="autoZero"/>
        <c:auto val="1"/>
        <c:lblAlgn val="ctr"/>
        <c:lblOffset val="100"/>
        <c:tickLblSkip val="1"/>
        <c:tickMarkSkip val="1"/>
      </c:catAx>
      <c:valAx>
        <c:axId val="6474816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IN" sz="1000" b="1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IN" sz="1000" b="1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Inhibition zones (m.m.)</a:t>
                </a:r>
              </a:p>
            </c:rich>
          </c:tx>
          <c:layout>
            <c:manualLayout>
              <c:xMode val="edge"/>
              <c:yMode val="edge"/>
              <c:x val="3.267137387867311E-2"/>
              <c:y val="0.224135070080853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746624"/>
        <c:crosses val="autoZero"/>
        <c:crossBetween val="between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9651917128369378"/>
          <c:y val="0.10175904411994845"/>
          <c:w val="0.2972686680968219"/>
          <c:h val="0.11895542775662449"/>
        </c:manualLayout>
      </c:layout>
      <c:txPr>
        <a:bodyPr/>
        <a:lstStyle/>
        <a:p>
          <a:pPr>
            <a:defRPr lang="en-IN" sz="10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>
        <c:manualLayout>
          <c:layoutTarget val="inner"/>
          <c:xMode val="edge"/>
          <c:yMode val="edge"/>
          <c:x val="0.17550954840577471"/>
          <c:y val="8.9910094571511875E-2"/>
          <c:w val="0.76044811073726359"/>
          <c:h val="0.68010865308503365"/>
        </c:manualLayout>
      </c:layout>
      <c:barChart>
        <c:barDir val="col"/>
        <c:grouping val="clustered"/>
        <c:ser>
          <c:idx val="0"/>
          <c:order val="0"/>
          <c:tx>
            <c:strRef>
              <c:f>'[TCAuNP inhibition zones1.xls]Sheet1'!$A$1</c:f>
              <c:strCache>
                <c:ptCount val="1"/>
                <c:pt idx="0">
                  <c:v>DH5α</c:v>
                </c:pt>
              </c:strCache>
            </c:strRef>
          </c:tx>
          <c:spPr>
            <a:solidFill>
              <a:srgbClr val="00CCFF"/>
            </a:solidFill>
            <a:ln w="12700">
              <a:solidFill>
                <a:srgbClr val="000000"/>
              </a:solidFill>
              <a:prstDash val="solid"/>
            </a:ln>
          </c:spPr>
          <c:trendline>
            <c:spPr>
              <a:ln w="19050">
                <a:solidFill>
                  <a:srgbClr val="0CE5FC"/>
                </a:solidFill>
              </a:ln>
            </c:spPr>
            <c:trendlineType val="linear"/>
          </c:trendline>
          <c:errBars>
            <c:errBarType val="plus"/>
            <c:errValType val="cust"/>
            <c:plus>
              <c:numRef>
                <c:f>'[TCAuNP inhibition zones1.xls]Sheet1'!$B$4:$F$4</c:f>
                <c:numCache>
                  <c:formatCode>General</c:formatCode>
                  <c:ptCount val="5"/>
                  <c:pt idx="0">
                    <c:v>0.7637626158259605</c:v>
                  </c:pt>
                  <c:pt idx="1">
                    <c:v>0.28867513459478006</c:v>
                  </c:pt>
                  <c:pt idx="2">
                    <c:v>0.28867513459487881</c:v>
                  </c:pt>
                  <c:pt idx="3">
                    <c:v>0.57735026918965859</c:v>
                  </c:pt>
                  <c:pt idx="4">
                    <c:v>0.57735026918965859</c:v>
                  </c:pt>
                </c:numCache>
              </c:numRef>
            </c:plus>
            <c:spPr>
              <a:solidFill>
                <a:srgbClr val="00CCFF"/>
              </a:solidFill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'[TCAuNP inhibition zones1.xls]Sheet1'!$B$2:$F$2</c:f>
              <c:numCache>
                <c:formatCode>0%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0.60000000000000064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'[TCAuNP inhibition zones1.xls]Sheet1'!$B$3:$F$3</c:f>
              <c:numCache>
                <c:formatCode>General</c:formatCode>
                <c:ptCount val="5"/>
                <c:pt idx="0">
                  <c:v>15.833333333333334</c:v>
                </c:pt>
                <c:pt idx="1">
                  <c:v>17.666666666666668</c:v>
                </c:pt>
                <c:pt idx="2">
                  <c:v>18.833333333333108</c:v>
                </c:pt>
                <c:pt idx="3">
                  <c:v>20.666666666666668</c:v>
                </c:pt>
                <c:pt idx="4">
                  <c:v>22.333333333333108</c:v>
                </c:pt>
              </c:numCache>
            </c:numRef>
          </c:val>
        </c:ser>
        <c:ser>
          <c:idx val="1"/>
          <c:order val="1"/>
          <c:tx>
            <c:v>LBA 4404</c:v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trendline>
            <c:spPr>
              <a:ln w="19050">
                <a:solidFill>
                  <a:srgbClr val="00B050"/>
                </a:solidFill>
              </a:ln>
            </c:spPr>
            <c:trendlineType val="linear"/>
          </c:trendline>
          <c:errBars>
            <c:errBarType val="plus"/>
            <c:errValType val="cust"/>
            <c:plus>
              <c:numRef>
                <c:f>'[TCAuNP inhibition zones1.xls]Sheet1'!$B$15:$F$15</c:f>
                <c:numCache>
                  <c:formatCode>General</c:formatCode>
                  <c:ptCount val="5"/>
                  <c:pt idx="0">
                    <c:v>0.5</c:v>
                  </c:pt>
                  <c:pt idx="1">
                    <c:v>0.5773502691896335</c:v>
                  </c:pt>
                  <c:pt idx="2">
                    <c:v>0.28867513459478006</c:v>
                  </c:pt>
                  <c:pt idx="3">
                    <c:v>0.28867513459478006</c:v>
                  </c:pt>
                  <c:pt idx="4">
                    <c:v>0.28867513459478006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'[TCAuNP inhibition zones1.xls]Sheet1'!$B$14:$F$14</c:f>
              <c:numCache>
                <c:formatCode>General</c:formatCode>
                <c:ptCount val="5"/>
                <c:pt idx="0">
                  <c:v>7.5</c:v>
                </c:pt>
                <c:pt idx="1">
                  <c:v>11.333333333333334</c:v>
                </c:pt>
                <c:pt idx="2">
                  <c:v>13.833333333333334</c:v>
                </c:pt>
                <c:pt idx="3">
                  <c:v>14.833333333333334</c:v>
                </c:pt>
                <c:pt idx="4">
                  <c:v>15.666666666666726</c:v>
                </c:pt>
              </c:numCache>
            </c:numRef>
          </c:val>
        </c:ser>
        <c:ser>
          <c:idx val="2"/>
          <c:order val="2"/>
          <c:tx>
            <c:strRef>
              <c:f>'[TCAuNP inhibition zones1.xls]Sheet1'!$A$61</c:f>
              <c:strCache>
                <c:ptCount val="1"/>
                <c:pt idx="0">
                  <c:v>M. oryzae</c:v>
                </c:pt>
              </c:strCache>
            </c:strRef>
          </c:tx>
          <c:spPr>
            <a:solidFill>
              <a:srgbClr val="045C92"/>
            </a:solidFill>
            <a:ln w="12700">
              <a:solidFill>
                <a:sysClr val="windowText" lastClr="000000"/>
              </a:solidFill>
            </a:ln>
          </c:spPr>
          <c:trendline>
            <c:spPr>
              <a:ln w="19050">
                <a:solidFill>
                  <a:srgbClr val="045C92"/>
                </a:solidFill>
              </a:ln>
            </c:spPr>
            <c:trendlineType val="linear"/>
          </c:trendline>
          <c:errBars>
            <c:errBarType val="plus"/>
            <c:errValType val="cust"/>
            <c:plus>
              <c:numRef>
                <c:f>'[TCAuNP inhibition zones1.xls]Sheet1'!$B$64:$F$64</c:f>
                <c:numCache>
                  <c:formatCode>General</c:formatCode>
                  <c:ptCount val="5"/>
                  <c:pt idx="0">
                    <c:v>0.28867513459481331</c:v>
                  </c:pt>
                  <c:pt idx="1">
                    <c:v>0.57735026918962751</c:v>
                  </c:pt>
                  <c:pt idx="2">
                    <c:v>0.5773502691896335</c:v>
                  </c:pt>
                  <c:pt idx="3">
                    <c:v>0.5773502691896093</c:v>
                  </c:pt>
                  <c:pt idx="4">
                    <c:v>0.5773502691896093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'[TCAuNP inhibition zones1.xls]Sheet1'!$B$63:$F$63</c:f>
              <c:numCache>
                <c:formatCode>General</c:formatCode>
                <c:ptCount val="5"/>
                <c:pt idx="0">
                  <c:v>1.1666666666666667</c:v>
                </c:pt>
                <c:pt idx="1">
                  <c:v>6.333333333333373</c:v>
                </c:pt>
                <c:pt idx="2">
                  <c:v>9.6666666666666767</c:v>
                </c:pt>
                <c:pt idx="3">
                  <c:v>13.333333333333334</c:v>
                </c:pt>
                <c:pt idx="4">
                  <c:v>15.666666666666726</c:v>
                </c:pt>
              </c:numCache>
            </c:numRef>
          </c:val>
        </c:ser>
        <c:axId val="69865856"/>
        <c:axId val="69867392"/>
      </c:barChart>
      <c:catAx>
        <c:axId val="69865856"/>
        <c:scaling>
          <c:orientation val="minMax"/>
        </c:scaling>
        <c:axPos val="b"/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867392"/>
        <c:crosses val="autoZero"/>
        <c:auto val="1"/>
        <c:lblAlgn val="ctr"/>
        <c:lblOffset val="100"/>
        <c:tickLblSkip val="1"/>
        <c:tickMarkSkip val="1"/>
      </c:catAx>
      <c:valAx>
        <c:axId val="6986739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IN"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IN" sz="1000"/>
                  <a:t>Inhibition zones (m.m.)</a:t>
                </a:r>
              </a:p>
            </c:rich>
          </c:tx>
          <c:layout>
            <c:manualLayout>
              <c:xMode val="edge"/>
              <c:yMode val="edge"/>
              <c:x val="3.5667351641268011E-2"/>
              <c:y val="0.1965864266966630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865856"/>
        <c:crosses val="autoZero"/>
        <c:crossBetween val="between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legend>
      <c:legendPos val="r"/>
      <c:legendEntry>
        <c:idx val="3"/>
        <c:delete val="1"/>
      </c:legendEntry>
      <c:legendEntry>
        <c:idx val="2"/>
        <c:txPr>
          <a:bodyPr/>
          <a:lstStyle/>
          <a:p>
            <a:pPr>
              <a:defRPr sz="1000" i="1"/>
            </a:pPr>
            <a:endParaRPr lang="en-US"/>
          </a:p>
        </c:txPr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8847990246531646"/>
          <c:y val="0.10568645585968429"/>
          <c:w val="0.28636983642521607"/>
          <c:h val="0.15741665625130377"/>
        </c:manualLayout>
      </c:layout>
      <c:txPr>
        <a:bodyPr/>
        <a:lstStyle/>
        <a:p>
          <a:pPr>
            <a:defRPr lang="en-IN" sz="10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0.12974</cdr:x>
      <cdr:y>0.8762</cdr:y>
    </cdr:from>
    <cdr:to>
      <cdr:x>0.97646</cdr:x>
      <cdr:y>0.95178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2437" y="2631409"/>
          <a:ext cx="2952750" cy="226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lang="en-IN" sz="1000" b="1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r>
            <a:rPr lang="en-IN" sz="1000" b="1" i="0" u="none" strike="noStrike" kern="1200" baseline="0" dirty="0">
              <a:solidFill>
                <a:srgbClr val="000000"/>
              </a:solidFill>
              <a:latin typeface="Arial"/>
              <a:ea typeface="Arial"/>
              <a:cs typeface="Arial"/>
            </a:rPr>
            <a:t>Percentage of gold </a:t>
          </a:r>
          <a:r>
            <a:rPr lang="en-IN" sz="1000" b="1" i="0" u="none" strike="noStrike" kern="1200" baseline="0" dirty="0" err="1">
              <a:solidFill>
                <a:srgbClr val="000000"/>
              </a:solidFill>
              <a:latin typeface="Arial"/>
              <a:ea typeface="Arial"/>
              <a:cs typeface="Arial"/>
            </a:rPr>
            <a:t>nanoparticle</a:t>
          </a:r>
          <a:r>
            <a:rPr lang="en-IN" sz="1000" b="1" i="0" u="none" strike="noStrike" kern="1200" baseline="0" dirty="0">
              <a:solidFill>
                <a:srgbClr val="000000"/>
              </a:solidFill>
              <a:latin typeface="Arial"/>
              <a:ea typeface="Arial"/>
              <a:cs typeface="Arial"/>
            </a:rPr>
            <a:t> suspension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0.13245</cdr:x>
      <cdr:y>0.88016</cdr:y>
    </cdr:from>
    <cdr:to>
      <cdr:x>0.98516</cdr:x>
      <cdr:y>0.96637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6296" y="2640806"/>
          <a:ext cx="2873166" cy="2586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>
            <a:defRPr sz="1000" b="1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r>
            <a:rPr lang="en-IN" sz="1000" b="1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rPr>
            <a:t>Percentage of gold nanoparticle suspension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BCD99-21EE-445E-A3F1-B9C536A38641}" type="datetimeFigureOut">
              <a:rPr lang="en-IN" smtClean="0"/>
              <a:pPr/>
              <a:t>15-10-2017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8AF1D-C9F9-4158-87D6-7222283046D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752600" y="4876800"/>
          <a:ext cx="3487273" cy="3003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752600" y="1371600"/>
          <a:ext cx="336946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800100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latin typeface="Arial" pitchFamily="34" charset="0"/>
                <a:cs typeface="Arial" pitchFamily="34" charset="0"/>
              </a:rPr>
              <a:t>Supplemental Fig.1</a:t>
            </a:r>
            <a:endParaRPr lang="en-IN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4884" y="12954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IN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48006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IN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24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arpita basu</dc:creator>
  <cp:lastModifiedBy>DELL</cp:lastModifiedBy>
  <cp:revision>350</cp:revision>
  <dcterms:created xsi:type="dcterms:W3CDTF">2006-08-16T00:00:00Z</dcterms:created>
  <dcterms:modified xsi:type="dcterms:W3CDTF">2017-10-15T08:12:32Z</dcterms:modified>
</cp:coreProperties>
</file>