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521500" y="594000"/>
            <a:ext cx="8100000" cy="42125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247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359480" y="6183340"/>
            <a:ext cx="8263020" cy="4993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0000" y="5940000"/>
            <a:ext cx="648000" cy="92924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24155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  <p:sp>
        <p:nvSpPr>
          <p:cNvPr id="9" name="Rechthoek 8"/>
          <p:cNvSpPr/>
          <p:nvPr userDrawn="1"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4544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78196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522000" y="1650209"/>
            <a:ext cx="8100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80855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001"/>
            <a:ext cx="4039200" cy="41249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10145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400"/>
            <a:ext cx="4039200" cy="4125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4572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1652400"/>
            <a:ext cx="81010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4733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592931"/>
            <a:ext cx="8101000" cy="518506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69585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685799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grpSp>
        <p:nvGrpSpPr>
          <p:cNvPr id="25" name="Groep 24"/>
          <p:cNvGrpSpPr/>
          <p:nvPr userDrawn="1"/>
        </p:nvGrpSpPr>
        <p:grpSpPr>
          <a:xfrm>
            <a:off x="5867400" y="6264275"/>
            <a:ext cx="2427288" cy="301626"/>
            <a:chOff x="5867400" y="6264275"/>
            <a:chExt cx="2427288" cy="301626"/>
          </a:xfrm>
        </p:grpSpPr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5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5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5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5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xmlns="" val="18303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22000" y="1814635"/>
            <a:ext cx="8100000" cy="4125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94000" y="6414409"/>
            <a:ext cx="108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790000" y="6414409"/>
            <a:ext cx="396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522000" y="6264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0000" y="6415200"/>
            <a:ext cx="1104790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hf sldNum="0" hdr="0" ftr="0" dt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325438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813" indent="-322263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354657" cy="3113136"/>
          </a:xfrm>
          <a:prstGeom prst="rect">
            <a:avLst/>
          </a:prstGeom>
        </p:spPr>
      </p:pic>
      <p:pic>
        <p:nvPicPr>
          <p:cNvPr id="11" name="Afbeelding 10" descr="Afbeelding3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01944" y="136663"/>
            <a:ext cx="4536504" cy="2910843"/>
          </a:xfrm>
          <a:prstGeom prst="rect">
            <a:avLst/>
          </a:prstGeom>
        </p:spPr>
      </p:pic>
      <p:pic>
        <p:nvPicPr>
          <p:cNvPr id="13" name="Afbeelding 12" descr="Afbeelding4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84" y="3337886"/>
            <a:ext cx="4286992" cy="3052302"/>
          </a:xfrm>
          <a:prstGeom prst="rect">
            <a:avLst/>
          </a:prstGeom>
        </p:spPr>
      </p:pic>
      <p:pic>
        <p:nvPicPr>
          <p:cNvPr id="15" name="Afbeelding 14" descr="Afbeelding5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367008"/>
            <a:ext cx="4888404" cy="321828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0" y="0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A</a:t>
            </a:r>
            <a:endParaRPr lang="nl-NL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4211960" y="0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</a:t>
            </a:r>
            <a:endParaRPr lang="nl-NL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0" y="3150984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C</a:t>
            </a:r>
            <a:endParaRPr lang="nl-NL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206478" y="3140968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D</a:t>
            </a:r>
            <a:endParaRPr lang="nl-NL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0" y="0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E</a:t>
            </a:r>
            <a:endParaRPr lang="nl-NL" b="1" dirty="0"/>
          </a:p>
        </p:txBody>
      </p:sp>
      <p:pic>
        <p:nvPicPr>
          <p:cNvPr id="10" name="Afbeelding 9" descr="Afbeelding7.tif"/>
          <p:cNvPicPr>
            <a:picLocks noChangeAspect="1"/>
          </p:cNvPicPr>
          <p:nvPr/>
        </p:nvPicPr>
        <p:blipFill>
          <a:blip r:embed="rId2" cstate="print"/>
          <a:srcRect r="8292"/>
          <a:stretch>
            <a:fillRect/>
          </a:stretch>
        </p:blipFill>
        <p:spPr>
          <a:xfrm>
            <a:off x="4396564" y="92988"/>
            <a:ext cx="4495916" cy="3205179"/>
          </a:xfrm>
          <a:prstGeom prst="rect">
            <a:avLst/>
          </a:prstGeom>
        </p:spPr>
      </p:pic>
      <p:pic>
        <p:nvPicPr>
          <p:cNvPr id="12" name="Afbeelding 11" descr="Afbeelding6.tif"/>
          <p:cNvPicPr>
            <a:picLocks noChangeAspect="1"/>
          </p:cNvPicPr>
          <p:nvPr/>
        </p:nvPicPr>
        <p:blipFill>
          <a:blip r:embed="rId3" cstate="print"/>
          <a:srcRect r="6632"/>
          <a:stretch>
            <a:fillRect/>
          </a:stretch>
        </p:blipFill>
        <p:spPr>
          <a:xfrm>
            <a:off x="40030" y="152162"/>
            <a:ext cx="4427984" cy="3100635"/>
          </a:xfrm>
          <a:prstGeom prst="rect">
            <a:avLst/>
          </a:prstGeom>
        </p:spPr>
      </p:pic>
      <p:sp>
        <p:nvSpPr>
          <p:cNvPr id="13" name="Tekstvak 12"/>
          <p:cNvSpPr txBox="1"/>
          <p:nvPr/>
        </p:nvSpPr>
        <p:spPr>
          <a:xfrm>
            <a:off x="4355976" y="0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F</a:t>
            </a:r>
            <a:endParaRPr lang="nl-NL" b="1" dirty="0"/>
          </a:p>
        </p:txBody>
      </p:sp>
      <p:sp>
        <p:nvSpPr>
          <p:cNvPr id="16" name="Tekstvak 15"/>
          <p:cNvSpPr txBox="1"/>
          <p:nvPr/>
        </p:nvSpPr>
        <p:spPr>
          <a:xfrm>
            <a:off x="0" y="3140968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G</a:t>
            </a:r>
            <a:endParaRPr lang="nl-NL" b="1" dirty="0"/>
          </a:p>
        </p:txBody>
      </p:sp>
      <p:sp>
        <p:nvSpPr>
          <p:cNvPr id="17" name="Tekstvak 16"/>
          <p:cNvSpPr txBox="1"/>
          <p:nvPr/>
        </p:nvSpPr>
        <p:spPr>
          <a:xfrm>
            <a:off x="4397936" y="3249454"/>
            <a:ext cx="44854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Supplemental figure 1.  Correlation between NGMS QTOF intensity and quantitative concentration. </a:t>
            </a:r>
            <a:r>
              <a:rPr lang="en-US" dirty="0" smtClean="0"/>
              <a:t>For a selection of different classes of IEM-panel metabolites, correlation between NGMS intensity (in relative units) and quantitative concentration was evaluated. Only for free carnitine, correlation was poor with an R</a:t>
            </a:r>
            <a:r>
              <a:rPr lang="en-US" baseline="30000" dirty="0" smtClean="0"/>
              <a:t>2</a:t>
            </a:r>
            <a:r>
              <a:rPr lang="en-US" dirty="0" smtClean="0"/>
              <a:t> of 0,5651 (panel A).  For phenylalanine (B), </a:t>
            </a:r>
            <a:r>
              <a:rPr lang="en-US" dirty="0" err="1" smtClean="0"/>
              <a:t>octanoyl</a:t>
            </a:r>
            <a:r>
              <a:rPr lang="en-US" dirty="0" smtClean="0"/>
              <a:t>-carnitine (C),  3-hydroxyisovaleric-carnitine (D), </a:t>
            </a:r>
            <a:r>
              <a:rPr lang="en-US" dirty="0" err="1" smtClean="0"/>
              <a:t>tetradecenoyl</a:t>
            </a:r>
            <a:r>
              <a:rPr lang="en-US" dirty="0" smtClean="0"/>
              <a:t>-carnitine (E), lysine (F) and tyrosine (G), R</a:t>
            </a:r>
            <a:r>
              <a:rPr lang="en-US" baseline="30000" dirty="0" smtClean="0"/>
              <a:t>2</a:t>
            </a:r>
            <a:r>
              <a:rPr lang="en-US" dirty="0" smtClean="0"/>
              <a:t> was ≥0.9. </a:t>
            </a:r>
            <a:endParaRPr lang="en-US" dirty="0"/>
          </a:p>
        </p:txBody>
      </p:sp>
      <p:pic>
        <p:nvPicPr>
          <p:cNvPr id="19" name="Afbeelding 18" descr="Afbeelding8.tif"/>
          <p:cNvPicPr>
            <a:picLocks noChangeAspect="1"/>
          </p:cNvPicPr>
          <p:nvPr/>
        </p:nvPicPr>
        <p:blipFill>
          <a:blip r:embed="rId4" cstate="print"/>
          <a:srcRect r="4652"/>
          <a:stretch>
            <a:fillRect/>
          </a:stretch>
        </p:blipFill>
        <p:spPr>
          <a:xfrm>
            <a:off x="0" y="3356993"/>
            <a:ext cx="4427984" cy="30362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63</TotalTime>
  <Words>93</Words>
  <Application>Microsoft Office PowerPoint</Application>
  <PresentationFormat>Diavoorstelling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Default Theme</vt:lpstr>
      <vt:lpstr>Dia 1</vt:lpstr>
      <vt:lpstr>Dia 2</vt:lpstr>
    </vt:vector>
  </TitlesOfParts>
  <Company>UMC St Radboud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Coene</dc:creator>
  <cp:lastModifiedBy>Coene</cp:lastModifiedBy>
  <cp:revision>9</cp:revision>
  <dcterms:created xsi:type="dcterms:W3CDTF">2017-11-03T13:19:56Z</dcterms:created>
  <dcterms:modified xsi:type="dcterms:W3CDTF">2017-11-04T19:50:46Z</dcterms:modified>
</cp:coreProperties>
</file>