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 userDrawn="1"/>
        </p:nvSpPr>
        <p:spPr>
          <a:xfrm>
            <a:off x="521500" y="594000"/>
            <a:ext cx="8100000" cy="421252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521500" y="5292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000" y="6264000"/>
            <a:ext cx="2426807" cy="3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247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ende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359480" y="6183340"/>
            <a:ext cx="8263020" cy="4993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0000" y="5940000"/>
            <a:ext cx="648000" cy="92924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24155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000" y="1003462"/>
            <a:ext cx="7452000" cy="5334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45540" y="1650209"/>
            <a:ext cx="7452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sp>
        <p:nvSpPr>
          <p:cNvPr id="11" name="Rechthoek 10"/>
          <p:cNvSpPr/>
          <p:nvPr userDrawn="1"/>
        </p:nvSpPr>
        <p:spPr>
          <a:xfrm>
            <a:off x="521500" y="5292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846000" y="4078255"/>
            <a:ext cx="5346157" cy="635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000" y="6264000"/>
            <a:ext cx="2426807" cy="302400"/>
          </a:xfrm>
          <a:prstGeom prst="rect">
            <a:avLst/>
          </a:prstGeom>
        </p:spPr>
      </p:pic>
      <p:sp>
        <p:nvSpPr>
          <p:cNvPr id="9" name="Rechthoek 8"/>
          <p:cNvSpPr/>
          <p:nvPr userDrawn="1"/>
        </p:nvSpPr>
        <p:spPr>
          <a:xfrm>
            <a:off x="522000" y="594000"/>
            <a:ext cx="8100000" cy="50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84544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78196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6" name="Ondertitel 2"/>
          <p:cNvSpPr>
            <a:spLocks noGrp="1"/>
          </p:cNvSpPr>
          <p:nvPr>
            <p:ph type="subTitle" idx="1"/>
          </p:nvPr>
        </p:nvSpPr>
        <p:spPr>
          <a:xfrm>
            <a:off x="522000" y="1650209"/>
            <a:ext cx="8100000" cy="533400"/>
          </a:xfrm>
        </p:spPr>
        <p:txBody>
          <a:bodyPr>
            <a:noAutofit/>
          </a:bodyPr>
          <a:lstStyle>
            <a:lvl1pPr marL="0" indent="0" algn="l">
              <a:lnSpc>
                <a:spcPts val="4200"/>
              </a:lnSpc>
              <a:buNone/>
              <a:defRPr sz="4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80855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9" name="Tijdelijke aanduiding voor grafiek 8"/>
          <p:cNvSpPr>
            <a:spLocks noGrp="1"/>
          </p:cNvSpPr>
          <p:nvPr>
            <p:ph type="chart" sz="quarter" idx="13"/>
          </p:nvPr>
        </p:nvSpPr>
        <p:spPr>
          <a:xfrm>
            <a:off x="4647600" y="1652400"/>
            <a:ext cx="39749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grafiek wilt toevoegen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652001"/>
            <a:ext cx="4039200" cy="41249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10145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 met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522288" y="1652400"/>
            <a:ext cx="4039200" cy="4125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4647600" y="1652400"/>
            <a:ext cx="39749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145721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1652400"/>
            <a:ext cx="8101000" cy="4125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4733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&lt;datum&gt;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&lt;Titel van de presentatie&gt;</a:t>
            </a:r>
            <a:endParaRPr lang="nl-NL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521500" y="592931"/>
            <a:ext cx="8101000" cy="518506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695853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6857999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grpSp>
        <p:nvGrpSpPr>
          <p:cNvPr id="25" name="Groep 24"/>
          <p:cNvGrpSpPr/>
          <p:nvPr userDrawn="1"/>
        </p:nvGrpSpPr>
        <p:grpSpPr>
          <a:xfrm>
            <a:off x="5867400" y="6264275"/>
            <a:ext cx="2427288" cy="301626"/>
            <a:chOff x="5867400" y="6264275"/>
            <a:chExt cx="2427288" cy="301626"/>
          </a:xfrm>
        </p:grpSpPr>
        <p:sp>
          <p:nvSpPr>
            <p:cNvPr id="15" name="Freeform 10"/>
            <p:cNvSpPr>
              <a:spLocks noEditPoints="1"/>
            </p:cNvSpPr>
            <p:nvPr userDrawn="1"/>
          </p:nvSpPr>
          <p:spPr bwMode="auto">
            <a:xfrm>
              <a:off x="5867400" y="6264275"/>
              <a:ext cx="258763" cy="295275"/>
            </a:xfrm>
            <a:custGeom>
              <a:avLst/>
              <a:gdLst>
                <a:gd name="T0" fmla="*/ 389 w 407"/>
                <a:gd name="T1" fmla="*/ 424 h 463"/>
                <a:gd name="T2" fmla="*/ 352 w 407"/>
                <a:gd name="T3" fmla="*/ 397 h 463"/>
                <a:gd name="T4" fmla="*/ 248 w 407"/>
                <a:gd name="T5" fmla="*/ 229 h 463"/>
                <a:gd name="T6" fmla="*/ 346 w 407"/>
                <a:gd name="T7" fmla="*/ 108 h 463"/>
                <a:gd name="T8" fmla="*/ 185 w 407"/>
                <a:gd name="T9" fmla="*/ 0 h 463"/>
                <a:gd name="T10" fmla="*/ 8 w 407"/>
                <a:gd name="T11" fmla="*/ 0 h 463"/>
                <a:gd name="T12" fmla="*/ 0 w 407"/>
                <a:gd name="T13" fmla="*/ 11 h 463"/>
                <a:gd name="T14" fmla="*/ 0 w 407"/>
                <a:gd name="T15" fmla="*/ 24 h 463"/>
                <a:gd name="T16" fmla="*/ 17 w 407"/>
                <a:gd name="T17" fmla="*/ 39 h 463"/>
                <a:gd name="T18" fmla="*/ 46 w 407"/>
                <a:gd name="T19" fmla="*/ 47 h 463"/>
                <a:gd name="T20" fmla="*/ 46 w 407"/>
                <a:gd name="T21" fmla="*/ 417 h 463"/>
                <a:gd name="T22" fmla="*/ 17 w 407"/>
                <a:gd name="T23" fmla="*/ 424 h 463"/>
                <a:gd name="T24" fmla="*/ 0 w 407"/>
                <a:gd name="T25" fmla="*/ 440 h 463"/>
                <a:gd name="T26" fmla="*/ 0 w 407"/>
                <a:gd name="T27" fmla="*/ 453 h 463"/>
                <a:gd name="T28" fmla="*/ 8 w 407"/>
                <a:gd name="T29" fmla="*/ 463 h 463"/>
                <a:gd name="T30" fmla="*/ 167 w 407"/>
                <a:gd name="T31" fmla="*/ 463 h 463"/>
                <a:gd name="T32" fmla="*/ 176 w 407"/>
                <a:gd name="T33" fmla="*/ 453 h 463"/>
                <a:gd name="T34" fmla="*/ 176 w 407"/>
                <a:gd name="T35" fmla="*/ 440 h 463"/>
                <a:gd name="T36" fmla="*/ 158 w 407"/>
                <a:gd name="T37" fmla="*/ 424 h 463"/>
                <a:gd name="T38" fmla="*/ 129 w 407"/>
                <a:gd name="T39" fmla="*/ 417 h 463"/>
                <a:gd name="T40" fmla="*/ 129 w 407"/>
                <a:gd name="T41" fmla="*/ 242 h 463"/>
                <a:gd name="T42" fmla="*/ 171 w 407"/>
                <a:gd name="T43" fmla="*/ 242 h 463"/>
                <a:gd name="T44" fmla="*/ 287 w 407"/>
                <a:gd name="T45" fmla="*/ 452 h 463"/>
                <a:gd name="T46" fmla="*/ 309 w 407"/>
                <a:gd name="T47" fmla="*/ 463 h 463"/>
                <a:gd name="T48" fmla="*/ 398 w 407"/>
                <a:gd name="T49" fmla="*/ 463 h 463"/>
                <a:gd name="T50" fmla="*/ 407 w 407"/>
                <a:gd name="T51" fmla="*/ 453 h 463"/>
                <a:gd name="T52" fmla="*/ 407 w 407"/>
                <a:gd name="T53" fmla="*/ 440 h 463"/>
                <a:gd name="T54" fmla="*/ 389 w 407"/>
                <a:gd name="T55" fmla="*/ 424 h 463"/>
                <a:gd name="T56" fmla="*/ 145 w 407"/>
                <a:gd name="T57" fmla="*/ 203 h 463"/>
                <a:gd name="T58" fmla="*/ 130 w 407"/>
                <a:gd name="T59" fmla="*/ 203 h 463"/>
                <a:gd name="T60" fmla="*/ 130 w 407"/>
                <a:gd name="T61" fmla="*/ 43 h 463"/>
                <a:gd name="T62" fmla="*/ 162 w 407"/>
                <a:gd name="T63" fmla="*/ 43 h 463"/>
                <a:gd name="T64" fmla="*/ 257 w 407"/>
                <a:gd name="T65" fmla="*/ 121 h 463"/>
                <a:gd name="T66" fmla="*/ 145 w 407"/>
                <a:gd name="T67" fmla="*/ 203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7" h="463">
                  <a:moveTo>
                    <a:pt x="389" y="424"/>
                  </a:moveTo>
                  <a:cubicBezTo>
                    <a:pt x="371" y="420"/>
                    <a:pt x="367" y="417"/>
                    <a:pt x="352" y="397"/>
                  </a:cubicBezTo>
                  <a:cubicBezTo>
                    <a:pt x="330" y="367"/>
                    <a:pt x="278" y="292"/>
                    <a:pt x="248" y="229"/>
                  </a:cubicBezTo>
                  <a:cubicBezTo>
                    <a:pt x="304" y="209"/>
                    <a:pt x="346" y="170"/>
                    <a:pt x="346" y="108"/>
                  </a:cubicBezTo>
                  <a:cubicBezTo>
                    <a:pt x="346" y="20"/>
                    <a:pt x="261" y="0"/>
                    <a:pt x="18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4" y="35"/>
                    <a:pt x="17" y="3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417"/>
                    <a:pt x="46" y="417"/>
                    <a:pt x="46" y="417"/>
                  </a:cubicBezTo>
                  <a:cubicBezTo>
                    <a:pt x="17" y="424"/>
                    <a:pt x="17" y="424"/>
                    <a:pt x="17" y="424"/>
                  </a:cubicBezTo>
                  <a:cubicBezTo>
                    <a:pt x="4" y="428"/>
                    <a:pt x="0" y="429"/>
                    <a:pt x="0" y="440"/>
                  </a:cubicBezTo>
                  <a:cubicBezTo>
                    <a:pt x="0" y="453"/>
                    <a:pt x="0" y="453"/>
                    <a:pt x="0" y="453"/>
                  </a:cubicBezTo>
                  <a:cubicBezTo>
                    <a:pt x="0" y="459"/>
                    <a:pt x="1" y="463"/>
                    <a:pt x="8" y="463"/>
                  </a:cubicBezTo>
                  <a:cubicBezTo>
                    <a:pt x="167" y="463"/>
                    <a:pt x="167" y="463"/>
                    <a:pt x="167" y="463"/>
                  </a:cubicBezTo>
                  <a:cubicBezTo>
                    <a:pt x="175" y="463"/>
                    <a:pt x="176" y="459"/>
                    <a:pt x="176" y="453"/>
                  </a:cubicBezTo>
                  <a:cubicBezTo>
                    <a:pt x="176" y="440"/>
                    <a:pt x="176" y="440"/>
                    <a:pt x="176" y="440"/>
                  </a:cubicBezTo>
                  <a:cubicBezTo>
                    <a:pt x="176" y="429"/>
                    <a:pt x="172" y="428"/>
                    <a:pt x="158" y="424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9" y="242"/>
                    <a:pt x="129" y="242"/>
                    <a:pt x="129" y="242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201" y="311"/>
                    <a:pt x="266" y="424"/>
                    <a:pt x="287" y="452"/>
                  </a:cubicBezTo>
                  <a:cubicBezTo>
                    <a:pt x="295" y="463"/>
                    <a:pt x="298" y="463"/>
                    <a:pt x="309" y="463"/>
                  </a:cubicBezTo>
                  <a:cubicBezTo>
                    <a:pt x="398" y="463"/>
                    <a:pt x="398" y="463"/>
                    <a:pt x="398" y="463"/>
                  </a:cubicBezTo>
                  <a:cubicBezTo>
                    <a:pt x="406" y="463"/>
                    <a:pt x="407" y="459"/>
                    <a:pt x="407" y="453"/>
                  </a:cubicBezTo>
                  <a:cubicBezTo>
                    <a:pt x="407" y="440"/>
                    <a:pt x="407" y="440"/>
                    <a:pt x="407" y="440"/>
                  </a:cubicBezTo>
                  <a:cubicBezTo>
                    <a:pt x="407" y="427"/>
                    <a:pt x="400" y="428"/>
                    <a:pt x="389" y="424"/>
                  </a:cubicBezTo>
                  <a:close/>
                  <a:moveTo>
                    <a:pt x="145" y="203"/>
                  </a:moveTo>
                  <a:cubicBezTo>
                    <a:pt x="130" y="203"/>
                    <a:pt x="130" y="203"/>
                    <a:pt x="130" y="203"/>
                  </a:cubicBezTo>
                  <a:cubicBezTo>
                    <a:pt x="130" y="43"/>
                    <a:pt x="130" y="43"/>
                    <a:pt x="130" y="43"/>
                  </a:cubicBezTo>
                  <a:cubicBezTo>
                    <a:pt x="162" y="43"/>
                    <a:pt x="162" y="43"/>
                    <a:pt x="162" y="43"/>
                  </a:cubicBezTo>
                  <a:cubicBezTo>
                    <a:pt x="222" y="43"/>
                    <a:pt x="257" y="66"/>
                    <a:pt x="257" y="121"/>
                  </a:cubicBezTo>
                  <a:cubicBezTo>
                    <a:pt x="257" y="189"/>
                    <a:pt x="205" y="203"/>
                    <a:pt x="145" y="2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6" name="Freeform 11"/>
            <p:cNvSpPr>
              <a:spLocks noEditPoints="1"/>
            </p:cNvSpPr>
            <p:nvPr userDrawn="1"/>
          </p:nvSpPr>
          <p:spPr bwMode="auto">
            <a:xfrm>
              <a:off x="6350000" y="6264275"/>
              <a:ext cx="220663" cy="301625"/>
            </a:xfrm>
            <a:custGeom>
              <a:avLst/>
              <a:gdLst>
                <a:gd name="T0" fmla="*/ 331 w 348"/>
                <a:gd name="T1" fmla="*/ 428 h 473"/>
                <a:gd name="T2" fmla="*/ 299 w 348"/>
                <a:gd name="T3" fmla="*/ 418 h 473"/>
                <a:gd name="T4" fmla="*/ 299 w 348"/>
                <a:gd name="T5" fmla="*/ 16 h 473"/>
                <a:gd name="T6" fmla="*/ 284 w 348"/>
                <a:gd name="T7" fmla="*/ 0 h 473"/>
                <a:gd name="T8" fmla="*/ 186 w 348"/>
                <a:gd name="T9" fmla="*/ 0 h 473"/>
                <a:gd name="T10" fmla="*/ 178 w 348"/>
                <a:gd name="T11" fmla="*/ 11 h 473"/>
                <a:gd name="T12" fmla="*/ 178 w 348"/>
                <a:gd name="T13" fmla="*/ 19 h 473"/>
                <a:gd name="T14" fmla="*/ 196 w 348"/>
                <a:gd name="T15" fmla="*/ 36 h 473"/>
                <a:gd name="T16" fmla="*/ 227 w 348"/>
                <a:gd name="T17" fmla="*/ 45 h 473"/>
                <a:gd name="T18" fmla="*/ 227 w 348"/>
                <a:gd name="T19" fmla="*/ 158 h 473"/>
                <a:gd name="T20" fmla="*/ 153 w 348"/>
                <a:gd name="T21" fmla="*/ 133 h 473"/>
                <a:gd name="T22" fmla="*/ 0 w 348"/>
                <a:gd name="T23" fmla="*/ 313 h 473"/>
                <a:gd name="T24" fmla="*/ 123 w 348"/>
                <a:gd name="T25" fmla="*/ 473 h 473"/>
                <a:gd name="T26" fmla="*/ 227 w 348"/>
                <a:gd name="T27" fmla="*/ 420 h 473"/>
                <a:gd name="T28" fmla="*/ 227 w 348"/>
                <a:gd name="T29" fmla="*/ 447 h 473"/>
                <a:gd name="T30" fmla="*/ 242 w 348"/>
                <a:gd name="T31" fmla="*/ 463 h 473"/>
                <a:gd name="T32" fmla="*/ 340 w 348"/>
                <a:gd name="T33" fmla="*/ 463 h 473"/>
                <a:gd name="T34" fmla="*/ 348 w 348"/>
                <a:gd name="T35" fmla="*/ 453 h 473"/>
                <a:gd name="T36" fmla="*/ 348 w 348"/>
                <a:gd name="T37" fmla="*/ 444 h 473"/>
                <a:gd name="T38" fmla="*/ 331 w 348"/>
                <a:gd name="T39" fmla="*/ 428 h 473"/>
                <a:gd name="T40" fmla="*/ 227 w 348"/>
                <a:gd name="T41" fmla="*/ 379 h 473"/>
                <a:gd name="T42" fmla="*/ 153 w 348"/>
                <a:gd name="T43" fmla="*/ 418 h 473"/>
                <a:gd name="T44" fmla="*/ 77 w 348"/>
                <a:gd name="T45" fmla="*/ 299 h 473"/>
                <a:gd name="T46" fmla="*/ 158 w 348"/>
                <a:gd name="T47" fmla="*/ 179 h 473"/>
                <a:gd name="T48" fmla="*/ 227 w 348"/>
                <a:gd name="T49" fmla="*/ 299 h 473"/>
                <a:gd name="T50" fmla="*/ 227 w 348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8" h="473">
                  <a:moveTo>
                    <a:pt x="331" y="428"/>
                  </a:moveTo>
                  <a:cubicBezTo>
                    <a:pt x="299" y="418"/>
                    <a:pt x="299" y="418"/>
                    <a:pt x="299" y="418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299" y="6"/>
                    <a:pt x="296" y="0"/>
                    <a:pt x="284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5" y="148"/>
                    <a:pt x="190" y="133"/>
                    <a:pt x="153" y="133"/>
                  </a:cubicBezTo>
                  <a:cubicBezTo>
                    <a:pt x="81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8" y="459"/>
                    <a:pt x="348" y="453"/>
                  </a:cubicBezTo>
                  <a:cubicBezTo>
                    <a:pt x="348" y="444"/>
                    <a:pt x="348" y="444"/>
                    <a:pt x="348" y="444"/>
                  </a:cubicBezTo>
                  <a:cubicBezTo>
                    <a:pt x="348" y="432"/>
                    <a:pt x="344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5" y="401"/>
                    <a:pt x="181" y="418"/>
                    <a:pt x="153" y="418"/>
                  </a:cubicBezTo>
                  <a:cubicBezTo>
                    <a:pt x="100" y="418"/>
                    <a:pt x="77" y="362"/>
                    <a:pt x="77" y="299"/>
                  </a:cubicBezTo>
                  <a:cubicBezTo>
                    <a:pt x="77" y="225"/>
                    <a:pt x="109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7" name="Freeform 12"/>
            <p:cNvSpPr>
              <a:spLocks/>
            </p:cNvSpPr>
            <p:nvPr userDrawn="1"/>
          </p:nvSpPr>
          <p:spPr bwMode="auto">
            <a:xfrm>
              <a:off x="7032625" y="6354763"/>
              <a:ext cx="234950" cy="211138"/>
            </a:xfrm>
            <a:custGeom>
              <a:avLst/>
              <a:gdLst>
                <a:gd name="T0" fmla="*/ 323 w 372"/>
                <a:gd name="T1" fmla="*/ 15 h 330"/>
                <a:gd name="T2" fmla="*/ 308 w 372"/>
                <a:gd name="T3" fmla="*/ 0 h 330"/>
                <a:gd name="T4" fmla="*/ 210 w 372"/>
                <a:gd name="T5" fmla="*/ 0 h 330"/>
                <a:gd name="T6" fmla="*/ 202 w 372"/>
                <a:gd name="T7" fmla="*/ 10 h 330"/>
                <a:gd name="T8" fmla="*/ 202 w 372"/>
                <a:gd name="T9" fmla="*/ 19 h 330"/>
                <a:gd name="T10" fmla="*/ 219 w 372"/>
                <a:gd name="T11" fmla="*/ 35 h 330"/>
                <a:gd name="T12" fmla="*/ 251 w 372"/>
                <a:gd name="T13" fmla="*/ 44 h 330"/>
                <a:gd name="T14" fmla="*/ 251 w 372"/>
                <a:gd name="T15" fmla="*/ 236 h 330"/>
                <a:gd name="T16" fmla="*/ 176 w 372"/>
                <a:gd name="T17" fmla="*/ 275 h 330"/>
                <a:gd name="T18" fmla="*/ 121 w 372"/>
                <a:gd name="T19" fmla="*/ 169 h 330"/>
                <a:gd name="T20" fmla="*/ 121 w 372"/>
                <a:gd name="T21" fmla="*/ 15 h 330"/>
                <a:gd name="T22" fmla="*/ 106 w 372"/>
                <a:gd name="T23" fmla="*/ 0 h 330"/>
                <a:gd name="T24" fmla="*/ 8 w 372"/>
                <a:gd name="T25" fmla="*/ 0 h 330"/>
                <a:gd name="T26" fmla="*/ 0 w 372"/>
                <a:gd name="T27" fmla="*/ 10 h 330"/>
                <a:gd name="T28" fmla="*/ 0 w 372"/>
                <a:gd name="T29" fmla="*/ 19 h 330"/>
                <a:gd name="T30" fmla="*/ 18 w 372"/>
                <a:gd name="T31" fmla="*/ 35 h 330"/>
                <a:gd name="T32" fmla="*/ 49 w 372"/>
                <a:gd name="T33" fmla="*/ 44 h 330"/>
                <a:gd name="T34" fmla="*/ 49 w 372"/>
                <a:gd name="T35" fmla="*/ 207 h 330"/>
                <a:gd name="T36" fmla="*/ 145 w 372"/>
                <a:gd name="T37" fmla="*/ 330 h 330"/>
                <a:gd name="T38" fmla="*/ 251 w 372"/>
                <a:gd name="T39" fmla="*/ 277 h 330"/>
                <a:gd name="T40" fmla="*/ 251 w 372"/>
                <a:gd name="T41" fmla="*/ 304 h 330"/>
                <a:gd name="T42" fmla="*/ 266 w 372"/>
                <a:gd name="T43" fmla="*/ 320 h 330"/>
                <a:gd name="T44" fmla="*/ 364 w 372"/>
                <a:gd name="T45" fmla="*/ 320 h 330"/>
                <a:gd name="T46" fmla="*/ 372 w 372"/>
                <a:gd name="T47" fmla="*/ 310 h 330"/>
                <a:gd name="T48" fmla="*/ 372 w 372"/>
                <a:gd name="T49" fmla="*/ 301 h 330"/>
                <a:gd name="T50" fmla="*/ 354 w 372"/>
                <a:gd name="T51" fmla="*/ 285 h 330"/>
                <a:gd name="T52" fmla="*/ 323 w 372"/>
                <a:gd name="T53" fmla="*/ 275 h 330"/>
                <a:gd name="T54" fmla="*/ 323 w 372"/>
                <a:gd name="T55" fmla="*/ 1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72" h="330">
                  <a:moveTo>
                    <a:pt x="323" y="15"/>
                  </a:moveTo>
                  <a:cubicBezTo>
                    <a:pt x="323" y="6"/>
                    <a:pt x="320" y="0"/>
                    <a:pt x="308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202" y="0"/>
                    <a:pt x="202" y="4"/>
                    <a:pt x="202" y="10"/>
                  </a:cubicBezTo>
                  <a:cubicBezTo>
                    <a:pt x="202" y="19"/>
                    <a:pt x="202" y="19"/>
                    <a:pt x="202" y="19"/>
                  </a:cubicBezTo>
                  <a:cubicBezTo>
                    <a:pt x="202" y="31"/>
                    <a:pt x="206" y="31"/>
                    <a:pt x="219" y="35"/>
                  </a:cubicBezTo>
                  <a:cubicBezTo>
                    <a:pt x="251" y="44"/>
                    <a:pt x="251" y="44"/>
                    <a:pt x="251" y="44"/>
                  </a:cubicBezTo>
                  <a:cubicBezTo>
                    <a:pt x="251" y="236"/>
                    <a:pt x="251" y="236"/>
                    <a:pt x="251" y="236"/>
                  </a:cubicBezTo>
                  <a:cubicBezTo>
                    <a:pt x="224" y="264"/>
                    <a:pt x="204" y="275"/>
                    <a:pt x="176" y="275"/>
                  </a:cubicBezTo>
                  <a:cubicBezTo>
                    <a:pt x="125" y="275"/>
                    <a:pt x="121" y="236"/>
                    <a:pt x="121" y="169"/>
                  </a:cubicBezTo>
                  <a:cubicBezTo>
                    <a:pt x="121" y="15"/>
                    <a:pt x="121" y="15"/>
                    <a:pt x="121" y="15"/>
                  </a:cubicBezTo>
                  <a:cubicBezTo>
                    <a:pt x="121" y="6"/>
                    <a:pt x="118" y="0"/>
                    <a:pt x="10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207"/>
                    <a:pt x="49" y="207"/>
                    <a:pt x="49" y="207"/>
                  </a:cubicBezTo>
                  <a:cubicBezTo>
                    <a:pt x="49" y="309"/>
                    <a:pt x="96" y="330"/>
                    <a:pt x="145" y="330"/>
                  </a:cubicBezTo>
                  <a:cubicBezTo>
                    <a:pt x="188" y="330"/>
                    <a:pt x="220" y="312"/>
                    <a:pt x="251" y="277"/>
                  </a:cubicBezTo>
                  <a:cubicBezTo>
                    <a:pt x="251" y="304"/>
                    <a:pt x="251" y="304"/>
                    <a:pt x="251" y="304"/>
                  </a:cubicBezTo>
                  <a:cubicBezTo>
                    <a:pt x="251" y="314"/>
                    <a:pt x="254" y="320"/>
                    <a:pt x="266" y="320"/>
                  </a:cubicBezTo>
                  <a:cubicBezTo>
                    <a:pt x="364" y="320"/>
                    <a:pt x="364" y="320"/>
                    <a:pt x="364" y="320"/>
                  </a:cubicBezTo>
                  <a:cubicBezTo>
                    <a:pt x="371" y="320"/>
                    <a:pt x="372" y="316"/>
                    <a:pt x="372" y="310"/>
                  </a:cubicBezTo>
                  <a:cubicBezTo>
                    <a:pt x="372" y="301"/>
                    <a:pt x="372" y="301"/>
                    <a:pt x="372" y="301"/>
                  </a:cubicBezTo>
                  <a:cubicBezTo>
                    <a:pt x="372" y="289"/>
                    <a:pt x="368" y="289"/>
                    <a:pt x="354" y="285"/>
                  </a:cubicBezTo>
                  <a:cubicBezTo>
                    <a:pt x="323" y="275"/>
                    <a:pt x="323" y="275"/>
                    <a:pt x="323" y="275"/>
                  </a:cubicBezTo>
                  <a:lnTo>
                    <a:pt x="323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8" name="Freeform 13"/>
            <p:cNvSpPr>
              <a:spLocks noEditPoints="1"/>
            </p:cNvSpPr>
            <p:nvPr userDrawn="1"/>
          </p:nvSpPr>
          <p:spPr bwMode="auto">
            <a:xfrm>
              <a:off x="6140450" y="6348413"/>
              <a:ext cx="195263" cy="217488"/>
            </a:xfrm>
            <a:custGeom>
              <a:avLst/>
              <a:gdLst>
                <a:gd name="T0" fmla="*/ 289 w 307"/>
                <a:gd name="T1" fmla="*/ 295 h 340"/>
                <a:gd name="T2" fmla="*/ 258 w 307"/>
                <a:gd name="T3" fmla="*/ 285 h 340"/>
                <a:gd name="T4" fmla="*/ 258 w 307"/>
                <a:gd name="T5" fmla="*/ 106 h 340"/>
                <a:gd name="T6" fmla="*/ 130 w 307"/>
                <a:gd name="T7" fmla="*/ 0 h 340"/>
                <a:gd name="T8" fmla="*/ 45 w 307"/>
                <a:gd name="T9" fmla="*/ 12 h 340"/>
                <a:gd name="T10" fmla="*/ 22 w 307"/>
                <a:gd name="T11" fmla="*/ 39 h 340"/>
                <a:gd name="T12" fmla="*/ 18 w 307"/>
                <a:gd name="T13" fmla="*/ 74 h 340"/>
                <a:gd name="T14" fmla="*/ 24 w 307"/>
                <a:gd name="T15" fmla="*/ 84 h 340"/>
                <a:gd name="T16" fmla="*/ 43 w 307"/>
                <a:gd name="T17" fmla="*/ 76 h 340"/>
                <a:gd name="T18" fmla="*/ 125 w 307"/>
                <a:gd name="T19" fmla="*/ 54 h 340"/>
                <a:gd name="T20" fmla="*/ 185 w 307"/>
                <a:gd name="T21" fmla="*/ 118 h 340"/>
                <a:gd name="T22" fmla="*/ 185 w 307"/>
                <a:gd name="T23" fmla="*/ 151 h 340"/>
                <a:gd name="T24" fmla="*/ 63 w 307"/>
                <a:gd name="T25" fmla="*/ 176 h 340"/>
                <a:gd name="T26" fmla="*/ 0 w 307"/>
                <a:gd name="T27" fmla="*/ 250 h 340"/>
                <a:gd name="T28" fmla="*/ 83 w 307"/>
                <a:gd name="T29" fmla="*/ 340 h 340"/>
                <a:gd name="T30" fmla="*/ 185 w 307"/>
                <a:gd name="T31" fmla="*/ 290 h 340"/>
                <a:gd name="T32" fmla="*/ 185 w 307"/>
                <a:gd name="T33" fmla="*/ 314 h 340"/>
                <a:gd name="T34" fmla="*/ 200 w 307"/>
                <a:gd name="T35" fmla="*/ 330 h 340"/>
                <a:gd name="T36" fmla="*/ 298 w 307"/>
                <a:gd name="T37" fmla="*/ 330 h 340"/>
                <a:gd name="T38" fmla="*/ 307 w 307"/>
                <a:gd name="T39" fmla="*/ 320 h 340"/>
                <a:gd name="T40" fmla="*/ 307 w 307"/>
                <a:gd name="T41" fmla="*/ 311 h 340"/>
                <a:gd name="T42" fmla="*/ 289 w 307"/>
                <a:gd name="T43" fmla="*/ 295 h 340"/>
                <a:gd name="T44" fmla="*/ 185 w 307"/>
                <a:gd name="T45" fmla="*/ 254 h 340"/>
                <a:gd name="T46" fmla="*/ 116 w 307"/>
                <a:gd name="T47" fmla="*/ 285 h 340"/>
                <a:gd name="T48" fmla="*/ 78 w 307"/>
                <a:gd name="T49" fmla="*/ 244 h 340"/>
                <a:gd name="T50" fmla="*/ 114 w 307"/>
                <a:gd name="T51" fmla="*/ 201 h 340"/>
                <a:gd name="T52" fmla="*/ 185 w 307"/>
                <a:gd name="T53" fmla="*/ 184 h 340"/>
                <a:gd name="T54" fmla="*/ 185 w 307"/>
                <a:gd name="T55" fmla="*/ 25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7" h="340">
                  <a:moveTo>
                    <a:pt x="289" y="295"/>
                  </a:moveTo>
                  <a:cubicBezTo>
                    <a:pt x="258" y="285"/>
                    <a:pt x="258" y="285"/>
                    <a:pt x="258" y="285"/>
                  </a:cubicBezTo>
                  <a:cubicBezTo>
                    <a:pt x="258" y="106"/>
                    <a:pt x="258" y="106"/>
                    <a:pt x="258" y="106"/>
                  </a:cubicBezTo>
                  <a:cubicBezTo>
                    <a:pt x="258" y="27"/>
                    <a:pt x="202" y="0"/>
                    <a:pt x="130" y="0"/>
                  </a:cubicBezTo>
                  <a:cubicBezTo>
                    <a:pt x="87" y="0"/>
                    <a:pt x="52" y="10"/>
                    <a:pt x="45" y="12"/>
                  </a:cubicBezTo>
                  <a:cubicBezTo>
                    <a:pt x="27" y="17"/>
                    <a:pt x="24" y="21"/>
                    <a:pt x="22" y="3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18" y="81"/>
                    <a:pt x="20" y="84"/>
                    <a:pt x="24" y="84"/>
                  </a:cubicBezTo>
                  <a:cubicBezTo>
                    <a:pt x="30" y="84"/>
                    <a:pt x="38" y="79"/>
                    <a:pt x="43" y="76"/>
                  </a:cubicBezTo>
                  <a:cubicBezTo>
                    <a:pt x="65" y="64"/>
                    <a:pt x="98" y="54"/>
                    <a:pt x="125" y="54"/>
                  </a:cubicBezTo>
                  <a:cubicBezTo>
                    <a:pt x="182" y="54"/>
                    <a:pt x="185" y="92"/>
                    <a:pt x="185" y="118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22" y="184"/>
                    <a:pt x="0" y="203"/>
                    <a:pt x="0" y="250"/>
                  </a:cubicBezTo>
                  <a:cubicBezTo>
                    <a:pt x="0" y="302"/>
                    <a:pt x="27" y="340"/>
                    <a:pt x="83" y="340"/>
                  </a:cubicBezTo>
                  <a:cubicBezTo>
                    <a:pt x="119" y="340"/>
                    <a:pt x="145" y="328"/>
                    <a:pt x="185" y="290"/>
                  </a:cubicBezTo>
                  <a:cubicBezTo>
                    <a:pt x="185" y="314"/>
                    <a:pt x="185" y="314"/>
                    <a:pt x="185" y="314"/>
                  </a:cubicBezTo>
                  <a:cubicBezTo>
                    <a:pt x="185" y="324"/>
                    <a:pt x="188" y="330"/>
                    <a:pt x="200" y="330"/>
                  </a:cubicBezTo>
                  <a:cubicBezTo>
                    <a:pt x="298" y="330"/>
                    <a:pt x="298" y="330"/>
                    <a:pt x="298" y="330"/>
                  </a:cubicBezTo>
                  <a:cubicBezTo>
                    <a:pt x="305" y="330"/>
                    <a:pt x="307" y="326"/>
                    <a:pt x="307" y="320"/>
                  </a:cubicBezTo>
                  <a:cubicBezTo>
                    <a:pt x="307" y="311"/>
                    <a:pt x="307" y="311"/>
                    <a:pt x="307" y="311"/>
                  </a:cubicBezTo>
                  <a:cubicBezTo>
                    <a:pt x="307" y="299"/>
                    <a:pt x="303" y="299"/>
                    <a:pt x="289" y="295"/>
                  </a:cubicBezTo>
                  <a:close/>
                  <a:moveTo>
                    <a:pt x="185" y="254"/>
                  </a:moveTo>
                  <a:cubicBezTo>
                    <a:pt x="160" y="276"/>
                    <a:pt x="135" y="285"/>
                    <a:pt x="116" y="285"/>
                  </a:cubicBezTo>
                  <a:cubicBezTo>
                    <a:pt x="99" y="285"/>
                    <a:pt x="78" y="278"/>
                    <a:pt x="78" y="244"/>
                  </a:cubicBezTo>
                  <a:cubicBezTo>
                    <a:pt x="78" y="211"/>
                    <a:pt x="97" y="205"/>
                    <a:pt x="114" y="201"/>
                  </a:cubicBezTo>
                  <a:cubicBezTo>
                    <a:pt x="185" y="184"/>
                    <a:pt x="185" y="184"/>
                    <a:pt x="185" y="184"/>
                  </a:cubicBezTo>
                  <a:cubicBezTo>
                    <a:pt x="185" y="254"/>
                    <a:pt x="185" y="254"/>
                    <a:pt x="185" y="2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9" name="Freeform 14"/>
            <p:cNvSpPr>
              <a:spLocks noEditPoints="1"/>
            </p:cNvSpPr>
            <p:nvPr userDrawn="1"/>
          </p:nvSpPr>
          <p:spPr bwMode="auto">
            <a:xfrm>
              <a:off x="6565900" y="6264275"/>
              <a:ext cx="222250" cy="301625"/>
            </a:xfrm>
            <a:custGeom>
              <a:avLst/>
              <a:gdLst>
                <a:gd name="T0" fmla="*/ 226 w 349"/>
                <a:gd name="T1" fmla="*/ 133 h 473"/>
                <a:gd name="T2" fmla="*/ 122 w 349"/>
                <a:gd name="T3" fmla="*/ 185 h 473"/>
                <a:gd name="T4" fmla="*/ 122 w 349"/>
                <a:gd name="T5" fmla="*/ 16 h 473"/>
                <a:gd name="T6" fmla="*/ 107 w 349"/>
                <a:gd name="T7" fmla="*/ 0 h 473"/>
                <a:gd name="T8" fmla="*/ 9 w 349"/>
                <a:gd name="T9" fmla="*/ 0 h 473"/>
                <a:gd name="T10" fmla="*/ 0 w 349"/>
                <a:gd name="T11" fmla="*/ 11 h 473"/>
                <a:gd name="T12" fmla="*/ 0 w 349"/>
                <a:gd name="T13" fmla="*/ 19 h 473"/>
                <a:gd name="T14" fmla="*/ 18 w 349"/>
                <a:gd name="T15" fmla="*/ 36 h 473"/>
                <a:gd name="T16" fmla="*/ 49 w 349"/>
                <a:gd name="T17" fmla="*/ 45 h 473"/>
                <a:gd name="T18" fmla="*/ 49 w 349"/>
                <a:gd name="T19" fmla="*/ 422 h 473"/>
                <a:gd name="T20" fmla="*/ 62 w 349"/>
                <a:gd name="T21" fmla="*/ 445 h 473"/>
                <a:gd name="T22" fmla="*/ 182 w 349"/>
                <a:gd name="T23" fmla="*/ 473 h 473"/>
                <a:gd name="T24" fmla="*/ 349 w 349"/>
                <a:gd name="T25" fmla="*/ 291 h 473"/>
                <a:gd name="T26" fmla="*/ 226 w 349"/>
                <a:gd name="T27" fmla="*/ 133 h 473"/>
                <a:gd name="T28" fmla="*/ 181 w 349"/>
                <a:gd name="T29" fmla="*/ 430 h 473"/>
                <a:gd name="T30" fmla="*/ 122 w 349"/>
                <a:gd name="T31" fmla="*/ 337 h 473"/>
                <a:gd name="T32" fmla="*/ 122 w 349"/>
                <a:gd name="T33" fmla="*/ 227 h 473"/>
                <a:gd name="T34" fmla="*/ 196 w 349"/>
                <a:gd name="T35" fmla="*/ 188 h 473"/>
                <a:gd name="T36" fmla="*/ 271 w 349"/>
                <a:gd name="T37" fmla="*/ 305 h 473"/>
                <a:gd name="T38" fmla="*/ 181 w 349"/>
                <a:gd name="T39" fmla="*/ 43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9" h="473">
                  <a:moveTo>
                    <a:pt x="226" y="133"/>
                  </a:moveTo>
                  <a:cubicBezTo>
                    <a:pt x="188" y="133"/>
                    <a:pt x="154" y="153"/>
                    <a:pt x="122" y="185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2" y="6"/>
                    <a:pt x="119" y="0"/>
                    <a:pt x="10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0" y="4"/>
                    <a:pt x="0" y="1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2"/>
                    <a:pt x="18" y="36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9" y="422"/>
                    <a:pt x="49" y="422"/>
                    <a:pt x="49" y="422"/>
                  </a:cubicBezTo>
                  <a:cubicBezTo>
                    <a:pt x="49" y="431"/>
                    <a:pt x="50" y="438"/>
                    <a:pt x="62" y="445"/>
                  </a:cubicBezTo>
                  <a:cubicBezTo>
                    <a:pt x="83" y="458"/>
                    <a:pt x="135" y="473"/>
                    <a:pt x="182" y="473"/>
                  </a:cubicBezTo>
                  <a:cubicBezTo>
                    <a:pt x="287" y="473"/>
                    <a:pt x="349" y="399"/>
                    <a:pt x="349" y="291"/>
                  </a:cubicBezTo>
                  <a:cubicBezTo>
                    <a:pt x="349" y="182"/>
                    <a:pt x="287" y="133"/>
                    <a:pt x="226" y="133"/>
                  </a:cubicBezTo>
                  <a:close/>
                  <a:moveTo>
                    <a:pt x="181" y="430"/>
                  </a:moveTo>
                  <a:cubicBezTo>
                    <a:pt x="131" y="430"/>
                    <a:pt x="122" y="385"/>
                    <a:pt x="122" y="337"/>
                  </a:cubicBezTo>
                  <a:cubicBezTo>
                    <a:pt x="122" y="227"/>
                    <a:pt x="122" y="227"/>
                    <a:pt x="122" y="227"/>
                  </a:cubicBezTo>
                  <a:cubicBezTo>
                    <a:pt x="143" y="205"/>
                    <a:pt x="168" y="188"/>
                    <a:pt x="196" y="188"/>
                  </a:cubicBezTo>
                  <a:cubicBezTo>
                    <a:pt x="249" y="188"/>
                    <a:pt x="271" y="244"/>
                    <a:pt x="271" y="305"/>
                  </a:cubicBezTo>
                  <a:cubicBezTo>
                    <a:pt x="271" y="390"/>
                    <a:pt x="229" y="430"/>
                    <a:pt x="181" y="4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0" name="Freeform 15"/>
            <p:cNvSpPr>
              <a:spLocks noEditPoints="1"/>
            </p:cNvSpPr>
            <p:nvPr userDrawn="1"/>
          </p:nvSpPr>
          <p:spPr bwMode="auto">
            <a:xfrm>
              <a:off x="7283450" y="6264275"/>
              <a:ext cx="222250" cy="301625"/>
            </a:xfrm>
            <a:custGeom>
              <a:avLst/>
              <a:gdLst>
                <a:gd name="T0" fmla="*/ 331 w 349"/>
                <a:gd name="T1" fmla="*/ 428 h 473"/>
                <a:gd name="T2" fmla="*/ 300 w 349"/>
                <a:gd name="T3" fmla="*/ 418 h 473"/>
                <a:gd name="T4" fmla="*/ 300 w 349"/>
                <a:gd name="T5" fmla="*/ 16 h 473"/>
                <a:gd name="T6" fmla="*/ 285 w 349"/>
                <a:gd name="T7" fmla="*/ 0 h 473"/>
                <a:gd name="T8" fmla="*/ 187 w 349"/>
                <a:gd name="T9" fmla="*/ 0 h 473"/>
                <a:gd name="T10" fmla="*/ 178 w 349"/>
                <a:gd name="T11" fmla="*/ 11 h 473"/>
                <a:gd name="T12" fmla="*/ 178 w 349"/>
                <a:gd name="T13" fmla="*/ 19 h 473"/>
                <a:gd name="T14" fmla="*/ 196 w 349"/>
                <a:gd name="T15" fmla="*/ 36 h 473"/>
                <a:gd name="T16" fmla="*/ 227 w 349"/>
                <a:gd name="T17" fmla="*/ 45 h 473"/>
                <a:gd name="T18" fmla="*/ 227 w 349"/>
                <a:gd name="T19" fmla="*/ 158 h 473"/>
                <a:gd name="T20" fmla="*/ 153 w 349"/>
                <a:gd name="T21" fmla="*/ 133 h 473"/>
                <a:gd name="T22" fmla="*/ 0 w 349"/>
                <a:gd name="T23" fmla="*/ 313 h 473"/>
                <a:gd name="T24" fmla="*/ 123 w 349"/>
                <a:gd name="T25" fmla="*/ 473 h 473"/>
                <a:gd name="T26" fmla="*/ 227 w 349"/>
                <a:gd name="T27" fmla="*/ 420 h 473"/>
                <a:gd name="T28" fmla="*/ 227 w 349"/>
                <a:gd name="T29" fmla="*/ 447 h 473"/>
                <a:gd name="T30" fmla="*/ 242 w 349"/>
                <a:gd name="T31" fmla="*/ 463 h 473"/>
                <a:gd name="T32" fmla="*/ 340 w 349"/>
                <a:gd name="T33" fmla="*/ 463 h 473"/>
                <a:gd name="T34" fmla="*/ 349 w 349"/>
                <a:gd name="T35" fmla="*/ 453 h 473"/>
                <a:gd name="T36" fmla="*/ 349 w 349"/>
                <a:gd name="T37" fmla="*/ 444 h 473"/>
                <a:gd name="T38" fmla="*/ 331 w 349"/>
                <a:gd name="T39" fmla="*/ 428 h 473"/>
                <a:gd name="T40" fmla="*/ 227 w 349"/>
                <a:gd name="T41" fmla="*/ 379 h 473"/>
                <a:gd name="T42" fmla="*/ 153 w 349"/>
                <a:gd name="T43" fmla="*/ 418 h 473"/>
                <a:gd name="T44" fmla="*/ 78 w 349"/>
                <a:gd name="T45" fmla="*/ 299 h 473"/>
                <a:gd name="T46" fmla="*/ 158 w 349"/>
                <a:gd name="T47" fmla="*/ 179 h 473"/>
                <a:gd name="T48" fmla="*/ 227 w 349"/>
                <a:gd name="T49" fmla="*/ 299 h 473"/>
                <a:gd name="T50" fmla="*/ 227 w 349"/>
                <a:gd name="T51" fmla="*/ 379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473">
                  <a:moveTo>
                    <a:pt x="331" y="428"/>
                  </a:moveTo>
                  <a:cubicBezTo>
                    <a:pt x="300" y="418"/>
                    <a:pt x="300" y="418"/>
                    <a:pt x="300" y="418"/>
                  </a:cubicBezTo>
                  <a:cubicBezTo>
                    <a:pt x="300" y="16"/>
                    <a:pt x="300" y="16"/>
                    <a:pt x="300" y="16"/>
                  </a:cubicBezTo>
                  <a:cubicBezTo>
                    <a:pt x="300" y="6"/>
                    <a:pt x="297" y="0"/>
                    <a:pt x="285" y="0"/>
                  </a:cubicBezTo>
                  <a:cubicBezTo>
                    <a:pt x="187" y="0"/>
                    <a:pt x="187" y="0"/>
                    <a:pt x="187" y="0"/>
                  </a:cubicBezTo>
                  <a:cubicBezTo>
                    <a:pt x="179" y="0"/>
                    <a:pt x="178" y="4"/>
                    <a:pt x="178" y="11"/>
                  </a:cubicBezTo>
                  <a:cubicBezTo>
                    <a:pt x="178" y="19"/>
                    <a:pt x="178" y="19"/>
                    <a:pt x="178" y="19"/>
                  </a:cubicBezTo>
                  <a:cubicBezTo>
                    <a:pt x="178" y="31"/>
                    <a:pt x="182" y="32"/>
                    <a:pt x="196" y="36"/>
                  </a:cubicBezTo>
                  <a:cubicBezTo>
                    <a:pt x="227" y="45"/>
                    <a:pt x="227" y="45"/>
                    <a:pt x="227" y="45"/>
                  </a:cubicBezTo>
                  <a:cubicBezTo>
                    <a:pt x="227" y="158"/>
                    <a:pt x="227" y="158"/>
                    <a:pt x="227" y="158"/>
                  </a:cubicBezTo>
                  <a:cubicBezTo>
                    <a:pt x="216" y="148"/>
                    <a:pt x="191" y="133"/>
                    <a:pt x="153" y="133"/>
                  </a:cubicBezTo>
                  <a:cubicBezTo>
                    <a:pt x="82" y="133"/>
                    <a:pt x="0" y="185"/>
                    <a:pt x="0" y="313"/>
                  </a:cubicBezTo>
                  <a:cubicBezTo>
                    <a:pt x="0" y="425"/>
                    <a:pt x="62" y="473"/>
                    <a:pt x="123" y="473"/>
                  </a:cubicBezTo>
                  <a:cubicBezTo>
                    <a:pt x="162" y="473"/>
                    <a:pt x="195" y="453"/>
                    <a:pt x="227" y="420"/>
                  </a:cubicBezTo>
                  <a:cubicBezTo>
                    <a:pt x="227" y="447"/>
                    <a:pt x="227" y="447"/>
                    <a:pt x="227" y="447"/>
                  </a:cubicBezTo>
                  <a:cubicBezTo>
                    <a:pt x="227" y="457"/>
                    <a:pt x="230" y="463"/>
                    <a:pt x="242" y="463"/>
                  </a:cubicBezTo>
                  <a:cubicBezTo>
                    <a:pt x="340" y="463"/>
                    <a:pt x="340" y="463"/>
                    <a:pt x="340" y="463"/>
                  </a:cubicBezTo>
                  <a:cubicBezTo>
                    <a:pt x="347" y="463"/>
                    <a:pt x="349" y="459"/>
                    <a:pt x="349" y="453"/>
                  </a:cubicBezTo>
                  <a:cubicBezTo>
                    <a:pt x="349" y="444"/>
                    <a:pt x="349" y="444"/>
                    <a:pt x="349" y="444"/>
                  </a:cubicBezTo>
                  <a:cubicBezTo>
                    <a:pt x="349" y="432"/>
                    <a:pt x="345" y="432"/>
                    <a:pt x="331" y="428"/>
                  </a:cubicBezTo>
                  <a:close/>
                  <a:moveTo>
                    <a:pt x="227" y="379"/>
                  </a:moveTo>
                  <a:cubicBezTo>
                    <a:pt x="206" y="401"/>
                    <a:pt x="182" y="418"/>
                    <a:pt x="153" y="418"/>
                  </a:cubicBezTo>
                  <a:cubicBezTo>
                    <a:pt x="100" y="418"/>
                    <a:pt x="78" y="362"/>
                    <a:pt x="78" y="299"/>
                  </a:cubicBezTo>
                  <a:cubicBezTo>
                    <a:pt x="78" y="225"/>
                    <a:pt x="110" y="179"/>
                    <a:pt x="158" y="179"/>
                  </a:cubicBezTo>
                  <a:cubicBezTo>
                    <a:pt x="209" y="179"/>
                    <a:pt x="227" y="229"/>
                    <a:pt x="227" y="299"/>
                  </a:cubicBezTo>
                  <a:lnTo>
                    <a:pt x="227" y="3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1" name="Freeform 16"/>
            <p:cNvSpPr>
              <a:spLocks noEditPoints="1"/>
            </p:cNvSpPr>
            <p:nvPr userDrawn="1"/>
          </p:nvSpPr>
          <p:spPr bwMode="auto">
            <a:xfrm>
              <a:off x="6816725" y="6348413"/>
              <a:ext cx="204788" cy="217488"/>
            </a:xfrm>
            <a:custGeom>
              <a:avLst/>
              <a:gdLst>
                <a:gd name="T0" fmla="*/ 168 w 322"/>
                <a:gd name="T1" fmla="*/ 0 h 340"/>
                <a:gd name="T2" fmla="*/ 0 w 322"/>
                <a:gd name="T3" fmla="*/ 178 h 340"/>
                <a:gd name="T4" fmla="*/ 154 w 322"/>
                <a:gd name="T5" fmla="*/ 340 h 340"/>
                <a:gd name="T6" fmla="*/ 322 w 322"/>
                <a:gd name="T7" fmla="*/ 162 h 340"/>
                <a:gd name="T8" fmla="*/ 168 w 322"/>
                <a:gd name="T9" fmla="*/ 0 h 340"/>
                <a:gd name="T10" fmla="*/ 162 w 322"/>
                <a:gd name="T11" fmla="*/ 294 h 340"/>
                <a:gd name="T12" fmla="*/ 76 w 322"/>
                <a:gd name="T13" fmla="*/ 170 h 340"/>
                <a:gd name="T14" fmla="*/ 162 w 322"/>
                <a:gd name="T15" fmla="*/ 46 h 340"/>
                <a:gd name="T16" fmla="*/ 248 w 322"/>
                <a:gd name="T17" fmla="*/ 170 h 340"/>
                <a:gd name="T18" fmla="*/ 162 w 322"/>
                <a:gd name="T19" fmla="*/ 29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340">
                  <a:moveTo>
                    <a:pt x="168" y="0"/>
                  </a:moveTo>
                  <a:cubicBezTo>
                    <a:pt x="56" y="0"/>
                    <a:pt x="0" y="86"/>
                    <a:pt x="0" y="178"/>
                  </a:cubicBezTo>
                  <a:cubicBezTo>
                    <a:pt x="0" y="264"/>
                    <a:pt x="48" y="340"/>
                    <a:pt x="154" y="340"/>
                  </a:cubicBezTo>
                  <a:cubicBezTo>
                    <a:pt x="266" y="340"/>
                    <a:pt x="322" y="254"/>
                    <a:pt x="322" y="162"/>
                  </a:cubicBezTo>
                  <a:cubicBezTo>
                    <a:pt x="322" y="76"/>
                    <a:pt x="273" y="0"/>
                    <a:pt x="168" y="0"/>
                  </a:cubicBezTo>
                  <a:close/>
                  <a:moveTo>
                    <a:pt x="162" y="294"/>
                  </a:moveTo>
                  <a:cubicBezTo>
                    <a:pt x="108" y="294"/>
                    <a:pt x="76" y="241"/>
                    <a:pt x="76" y="170"/>
                  </a:cubicBezTo>
                  <a:cubicBezTo>
                    <a:pt x="76" y="100"/>
                    <a:pt x="107" y="46"/>
                    <a:pt x="162" y="46"/>
                  </a:cubicBezTo>
                  <a:cubicBezTo>
                    <a:pt x="215" y="46"/>
                    <a:pt x="248" y="98"/>
                    <a:pt x="248" y="170"/>
                  </a:cubicBezTo>
                  <a:cubicBezTo>
                    <a:pt x="248" y="240"/>
                    <a:pt x="216" y="294"/>
                    <a:pt x="162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2" name="Freeform 17"/>
            <p:cNvSpPr>
              <a:spLocks/>
            </p:cNvSpPr>
            <p:nvPr userDrawn="1"/>
          </p:nvSpPr>
          <p:spPr bwMode="auto">
            <a:xfrm>
              <a:off x="8139113" y="6348413"/>
              <a:ext cx="155575" cy="217488"/>
            </a:xfrm>
            <a:custGeom>
              <a:avLst/>
              <a:gdLst>
                <a:gd name="T0" fmla="*/ 247 w 247"/>
                <a:gd name="T1" fmla="*/ 22 h 340"/>
                <a:gd name="T2" fmla="*/ 238 w 247"/>
                <a:gd name="T3" fmla="*/ 11 h 340"/>
                <a:gd name="T4" fmla="*/ 165 w 247"/>
                <a:gd name="T5" fmla="*/ 0 h 340"/>
                <a:gd name="T6" fmla="*/ 0 w 247"/>
                <a:gd name="T7" fmla="*/ 170 h 340"/>
                <a:gd name="T8" fmla="*/ 165 w 247"/>
                <a:gd name="T9" fmla="*/ 340 h 340"/>
                <a:gd name="T10" fmla="*/ 238 w 247"/>
                <a:gd name="T11" fmla="*/ 329 h 340"/>
                <a:gd name="T12" fmla="*/ 247 w 247"/>
                <a:gd name="T13" fmla="*/ 318 h 340"/>
                <a:gd name="T14" fmla="*/ 247 w 247"/>
                <a:gd name="T15" fmla="*/ 269 h 340"/>
                <a:gd name="T16" fmla="*/ 243 w 247"/>
                <a:gd name="T17" fmla="*/ 262 h 340"/>
                <a:gd name="T18" fmla="*/ 231 w 247"/>
                <a:gd name="T19" fmla="*/ 266 h 340"/>
                <a:gd name="T20" fmla="*/ 169 w 247"/>
                <a:gd name="T21" fmla="*/ 281 h 340"/>
                <a:gd name="T22" fmla="*/ 71 w 247"/>
                <a:gd name="T23" fmla="*/ 170 h 340"/>
                <a:gd name="T24" fmla="*/ 169 w 247"/>
                <a:gd name="T25" fmla="*/ 59 h 340"/>
                <a:gd name="T26" fmla="*/ 231 w 247"/>
                <a:gd name="T27" fmla="*/ 74 h 340"/>
                <a:gd name="T28" fmla="*/ 243 w 247"/>
                <a:gd name="T29" fmla="*/ 78 h 340"/>
                <a:gd name="T30" fmla="*/ 247 w 247"/>
                <a:gd name="T31" fmla="*/ 71 h 340"/>
                <a:gd name="T32" fmla="*/ 247 w 247"/>
                <a:gd name="T33" fmla="*/ 22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7" h="340">
                  <a:moveTo>
                    <a:pt x="247" y="22"/>
                  </a:moveTo>
                  <a:cubicBezTo>
                    <a:pt x="247" y="14"/>
                    <a:pt x="245" y="14"/>
                    <a:pt x="238" y="11"/>
                  </a:cubicBezTo>
                  <a:cubicBezTo>
                    <a:pt x="222" y="5"/>
                    <a:pt x="194" y="0"/>
                    <a:pt x="165" y="0"/>
                  </a:cubicBezTo>
                  <a:cubicBezTo>
                    <a:pt x="34" y="0"/>
                    <a:pt x="0" y="92"/>
                    <a:pt x="0" y="170"/>
                  </a:cubicBezTo>
                  <a:cubicBezTo>
                    <a:pt x="0" y="249"/>
                    <a:pt x="33" y="340"/>
                    <a:pt x="165" y="340"/>
                  </a:cubicBezTo>
                  <a:cubicBezTo>
                    <a:pt x="194" y="340"/>
                    <a:pt x="222" y="335"/>
                    <a:pt x="238" y="329"/>
                  </a:cubicBezTo>
                  <a:cubicBezTo>
                    <a:pt x="245" y="326"/>
                    <a:pt x="247" y="326"/>
                    <a:pt x="247" y="318"/>
                  </a:cubicBezTo>
                  <a:cubicBezTo>
                    <a:pt x="247" y="269"/>
                    <a:pt x="247" y="269"/>
                    <a:pt x="247" y="269"/>
                  </a:cubicBezTo>
                  <a:cubicBezTo>
                    <a:pt x="247" y="264"/>
                    <a:pt x="246" y="262"/>
                    <a:pt x="243" y="262"/>
                  </a:cubicBezTo>
                  <a:cubicBezTo>
                    <a:pt x="241" y="262"/>
                    <a:pt x="237" y="264"/>
                    <a:pt x="231" y="266"/>
                  </a:cubicBezTo>
                  <a:cubicBezTo>
                    <a:pt x="221" y="271"/>
                    <a:pt x="199" y="281"/>
                    <a:pt x="169" y="281"/>
                  </a:cubicBezTo>
                  <a:cubicBezTo>
                    <a:pt x="108" y="281"/>
                    <a:pt x="71" y="244"/>
                    <a:pt x="71" y="170"/>
                  </a:cubicBezTo>
                  <a:cubicBezTo>
                    <a:pt x="71" y="95"/>
                    <a:pt x="108" y="59"/>
                    <a:pt x="169" y="59"/>
                  </a:cubicBezTo>
                  <a:cubicBezTo>
                    <a:pt x="199" y="59"/>
                    <a:pt x="221" y="69"/>
                    <a:pt x="231" y="74"/>
                  </a:cubicBezTo>
                  <a:cubicBezTo>
                    <a:pt x="237" y="76"/>
                    <a:pt x="241" y="78"/>
                    <a:pt x="243" y="78"/>
                  </a:cubicBezTo>
                  <a:cubicBezTo>
                    <a:pt x="246" y="78"/>
                    <a:pt x="247" y="76"/>
                    <a:pt x="247" y="71"/>
                  </a:cubicBezTo>
                  <a:lnTo>
                    <a:pt x="247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3" name="Freeform 18"/>
            <p:cNvSpPr>
              <a:spLocks/>
            </p:cNvSpPr>
            <p:nvPr userDrawn="1"/>
          </p:nvSpPr>
          <p:spPr bwMode="auto">
            <a:xfrm>
              <a:off x="7542213" y="6354763"/>
              <a:ext cx="200025" cy="211138"/>
            </a:xfrm>
            <a:custGeom>
              <a:avLst/>
              <a:gdLst>
                <a:gd name="T0" fmla="*/ 9 w 317"/>
                <a:gd name="T1" fmla="*/ 0 h 330"/>
                <a:gd name="T2" fmla="*/ 0 w 317"/>
                <a:gd name="T3" fmla="*/ 10 h 330"/>
                <a:gd name="T4" fmla="*/ 0 w 317"/>
                <a:gd name="T5" fmla="*/ 19 h 330"/>
                <a:gd name="T6" fmla="*/ 18 w 317"/>
                <a:gd name="T7" fmla="*/ 35 h 330"/>
                <a:gd name="T8" fmla="*/ 49 w 317"/>
                <a:gd name="T9" fmla="*/ 44 h 330"/>
                <a:gd name="T10" fmla="*/ 49 w 317"/>
                <a:gd name="T11" fmla="*/ 193 h 330"/>
                <a:gd name="T12" fmla="*/ 152 w 317"/>
                <a:gd name="T13" fmla="*/ 330 h 330"/>
                <a:gd name="T14" fmla="*/ 247 w 317"/>
                <a:gd name="T15" fmla="*/ 280 h 330"/>
                <a:gd name="T16" fmla="*/ 249 w 317"/>
                <a:gd name="T17" fmla="*/ 280 h 330"/>
                <a:gd name="T18" fmla="*/ 249 w 317"/>
                <a:gd name="T19" fmla="*/ 312 h 330"/>
                <a:gd name="T20" fmla="*/ 257 w 317"/>
                <a:gd name="T21" fmla="*/ 320 h 330"/>
                <a:gd name="T22" fmla="*/ 309 w 317"/>
                <a:gd name="T23" fmla="*/ 320 h 330"/>
                <a:gd name="T24" fmla="*/ 317 w 317"/>
                <a:gd name="T25" fmla="*/ 312 h 330"/>
                <a:gd name="T26" fmla="*/ 317 w 317"/>
                <a:gd name="T27" fmla="*/ 8 h 330"/>
                <a:gd name="T28" fmla="*/ 309 w 317"/>
                <a:gd name="T29" fmla="*/ 0 h 330"/>
                <a:gd name="T30" fmla="*/ 255 w 317"/>
                <a:gd name="T31" fmla="*/ 0 h 330"/>
                <a:gd name="T32" fmla="*/ 247 w 317"/>
                <a:gd name="T33" fmla="*/ 8 h 330"/>
                <a:gd name="T34" fmla="*/ 247 w 317"/>
                <a:gd name="T35" fmla="*/ 226 h 330"/>
                <a:gd name="T36" fmla="*/ 173 w 317"/>
                <a:gd name="T37" fmla="*/ 268 h 330"/>
                <a:gd name="T38" fmla="*/ 119 w 317"/>
                <a:gd name="T39" fmla="*/ 173 h 330"/>
                <a:gd name="T40" fmla="*/ 119 w 317"/>
                <a:gd name="T41" fmla="*/ 8 h 330"/>
                <a:gd name="T42" fmla="*/ 111 w 317"/>
                <a:gd name="T43" fmla="*/ 0 h 330"/>
                <a:gd name="T44" fmla="*/ 9 w 317"/>
                <a:gd name="T45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7" h="330">
                  <a:moveTo>
                    <a:pt x="9" y="0"/>
                  </a:moveTo>
                  <a:cubicBezTo>
                    <a:pt x="1" y="0"/>
                    <a:pt x="0" y="4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4" y="31"/>
                    <a:pt x="18" y="35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193"/>
                    <a:pt x="49" y="193"/>
                    <a:pt x="49" y="193"/>
                  </a:cubicBezTo>
                  <a:cubicBezTo>
                    <a:pt x="49" y="306"/>
                    <a:pt x="99" y="330"/>
                    <a:pt x="152" y="330"/>
                  </a:cubicBezTo>
                  <a:cubicBezTo>
                    <a:pt x="194" y="330"/>
                    <a:pt x="221" y="314"/>
                    <a:pt x="247" y="280"/>
                  </a:cubicBezTo>
                  <a:cubicBezTo>
                    <a:pt x="249" y="280"/>
                    <a:pt x="249" y="280"/>
                    <a:pt x="249" y="280"/>
                  </a:cubicBezTo>
                  <a:cubicBezTo>
                    <a:pt x="249" y="312"/>
                    <a:pt x="249" y="312"/>
                    <a:pt x="249" y="312"/>
                  </a:cubicBezTo>
                  <a:cubicBezTo>
                    <a:pt x="249" y="318"/>
                    <a:pt x="251" y="320"/>
                    <a:pt x="257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15" y="320"/>
                    <a:pt x="317" y="318"/>
                    <a:pt x="317" y="312"/>
                  </a:cubicBezTo>
                  <a:cubicBezTo>
                    <a:pt x="317" y="8"/>
                    <a:pt x="317" y="8"/>
                    <a:pt x="317" y="8"/>
                  </a:cubicBezTo>
                  <a:cubicBezTo>
                    <a:pt x="317" y="2"/>
                    <a:pt x="315" y="0"/>
                    <a:pt x="309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9" y="0"/>
                    <a:pt x="247" y="2"/>
                    <a:pt x="247" y="8"/>
                  </a:cubicBezTo>
                  <a:cubicBezTo>
                    <a:pt x="247" y="226"/>
                    <a:pt x="247" y="226"/>
                    <a:pt x="247" y="226"/>
                  </a:cubicBezTo>
                  <a:cubicBezTo>
                    <a:pt x="227" y="255"/>
                    <a:pt x="202" y="268"/>
                    <a:pt x="173" y="268"/>
                  </a:cubicBezTo>
                  <a:cubicBezTo>
                    <a:pt x="122" y="268"/>
                    <a:pt x="119" y="231"/>
                    <a:pt x="119" y="173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2"/>
                    <a:pt x="116" y="0"/>
                    <a:pt x="111" y="0"/>
                  </a:cubicBez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4" name="Freeform 19"/>
            <p:cNvSpPr>
              <a:spLocks/>
            </p:cNvSpPr>
            <p:nvPr userDrawn="1"/>
          </p:nvSpPr>
          <p:spPr bwMode="auto">
            <a:xfrm>
              <a:off x="7799388" y="6348413"/>
              <a:ext cx="295275" cy="211138"/>
            </a:xfrm>
            <a:custGeom>
              <a:avLst/>
              <a:gdLst>
                <a:gd name="T0" fmla="*/ 0 w 467"/>
                <a:gd name="T1" fmla="*/ 322 h 330"/>
                <a:gd name="T2" fmla="*/ 8 w 467"/>
                <a:gd name="T3" fmla="*/ 330 h 330"/>
                <a:gd name="T4" fmla="*/ 62 w 467"/>
                <a:gd name="T5" fmla="*/ 330 h 330"/>
                <a:gd name="T6" fmla="*/ 70 w 467"/>
                <a:gd name="T7" fmla="*/ 322 h 330"/>
                <a:gd name="T8" fmla="*/ 70 w 467"/>
                <a:gd name="T9" fmla="*/ 104 h 330"/>
                <a:gd name="T10" fmla="*/ 145 w 467"/>
                <a:gd name="T11" fmla="*/ 62 h 330"/>
                <a:gd name="T12" fmla="*/ 198 w 467"/>
                <a:gd name="T13" fmla="*/ 157 h 330"/>
                <a:gd name="T14" fmla="*/ 198 w 467"/>
                <a:gd name="T15" fmla="*/ 322 h 330"/>
                <a:gd name="T16" fmla="*/ 206 w 467"/>
                <a:gd name="T17" fmla="*/ 330 h 330"/>
                <a:gd name="T18" fmla="*/ 261 w 467"/>
                <a:gd name="T19" fmla="*/ 330 h 330"/>
                <a:gd name="T20" fmla="*/ 268 w 467"/>
                <a:gd name="T21" fmla="*/ 322 h 330"/>
                <a:gd name="T22" fmla="*/ 268 w 467"/>
                <a:gd name="T23" fmla="*/ 104 h 330"/>
                <a:gd name="T24" fmla="*/ 343 w 467"/>
                <a:gd name="T25" fmla="*/ 62 h 330"/>
                <a:gd name="T26" fmla="*/ 397 w 467"/>
                <a:gd name="T27" fmla="*/ 157 h 330"/>
                <a:gd name="T28" fmla="*/ 397 w 467"/>
                <a:gd name="T29" fmla="*/ 322 h 330"/>
                <a:gd name="T30" fmla="*/ 405 w 467"/>
                <a:gd name="T31" fmla="*/ 330 h 330"/>
                <a:gd name="T32" fmla="*/ 459 w 467"/>
                <a:gd name="T33" fmla="*/ 330 h 330"/>
                <a:gd name="T34" fmla="*/ 467 w 467"/>
                <a:gd name="T35" fmla="*/ 322 h 330"/>
                <a:gd name="T36" fmla="*/ 467 w 467"/>
                <a:gd name="T37" fmla="*/ 137 h 330"/>
                <a:gd name="T38" fmla="*/ 363 w 467"/>
                <a:gd name="T39" fmla="*/ 0 h 330"/>
                <a:gd name="T40" fmla="*/ 253 w 467"/>
                <a:gd name="T41" fmla="*/ 54 h 330"/>
                <a:gd name="T42" fmla="*/ 165 w 467"/>
                <a:gd name="T43" fmla="*/ 0 h 330"/>
                <a:gd name="T44" fmla="*/ 70 w 467"/>
                <a:gd name="T45" fmla="*/ 50 h 330"/>
                <a:gd name="T46" fmla="*/ 68 w 467"/>
                <a:gd name="T47" fmla="*/ 50 h 330"/>
                <a:gd name="T48" fmla="*/ 68 w 467"/>
                <a:gd name="T49" fmla="*/ 18 h 330"/>
                <a:gd name="T50" fmla="*/ 60 w 467"/>
                <a:gd name="T51" fmla="*/ 10 h 330"/>
                <a:gd name="T52" fmla="*/ 8 w 467"/>
                <a:gd name="T53" fmla="*/ 10 h 330"/>
                <a:gd name="T54" fmla="*/ 0 w 467"/>
                <a:gd name="T55" fmla="*/ 18 h 330"/>
                <a:gd name="T56" fmla="*/ 0 w 467"/>
                <a:gd name="T57" fmla="*/ 32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67" h="330">
                  <a:moveTo>
                    <a:pt x="0" y="322"/>
                  </a:moveTo>
                  <a:cubicBezTo>
                    <a:pt x="0" y="328"/>
                    <a:pt x="2" y="330"/>
                    <a:pt x="8" y="330"/>
                  </a:cubicBezTo>
                  <a:cubicBezTo>
                    <a:pt x="62" y="330"/>
                    <a:pt x="62" y="330"/>
                    <a:pt x="62" y="330"/>
                  </a:cubicBezTo>
                  <a:cubicBezTo>
                    <a:pt x="68" y="330"/>
                    <a:pt x="70" y="328"/>
                    <a:pt x="70" y="32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91" y="75"/>
                    <a:pt x="115" y="62"/>
                    <a:pt x="145" y="62"/>
                  </a:cubicBezTo>
                  <a:cubicBezTo>
                    <a:pt x="196" y="62"/>
                    <a:pt x="198" y="99"/>
                    <a:pt x="198" y="157"/>
                  </a:cubicBezTo>
                  <a:cubicBezTo>
                    <a:pt x="198" y="322"/>
                    <a:pt x="198" y="322"/>
                    <a:pt x="198" y="322"/>
                  </a:cubicBezTo>
                  <a:cubicBezTo>
                    <a:pt x="198" y="328"/>
                    <a:pt x="200" y="330"/>
                    <a:pt x="206" y="330"/>
                  </a:cubicBezTo>
                  <a:cubicBezTo>
                    <a:pt x="261" y="330"/>
                    <a:pt x="261" y="330"/>
                    <a:pt x="261" y="330"/>
                  </a:cubicBezTo>
                  <a:cubicBezTo>
                    <a:pt x="267" y="330"/>
                    <a:pt x="268" y="328"/>
                    <a:pt x="268" y="322"/>
                  </a:cubicBezTo>
                  <a:cubicBezTo>
                    <a:pt x="268" y="104"/>
                    <a:pt x="268" y="104"/>
                    <a:pt x="268" y="104"/>
                  </a:cubicBezTo>
                  <a:cubicBezTo>
                    <a:pt x="289" y="75"/>
                    <a:pt x="313" y="62"/>
                    <a:pt x="343" y="62"/>
                  </a:cubicBezTo>
                  <a:cubicBezTo>
                    <a:pt x="394" y="62"/>
                    <a:pt x="397" y="99"/>
                    <a:pt x="397" y="157"/>
                  </a:cubicBezTo>
                  <a:cubicBezTo>
                    <a:pt x="397" y="322"/>
                    <a:pt x="397" y="322"/>
                    <a:pt x="397" y="322"/>
                  </a:cubicBezTo>
                  <a:cubicBezTo>
                    <a:pt x="397" y="328"/>
                    <a:pt x="399" y="330"/>
                    <a:pt x="405" y="330"/>
                  </a:cubicBezTo>
                  <a:cubicBezTo>
                    <a:pt x="459" y="330"/>
                    <a:pt x="459" y="330"/>
                    <a:pt x="459" y="330"/>
                  </a:cubicBezTo>
                  <a:cubicBezTo>
                    <a:pt x="465" y="330"/>
                    <a:pt x="467" y="328"/>
                    <a:pt x="467" y="322"/>
                  </a:cubicBezTo>
                  <a:cubicBezTo>
                    <a:pt x="467" y="137"/>
                    <a:pt x="467" y="137"/>
                    <a:pt x="467" y="137"/>
                  </a:cubicBezTo>
                  <a:cubicBezTo>
                    <a:pt x="467" y="23"/>
                    <a:pt x="417" y="0"/>
                    <a:pt x="363" y="0"/>
                  </a:cubicBezTo>
                  <a:cubicBezTo>
                    <a:pt x="316" y="0"/>
                    <a:pt x="283" y="18"/>
                    <a:pt x="253" y="54"/>
                  </a:cubicBezTo>
                  <a:cubicBezTo>
                    <a:pt x="235" y="12"/>
                    <a:pt x="201" y="0"/>
                    <a:pt x="165" y="0"/>
                  </a:cubicBezTo>
                  <a:cubicBezTo>
                    <a:pt x="124" y="0"/>
                    <a:pt x="97" y="16"/>
                    <a:pt x="70" y="5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68" y="12"/>
                    <a:pt x="65" y="10"/>
                    <a:pt x="60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2" y="10"/>
                    <a:pt x="0" y="12"/>
                    <a:pt x="0" y="18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xmlns="" val="18303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22000" y="1004344"/>
            <a:ext cx="8100000" cy="5334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22000" y="1814635"/>
            <a:ext cx="8100000" cy="41253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94000" y="6414409"/>
            <a:ext cx="108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&lt;datum&gt;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790000" y="6414409"/>
            <a:ext cx="396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&lt;Titel van de presentatie&gt;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22000" y="6414409"/>
            <a:ext cx="810000" cy="1524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lnSpc>
                <a:spcPts val="1200"/>
              </a:lnSpc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Pagina </a:t>
            </a:r>
            <a:fld id="{7FC9B413-936F-403B-BC98-20250EBFF374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22000" y="594000"/>
            <a:ext cx="8100000" cy="50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522000" y="6264000"/>
            <a:ext cx="8100000" cy="10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0000" y="6415200"/>
            <a:ext cx="1104790" cy="1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101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50" r:id="rId3"/>
    <p:sldLayoutId id="2147483660" r:id="rId4"/>
    <p:sldLayoutId id="2147483652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  <p:hf sldNum="0" hdr="0" ftr="0" dt="0"/>
  <p:txStyles>
    <p:titleStyle>
      <a:lvl1pPr algn="l" defTabSz="914400" rtl="0" eaLnBrk="1" latinLnBrk="0" hangingPunct="1">
        <a:lnSpc>
          <a:spcPts val="4200"/>
        </a:lnSpc>
        <a:spcBef>
          <a:spcPct val="0"/>
        </a:spcBef>
        <a:buNone/>
        <a:defRPr sz="4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2263" indent="-322263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47700" indent="-325438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93813" indent="-322263" algn="l" defTabSz="914400" rtl="0" eaLnBrk="1" latinLnBrk="0" hangingPunct="1">
        <a:lnSpc>
          <a:spcPts val="2500"/>
        </a:lnSpc>
        <a:spcBef>
          <a:spcPts val="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19250" indent="-323850" algn="l" defTabSz="914400" rtl="0" eaLnBrk="1" latinLnBrk="0" hangingPunct="1">
        <a:lnSpc>
          <a:spcPts val="2500"/>
        </a:lnSpc>
        <a:spcBef>
          <a:spcPts val="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6120680" cy="4560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kstvak 7"/>
          <p:cNvSpPr txBox="1"/>
          <p:nvPr/>
        </p:nvSpPr>
        <p:spPr>
          <a:xfrm>
            <a:off x="467544" y="4941168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Supplemental </a:t>
            </a:r>
            <a:r>
              <a:rPr lang="en-GB" sz="1200" b="1" smtClean="0"/>
              <a:t>figure </a:t>
            </a:r>
            <a:r>
              <a:rPr lang="en-GB" sz="1200" b="1" smtClean="0"/>
              <a:t>3. </a:t>
            </a:r>
            <a:r>
              <a:rPr lang="en-GB" sz="1200" b="1" dirty="0" smtClean="0"/>
              <a:t>The isobaric compounds </a:t>
            </a:r>
            <a:r>
              <a:rPr lang="en-GB" sz="1200" b="1" dirty="0" err="1" smtClean="0"/>
              <a:t>alloisoleucine</a:t>
            </a:r>
            <a:r>
              <a:rPr lang="en-GB" sz="1200" b="1" dirty="0" smtClean="0"/>
              <a:t>, </a:t>
            </a:r>
            <a:r>
              <a:rPr lang="en-GB" sz="1200" b="1" dirty="0" err="1" smtClean="0"/>
              <a:t>isoleucine</a:t>
            </a:r>
            <a:r>
              <a:rPr lang="en-GB" sz="1200" b="1" dirty="0" smtClean="0"/>
              <a:t> and </a:t>
            </a:r>
            <a:r>
              <a:rPr lang="en-GB" sz="1200" b="1" dirty="0" err="1" smtClean="0"/>
              <a:t>leucine</a:t>
            </a:r>
            <a:r>
              <a:rPr lang="en-GB" sz="1200" b="1" dirty="0" smtClean="0"/>
              <a:t> in raw NGMS data: extracted ion chromatograms (EIC) of m/z 132.10190 in reference standards and MSUD patient and control plasma. A.</a:t>
            </a:r>
            <a:r>
              <a:rPr lang="en-GB" sz="1200" dirty="0" smtClean="0"/>
              <a:t> The upper panel shows the EIC of an </a:t>
            </a:r>
            <a:r>
              <a:rPr lang="en-GB" sz="1200" dirty="0" err="1" smtClean="0"/>
              <a:t>alloisoleucine</a:t>
            </a:r>
            <a:r>
              <a:rPr lang="en-GB" sz="1200" dirty="0" smtClean="0"/>
              <a:t> reference standard. At a RT of 1.94, a peak for the associated [M+H]</a:t>
            </a:r>
            <a:r>
              <a:rPr lang="en-GB" sz="1200" baseline="30000" dirty="0" smtClean="0"/>
              <a:t>+ </a:t>
            </a:r>
            <a:r>
              <a:rPr lang="en-GB" sz="1200" dirty="0" smtClean="0"/>
              <a:t>feature (m/z 132.10190 ) is observed. </a:t>
            </a:r>
            <a:r>
              <a:rPr lang="en-GB" sz="1200" b="1" dirty="0" smtClean="0"/>
              <a:t>B.</a:t>
            </a:r>
            <a:r>
              <a:rPr lang="en-GB" sz="1200" dirty="0" smtClean="0"/>
              <a:t> A mixture of reference standards for </a:t>
            </a:r>
            <a:r>
              <a:rPr lang="en-GB" sz="1200" dirty="0" err="1" smtClean="0"/>
              <a:t>isoleucine</a:t>
            </a:r>
            <a:r>
              <a:rPr lang="en-GB" sz="1200" dirty="0" smtClean="0"/>
              <a:t> and </a:t>
            </a:r>
            <a:r>
              <a:rPr lang="en-GB" sz="1200" dirty="0" err="1" smtClean="0"/>
              <a:t>leucine</a:t>
            </a:r>
            <a:r>
              <a:rPr lang="en-GB" sz="1200" dirty="0" smtClean="0"/>
              <a:t> shows separation of these compound at RT’s of 1.99 and 2.15, respectively. </a:t>
            </a:r>
            <a:r>
              <a:rPr lang="en-GB" sz="1200" b="1" dirty="0" smtClean="0"/>
              <a:t>C.</a:t>
            </a:r>
            <a:r>
              <a:rPr lang="en-GB" sz="1200" dirty="0" smtClean="0"/>
              <a:t> A second mixture of reference standards, including </a:t>
            </a:r>
            <a:r>
              <a:rPr lang="en-GB" sz="1200" dirty="0" err="1" smtClean="0"/>
              <a:t>alloisoleucine</a:t>
            </a:r>
            <a:r>
              <a:rPr lang="en-GB" sz="1200" dirty="0" smtClean="0"/>
              <a:t>, </a:t>
            </a:r>
            <a:r>
              <a:rPr lang="en-GB" sz="1200" dirty="0" err="1" smtClean="0"/>
              <a:t>isoleucine</a:t>
            </a:r>
            <a:r>
              <a:rPr lang="en-GB" sz="1200" dirty="0" smtClean="0"/>
              <a:t> and </a:t>
            </a:r>
            <a:r>
              <a:rPr lang="en-GB" sz="1200" dirty="0" err="1" smtClean="0"/>
              <a:t>norleucine</a:t>
            </a:r>
            <a:r>
              <a:rPr lang="en-GB" sz="1200" dirty="0" smtClean="0"/>
              <a:t> (RT 2.28) shows that </a:t>
            </a:r>
            <a:r>
              <a:rPr lang="en-GB" sz="1200" dirty="0" err="1" smtClean="0"/>
              <a:t>allosioleucine</a:t>
            </a:r>
            <a:r>
              <a:rPr lang="en-GB" sz="1200" dirty="0" smtClean="0"/>
              <a:t> and </a:t>
            </a:r>
            <a:r>
              <a:rPr lang="en-GB" sz="1200" dirty="0" err="1" smtClean="0"/>
              <a:t>isoleucine</a:t>
            </a:r>
            <a:r>
              <a:rPr lang="en-GB" sz="1200" dirty="0" smtClean="0"/>
              <a:t> can only be partially separated. </a:t>
            </a:r>
            <a:r>
              <a:rPr lang="en-GB" sz="1200" b="1" dirty="0" smtClean="0"/>
              <a:t>D.</a:t>
            </a:r>
            <a:r>
              <a:rPr lang="en-GB" sz="1200" dirty="0" smtClean="0"/>
              <a:t> Shown is the EIC of m/z 132.10190 for an MSUD patient sample. A similar peak pattern is observed for </a:t>
            </a:r>
            <a:r>
              <a:rPr lang="en-GB" sz="1200" dirty="0" err="1" smtClean="0"/>
              <a:t>alloisoleucine</a:t>
            </a:r>
            <a:r>
              <a:rPr lang="en-GB" sz="1200" dirty="0" smtClean="0"/>
              <a:t> and </a:t>
            </a:r>
            <a:r>
              <a:rPr lang="en-GB" sz="1200" dirty="0" err="1" smtClean="0"/>
              <a:t>isoleucine</a:t>
            </a:r>
            <a:r>
              <a:rPr lang="en-GB" sz="1200" dirty="0" smtClean="0"/>
              <a:t> as seen in panel C for the mixture of reference standards. </a:t>
            </a:r>
            <a:r>
              <a:rPr lang="en-GB" sz="1200" b="1" dirty="0" smtClean="0"/>
              <a:t>E.</a:t>
            </a:r>
            <a:r>
              <a:rPr lang="en-GB" sz="1200" dirty="0" smtClean="0"/>
              <a:t> In a random control sample, no </a:t>
            </a:r>
            <a:r>
              <a:rPr lang="en-GB" sz="1200" dirty="0" err="1" smtClean="0"/>
              <a:t>allo-isoleucine</a:t>
            </a:r>
            <a:r>
              <a:rPr lang="en-GB" sz="1200" dirty="0" smtClean="0"/>
              <a:t> could be observed in the raw data.</a:t>
            </a:r>
            <a:endParaRPr lang="en-GB" sz="1200" dirty="0"/>
          </a:p>
        </p:txBody>
      </p:sp>
      <p:sp>
        <p:nvSpPr>
          <p:cNvPr id="9" name="Tekstvak 8"/>
          <p:cNvSpPr txBox="1"/>
          <p:nvPr/>
        </p:nvSpPr>
        <p:spPr>
          <a:xfrm>
            <a:off x="810958" y="507115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A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824775" y="1376715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B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824775" y="2240811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C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824775" y="3121533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D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849714" y="4010568"/>
            <a:ext cx="323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E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Radboudumc">
      <a:dk1>
        <a:srgbClr val="000000"/>
      </a:dk1>
      <a:lt1>
        <a:sysClr val="window" lastClr="FFFFFF"/>
      </a:lt1>
      <a:dk2>
        <a:srgbClr val="00AFDC"/>
      </a:dk2>
      <a:lt2>
        <a:srgbClr val="FFFFFF"/>
      </a:lt2>
      <a:accent1>
        <a:srgbClr val="006991"/>
      </a:accent1>
      <a:accent2>
        <a:srgbClr val="7FB4C8"/>
      </a:accent2>
      <a:accent3>
        <a:srgbClr val="00AFDC"/>
      </a:accent3>
      <a:accent4>
        <a:srgbClr val="7FD7ED"/>
      </a:accent4>
      <a:accent5>
        <a:srgbClr val="CCCCCC"/>
      </a:accent5>
      <a:accent6>
        <a:srgbClr val="E6E6E6"/>
      </a:accent6>
      <a:hlink>
        <a:srgbClr val="000000"/>
      </a:hlink>
      <a:folHlink>
        <a:srgbClr val="00AFDC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26</TotalTime>
  <Words>187</Words>
  <Application>Microsoft Office PowerPoint</Application>
  <PresentationFormat>Diavoorstelling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Default Theme</vt:lpstr>
      <vt:lpstr>Dia 1</vt:lpstr>
    </vt:vector>
  </TitlesOfParts>
  <Company>UMC St Radboud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Coene</dc:creator>
  <cp:lastModifiedBy>Coene</cp:lastModifiedBy>
  <cp:revision>5</cp:revision>
  <dcterms:created xsi:type="dcterms:W3CDTF">2017-09-01T11:32:14Z</dcterms:created>
  <dcterms:modified xsi:type="dcterms:W3CDTF">2017-11-03T21:56:01Z</dcterms:modified>
</cp:coreProperties>
</file>