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0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15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c-PARP</a:t>
            </a:r>
            <a:endParaRPr lang="zh-CN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6409421014168308"/>
          <c:y val="3.003003003003003E-2"/>
        </c:manualLayout>
      </c:layout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5B9BD5"/>
            </a:solidFill>
            <a:ln w="25400">
              <a:noFill/>
            </a:ln>
          </c:spPr>
          <c:invertIfNegative val="0"/>
          <c:cat>
            <c:strRef>
              <c:f>Sheet1!$A$1:$A$4</c:f>
              <c:strCache>
                <c:ptCount val="4"/>
                <c:pt idx="0">
                  <c:v>con</c:v>
                </c:pt>
                <c:pt idx="1">
                  <c:v>RSV</c:v>
                </c:pt>
                <c:pt idx="2">
                  <c:v>CFZ</c:v>
                </c:pt>
                <c:pt idx="3">
                  <c:v>RSV+CFZ</c:v>
                </c:pt>
              </c:strCache>
            </c:strRef>
          </c:cat>
          <c:val>
            <c:numRef>
              <c:f>Sheet1!$E$1:$E$4</c:f>
              <c:numCache>
                <c:formatCode>General</c:formatCode>
                <c:ptCount val="4"/>
                <c:pt idx="0">
                  <c:v>1</c:v>
                </c:pt>
                <c:pt idx="1">
                  <c:v>1.6571650306233745</c:v>
                </c:pt>
                <c:pt idx="2">
                  <c:v>2.2051206581967331</c:v>
                </c:pt>
                <c:pt idx="3">
                  <c:v>4.9840816797925225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100"/>
        <c:axId val="183360352"/>
        <c:axId val="183360912"/>
      </c:barChart>
      <c:catAx>
        <c:axId val="183360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3360912"/>
        <c:crosses val="autoZero"/>
        <c:auto val="1"/>
        <c:lblAlgn val="ctr"/>
        <c:lblOffset val="100"/>
        <c:noMultiLvlLbl val="0"/>
      </c:catAx>
      <c:valAx>
        <c:axId val="1833609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336035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c-caspase9</a:t>
            </a:r>
          </a:p>
        </c:rich>
      </c:tx>
      <c:layout>
        <c:manualLayout>
          <c:xMode val="edge"/>
          <c:yMode val="edge"/>
          <c:x val="0.33259466622045147"/>
          <c:y val="3.584664410492059E-2"/>
        </c:manualLayout>
      </c:layout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5B9BD5"/>
            </a:solidFill>
            <a:ln w="25400">
              <a:noFill/>
            </a:ln>
          </c:spPr>
          <c:invertIfNegative val="0"/>
          <c:cat>
            <c:strRef>
              <c:f>Sheet1!$A$1:$A$4</c:f>
              <c:strCache>
                <c:ptCount val="4"/>
                <c:pt idx="0">
                  <c:v>con</c:v>
                </c:pt>
                <c:pt idx="1">
                  <c:v>RSV</c:v>
                </c:pt>
                <c:pt idx="2">
                  <c:v>CFZ</c:v>
                </c:pt>
                <c:pt idx="3">
                  <c:v>RSV+CFZ</c:v>
                </c:pt>
              </c:strCache>
            </c:strRef>
          </c:cat>
          <c:val>
            <c:numRef>
              <c:f>Sheet1!$F$1:$F$4</c:f>
              <c:numCache>
                <c:formatCode>General</c:formatCode>
                <c:ptCount val="4"/>
                <c:pt idx="0">
                  <c:v>1</c:v>
                </c:pt>
                <c:pt idx="1">
                  <c:v>1.7514608456047476</c:v>
                </c:pt>
                <c:pt idx="2">
                  <c:v>3.2334275850743239</c:v>
                </c:pt>
                <c:pt idx="3">
                  <c:v>4.0327821265538457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100"/>
        <c:axId val="183647872"/>
        <c:axId val="183648432"/>
      </c:barChart>
      <c:catAx>
        <c:axId val="183647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3648432"/>
        <c:crosses val="autoZero"/>
        <c:auto val="1"/>
        <c:lblAlgn val="ctr"/>
        <c:lblOffset val="100"/>
        <c:noMultiLvlLbl val="0"/>
      </c:catAx>
      <c:valAx>
        <c:axId val="1836484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36478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c-caspase3</a:t>
            </a:r>
            <a:endParaRPr lang="zh-CN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9840515880296745"/>
          <c:y val="3.6199095022624438E-2"/>
        </c:manualLayout>
      </c:layout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5B9BD5"/>
            </a:solidFill>
            <a:ln w="25400">
              <a:noFill/>
            </a:ln>
          </c:spPr>
          <c:invertIfNegative val="0"/>
          <c:cat>
            <c:strRef>
              <c:f>Sheet1!$A$1:$A$4</c:f>
              <c:strCache>
                <c:ptCount val="4"/>
                <c:pt idx="0">
                  <c:v>con</c:v>
                </c:pt>
                <c:pt idx="1">
                  <c:v>RSV</c:v>
                </c:pt>
                <c:pt idx="2">
                  <c:v>CFZ</c:v>
                </c:pt>
                <c:pt idx="3">
                  <c:v>RSV+CFZ</c:v>
                </c:pt>
              </c:strCache>
            </c:strRef>
          </c:cat>
          <c:val>
            <c:numRef>
              <c:f>Sheet1!$G$1:$G$4</c:f>
              <c:numCache>
                <c:formatCode>General</c:formatCode>
                <c:ptCount val="4"/>
                <c:pt idx="0">
                  <c:v>1</c:v>
                </c:pt>
                <c:pt idx="1">
                  <c:v>1.5761957058801952</c:v>
                </c:pt>
                <c:pt idx="2">
                  <c:v>4.2681574742047212</c:v>
                </c:pt>
                <c:pt idx="3">
                  <c:v>10.761189920676914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100"/>
        <c:axId val="183650672"/>
        <c:axId val="183651232"/>
      </c:barChart>
      <c:catAx>
        <c:axId val="183650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3651232"/>
        <c:crosses val="autoZero"/>
        <c:auto val="1"/>
        <c:lblAlgn val="ctr"/>
        <c:lblOffset val="100"/>
        <c:noMultiLvlLbl val="0"/>
      </c:catAx>
      <c:valAx>
        <c:axId val="1836512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36506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 sz="1400" b="0" i="0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c-PARP</a:t>
            </a:r>
            <a:endParaRPr lang="zh-CN" altLang="zh-CN" sz="140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44283468919878377"/>
          <c:y val="3.1897926634768738E-2"/>
        </c:manualLayout>
      </c:layout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5B9BD5"/>
            </a:solidFill>
            <a:ln w="25400">
              <a:noFill/>
            </a:ln>
          </c:spPr>
          <c:invertIfNegative val="0"/>
          <c:cat>
            <c:strRef>
              <c:f>Sheet1!$A$19:$A$22</c:f>
              <c:strCache>
                <c:ptCount val="4"/>
                <c:pt idx="0">
                  <c:v>con</c:v>
                </c:pt>
                <c:pt idx="1">
                  <c:v>RSV</c:v>
                </c:pt>
                <c:pt idx="2">
                  <c:v>CFZ</c:v>
                </c:pt>
                <c:pt idx="3">
                  <c:v>RSV+CFZ</c:v>
                </c:pt>
              </c:strCache>
            </c:strRef>
          </c:cat>
          <c:val>
            <c:numRef>
              <c:f>Sheet1!$E$19:$E$22</c:f>
              <c:numCache>
                <c:formatCode>General</c:formatCode>
                <c:ptCount val="4"/>
                <c:pt idx="0">
                  <c:v>1</c:v>
                </c:pt>
                <c:pt idx="1">
                  <c:v>0.99798198406154415</c:v>
                </c:pt>
                <c:pt idx="2">
                  <c:v>1.4117281714878001</c:v>
                </c:pt>
                <c:pt idx="3">
                  <c:v>2.5855857342472937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100"/>
        <c:axId val="183653472"/>
        <c:axId val="183654032"/>
      </c:barChart>
      <c:catAx>
        <c:axId val="183653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3654032"/>
        <c:crosses val="autoZero"/>
        <c:auto val="1"/>
        <c:lblAlgn val="ctr"/>
        <c:lblOffset val="100"/>
        <c:noMultiLvlLbl val="0"/>
      </c:catAx>
      <c:valAx>
        <c:axId val="1836540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36534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 sz="1400" b="0" i="0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c-caspase9</a:t>
            </a:r>
            <a:endParaRPr lang="zh-CN" altLang="zh-CN" sz="140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4684670119657096"/>
          <c:y val="3.8628780098139907E-2"/>
        </c:manualLayout>
      </c:layout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5B9BD5"/>
            </a:solidFill>
            <a:ln w="25400">
              <a:noFill/>
            </a:ln>
          </c:spPr>
          <c:invertIfNegative val="0"/>
          <c:cat>
            <c:strRef>
              <c:f>Sheet1!$A$19:$A$22</c:f>
              <c:strCache>
                <c:ptCount val="4"/>
                <c:pt idx="0">
                  <c:v>con</c:v>
                </c:pt>
                <c:pt idx="1">
                  <c:v>RSV</c:v>
                </c:pt>
                <c:pt idx="2">
                  <c:v>CFZ</c:v>
                </c:pt>
                <c:pt idx="3">
                  <c:v>RSV+CFZ</c:v>
                </c:pt>
              </c:strCache>
            </c:strRef>
          </c:cat>
          <c:val>
            <c:numRef>
              <c:f>Sheet1!$F$19:$F$22</c:f>
              <c:numCache>
                <c:formatCode>General</c:formatCode>
                <c:ptCount val="4"/>
                <c:pt idx="0">
                  <c:v>1</c:v>
                </c:pt>
                <c:pt idx="1">
                  <c:v>1.1587251391021114</c:v>
                </c:pt>
                <c:pt idx="2">
                  <c:v>2.0776592531432563</c:v>
                </c:pt>
                <c:pt idx="3">
                  <c:v>2.7248313709494929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100"/>
        <c:axId val="183656272"/>
        <c:axId val="183656832"/>
      </c:barChart>
      <c:catAx>
        <c:axId val="183656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3656832"/>
        <c:crosses val="autoZero"/>
        <c:auto val="1"/>
        <c:lblAlgn val="ctr"/>
        <c:lblOffset val="100"/>
        <c:noMultiLvlLbl val="0"/>
      </c:catAx>
      <c:valAx>
        <c:axId val="18365683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36562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 sz="1400" b="0" i="0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c-caspase3</a:t>
            </a:r>
            <a:endParaRPr lang="zh-CN" altLang="zh-CN" sz="140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5B9BD5"/>
            </a:solidFill>
            <a:ln w="25400">
              <a:noFill/>
            </a:ln>
          </c:spPr>
          <c:invertIfNegative val="0"/>
          <c:cat>
            <c:strRef>
              <c:f>Sheet1!$A$19:$A$22</c:f>
              <c:strCache>
                <c:ptCount val="4"/>
                <c:pt idx="0">
                  <c:v>con</c:v>
                </c:pt>
                <c:pt idx="1">
                  <c:v>RSV</c:v>
                </c:pt>
                <c:pt idx="2">
                  <c:v>CFZ</c:v>
                </c:pt>
                <c:pt idx="3">
                  <c:v>RSV+CFZ</c:v>
                </c:pt>
              </c:strCache>
            </c:strRef>
          </c:cat>
          <c:val>
            <c:numRef>
              <c:f>Sheet1!$G$19:$G$22</c:f>
              <c:numCache>
                <c:formatCode>General</c:formatCode>
                <c:ptCount val="4"/>
                <c:pt idx="0">
                  <c:v>1</c:v>
                </c:pt>
                <c:pt idx="1">
                  <c:v>1.6484696165010115</c:v>
                </c:pt>
                <c:pt idx="2">
                  <c:v>1.4023909383602704</c:v>
                </c:pt>
                <c:pt idx="3">
                  <c:v>4.7871902249410843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100"/>
        <c:axId val="183659072"/>
        <c:axId val="183659632"/>
      </c:barChart>
      <c:catAx>
        <c:axId val="183659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3659632"/>
        <c:crosses val="autoZero"/>
        <c:auto val="1"/>
        <c:lblAlgn val="ctr"/>
        <c:lblOffset val="100"/>
        <c:noMultiLvlLbl val="0"/>
      </c:catAx>
      <c:valAx>
        <c:axId val="1836596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836590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1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2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107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65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539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04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1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52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57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932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098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9A864-4303-45CD-8BA5-C420116414AD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3327-ED22-4C6C-95DA-083B0A995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6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2615087" y="366507"/>
            <a:ext cx="7269545" cy="5864365"/>
            <a:chOff x="2615087" y="366507"/>
            <a:chExt cx="7269545" cy="5864365"/>
          </a:xfrm>
        </p:grpSpPr>
        <p:sp>
          <p:nvSpPr>
            <p:cNvPr id="2" name="TextBox 1"/>
            <p:cNvSpPr txBox="1"/>
            <p:nvPr/>
          </p:nvSpPr>
          <p:spPr>
            <a:xfrm>
              <a:off x="2615472" y="366507"/>
              <a:ext cx="7873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S2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833420" y="817932"/>
              <a:ext cx="1991563" cy="2114550"/>
              <a:chOff x="4711744" y="2371725"/>
              <a:chExt cx="2025940" cy="2114550"/>
            </a:xfrm>
          </p:grpSpPr>
          <p:graphicFrame>
            <p:nvGraphicFramePr>
              <p:cNvPr id="3" name="图表 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40620744"/>
                  </p:ext>
                </p:extLst>
              </p:nvPr>
            </p:nvGraphicFramePr>
            <p:xfrm>
              <a:off x="4890528" y="2371725"/>
              <a:ext cx="1847156" cy="211455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4" name="TextBox 3"/>
              <p:cNvSpPr txBox="1"/>
              <p:nvPr/>
            </p:nvSpPr>
            <p:spPr>
              <a:xfrm rot="5400000" flipV="1">
                <a:off x="4271195" y="3099634"/>
                <a:ext cx="112731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levels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326052" y="827457"/>
              <a:ext cx="1943691" cy="2125722"/>
              <a:chOff x="5667143" y="913111"/>
              <a:chExt cx="1943691" cy="2125722"/>
            </a:xfrm>
          </p:grpSpPr>
          <p:graphicFrame>
            <p:nvGraphicFramePr>
              <p:cNvPr id="6" name="图表 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197179521"/>
                  </p:ext>
                </p:extLst>
              </p:nvPr>
            </p:nvGraphicFramePr>
            <p:xfrm>
              <a:off x="5841882" y="913111"/>
              <a:ext cx="1768952" cy="212572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" name="TextBox 6"/>
              <p:cNvSpPr txBox="1"/>
              <p:nvPr/>
            </p:nvSpPr>
            <p:spPr>
              <a:xfrm rot="5400000" flipV="1">
                <a:off x="5224505" y="1652204"/>
                <a:ext cx="1127319" cy="242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levels</a:t>
                </a: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7786161" y="848154"/>
              <a:ext cx="2059108" cy="2105025"/>
              <a:chOff x="4857331" y="3641522"/>
              <a:chExt cx="2059108" cy="2105025"/>
            </a:xfrm>
          </p:grpSpPr>
          <p:graphicFrame>
            <p:nvGraphicFramePr>
              <p:cNvPr id="9" name="图表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477175410"/>
                  </p:ext>
                </p:extLst>
              </p:nvPr>
            </p:nvGraphicFramePr>
            <p:xfrm>
              <a:off x="5004848" y="3641522"/>
              <a:ext cx="1911591" cy="210502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0" name="TextBox 9"/>
              <p:cNvSpPr txBox="1"/>
              <p:nvPr/>
            </p:nvSpPr>
            <p:spPr>
              <a:xfrm rot="5400000" flipV="1">
                <a:off x="4414693" y="4362174"/>
                <a:ext cx="1127319" cy="242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levels</a:t>
                </a: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615087" y="723988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64600" y="731079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564646" y="741357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277133" y="3042556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LP-1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2954441" y="2953179"/>
              <a:ext cx="69301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>
              <a:off x="2743457" y="3673749"/>
              <a:ext cx="2179178" cy="2125652"/>
              <a:chOff x="2743885" y="3673749"/>
              <a:chExt cx="2158124" cy="2125652"/>
            </a:xfrm>
          </p:grpSpPr>
          <p:graphicFrame>
            <p:nvGraphicFramePr>
              <p:cNvPr id="21" name="图表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67150879"/>
                  </p:ext>
                </p:extLst>
              </p:nvPr>
            </p:nvGraphicFramePr>
            <p:xfrm>
              <a:off x="2926311" y="3673749"/>
              <a:ext cx="1975698" cy="212565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2" name="TextBox 21"/>
              <p:cNvSpPr txBox="1"/>
              <p:nvPr/>
            </p:nvSpPr>
            <p:spPr>
              <a:xfrm rot="5400000" flipV="1">
                <a:off x="2301247" y="4394223"/>
                <a:ext cx="1127319" cy="242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levels</a:t>
                </a: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5256923" y="3673747"/>
              <a:ext cx="2148571" cy="2190750"/>
              <a:chOff x="5297258" y="3673747"/>
              <a:chExt cx="2148572" cy="2190750"/>
            </a:xfrm>
          </p:grpSpPr>
          <p:graphicFrame>
            <p:nvGraphicFramePr>
              <p:cNvPr id="24" name="图表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294265000"/>
                  </p:ext>
                </p:extLst>
              </p:nvPr>
            </p:nvGraphicFramePr>
            <p:xfrm>
              <a:off x="5447074" y="3673747"/>
              <a:ext cx="1998756" cy="219075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25" name="TextBox 24"/>
              <p:cNvSpPr txBox="1"/>
              <p:nvPr/>
            </p:nvSpPr>
            <p:spPr>
              <a:xfrm rot="5400000" flipV="1">
                <a:off x="4855800" y="4490442"/>
                <a:ext cx="1127319" cy="244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levels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7739784" y="3652871"/>
              <a:ext cx="2038798" cy="2124075"/>
              <a:chOff x="7737719" y="3550606"/>
              <a:chExt cx="2146913" cy="2124075"/>
            </a:xfrm>
          </p:grpSpPr>
          <p:graphicFrame>
            <p:nvGraphicFramePr>
              <p:cNvPr id="27" name="图表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550403250"/>
                  </p:ext>
                </p:extLst>
              </p:nvPr>
            </p:nvGraphicFramePr>
            <p:xfrm>
              <a:off x="7933678" y="3550606"/>
              <a:ext cx="1950954" cy="212407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28" name="TextBox 27"/>
              <p:cNvSpPr txBox="1"/>
              <p:nvPr/>
            </p:nvSpPr>
            <p:spPr>
              <a:xfrm rot="5400000" flipV="1">
                <a:off x="7296261" y="4319709"/>
                <a:ext cx="1127319" cy="244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Relative 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levels</a:t>
                </a: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2697726" y="3396748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097206" y="3461774"/>
              <a:ext cx="2792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625321" y="3514371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2685783" y="5864497"/>
              <a:ext cx="693019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6194578" y="5953873"/>
              <a:ext cx="6575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MM.1S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8976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28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Fan,Ping</dc:creator>
  <cp:lastModifiedBy>Fan,Ping</cp:lastModifiedBy>
  <cp:revision>29</cp:revision>
  <dcterms:created xsi:type="dcterms:W3CDTF">2018-03-12T14:59:56Z</dcterms:created>
  <dcterms:modified xsi:type="dcterms:W3CDTF">2018-03-13T17:06:52Z</dcterms:modified>
</cp:coreProperties>
</file>