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76" r:id="rId2"/>
    <p:sldId id="277" r:id="rId3"/>
  </p:sldIdLst>
  <p:sldSz cx="6858000" cy="9906000" type="A4"/>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2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im Gant" initials="TG" lastIdx="4" clrIdx="0">
    <p:extLst/>
  </p:cmAuthor>
  <p:cmAuthor id="2" name="Martin Leonard" initials="M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419" autoAdjust="0"/>
    <p:restoredTop sz="98449" autoAdjust="0"/>
  </p:normalViewPr>
  <p:slideViewPr>
    <p:cSldViewPr snapToGrid="0">
      <p:cViewPr>
        <p:scale>
          <a:sx n="100" d="100"/>
          <a:sy n="100" d="100"/>
        </p:scale>
        <p:origin x="-3522" y="-72"/>
      </p:cViewPr>
      <p:guideLst>
        <p:guide orient="horz" pos="3120"/>
        <p:guide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39" y="0"/>
            <a:ext cx="2949099" cy="497205"/>
          </a:xfrm>
          <a:prstGeom prst="rect">
            <a:avLst/>
          </a:prstGeom>
        </p:spPr>
        <p:txBody>
          <a:bodyPr vert="horz" lIns="91440" tIns="45720" rIns="91440" bIns="45720" rtlCol="0"/>
          <a:lstStyle>
            <a:lvl1pPr algn="r">
              <a:defRPr sz="1200"/>
            </a:lvl1pPr>
          </a:lstStyle>
          <a:p>
            <a:fld id="{E354C506-DB3F-4E89-9A6F-F19C51C95DDF}" type="datetimeFigureOut">
              <a:rPr lang="en-GB" smtClean="0"/>
              <a:t>10/04/2018</a:t>
            </a:fld>
            <a:endParaRPr lang="en-GB"/>
          </a:p>
        </p:txBody>
      </p:sp>
      <p:sp>
        <p:nvSpPr>
          <p:cNvPr id="4" name="Slide Image Placeholder 3"/>
          <p:cNvSpPr>
            <a:spLocks noGrp="1" noRot="1" noChangeAspect="1"/>
          </p:cNvSpPr>
          <p:nvPr>
            <p:ph type="sldImg" idx="2"/>
          </p:nvPr>
        </p:nvSpPr>
        <p:spPr>
          <a:xfrm>
            <a:off x="2112963" y="746125"/>
            <a:ext cx="2579687" cy="37290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5169"/>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39" y="9445169"/>
            <a:ext cx="2949099" cy="497205"/>
          </a:xfrm>
          <a:prstGeom prst="rect">
            <a:avLst/>
          </a:prstGeom>
        </p:spPr>
        <p:txBody>
          <a:bodyPr vert="horz" lIns="91440" tIns="45720" rIns="91440" bIns="45720" rtlCol="0" anchor="b"/>
          <a:lstStyle>
            <a:lvl1pPr algn="r">
              <a:defRPr sz="1200"/>
            </a:lvl1pPr>
          </a:lstStyle>
          <a:p>
            <a:fld id="{1265D49D-C1CB-4A18-B163-1D5DE2AC255D}" type="slidenum">
              <a:rPr lang="en-GB" smtClean="0"/>
              <a:t>‹#›</a:t>
            </a:fld>
            <a:endParaRPr lang="en-GB"/>
          </a:p>
        </p:txBody>
      </p:sp>
    </p:spTree>
    <p:extLst>
      <p:ext uri="{BB962C8B-B14F-4D97-AF65-F5344CB8AC3E}">
        <p14:creationId xmlns:p14="http://schemas.microsoft.com/office/powerpoint/2010/main" val="3069362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65D49D-C1CB-4A18-B163-1D5DE2AC255D}" type="slidenum">
              <a:rPr lang="en-GB" smtClean="0"/>
              <a:t>1</a:t>
            </a:fld>
            <a:endParaRPr lang="en-GB"/>
          </a:p>
        </p:txBody>
      </p:sp>
    </p:spTree>
    <p:extLst>
      <p:ext uri="{BB962C8B-B14F-4D97-AF65-F5344CB8AC3E}">
        <p14:creationId xmlns:p14="http://schemas.microsoft.com/office/powerpoint/2010/main" val="2971704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65D49D-C1CB-4A18-B163-1D5DE2AC255D}" type="slidenum">
              <a:rPr lang="en-GB" smtClean="0"/>
              <a:t>2</a:t>
            </a:fld>
            <a:endParaRPr lang="en-GB"/>
          </a:p>
        </p:txBody>
      </p:sp>
    </p:spTree>
    <p:extLst>
      <p:ext uri="{BB962C8B-B14F-4D97-AF65-F5344CB8AC3E}">
        <p14:creationId xmlns:p14="http://schemas.microsoft.com/office/powerpoint/2010/main" val="2971704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2"/>
            <a:ext cx="5829300" cy="2123369"/>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E184B66-8BC2-475B-B9CF-729BCDC8CA11}" type="datetimeFigureOut">
              <a:rPr lang="en-GB" smtClean="0"/>
              <a:t>10/04/2018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2678953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E184B66-8BC2-475B-B9CF-729BCDC8CA11}" type="datetimeFigureOut">
              <a:rPr lang="en-GB" smtClean="0"/>
              <a:t>10/04/2018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408771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573264"/>
            <a:ext cx="1157288" cy="1220822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57175" y="573264"/>
            <a:ext cx="3357563" cy="122082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E184B66-8BC2-475B-B9CF-729BCDC8CA11}" type="datetimeFigureOut">
              <a:rPr lang="en-GB" smtClean="0"/>
              <a:t>10/04/2018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961814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E184B66-8BC2-475B-B9CF-729BCDC8CA11}" type="datetimeFigureOut">
              <a:rPr lang="en-GB" smtClean="0"/>
              <a:t>10/04/2018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1326143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184B66-8BC2-475B-B9CF-729BCDC8CA11}" type="datetimeFigureOut">
              <a:rPr lang="en-GB" smtClean="0"/>
              <a:t>10/04/2018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797554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E184B66-8BC2-475B-B9CF-729BCDC8CA11}" type="datetimeFigureOut">
              <a:rPr lang="en-GB" smtClean="0"/>
              <a:t>10/04/2018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4100082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E184B66-8BC2-475B-B9CF-729BCDC8CA11}" type="datetimeFigureOut">
              <a:rPr lang="en-GB" smtClean="0"/>
              <a:t>10/04/2018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3708345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E184B66-8BC2-475B-B9CF-729BCDC8CA11}" type="datetimeFigureOut">
              <a:rPr lang="en-GB" smtClean="0"/>
              <a:t>10/04/2018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4293152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184B66-8BC2-475B-B9CF-729BCDC8CA11}" type="datetimeFigureOut">
              <a:rPr lang="en-GB" smtClean="0"/>
              <a:t>10/04/2018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250919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4405"/>
            <a:ext cx="2256235" cy="1678517"/>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184B66-8BC2-475B-B9CF-729BCDC8CA11}" type="datetimeFigureOut">
              <a:rPr lang="en-GB" smtClean="0"/>
              <a:t>10/04/2018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2900401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184B66-8BC2-475B-B9CF-729BCDC8CA11}" type="datetimeFigureOut">
              <a:rPr lang="en-GB" smtClean="0"/>
              <a:t>10/04/2018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D54AC6-E902-4DEA-9D5D-E1D51F734114}" type="slidenum">
              <a:rPr lang="en-GB" smtClean="0"/>
              <a:t>‹#›</a:t>
            </a:fld>
            <a:endParaRPr lang="en-GB"/>
          </a:p>
        </p:txBody>
      </p:sp>
    </p:spTree>
    <p:extLst>
      <p:ext uri="{BB962C8B-B14F-4D97-AF65-F5344CB8AC3E}">
        <p14:creationId xmlns:p14="http://schemas.microsoft.com/office/powerpoint/2010/main" val="2128065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6E184B66-8BC2-475B-B9CF-729BCDC8CA11}" type="datetimeFigureOut">
              <a:rPr lang="en-GB" smtClean="0"/>
              <a:t>10/04/2018</a:t>
            </a:fld>
            <a:endParaRPr lang="en-GB"/>
          </a:p>
        </p:txBody>
      </p:sp>
      <p:sp>
        <p:nvSpPr>
          <p:cNvPr id="5" name="Footer Placeholder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A2D54AC6-E902-4DEA-9D5D-E1D51F734114}" type="slidenum">
              <a:rPr lang="en-GB" smtClean="0"/>
              <a:t>‹#›</a:t>
            </a:fld>
            <a:endParaRPr lang="en-GB"/>
          </a:p>
        </p:txBody>
      </p:sp>
    </p:spTree>
    <p:extLst>
      <p:ext uri="{BB962C8B-B14F-4D97-AF65-F5344CB8AC3E}">
        <p14:creationId xmlns:p14="http://schemas.microsoft.com/office/powerpoint/2010/main" val="31713660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Rectangle 324"/>
          <p:cNvSpPr/>
          <p:nvPr/>
        </p:nvSpPr>
        <p:spPr>
          <a:xfrm>
            <a:off x="4791088" y="265346"/>
            <a:ext cx="1782155" cy="276999"/>
          </a:xfrm>
          <a:prstGeom prst="rect">
            <a:avLst/>
          </a:prstGeom>
        </p:spPr>
        <p:txBody>
          <a:bodyPr wrap="none">
            <a:spAutoFit/>
          </a:bodyPr>
          <a:lstStyle/>
          <a:p>
            <a:r>
              <a:rPr lang="en-GB" sz="1200" b="1" dirty="0" smtClean="0"/>
              <a:t>Supplementary Figure </a:t>
            </a:r>
            <a:r>
              <a:rPr lang="en-GB" sz="1200" b="1" dirty="0"/>
              <a:t>1</a:t>
            </a:r>
            <a:r>
              <a:rPr lang="en-GB" sz="1200" b="1" dirty="0" smtClean="0"/>
              <a:t>. </a:t>
            </a:r>
            <a:endParaRPr lang="en-GB" sz="12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5107" y="1263921"/>
            <a:ext cx="3198551" cy="2709426"/>
          </a:xfrm>
          <a:prstGeom prst="rect">
            <a:avLst/>
          </a:prstGeom>
        </p:spPr>
      </p:pic>
      <p:sp>
        <p:nvSpPr>
          <p:cNvPr id="988" name="TextBox 987"/>
          <p:cNvSpPr txBox="1"/>
          <p:nvPr/>
        </p:nvSpPr>
        <p:spPr>
          <a:xfrm>
            <a:off x="3992484" y="1654003"/>
            <a:ext cx="221360" cy="217790"/>
          </a:xfrm>
          <a:prstGeom prst="rect">
            <a:avLst/>
          </a:prstGeom>
          <a:noFill/>
        </p:spPr>
        <p:txBody>
          <a:bodyPr wrap="none" rtlCol="0">
            <a:spAutoFit/>
          </a:bodyPr>
          <a:lstStyle/>
          <a:p>
            <a:r>
              <a:rPr lang="en-GB" sz="1000" dirty="0" smtClean="0">
                <a:cs typeface="Arial" panose="020B0604020202020204" pitchFamily="34" charset="0"/>
              </a:rPr>
              <a:t>#</a:t>
            </a:r>
            <a:endParaRPr lang="en-GB" sz="1000" dirty="0">
              <a:cs typeface="Arial" panose="020B0604020202020204" pitchFamily="34" charset="0"/>
            </a:endParaRPr>
          </a:p>
        </p:txBody>
      </p:sp>
      <p:sp>
        <p:nvSpPr>
          <p:cNvPr id="989" name="TextBox 988"/>
          <p:cNvSpPr txBox="1"/>
          <p:nvPr/>
        </p:nvSpPr>
        <p:spPr>
          <a:xfrm>
            <a:off x="2760269" y="2311129"/>
            <a:ext cx="244180" cy="272238"/>
          </a:xfrm>
          <a:prstGeom prst="rect">
            <a:avLst/>
          </a:prstGeom>
          <a:noFill/>
        </p:spPr>
        <p:txBody>
          <a:bodyPr wrap="none" rtlCol="0">
            <a:spAutoFit/>
          </a:bodyPr>
          <a:lstStyle/>
          <a:p>
            <a:r>
              <a:rPr lang="en-GB" sz="1400" dirty="0" smtClean="0">
                <a:cs typeface="Arial" panose="020B0604020202020204" pitchFamily="34" charset="0"/>
              </a:rPr>
              <a:t>*</a:t>
            </a:r>
            <a:endParaRPr lang="en-GB" sz="1400" dirty="0">
              <a:cs typeface="Arial" panose="020B0604020202020204" pitchFamily="34" charset="0"/>
            </a:endParaRPr>
          </a:p>
        </p:txBody>
      </p:sp>
      <p:sp>
        <p:nvSpPr>
          <p:cNvPr id="326" name="TextBox 325"/>
          <p:cNvSpPr txBox="1"/>
          <p:nvPr/>
        </p:nvSpPr>
        <p:spPr>
          <a:xfrm>
            <a:off x="3062759" y="2311129"/>
            <a:ext cx="244180" cy="272238"/>
          </a:xfrm>
          <a:prstGeom prst="rect">
            <a:avLst/>
          </a:prstGeom>
          <a:noFill/>
        </p:spPr>
        <p:txBody>
          <a:bodyPr wrap="none" rtlCol="0">
            <a:spAutoFit/>
          </a:bodyPr>
          <a:lstStyle/>
          <a:p>
            <a:r>
              <a:rPr lang="en-GB" sz="1400" dirty="0" smtClean="0">
                <a:cs typeface="Arial" panose="020B0604020202020204" pitchFamily="34" charset="0"/>
              </a:rPr>
              <a:t>*</a:t>
            </a:r>
            <a:endParaRPr lang="en-GB" sz="1400" dirty="0">
              <a:cs typeface="Arial" panose="020B0604020202020204" pitchFamily="34" charset="0"/>
            </a:endParaRPr>
          </a:p>
        </p:txBody>
      </p:sp>
      <p:sp>
        <p:nvSpPr>
          <p:cNvPr id="327" name="TextBox 326"/>
          <p:cNvSpPr txBox="1"/>
          <p:nvPr/>
        </p:nvSpPr>
        <p:spPr>
          <a:xfrm>
            <a:off x="3365249" y="2342238"/>
            <a:ext cx="244180" cy="272238"/>
          </a:xfrm>
          <a:prstGeom prst="rect">
            <a:avLst/>
          </a:prstGeom>
          <a:noFill/>
        </p:spPr>
        <p:txBody>
          <a:bodyPr wrap="none" rtlCol="0">
            <a:spAutoFit/>
          </a:bodyPr>
          <a:lstStyle/>
          <a:p>
            <a:r>
              <a:rPr lang="en-GB" sz="1400" dirty="0" smtClean="0">
                <a:cs typeface="Arial" panose="020B0604020202020204" pitchFamily="34" charset="0"/>
              </a:rPr>
              <a:t>*</a:t>
            </a:r>
            <a:endParaRPr lang="en-GB" sz="1400" dirty="0">
              <a:cs typeface="Arial" panose="020B0604020202020204" pitchFamily="34" charset="0"/>
            </a:endParaRPr>
          </a:p>
        </p:txBody>
      </p:sp>
      <p:sp>
        <p:nvSpPr>
          <p:cNvPr id="328" name="TextBox 327"/>
          <p:cNvSpPr txBox="1"/>
          <p:nvPr/>
        </p:nvSpPr>
        <p:spPr>
          <a:xfrm>
            <a:off x="4601524" y="1436214"/>
            <a:ext cx="221360" cy="217790"/>
          </a:xfrm>
          <a:prstGeom prst="rect">
            <a:avLst/>
          </a:prstGeom>
          <a:noFill/>
        </p:spPr>
        <p:txBody>
          <a:bodyPr wrap="none" rtlCol="0">
            <a:spAutoFit/>
          </a:bodyPr>
          <a:lstStyle/>
          <a:p>
            <a:r>
              <a:rPr lang="en-GB" sz="1000" dirty="0" smtClean="0">
                <a:cs typeface="Arial" panose="020B0604020202020204" pitchFamily="34" charset="0"/>
              </a:rPr>
              <a:t>#</a:t>
            </a:r>
            <a:endParaRPr lang="en-GB" sz="1000" dirty="0">
              <a:cs typeface="Arial" panose="020B0604020202020204" pitchFamily="34" charset="0"/>
            </a:endParaRPr>
          </a:p>
        </p:txBody>
      </p:sp>
      <p:sp>
        <p:nvSpPr>
          <p:cNvPr id="5" name="Rectangle 4"/>
          <p:cNvSpPr/>
          <p:nvPr/>
        </p:nvSpPr>
        <p:spPr>
          <a:xfrm>
            <a:off x="547186" y="7367399"/>
            <a:ext cx="5900879" cy="1938992"/>
          </a:xfrm>
          <a:prstGeom prst="rect">
            <a:avLst/>
          </a:prstGeom>
        </p:spPr>
        <p:txBody>
          <a:bodyPr wrap="square">
            <a:spAutoFit/>
          </a:bodyPr>
          <a:lstStyle/>
          <a:p>
            <a:r>
              <a:rPr lang="en-GB" sz="1200" b="1" dirty="0" smtClean="0"/>
              <a:t>Supplementary Figure </a:t>
            </a:r>
            <a:r>
              <a:rPr lang="en-GB" sz="1200" b="1" dirty="0"/>
              <a:t>1</a:t>
            </a:r>
            <a:r>
              <a:rPr lang="en-GB" sz="1200" b="1" dirty="0" smtClean="0"/>
              <a:t>. Total BAL cell counts </a:t>
            </a:r>
            <a:r>
              <a:rPr lang="en-GB" sz="1200" b="1" dirty="0"/>
              <a:t>after repeat </a:t>
            </a:r>
            <a:r>
              <a:rPr lang="en-IE" sz="1200" b="1" dirty="0"/>
              <a:t>CeO</a:t>
            </a:r>
            <a:r>
              <a:rPr lang="en-IE" sz="1200" b="1" baseline="-25000" dirty="0"/>
              <a:t>2</a:t>
            </a:r>
            <a:r>
              <a:rPr lang="en-IE" sz="1200" b="1" dirty="0"/>
              <a:t>NPs</a:t>
            </a:r>
            <a:r>
              <a:rPr lang="en-GB" sz="1200" b="1" dirty="0"/>
              <a:t> and HDM exposure.</a:t>
            </a:r>
            <a:endParaRPr lang="en-GB" sz="1200" dirty="0"/>
          </a:p>
          <a:p>
            <a:r>
              <a:rPr lang="en-GB" sz="1200" dirty="0"/>
              <a:t>Mice (n=5-9 per treatment group) were exposed to </a:t>
            </a:r>
            <a:r>
              <a:rPr lang="en-IE" sz="1200" dirty="0"/>
              <a:t>CeO</a:t>
            </a:r>
            <a:r>
              <a:rPr lang="en-IE" sz="1200" baseline="-25000" dirty="0"/>
              <a:t>2</a:t>
            </a:r>
            <a:r>
              <a:rPr lang="en-IE" sz="1200" dirty="0"/>
              <a:t>NPs at either low dose (CeLD) </a:t>
            </a:r>
            <a:r>
              <a:rPr lang="en-GB" sz="1200" dirty="0"/>
              <a:t>(75µg/kg) or high dose (CeHD) (750µg/kg) with and without HDM (1.25mg/kg</a:t>
            </a:r>
            <a:r>
              <a:rPr lang="en-GB" sz="1200" dirty="0" smtClean="0"/>
              <a:t>) according to </a:t>
            </a:r>
            <a:r>
              <a:rPr lang="en-GB" sz="1200" dirty="0"/>
              <a:t>instillation protocols as described in Figure 1. </a:t>
            </a:r>
            <a:r>
              <a:rPr lang="en-GB" sz="1200" dirty="0" smtClean="0"/>
              <a:t>Mice were either exposed 9 times over 3 weeks (A) or a single administration for 24hrs (B). After </a:t>
            </a:r>
            <a:r>
              <a:rPr lang="en-GB" sz="1200" dirty="0"/>
              <a:t>treatment, bronchoalveolar cells were analysed for </a:t>
            </a:r>
            <a:r>
              <a:rPr lang="en-GB" sz="1200" dirty="0" smtClean="0"/>
              <a:t>total immune cell </a:t>
            </a:r>
            <a:r>
              <a:rPr lang="en-GB" sz="1200" dirty="0"/>
              <a:t>content. Results are expressed as mean ± SEM </a:t>
            </a:r>
            <a:r>
              <a:rPr lang="en-GB" sz="1200" dirty="0" smtClean="0"/>
              <a:t>cells </a:t>
            </a:r>
            <a:r>
              <a:rPr lang="en-GB" sz="1200" dirty="0"/>
              <a:t>counted </a:t>
            </a:r>
            <a:r>
              <a:rPr lang="en-GB" sz="1200" dirty="0" smtClean="0"/>
              <a:t>per ml of BAL fluid. Statistical </a:t>
            </a:r>
            <a:r>
              <a:rPr lang="en-GB" sz="1200" dirty="0"/>
              <a:t>significance between treatments was carried out by one way ANOVA. Comparisons between particle and HDM treatments alone </a:t>
            </a:r>
            <a:r>
              <a:rPr lang="en-GB" sz="1200" dirty="0" smtClean="0"/>
              <a:t>over </a:t>
            </a:r>
            <a:r>
              <a:rPr lang="en-GB" sz="1200" dirty="0"/>
              <a:t>control levels are represented as (* p&lt;0.05), while comparisons between particle + HDM combinations and HDM levels are represented as (# p&lt;0.05). </a:t>
            </a:r>
          </a:p>
        </p:txBody>
      </p:sp>
      <p:sp>
        <p:nvSpPr>
          <p:cNvPr id="3" name="TextBox 2"/>
          <p:cNvSpPr txBox="1"/>
          <p:nvPr/>
        </p:nvSpPr>
        <p:spPr>
          <a:xfrm>
            <a:off x="941696" y="888953"/>
            <a:ext cx="386709" cy="369332"/>
          </a:xfrm>
          <a:prstGeom prst="rect">
            <a:avLst/>
          </a:prstGeom>
          <a:noFill/>
        </p:spPr>
        <p:txBody>
          <a:bodyPr wrap="none" rtlCol="0">
            <a:spAutoFit/>
          </a:bodyPr>
          <a:lstStyle/>
          <a:p>
            <a:r>
              <a:rPr lang="en-GB" b="1" dirty="0" smtClean="0"/>
              <a:t>A.</a:t>
            </a:r>
            <a:endParaRPr lang="en-GB" b="1" dirty="0"/>
          </a:p>
        </p:txBody>
      </p:sp>
      <p:sp>
        <p:nvSpPr>
          <p:cNvPr id="12" name="TextBox 11"/>
          <p:cNvSpPr txBox="1"/>
          <p:nvPr/>
        </p:nvSpPr>
        <p:spPr>
          <a:xfrm>
            <a:off x="941696" y="4173372"/>
            <a:ext cx="375424" cy="369332"/>
          </a:xfrm>
          <a:prstGeom prst="rect">
            <a:avLst/>
          </a:prstGeom>
          <a:noFill/>
        </p:spPr>
        <p:txBody>
          <a:bodyPr wrap="none" rtlCol="0">
            <a:spAutoFit/>
          </a:bodyPr>
          <a:lstStyle/>
          <a:p>
            <a:r>
              <a:rPr lang="en-GB" b="1" dirty="0"/>
              <a:t>B</a:t>
            </a:r>
            <a:r>
              <a:rPr lang="en-GB" b="1" dirty="0" smtClean="0"/>
              <a:t>.</a:t>
            </a:r>
            <a:endParaRPr lang="en-GB" b="1"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65107" y="4523654"/>
            <a:ext cx="3159512" cy="2550210"/>
          </a:xfrm>
          <a:prstGeom prst="rect">
            <a:avLst/>
          </a:prstGeom>
        </p:spPr>
      </p:pic>
      <p:sp>
        <p:nvSpPr>
          <p:cNvPr id="14" name="TextBox 13"/>
          <p:cNvSpPr txBox="1"/>
          <p:nvPr/>
        </p:nvSpPr>
        <p:spPr>
          <a:xfrm>
            <a:off x="4513514" y="4836639"/>
            <a:ext cx="221360" cy="217790"/>
          </a:xfrm>
          <a:prstGeom prst="rect">
            <a:avLst/>
          </a:prstGeom>
          <a:noFill/>
        </p:spPr>
        <p:txBody>
          <a:bodyPr wrap="none" rtlCol="0">
            <a:spAutoFit/>
          </a:bodyPr>
          <a:lstStyle/>
          <a:p>
            <a:r>
              <a:rPr lang="en-GB" sz="1000" dirty="0" smtClean="0">
                <a:cs typeface="Arial" panose="020B0604020202020204" pitchFamily="34" charset="0"/>
              </a:rPr>
              <a:t>#</a:t>
            </a:r>
            <a:endParaRPr lang="en-GB" sz="1000" dirty="0">
              <a:cs typeface="Arial" panose="020B0604020202020204" pitchFamily="34" charset="0"/>
            </a:endParaRPr>
          </a:p>
        </p:txBody>
      </p:sp>
      <p:sp>
        <p:nvSpPr>
          <p:cNvPr id="15" name="TextBox 14"/>
          <p:cNvSpPr txBox="1"/>
          <p:nvPr/>
        </p:nvSpPr>
        <p:spPr>
          <a:xfrm>
            <a:off x="2894233" y="5049530"/>
            <a:ext cx="244180" cy="272238"/>
          </a:xfrm>
          <a:prstGeom prst="rect">
            <a:avLst/>
          </a:prstGeom>
          <a:noFill/>
        </p:spPr>
        <p:txBody>
          <a:bodyPr wrap="none" rtlCol="0">
            <a:spAutoFit/>
          </a:bodyPr>
          <a:lstStyle/>
          <a:p>
            <a:r>
              <a:rPr lang="en-GB" sz="1400" dirty="0" smtClean="0">
                <a:cs typeface="Arial" panose="020B0604020202020204" pitchFamily="34" charset="0"/>
              </a:rPr>
              <a:t>*</a:t>
            </a:r>
            <a:endParaRPr lang="en-GB" sz="1400" dirty="0">
              <a:cs typeface="Arial" panose="020B0604020202020204" pitchFamily="34" charset="0"/>
            </a:endParaRPr>
          </a:p>
        </p:txBody>
      </p:sp>
      <p:sp>
        <p:nvSpPr>
          <p:cNvPr id="16" name="TextBox 15"/>
          <p:cNvSpPr txBox="1"/>
          <p:nvPr/>
        </p:nvSpPr>
        <p:spPr>
          <a:xfrm>
            <a:off x="3291212" y="5078105"/>
            <a:ext cx="244180" cy="272238"/>
          </a:xfrm>
          <a:prstGeom prst="rect">
            <a:avLst/>
          </a:prstGeom>
          <a:noFill/>
        </p:spPr>
        <p:txBody>
          <a:bodyPr wrap="none" rtlCol="0">
            <a:spAutoFit/>
          </a:bodyPr>
          <a:lstStyle/>
          <a:p>
            <a:r>
              <a:rPr lang="en-GB" sz="1400" dirty="0" smtClean="0">
                <a:cs typeface="Arial" panose="020B0604020202020204" pitchFamily="34" charset="0"/>
              </a:rPr>
              <a:t>*</a:t>
            </a:r>
            <a:endParaRPr lang="en-GB" sz="1400" dirty="0">
              <a:cs typeface="Arial" panose="020B0604020202020204" pitchFamily="34" charset="0"/>
            </a:endParaRPr>
          </a:p>
        </p:txBody>
      </p:sp>
      <p:sp>
        <p:nvSpPr>
          <p:cNvPr id="17" name="TextBox 16"/>
          <p:cNvSpPr txBox="1"/>
          <p:nvPr/>
        </p:nvSpPr>
        <p:spPr>
          <a:xfrm>
            <a:off x="3698934" y="5271374"/>
            <a:ext cx="244180" cy="272238"/>
          </a:xfrm>
          <a:prstGeom prst="rect">
            <a:avLst/>
          </a:prstGeom>
          <a:noFill/>
        </p:spPr>
        <p:txBody>
          <a:bodyPr wrap="none" rtlCol="0">
            <a:spAutoFit/>
          </a:bodyPr>
          <a:lstStyle/>
          <a:p>
            <a:r>
              <a:rPr lang="en-GB" sz="1400" dirty="0" smtClean="0">
                <a:cs typeface="Arial" panose="020B0604020202020204" pitchFamily="34" charset="0"/>
              </a:rPr>
              <a:t>*</a:t>
            </a:r>
            <a:endParaRPr lang="en-GB" sz="1400" dirty="0">
              <a:cs typeface="Arial" panose="020B0604020202020204" pitchFamily="34" charset="0"/>
            </a:endParaRPr>
          </a:p>
        </p:txBody>
      </p:sp>
    </p:spTree>
    <p:extLst>
      <p:ext uri="{BB962C8B-B14F-4D97-AF65-F5344CB8AC3E}">
        <p14:creationId xmlns:p14="http://schemas.microsoft.com/office/powerpoint/2010/main" val="11200921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Rectangle 324"/>
          <p:cNvSpPr/>
          <p:nvPr/>
        </p:nvSpPr>
        <p:spPr>
          <a:xfrm>
            <a:off x="4791088" y="265346"/>
            <a:ext cx="1782155" cy="276999"/>
          </a:xfrm>
          <a:prstGeom prst="rect">
            <a:avLst/>
          </a:prstGeom>
        </p:spPr>
        <p:txBody>
          <a:bodyPr wrap="none">
            <a:spAutoFit/>
          </a:bodyPr>
          <a:lstStyle/>
          <a:p>
            <a:r>
              <a:rPr lang="en-GB" sz="1200" b="1" dirty="0" smtClean="0"/>
              <a:t>Supplementary Figure </a:t>
            </a:r>
            <a:r>
              <a:rPr lang="en-GB" sz="1200" b="1" dirty="0"/>
              <a:t>2</a:t>
            </a:r>
            <a:r>
              <a:rPr lang="en-GB" sz="1200" b="1" dirty="0" smtClean="0"/>
              <a:t>. </a:t>
            </a:r>
            <a:endParaRPr lang="en-GB" sz="1200" dirty="0"/>
          </a:p>
        </p:txBody>
      </p:sp>
      <p:sp>
        <p:nvSpPr>
          <p:cNvPr id="5" name="Rectangle 4"/>
          <p:cNvSpPr/>
          <p:nvPr/>
        </p:nvSpPr>
        <p:spPr>
          <a:xfrm>
            <a:off x="511903" y="6263834"/>
            <a:ext cx="5900879" cy="2677656"/>
          </a:xfrm>
          <a:prstGeom prst="rect">
            <a:avLst/>
          </a:prstGeom>
        </p:spPr>
        <p:txBody>
          <a:bodyPr wrap="square">
            <a:spAutoFit/>
          </a:bodyPr>
          <a:lstStyle/>
          <a:p>
            <a:r>
              <a:rPr lang="en-GB" sz="1200" b="1" dirty="0" smtClean="0"/>
              <a:t>Supplementary Figure 2. </a:t>
            </a:r>
            <a:r>
              <a:rPr lang="en-GB" sz="1200" b="1" dirty="0"/>
              <a:t>Effect of CeO2NPs and HDM exposure on primary human airway epithelial cell gene expression.</a:t>
            </a:r>
          </a:p>
          <a:p>
            <a:r>
              <a:rPr lang="en-GB" sz="1200" dirty="0"/>
              <a:t>Human primary bronchial epithelial cells (n=5 different donors) in air-liquid interface culture were apically exposed to HDM (1.1µg/cm2) alone or in combination with CeO2NPs at either 2.2ng, 67ng or 1340ng per cm2, labelled as Ce2.2, Ce67 or Ce1340 respectively.  Cells were treated either once for 24hr or 3 x repeat treatments interspersed over 1 week. mRNA was isolated and examined for transcript levels of inflammatory or mucin related gene expression by RT-PCR analysis with results expressed as mean ± SEM fold over control (F.O.C.) levels (A,B). Results were expressed as a heatmap of normalised values with green down and red upregulated expression, where the intensity of colour is proportional to magnitude of change (A). Selected gene expression was also displayed in more detail (B). Statistical significance between treatments was carried out by one way ANOVA. Comparisons between control (CTRL) and HDM treatments are represented as (* p&lt;0.05), while HDM vs HDM + CeO2NP treatments are represented as (# p&lt;0.05). </a:t>
            </a:r>
          </a:p>
        </p:txBody>
      </p:sp>
      <p:graphicFrame>
        <p:nvGraphicFramePr>
          <p:cNvPr id="10" name="Table 9"/>
          <p:cNvGraphicFramePr>
            <a:graphicFrameLocks noGrp="1"/>
          </p:cNvGraphicFramePr>
          <p:nvPr>
            <p:extLst>
              <p:ext uri="{D42A27DB-BD31-4B8C-83A1-F6EECF244321}">
                <p14:modId xmlns:p14="http://schemas.microsoft.com/office/powerpoint/2010/main" val="1365552999"/>
              </p:ext>
            </p:extLst>
          </p:nvPr>
        </p:nvGraphicFramePr>
        <p:xfrm>
          <a:off x="1058477" y="2541438"/>
          <a:ext cx="1605406" cy="2600325"/>
        </p:xfrm>
        <a:graphic>
          <a:graphicData uri="http://schemas.openxmlformats.org/drawingml/2006/table">
            <a:tbl>
              <a:tblPr/>
              <a:tblGrid>
                <a:gridCol w="438226"/>
                <a:gridCol w="116718"/>
                <a:gridCol w="116718"/>
                <a:gridCol w="116718"/>
                <a:gridCol w="116718"/>
                <a:gridCol w="116718"/>
                <a:gridCol w="116718"/>
                <a:gridCol w="116718"/>
                <a:gridCol w="116718"/>
                <a:gridCol w="116718"/>
                <a:gridCol w="116718"/>
              </a:tblGrid>
              <a:tr h="118011">
                <a:tc>
                  <a:txBody>
                    <a:bodyPr/>
                    <a:lstStyle/>
                    <a:p>
                      <a:pPr algn="l" fontAlgn="b"/>
                      <a:r>
                        <a:rPr lang="en-GB" sz="750" b="1" i="0" u="none" strike="noStrike" dirty="0">
                          <a:solidFill>
                            <a:srgbClr val="000000"/>
                          </a:solidFill>
                          <a:effectLst/>
                          <a:latin typeface="Calibri"/>
                        </a:rPr>
                        <a:t>CXCL5</a:t>
                      </a:r>
                    </a:p>
                  </a:txBody>
                  <a:tcPr marL="9525" marR="9525" marT="9525" marB="0" anchor="b">
                    <a:lnL>
                      <a:noFill/>
                    </a:lnL>
                    <a:lnR>
                      <a:noFill/>
                    </a:lnR>
                    <a:lnT>
                      <a:noFill/>
                    </a:lnT>
                    <a:lnB>
                      <a:noFill/>
                    </a:lnB>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04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A4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CD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C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6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6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A5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BB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r>
              <a:tr h="118011">
                <a:tc>
                  <a:txBody>
                    <a:bodyPr/>
                    <a:lstStyle/>
                    <a:p>
                      <a:pPr algn="l" fontAlgn="b"/>
                      <a:r>
                        <a:rPr lang="en-GB" sz="750" b="1" i="0" u="none" strike="noStrike">
                          <a:solidFill>
                            <a:srgbClr val="000000"/>
                          </a:solidFill>
                          <a:effectLst/>
                          <a:latin typeface="Calibri"/>
                        </a:rPr>
                        <a:t>IL8</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0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85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6F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7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9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6D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4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5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r>
              <a:tr h="118011">
                <a:tc>
                  <a:txBody>
                    <a:bodyPr/>
                    <a:lstStyle/>
                    <a:p>
                      <a:pPr algn="l" fontAlgn="b"/>
                      <a:r>
                        <a:rPr lang="en-GB" sz="750" b="1" i="0" u="none" strike="noStrike">
                          <a:solidFill>
                            <a:srgbClr val="000000"/>
                          </a:solidFill>
                          <a:effectLst/>
                          <a:latin typeface="Calibri"/>
                        </a:rPr>
                        <a:t>CCL17</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B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79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9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7D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5A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6300"/>
                    </a:solidFill>
                  </a:tcPr>
                </a:tc>
              </a:tr>
              <a:tr h="118011">
                <a:tc>
                  <a:txBody>
                    <a:bodyPr/>
                    <a:lstStyle/>
                    <a:p>
                      <a:pPr algn="l" fontAlgn="b"/>
                      <a:r>
                        <a:rPr lang="en-GB" sz="750" b="1" i="0" u="none" strike="noStrike">
                          <a:solidFill>
                            <a:srgbClr val="000000"/>
                          </a:solidFill>
                          <a:effectLst/>
                          <a:latin typeface="Calibri"/>
                        </a:rPr>
                        <a:t>IL36G</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6D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A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13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F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64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6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7D0000"/>
                    </a:solidFill>
                  </a:tcPr>
                </a:tc>
              </a:tr>
              <a:tr h="118011">
                <a:tc>
                  <a:txBody>
                    <a:bodyPr/>
                    <a:lstStyle/>
                    <a:p>
                      <a:pPr algn="l" fontAlgn="b"/>
                      <a:r>
                        <a:rPr lang="en-GB" sz="750" b="1" i="0" u="none" strike="noStrike">
                          <a:solidFill>
                            <a:srgbClr val="000000"/>
                          </a:solidFill>
                          <a:effectLst/>
                          <a:latin typeface="Calibri"/>
                        </a:rPr>
                        <a:t>MUC1</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6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7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32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1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3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9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D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E0000"/>
                    </a:solidFill>
                  </a:tcPr>
                </a:tc>
              </a:tr>
              <a:tr h="118011">
                <a:tc>
                  <a:txBody>
                    <a:bodyPr/>
                    <a:lstStyle/>
                    <a:p>
                      <a:pPr algn="l" fontAlgn="b"/>
                      <a:r>
                        <a:rPr lang="en-GB" sz="750" b="1" i="0" u="none" strike="noStrike">
                          <a:solidFill>
                            <a:srgbClr val="000000"/>
                          </a:solidFill>
                          <a:effectLst/>
                          <a:latin typeface="Calibri"/>
                        </a:rPr>
                        <a:t>IL1A</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9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9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3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9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6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5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A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C2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4C0000"/>
                    </a:solidFill>
                  </a:tcPr>
                </a:tc>
              </a:tr>
              <a:tr h="118011">
                <a:tc>
                  <a:txBody>
                    <a:bodyPr/>
                    <a:lstStyle/>
                    <a:p>
                      <a:pPr algn="l" fontAlgn="b"/>
                      <a:r>
                        <a:rPr lang="en-GB" sz="750" b="1" i="0" u="none" strike="noStrike">
                          <a:solidFill>
                            <a:srgbClr val="000000"/>
                          </a:solidFill>
                          <a:effectLst/>
                          <a:latin typeface="Calibri"/>
                        </a:rPr>
                        <a:t>CCL26</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E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2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E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2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0032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E8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60000"/>
                    </a:solidFill>
                  </a:tcPr>
                </a:tc>
              </a:tr>
              <a:tr h="118011">
                <a:tc>
                  <a:txBody>
                    <a:bodyPr/>
                    <a:lstStyle/>
                    <a:p>
                      <a:pPr algn="l" fontAlgn="b"/>
                      <a:r>
                        <a:rPr lang="en-GB" sz="750" b="1" i="0" u="none" strike="noStrike">
                          <a:solidFill>
                            <a:srgbClr val="000000"/>
                          </a:solidFill>
                          <a:effectLst/>
                          <a:latin typeface="Calibri"/>
                        </a:rPr>
                        <a:t>CCL2</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B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C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9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E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4E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A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06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3E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3F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730000"/>
                    </a:solidFill>
                  </a:tcPr>
                </a:tc>
              </a:tr>
              <a:tr h="118011">
                <a:tc>
                  <a:txBody>
                    <a:bodyPr/>
                    <a:lstStyle/>
                    <a:p>
                      <a:pPr algn="l" fontAlgn="b"/>
                      <a:r>
                        <a:rPr lang="en-GB" sz="750" b="1" i="0" u="none" strike="noStrike">
                          <a:solidFill>
                            <a:srgbClr val="000000"/>
                          </a:solidFill>
                          <a:effectLst/>
                          <a:latin typeface="Calibri"/>
                        </a:rPr>
                        <a:t>CLCA1</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D6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47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C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9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E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94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FF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r>
              <a:tr h="118011">
                <a:tc>
                  <a:txBody>
                    <a:bodyPr/>
                    <a:lstStyle/>
                    <a:p>
                      <a:pPr algn="l" fontAlgn="b"/>
                      <a:r>
                        <a:rPr lang="en-GB" sz="750" b="1" i="0" u="none" strike="noStrike">
                          <a:solidFill>
                            <a:srgbClr val="000000"/>
                          </a:solidFill>
                          <a:effectLst/>
                          <a:latin typeface="Calibri"/>
                        </a:rPr>
                        <a:t>SLC26A4</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3D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8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5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7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r>
              <a:tr h="118011">
                <a:tc>
                  <a:txBody>
                    <a:bodyPr/>
                    <a:lstStyle/>
                    <a:p>
                      <a:pPr algn="l" fontAlgn="b"/>
                      <a:r>
                        <a:rPr lang="en-GB" sz="750" b="1" i="0" u="none" strike="noStrike">
                          <a:solidFill>
                            <a:srgbClr val="000000"/>
                          </a:solidFill>
                          <a:effectLst/>
                          <a:latin typeface="Calibri"/>
                        </a:rPr>
                        <a:t>IL6</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6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E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36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A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48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AE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A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FF0000"/>
                    </a:solidFill>
                  </a:tcPr>
                </a:tc>
              </a:tr>
              <a:tr h="118011">
                <a:tc>
                  <a:txBody>
                    <a:bodyPr/>
                    <a:lstStyle/>
                    <a:p>
                      <a:pPr algn="l" fontAlgn="b"/>
                      <a:r>
                        <a:rPr lang="en-GB" sz="750" b="1" i="0" u="none" strike="noStrike">
                          <a:solidFill>
                            <a:srgbClr val="000000"/>
                          </a:solidFill>
                          <a:effectLst/>
                          <a:latin typeface="Calibri"/>
                        </a:rPr>
                        <a:t>AREG</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B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A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5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6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0B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63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710000"/>
                    </a:solidFill>
                  </a:tcPr>
                </a:tc>
              </a:tr>
              <a:tr h="118011">
                <a:tc>
                  <a:txBody>
                    <a:bodyPr/>
                    <a:lstStyle/>
                    <a:p>
                      <a:pPr algn="l" fontAlgn="b"/>
                      <a:r>
                        <a:rPr lang="en-GB" sz="750" b="1" i="0" u="none" strike="noStrike">
                          <a:solidFill>
                            <a:srgbClr val="000000"/>
                          </a:solidFill>
                          <a:effectLst/>
                          <a:latin typeface="Calibri"/>
                        </a:rPr>
                        <a:t>CYP1A1</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5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8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2A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C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32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8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5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10000"/>
                    </a:solidFill>
                  </a:tcPr>
                </a:tc>
              </a:tr>
              <a:tr h="118011">
                <a:tc>
                  <a:txBody>
                    <a:bodyPr/>
                    <a:lstStyle/>
                    <a:p>
                      <a:pPr algn="l" fontAlgn="b"/>
                      <a:r>
                        <a:rPr lang="en-GB" sz="750" b="1" i="0" u="none" strike="noStrike">
                          <a:solidFill>
                            <a:srgbClr val="000000"/>
                          </a:solidFill>
                          <a:effectLst/>
                          <a:latin typeface="Calibri"/>
                        </a:rPr>
                        <a:t>STAT6</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A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26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69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79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49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B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E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81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9C0000"/>
                    </a:solidFill>
                  </a:tcPr>
                </a:tc>
              </a:tr>
              <a:tr h="118011">
                <a:tc>
                  <a:txBody>
                    <a:bodyPr/>
                    <a:lstStyle/>
                    <a:p>
                      <a:pPr algn="l" fontAlgn="b"/>
                      <a:r>
                        <a:rPr lang="en-GB" sz="750" b="1" i="0" u="none" strike="noStrike">
                          <a:solidFill>
                            <a:srgbClr val="000000"/>
                          </a:solidFill>
                          <a:effectLst/>
                          <a:latin typeface="Calibri"/>
                        </a:rPr>
                        <a:t>CCL11</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8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A4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C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D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07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4D0000"/>
                    </a:solidFill>
                  </a:tcPr>
                </a:tc>
              </a:tr>
              <a:tr h="118011">
                <a:tc>
                  <a:txBody>
                    <a:bodyPr/>
                    <a:lstStyle/>
                    <a:p>
                      <a:pPr algn="l" fontAlgn="b"/>
                      <a:r>
                        <a:rPr lang="en-GB" sz="750" b="1" i="0" u="none" strike="noStrike">
                          <a:solidFill>
                            <a:srgbClr val="000000"/>
                          </a:solidFill>
                          <a:effectLst/>
                          <a:latin typeface="Calibri"/>
                        </a:rPr>
                        <a:t>IL1B</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2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36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E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44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3A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39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63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000900"/>
                    </a:solidFill>
                  </a:tcPr>
                </a:tc>
              </a:tr>
              <a:tr h="118011">
                <a:tc>
                  <a:txBody>
                    <a:bodyPr/>
                    <a:lstStyle/>
                    <a:p>
                      <a:pPr algn="l" fontAlgn="b"/>
                      <a:r>
                        <a:rPr lang="en-GB" sz="750" b="1" i="0" u="none" strike="noStrike">
                          <a:solidFill>
                            <a:srgbClr val="000000"/>
                          </a:solidFill>
                          <a:effectLst/>
                          <a:latin typeface="Calibri"/>
                        </a:rPr>
                        <a:t>IL33</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8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6E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7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10000"/>
                    </a:solidFill>
                  </a:tcPr>
                </a:tc>
              </a:tr>
              <a:tr h="118011">
                <a:tc>
                  <a:txBody>
                    <a:bodyPr/>
                    <a:lstStyle/>
                    <a:p>
                      <a:pPr algn="l" fontAlgn="b"/>
                      <a:r>
                        <a:rPr lang="en-GB" sz="750" b="1" i="0" u="none" strike="noStrike">
                          <a:solidFill>
                            <a:srgbClr val="000000"/>
                          </a:solidFill>
                          <a:effectLst/>
                          <a:latin typeface="Calibri"/>
                        </a:rPr>
                        <a:t>NQO1</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7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3E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7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B8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2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4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F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340000"/>
                    </a:solidFill>
                  </a:tcPr>
                </a:tc>
              </a:tr>
              <a:tr h="118011">
                <a:tc>
                  <a:txBody>
                    <a:bodyPr/>
                    <a:lstStyle/>
                    <a:p>
                      <a:pPr algn="l" fontAlgn="b"/>
                      <a:r>
                        <a:rPr lang="en-GB" sz="750" b="1" i="0" u="none" strike="noStrike">
                          <a:solidFill>
                            <a:srgbClr val="000000"/>
                          </a:solidFill>
                          <a:effectLst/>
                          <a:latin typeface="Calibri"/>
                        </a:rPr>
                        <a:t>TSLP</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1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9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58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3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4F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A0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2F0000"/>
                    </a:solidFill>
                  </a:tcPr>
                </a:tc>
              </a:tr>
              <a:tr h="118011">
                <a:tc>
                  <a:txBody>
                    <a:bodyPr/>
                    <a:lstStyle/>
                    <a:p>
                      <a:pPr algn="l" fontAlgn="b"/>
                      <a:r>
                        <a:rPr lang="en-GB" sz="750" b="1" i="0" u="none" strike="noStrike">
                          <a:solidFill>
                            <a:srgbClr val="000000"/>
                          </a:solidFill>
                          <a:effectLst/>
                          <a:latin typeface="Calibri"/>
                        </a:rPr>
                        <a:t>HLADQA1</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B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C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4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A5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9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1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32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4D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D5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D40000"/>
                    </a:solidFill>
                  </a:tcPr>
                </a:tc>
              </a:tr>
              <a:tr h="118011">
                <a:tc>
                  <a:txBody>
                    <a:bodyPr/>
                    <a:lstStyle/>
                    <a:p>
                      <a:pPr algn="l" fontAlgn="b"/>
                      <a:r>
                        <a:rPr lang="en-GB" sz="750" b="1" i="0" u="none" strike="noStrike">
                          <a:solidFill>
                            <a:srgbClr val="000000"/>
                          </a:solidFill>
                          <a:effectLst/>
                          <a:latin typeface="Calibri"/>
                        </a:rPr>
                        <a:t>MUC5AC</a:t>
                      </a:r>
                    </a:p>
                  </a:txBody>
                  <a:tcPr marL="9525" marR="9525" marT="9525" marB="0" anchor="b">
                    <a:lnL>
                      <a:noFill/>
                    </a:lnL>
                    <a:lnR>
                      <a:noFill/>
                    </a:lnR>
                    <a:lnT>
                      <a:noFill/>
                    </a:lnT>
                    <a:lnB>
                      <a:noFill/>
                    </a:lnB>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7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CC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AA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2D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46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D00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003200"/>
                    </a:solidFill>
                  </a:tcPr>
                </a:tc>
                <a:tc>
                  <a:txBody>
                    <a:bodyPr/>
                    <a:lstStyle/>
                    <a:p>
                      <a:pPr algn="l" fontAlgn="b"/>
                      <a:endParaRPr lang="en-GB" sz="750" b="0" i="0" u="none" strike="noStrike">
                        <a:solidFill>
                          <a:srgbClr val="000000"/>
                        </a:solidFill>
                        <a:effectLst/>
                        <a:latin typeface="Calibri"/>
                      </a:endParaRPr>
                    </a:p>
                  </a:txBody>
                  <a:tcPr marL="9525" marR="9525" marT="9525" marB="0" anchor="b">
                    <a:lnL>
                      <a:noFill/>
                    </a:lnL>
                    <a:lnR>
                      <a:noFill/>
                    </a:lnR>
                    <a:lnT>
                      <a:noFill/>
                    </a:lnT>
                    <a:lnB>
                      <a:noFill/>
                    </a:lnB>
                    <a:solidFill>
                      <a:srgbClr val="AC0000"/>
                    </a:solidFill>
                  </a:tcPr>
                </a:tc>
                <a:tc>
                  <a:txBody>
                    <a:bodyPr/>
                    <a:lstStyle/>
                    <a:p>
                      <a:pPr algn="l" fontAlgn="b"/>
                      <a:endParaRPr lang="en-GB" sz="750" b="0" i="0" u="none" strike="noStrike" dirty="0">
                        <a:solidFill>
                          <a:srgbClr val="000000"/>
                        </a:solidFill>
                        <a:effectLst/>
                        <a:latin typeface="Calibri"/>
                      </a:endParaRPr>
                    </a:p>
                  </a:txBody>
                  <a:tcPr marL="9525" marR="9525" marT="9525" marB="0" anchor="b">
                    <a:lnL>
                      <a:noFill/>
                    </a:lnL>
                    <a:lnR>
                      <a:noFill/>
                    </a:lnR>
                    <a:lnT>
                      <a:noFill/>
                    </a:lnT>
                    <a:lnB>
                      <a:noFill/>
                    </a:lnB>
                    <a:solidFill>
                      <a:srgbClr val="180000"/>
                    </a:solidFill>
                  </a:tcPr>
                </a:tc>
              </a:tr>
            </a:tbl>
          </a:graphicData>
        </a:graphic>
      </p:graphicFrame>
      <p:sp>
        <p:nvSpPr>
          <p:cNvPr id="11" name="TextBox 10"/>
          <p:cNvSpPr txBox="1"/>
          <p:nvPr/>
        </p:nvSpPr>
        <p:spPr>
          <a:xfrm rot="16200000">
            <a:off x="1299185" y="2248040"/>
            <a:ext cx="515396" cy="215444"/>
          </a:xfrm>
          <a:prstGeom prst="rect">
            <a:avLst/>
          </a:prstGeom>
          <a:noFill/>
        </p:spPr>
        <p:txBody>
          <a:bodyPr wrap="square" rtlCol="0">
            <a:spAutoFit/>
          </a:bodyPr>
          <a:lstStyle/>
          <a:p>
            <a:r>
              <a:rPr lang="en-GB" sz="750" dirty="0" smtClean="0"/>
              <a:t>CTRL</a:t>
            </a:r>
            <a:endParaRPr lang="en-GB" sz="750" dirty="0"/>
          </a:p>
        </p:txBody>
      </p:sp>
      <p:sp>
        <p:nvSpPr>
          <p:cNvPr id="12" name="TextBox 11"/>
          <p:cNvSpPr txBox="1"/>
          <p:nvPr/>
        </p:nvSpPr>
        <p:spPr>
          <a:xfrm rot="16200000">
            <a:off x="1420595" y="2248040"/>
            <a:ext cx="515396" cy="215444"/>
          </a:xfrm>
          <a:prstGeom prst="rect">
            <a:avLst/>
          </a:prstGeom>
          <a:noFill/>
        </p:spPr>
        <p:txBody>
          <a:bodyPr wrap="square" rtlCol="0">
            <a:spAutoFit/>
          </a:bodyPr>
          <a:lstStyle/>
          <a:p>
            <a:r>
              <a:rPr lang="en-GB" sz="750" dirty="0" smtClean="0"/>
              <a:t>HDM</a:t>
            </a:r>
            <a:endParaRPr lang="en-GB" sz="750" dirty="0"/>
          </a:p>
        </p:txBody>
      </p:sp>
      <p:sp>
        <p:nvSpPr>
          <p:cNvPr id="13" name="TextBox 12"/>
          <p:cNvSpPr txBox="1"/>
          <p:nvPr/>
        </p:nvSpPr>
        <p:spPr>
          <a:xfrm rot="16200000">
            <a:off x="1485430" y="2199159"/>
            <a:ext cx="620852" cy="207749"/>
          </a:xfrm>
          <a:prstGeom prst="rect">
            <a:avLst/>
          </a:prstGeom>
          <a:noFill/>
        </p:spPr>
        <p:txBody>
          <a:bodyPr wrap="square" rtlCol="0">
            <a:spAutoFit/>
          </a:bodyPr>
          <a:lstStyle/>
          <a:p>
            <a:r>
              <a:rPr lang="en-GB" sz="750" dirty="0" smtClean="0"/>
              <a:t>H+Ce2.2</a:t>
            </a:r>
            <a:endParaRPr lang="en-GB" sz="750" dirty="0"/>
          </a:p>
        </p:txBody>
      </p:sp>
      <p:sp>
        <p:nvSpPr>
          <p:cNvPr id="14" name="TextBox 13"/>
          <p:cNvSpPr txBox="1"/>
          <p:nvPr/>
        </p:nvSpPr>
        <p:spPr>
          <a:xfrm rot="16200000">
            <a:off x="1599145" y="2199159"/>
            <a:ext cx="620852" cy="207749"/>
          </a:xfrm>
          <a:prstGeom prst="rect">
            <a:avLst/>
          </a:prstGeom>
          <a:noFill/>
        </p:spPr>
        <p:txBody>
          <a:bodyPr wrap="square" rtlCol="0">
            <a:spAutoFit/>
          </a:bodyPr>
          <a:lstStyle/>
          <a:p>
            <a:r>
              <a:rPr lang="en-GB" sz="750" dirty="0" smtClean="0"/>
              <a:t>H+Ce67</a:t>
            </a:r>
            <a:endParaRPr lang="en-GB" sz="750" dirty="0"/>
          </a:p>
        </p:txBody>
      </p:sp>
      <p:sp>
        <p:nvSpPr>
          <p:cNvPr id="15" name="TextBox 14"/>
          <p:cNvSpPr txBox="1"/>
          <p:nvPr/>
        </p:nvSpPr>
        <p:spPr>
          <a:xfrm rot="16200000">
            <a:off x="1712859" y="2199159"/>
            <a:ext cx="620852" cy="207749"/>
          </a:xfrm>
          <a:prstGeom prst="rect">
            <a:avLst/>
          </a:prstGeom>
          <a:noFill/>
        </p:spPr>
        <p:txBody>
          <a:bodyPr wrap="square" rtlCol="0">
            <a:spAutoFit/>
          </a:bodyPr>
          <a:lstStyle/>
          <a:p>
            <a:r>
              <a:rPr lang="en-GB" sz="750" dirty="0" smtClean="0"/>
              <a:t>H+Ce1340</a:t>
            </a:r>
            <a:endParaRPr lang="en-GB" sz="750" dirty="0"/>
          </a:p>
        </p:txBody>
      </p:sp>
      <p:sp>
        <p:nvSpPr>
          <p:cNvPr id="16" name="TextBox 15"/>
          <p:cNvSpPr txBox="1"/>
          <p:nvPr/>
        </p:nvSpPr>
        <p:spPr>
          <a:xfrm rot="16200000">
            <a:off x="1877340" y="2248040"/>
            <a:ext cx="515396" cy="215444"/>
          </a:xfrm>
          <a:prstGeom prst="rect">
            <a:avLst/>
          </a:prstGeom>
          <a:noFill/>
        </p:spPr>
        <p:txBody>
          <a:bodyPr wrap="square" rtlCol="0">
            <a:spAutoFit/>
          </a:bodyPr>
          <a:lstStyle/>
          <a:p>
            <a:r>
              <a:rPr lang="en-GB" sz="750" dirty="0" smtClean="0"/>
              <a:t>CTRL</a:t>
            </a:r>
            <a:endParaRPr lang="en-GB" sz="750" dirty="0"/>
          </a:p>
        </p:txBody>
      </p:sp>
      <p:sp>
        <p:nvSpPr>
          <p:cNvPr id="17" name="TextBox 16"/>
          <p:cNvSpPr txBox="1"/>
          <p:nvPr/>
        </p:nvSpPr>
        <p:spPr>
          <a:xfrm rot="16200000">
            <a:off x="1998750" y="2248040"/>
            <a:ext cx="515396" cy="215444"/>
          </a:xfrm>
          <a:prstGeom prst="rect">
            <a:avLst/>
          </a:prstGeom>
          <a:noFill/>
        </p:spPr>
        <p:txBody>
          <a:bodyPr wrap="square" rtlCol="0">
            <a:spAutoFit/>
          </a:bodyPr>
          <a:lstStyle/>
          <a:p>
            <a:r>
              <a:rPr lang="en-GB" sz="750" dirty="0" smtClean="0"/>
              <a:t>HDM</a:t>
            </a:r>
            <a:endParaRPr lang="en-GB" sz="750" dirty="0"/>
          </a:p>
        </p:txBody>
      </p:sp>
      <p:sp>
        <p:nvSpPr>
          <p:cNvPr id="18" name="TextBox 17"/>
          <p:cNvSpPr txBox="1"/>
          <p:nvPr/>
        </p:nvSpPr>
        <p:spPr>
          <a:xfrm rot="16200000">
            <a:off x="2063585" y="2199159"/>
            <a:ext cx="620852" cy="207749"/>
          </a:xfrm>
          <a:prstGeom prst="rect">
            <a:avLst/>
          </a:prstGeom>
          <a:noFill/>
        </p:spPr>
        <p:txBody>
          <a:bodyPr wrap="square" rtlCol="0">
            <a:spAutoFit/>
          </a:bodyPr>
          <a:lstStyle/>
          <a:p>
            <a:r>
              <a:rPr lang="en-GB" sz="750" dirty="0" smtClean="0"/>
              <a:t>H+Ce2.2</a:t>
            </a:r>
            <a:endParaRPr lang="en-GB" sz="750" dirty="0"/>
          </a:p>
        </p:txBody>
      </p:sp>
      <p:sp>
        <p:nvSpPr>
          <p:cNvPr id="19" name="TextBox 18"/>
          <p:cNvSpPr txBox="1"/>
          <p:nvPr/>
        </p:nvSpPr>
        <p:spPr>
          <a:xfrm rot="16200000">
            <a:off x="2177300" y="2199159"/>
            <a:ext cx="620852" cy="207749"/>
          </a:xfrm>
          <a:prstGeom prst="rect">
            <a:avLst/>
          </a:prstGeom>
          <a:noFill/>
        </p:spPr>
        <p:txBody>
          <a:bodyPr wrap="square" rtlCol="0">
            <a:spAutoFit/>
          </a:bodyPr>
          <a:lstStyle/>
          <a:p>
            <a:r>
              <a:rPr lang="en-GB" sz="750" dirty="0" smtClean="0"/>
              <a:t>H+Ce67</a:t>
            </a:r>
            <a:endParaRPr lang="en-GB" sz="750" dirty="0"/>
          </a:p>
        </p:txBody>
      </p:sp>
      <p:sp>
        <p:nvSpPr>
          <p:cNvPr id="20" name="TextBox 19"/>
          <p:cNvSpPr txBox="1"/>
          <p:nvPr/>
        </p:nvSpPr>
        <p:spPr>
          <a:xfrm rot="16200000">
            <a:off x="2291014" y="2199159"/>
            <a:ext cx="620852" cy="207749"/>
          </a:xfrm>
          <a:prstGeom prst="rect">
            <a:avLst/>
          </a:prstGeom>
          <a:noFill/>
        </p:spPr>
        <p:txBody>
          <a:bodyPr wrap="square" rtlCol="0">
            <a:spAutoFit/>
          </a:bodyPr>
          <a:lstStyle/>
          <a:p>
            <a:r>
              <a:rPr lang="en-GB" sz="750" dirty="0" smtClean="0"/>
              <a:t>H+Ce1340</a:t>
            </a:r>
            <a:endParaRPr lang="en-GB" sz="750" dirty="0"/>
          </a:p>
        </p:txBody>
      </p:sp>
      <p:cxnSp>
        <p:nvCxnSpPr>
          <p:cNvPr id="21" name="Straight Connector 20"/>
          <p:cNvCxnSpPr/>
          <p:nvPr/>
        </p:nvCxnSpPr>
        <p:spPr>
          <a:xfrm>
            <a:off x="1542476" y="5195447"/>
            <a:ext cx="50675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123942" y="5195447"/>
            <a:ext cx="50675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70533" y="5173777"/>
            <a:ext cx="437037" cy="207749"/>
          </a:xfrm>
          <a:prstGeom prst="rect">
            <a:avLst/>
          </a:prstGeom>
          <a:noFill/>
        </p:spPr>
        <p:txBody>
          <a:bodyPr wrap="square" rtlCol="0">
            <a:spAutoFit/>
          </a:bodyPr>
          <a:lstStyle/>
          <a:p>
            <a:r>
              <a:rPr lang="en-GB" sz="750" b="1" dirty="0" smtClean="0"/>
              <a:t>24 hrs</a:t>
            </a:r>
            <a:endParaRPr lang="en-GB" sz="750" b="1" dirty="0"/>
          </a:p>
        </p:txBody>
      </p:sp>
      <p:sp>
        <p:nvSpPr>
          <p:cNvPr id="24" name="TextBox 23"/>
          <p:cNvSpPr txBox="1"/>
          <p:nvPr/>
        </p:nvSpPr>
        <p:spPr>
          <a:xfrm>
            <a:off x="2116630" y="5173777"/>
            <a:ext cx="495242" cy="207749"/>
          </a:xfrm>
          <a:prstGeom prst="rect">
            <a:avLst/>
          </a:prstGeom>
          <a:noFill/>
        </p:spPr>
        <p:txBody>
          <a:bodyPr wrap="square" rtlCol="0">
            <a:spAutoFit/>
          </a:bodyPr>
          <a:lstStyle/>
          <a:p>
            <a:r>
              <a:rPr lang="en-GB" sz="750" b="1" dirty="0" smtClean="0"/>
              <a:t>1 Week</a:t>
            </a:r>
            <a:endParaRPr lang="en-GB" sz="750" b="1" dirty="0"/>
          </a:p>
        </p:txBody>
      </p:sp>
      <p:sp>
        <p:nvSpPr>
          <p:cNvPr id="25" name="TextBox 24"/>
          <p:cNvSpPr txBox="1"/>
          <p:nvPr/>
        </p:nvSpPr>
        <p:spPr>
          <a:xfrm>
            <a:off x="1808767" y="2756909"/>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26" name="TextBox 25"/>
          <p:cNvSpPr txBox="1"/>
          <p:nvPr/>
        </p:nvSpPr>
        <p:spPr>
          <a:xfrm>
            <a:off x="2391053" y="3499611"/>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27" name="TextBox 26"/>
          <p:cNvSpPr txBox="1"/>
          <p:nvPr/>
        </p:nvSpPr>
        <p:spPr>
          <a:xfrm>
            <a:off x="1694377" y="3377105"/>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28" name="TextBox 27"/>
          <p:cNvSpPr txBox="1"/>
          <p:nvPr/>
        </p:nvSpPr>
        <p:spPr>
          <a:xfrm>
            <a:off x="2391053" y="3626007"/>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29" name="TextBox 28"/>
          <p:cNvSpPr txBox="1"/>
          <p:nvPr/>
        </p:nvSpPr>
        <p:spPr>
          <a:xfrm>
            <a:off x="2506344" y="3622454"/>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30" name="TextBox 29"/>
          <p:cNvSpPr txBox="1"/>
          <p:nvPr/>
        </p:nvSpPr>
        <p:spPr>
          <a:xfrm>
            <a:off x="2391053" y="3255939"/>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31" name="TextBox 30"/>
          <p:cNvSpPr txBox="1"/>
          <p:nvPr/>
        </p:nvSpPr>
        <p:spPr>
          <a:xfrm>
            <a:off x="2391053" y="3009675"/>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32" name="TextBox 31"/>
          <p:cNvSpPr txBox="1"/>
          <p:nvPr/>
        </p:nvSpPr>
        <p:spPr>
          <a:xfrm>
            <a:off x="2506344" y="3751289"/>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33" name="TextBox 32"/>
          <p:cNvSpPr txBox="1"/>
          <p:nvPr/>
        </p:nvSpPr>
        <p:spPr>
          <a:xfrm>
            <a:off x="2506344" y="2633526"/>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34" name="TextBox 33"/>
          <p:cNvSpPr txBox="1"/>
          <p:nvPr/>
        </p:nvSpPr>
        <p:spPr>
          <a:xfrm>
            <a:off x="1572480" y="4487914"/>
            <a:ext cx="154157" cy="215444"/>
          </a:xfrm>
          <a:prstGeom prst="rect">
            <a:avLst/>
          </a:prstGeom>
          <a:noFill/>
        </p:spPr>
        <p:txBody>
          <a:bodyPr wrap="square" rtlCol="0">
            <a:spAutoFit/>
          </a:bodyPr>
          <a:lstStyle/>
          <a:p>
            <a:r>
              <a:rPr lang="en-GB" sz="800" b="1" dirty="0" smtClean="0">
                <a:solidFill>
                  <a:schemeClr val="bg1"/>
                </a:solidFill>
              </a:rPr>
              <a:t>*</a:t>
            </a:r>
            <a:endParaRPr lang="en-GB" sz="800" b="1" dirty="0">
              <a:solidFill>
                <a:schemeClr val="bg1"/>
              </a:solidFill>
            </a:endParaRPr>
          </a:p>
        </p:txBody>
      </p:sp>
      <p:sp>
        <p:nvSpPr>
          <p:cNvPr id="35" name="TextBox 34"/>
          <p:cNvSpPr txBox="1"/>
          <p:nvPr/>
        </p:nvSpPr>
        <p:spPr>
          <a:xfrm>
            <a:off x="2391053" y="4621640"/>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36" name="TextBox 35"/>
          <p:cNvSpPr txBox="1"/>
          <p:nvPr/>
        </p:nvSpPr>
        <p:spPr>
          <a:xfrm>
            <a:off x="2391053" y="4742025"/>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37" name="TextBox 36"/>
          <p:cNvSpPr txBox="1"/>
          <p:nvPr/>
        </p:nvSpPr>
        <p:spPr>
          <a:xfrm>
            <a:off x="1697539" y="3994331"/>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pic>
        <p:nvPicPr>
          <p:cNvPr id="38" name="Picture 37"/>
          <p:cNvPicPr>
            <a:picLocks noChangeAspect="1"/>
          </p:cNvPicPr>
          <p:nvPr/>
        </p:nvPicPr>
        <p:blipFill rotWithShape="1">
          <a:blip r:embed="rId3" cstate="print">
            <a:extLst>
              <a:ext uri="{28A0092B-C50C-407E-A947-70E740481C1C}">
                <a14:useLocalDpi xmlns:a14="http://schemas.microsoft.com/office/drawing/2010/main" val="0"/>
              </a:ext>
            </a:extLst>
          </a:blip>
          <a:srcRect b="32972"/>
          <a:stretch/>
        </p:blipFill>
        <p:spPr>
          <a:xfrm>
            <a:off x="3306227" y="2560073"/>
            <a:ext cx="1277186" cy="866823"/>
          </a:xfrm>
          <a:prstGeom prst="rect">
            <a:avLst/>
          </a:prstGeom>
        </p:spPr>
      </p:pic>
      <p:sp>
        <p:nvSpPr>
          <p:cNvPr id="39" name="TextBox 38"/>
          <p:cNvSpPr txBox="1"/>
          <p:nvPr/>
        </p:nvSpPr>
        <p:spPr>
          <a:xfrm>
            <a:off x="3755255" y="2457476"/>
            <a:ext cx="444352" cy="215444"/>
          </a:xfrm>
          <a:prstGeom prst="rect">
            <a:avLst/>
          </a:prstGeom>
          <a:noFill/>
        </p:spPr>
        <p:txBody>
          <a:bodyPr wrap="none" rtlCol="0">
            <a:spAutoFit/>
          </a:bodyPr>
          <a:lstStyle/>
          <a:p>
            <a:r>
              <a:rPr lang="en-GB" sz="800" b="1" dirty="0" smtClean="0"/>
              <a:t>CXCL5</a:t>
            </a:r>
            <a:endParaRPr lang="en-GB" sz="800" b="1" dirty="0"/>
          </a:p>
        </p:txBody>
      </p:sp>
      <p:sp>
        <p:nvSpPr>
          <p:cNvPr id="40" name="TextBox 39"/>
          <p:cNvSpPr txBox="1"/>
          <p:nvPr/>
        </p:nvSpPr>
        <p:spPr>
          <a:xfrm>
            <a:off x="5155607" y="2457476"/>
            <a:ext cx="338554" cy="215444"/>
          </a:xfrm>
          <a:prstGeom prst="rect">
            <a:avLst/>
          </a:prstGeom>
          <a:noFill/>
        </p:spPr>
        <p:txBody>
          <a:bodyPr wrap="none" rtlCol="0">
            <a:spAutoFit/>
          </a:bodyPr>
          <a:lstStyle/>
          <a:p>
            <a:r>
              <a:rPr lang="en-GB" sz="800" b="1" dirty="0" smtClean="0"/>
              <a:t>IL-8</a:t>
            </a:r>
            <a:endParaRPr lang="en-GB" sz="800" b="1" dirty="0"/>
          </a:p>
        </p:txBody>
      </p:sp>
      <p:sp>
        <p:nvSpPr>
          <p:cNvPr id="41" name="TextBox 40"/>
          <p:cNvSpPr txBox="1"/>
          <p:nvPr/>
        </p:nvSpPr>
        <p:spPr>
          <a:xfrm>
            <a:off x="3691994" y="3535180"/>
            <a:ext cx="546945" cy="215444"/>
          </a:xfrm>
          <a:prstGeom prst="rect">
            <a:avLst/>
          </a:prstGeom>
          <a:noFill/>
        </p:spPr>
        <p:txBody>
          <a:bodyPr wrap="none" rtlCol="0">
            <a:spAutoFit/>
          </a:bodyPr>
          <a:lstStyle/>
          <a:p>
            <a:r>
              <a:rPr lang="en-GB" sz="800" b="1" dirty="0" smtClean="0"/>
              <a:t>SLC26A4</a:t>
            </a:r>
            <a:endParaRPr lang="en-GB" sz="800" b="1" dirty="0"/>
          </a:p>
        </p:txBody>
      </p:sp>
      <p:sp>
        <p:nvSpPr>
          <p:cNvPr id="42" name="TextBox 41"/>
          <p:cNvSpPr txBox="1"/>
          <p:nvPr/>
        </p:nvSpPr>
        <p:spPr>
          <a:xfrm>
            <a:off x="5107775" y="3535180"/>
            <a:ext cx="450764" cy="215444"/>
          </a:xfrm>
          <a:prstGeom prst="rect">
            <a:avLst/>
          </a:prstGeom>
          <a:noFill/>
        </p:spPr>
        <p:txBody>
          <a:bodyPr wrap="none" rtlCol="0">
            <a:spAutoFit/>
          </a:bodyPr>
          <a:lstStyle/>
          <a:p>
            <a:r>
              <a:rPr lang="en-GB" sz="800" b="1" dirty="0" smtClean="0"/>
              <a:t>CLCA1</a:t>
            </a:r>
            <a:endParaRPr lang="en-GB" sz="800" b="1" dirty="0"/>
          </a:p>
        </p:txBody>
      </p:sp>
      <p:pic>
        <p:nvPicPr>
          <p:cNvPr id="43" name="Picture 42"/>
          <p:cNvPicPr>
            <a:picLocks noChangeAspect="1"/>
          </p:cNvPicPr>
          <p:nvPr/>
        </p:nvPicPr>
        <p:blipFill rotWithShape="1">
          <a:blip r:embed="rId4" cstate="print">
            <a:extLst>
              <a:ext uri="{28A0092B-C50C-407E-A947-70E740481C1C}">
                <a14:useLocalDpi xmlns:a14="http://schemas.microsoft.com/office/drawing/2010/main" val="0"/>
              </a:ext>
            </a:extLst>
          </a:blip>
          <a:srcRect t="1" b="33082"/>
          <a:stretch/>
        </p:blipFill>
        <p:spPr>
          <a:xfrm>
            <a:off x="4672235" y="2564149"/>
            <a:ext cx="1273282" cy="862747"/>
          </a:xfrm>
          <a:prstGeom prst="rect">
            <a:avLst/>
          </a:prstGeom>
        </p:spPr>
      </p:pic>
      <p:pic>
        <p:nvPicPr>
          <p:cNvPr id="44" name="Picture 43"/>
          <p:cNvPicPr>
            <a:picLocks noChangeAspect="1"/>
          </p:cNvPicPr>
          <p:nvPr/>
        </p:nvPicPr>
        <p:blipFill rotWithShape="1">
          <a:blip r:embed="rId5" cstate="print">
            <a:extLst>
              <a:ext uri="{28A0092B-C50C-407E-A947-70E740481C1C}">
                <a14:useLocalDpi xmlns:a14="http://schemas.microsoft.com/office/drawing/2010/main" val="0"/>
              </a:ext>
            </a:extLst>
          </a:blip>
          <a:srcRect t="-1" b="33469"/>
          <a:stretch/>
        </p:blipFill>
        <p:spPr>
          <a:xfrm>
            <a:off x="3286455" y="3662743"/>
            <a:ext cx="1296958" cy="853978"/>
          </a:xfrm>
          <a:prstGeom prst="rect">
            <a:avLst/>
          </a:prstGeom>
        </p:spPr>
      </p:pic>
      <p:pic>
        <p:nvPicPr>
          <p:cNvPr id="45" name="Picture 44"/>
          <p:cNvPicPr>
            <a:picLocks noChangeAspect="1"/>
          </p:cNvPicPr>
          <p:nvPr/>
        </p:nvPicPr>
        <p:blipFill rotWithShape="1">
          <a:blip r:embed="rId6" cstate="print">
            <a:extLst>
              <a:ext uri="{28A0092B-C50C-407E-A947-70E740481C1C}">
                <a14:useLocalDpi xmlns:a14="http://schemas.microsoft.com/office/drawing/2010/main" val="0"/>
              </a:ext>
            </a:extLst>
          </a:blip>
          <a:srcRect b="32929"/>
          <a:stretch/>
        </p:blipFill>
        <p:spPr>
          <a:xfrm>
            <a:off x="4652870" y="3650431"/>
            <a:ext cx="1297725" cy="873952"/>
          </a:xfrm>
          <a:prstGeom prst="rect">
            <a:avLst/>
          </a:prstGeom>
        </p:spPr>
      </p:pic>
      <p:sp>
        <p:nvSpPr>
          <p:cNvPr id="46" name="TextBox 45"/>
          <p:cNvSpPr txBox="1"/>
          <p:nvPr/>
        </p:nvSpPr>
        <p:spPr>
          <a:xfrm rot="16200000">
            <a:off x="2863744" y="2910135"/>
            <a:ext cx="660758" cy="184666"/>
          </a:xfrm>
          <a:prstGeom prst="rect">
            <a:avLst/>
          </a:prstGeom>
          <a:noFill/>
        </p:spPr>
        <p:txBody>
          <a:bodyPr wrap="none" rtlCol="0">
            <a:spAutoFit/>
          </a:bodyPr>
          <a:lstStyle/>
          <a:p>
            <a:r>
              <a:rPr lang="en-GB" sz="600" b="1" dirty="0" smtClean="0">
                <a:cs typeface="Arial" panose="020B0604020202020204" pitchFamily="34" charset="0"/>
              </a:rPr>
              <a:t>mRNA (F.O.C.)</a:t>
            </a:r>
            <a:endParaRPr lang="en-GB" sz="600" b="1" dirty="0">
              <a:cs typeface="Arial" panose="020B0604020202020204" pitchFamily="34" charset="0"/>
            </a:endParaRPr>
          </a:p>
        </p:txBody>
      </p:sp>
      <p:sp>
        <p:nvSpPr>
          <p:cNvPr id="47" name="TextBox 46"/>
          <p:cNvSpPr txBox="1"/>
          <p:nvPr/>
        </p:nvSpPr>
        <p:spPr>
          <a:xfrm>
            <a:off x="3116157" y="4510994"/>
            <a:ext cx="348172" cy="184666"/>
          </a:xfrm>
          <a:prstGeom prst="rect">
            <a:avLst/>
          </a:prstGeom>
          <a:noFill/>
        </p:spPr>
        <p:txBody>
          <a:bodyPr wrap="none" rtlCol="0">
            <a:spAutoFit/>
          </a:bodyPr>
          <a:lstStyle/>
          <a:p>
            <a:r>
              <a:rPr lang="en-GB" sz="600" b="1" dirty="0" smtClean="0">
                <a:cs typeface="Arial" panose="020B0604020202020204" pitchFamily="34" charset="0"/>
              </a:rPr>
              <a:t>HDM</a:t>
            </a:r>
            <a:endParaRPr lang="en-GB" sz="600" b="1" dirty="0">
              <a:cs typeface="Arial" panose="020B0604020202020204" pitchFamily="34" charset="0"/>
            </a:endParaRPr>
          </a:p>
        </p:txBody>
      </p:sp>
      <p:sp>
        <p:nvSpPr>
          <p:cNvPr id="48" name="TextBox 47"/>
          <p:cNvSpPr txBox="1"/>
          <p:nvPr/>
        </p:nvSpPr>
        <p:spPr>
          <a:xfrm>
            <a:off x="3103333" y="4607354"/>
            <a:ext cx="360996" cy="184666"/>
          </a:xfrm>
          <a:prstGeom prst="rect">
            <a:avLst/>
          </a:prstGeom>
          <a:noFill/>
        </p:spPr>
        <p:txBody>
          <a:bodyPr wrap="none" rtlCol="0">
            <a:spAutoFit/>
          </a:bodyPr>
          <a:lstStyle/>
          <a:p>
            <a:r>
              <a:rPr lang="en-GB" sz="600" b="1" dirty="0" smtClean="0">
                <a:cs typeface="Arial" panose="020B0604020202020204" pitchFamily="34" charset="0"/>
              </a:rPr>
              <a:t>Ce2.2</a:t>
            </a:r>
            <a:endParaRPr lang="en-GB" sz="600" b="1" dirty="0">
              <a:cs typeface="Arial" panose="020B0604020202020204" pitchFamily="34" charset="0"/>
            </a:endParaRPr>
          </a:p>
        </p:txBody>
      </p:sp>
      <p:sp>
        <p:nvSpPr>
          <p:cNvPr id="49" name="TextBox 48"/>
          <p:cNvSpPr txBox="1"/>
          <p:nvPr/>
        </p:nvSpPr>
        <p:spPr>
          <a:xfrm>
            <a:off x="3124171" y="4703714"/>
            <a:ext cx="340158" cy="184666"/>
          </a:xfrm>
          <a:prstGeom prst="rect">
            <a:avLst/>
          </a:prstGeom>
          <a:noFill/>
        </p:spPr>
        <p:txBody>
          <a:bodyPr wrap="none" rtlCol="0">
            <a:spAutoFit/>
          </a:bodyPr>
          <a:lstStyle/>
          <a:p>
            <a:r>
              <a:rPr lang="en-GB" sz="600" b="1" dirty="0" smtClean="0">
                <a:cs typeface="Arial" panose="020B0604020202020204" pitchFamily="34" charset="0"/>
              </a:rPr>
              <a:t>Ce67</a:t>
            </a:r>
            <a:endParaRPr lang="en-GB" sz="600" b="1" dirty="0">
              <a:cs typeface="Arial" panose="020B0604020202020204" pitchFamily="34" charset="0"/>
            </a:endParaRPr>
          </a:p>
        </p:txBody>
      </p:sp>
      <p:sp>
        <p:nvSpPr>
          <p:cNvPr id="50" name="TextBox 49"/>
          <p:cNvSpPr txBox="1"/>
          <p:nvPr/>
        </p:nvSpPr>
        <p:spPr>
          <a:xfrm>
            <a:off x="3047227" y="4800075"/>
            <a:ext cx="417102" cy="184666"/>
          </a:xfrm>
          <a:prstGeom prst="rect">
            <a:avLst/>
          </a:prstGeom>
          <a:noFill/>
        </p:spPr>
        <p:txBody>
          <a:bodyPr wrap="none" rtlCol="0">
            <a:spAutoFit/>
          </a:bodyPr>
          <a:lstStyle/>
          <a:p>
            <a:r>
              <a:rPr lang="en-GB" sz="600" b="1" dirty="0" smtClean="0">
                <a:cs typeface="Arial" panose="020B0604020202020204" pitchFamily="34" charset="0"/>
              </a:rPr>
              <a:t>Ce1340</a:t>
            </a:r>
            <a:endParaRPr lang="en-GB" sz="600" b="1" dirty="0">
              <a:cs typeface="Arial" panose="020B0604020202020204" pitchFamily="34" charset="0"/>
            </a:endParaRPr>
          </a:p>
        </p:txBody>
      </p:sp>
      <p:grpSp>
        <p:nvGrpSpPr>
          <p:cNvPr id="51" name="Group 50"/>
          <p:cNvGrpSpPr/>
          <p:nvPr/>
        </p:nvGrpSpPr>
        <p:grpSpPr>
          <a:xfrm>
            <a:off x="3357282" y="4505037"/>
            <a:ext cx="617442" cy="478946"/>
            <a:chOff x="3200464" y="5169531"/>
            <a:chExt cx="617442" cy="478946"/>
          </a:xfrm>
        </p:grpSpPr>
        <p:sp>
          <p:nvSpPr>
            <p:cNvPr id="52" name="TextBox 51"/>
            <p:cNvSpPr txBox="1"/>
            <p:nvPr/>
          </p:nvSpPr>
          <p:spPr>
            <a:xfrm>
              <a:off x="3203155" y="5171655"/>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53" name="TextBox 52"/>
            <p:cNvSpPr txBox="1"/>
            <p:nvPr/>
          </p:nvSpPr>
          <p:spPr>
            <a:xfrm>
              <a:off x="3492719"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54" name="TextBox 53"/>
            <p:cNvSpPr txBox="1"/>
            <p:nvPr/>
          </p:nvSpPr>
          <p:spPr>
            <a:xfrm>
              <a:off x="3594768"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55" name="TextBox 54"/>
            <p:cNvSpPr txBox="1"/>
            <p:nvPr/>
          </p:nvSpPr>
          <p:spPr>
            <a:xfrm>
              <a:off x="3393670"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56" name="TextBox 55"/>
            <p:cNvSpPr txBox="1"/>
            <p:nvPr/>
          </p:nvSpPr>
          <p:spPr>
            <a:xfrm>
              <a:off x="3295568"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57" name="TextBox 56"/>
            <p:cNvSpPr txBox="1"/>
            <p:nvPr/>
          </p:nvSpPr>
          <p:spPr>
            <a:xfrm>
              <a:off x="3202066" y="5269042"/>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58" name="TextBox 57"/>
            <p:cNvSpPr txBox="1"/>
            <p:nvPr/>
          </p:nvSpPr>
          <p:spPr>
            <a:xfrm>
              <a:off x="3598919" y="526691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59" name="TextBox 58"/>
            <p:cNvSpPr txBox="1"/>
            <p:nvPr/>
          </p:nvSpPr>
          <p:spPr>
            <a:xfrm>
              <a:off x="3499490" y="526691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60" name="TextBox 59"/>
            <p:cNvSpPr txBox="1"/>
            <p:nvPr/>
          </p:nvSpPr>
          <p:spPr>
            <a:xfrm>
              <a:off x="3392581" y="5266918"/>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61" name="TextBox 60"/>
            <p:cNvSpPr txBox="1"/>
            <p:nvPr/>
          </p:nvSpPr>
          <p:spPr>
            <a:xfrm>
              <a:off x="3302339" y="526691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62" name="TextBox 61"/>
            <p:cNvSpPr txBox="1"/>
            <p:nvPr/>
          </p:nvSpPr>
          <p:spPr>
            <a:xfrm>
              <a:off x="3202506" y="5363802"/>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63" name="TextBox 62"/>
            <p:cNvSpPr txBox="1"/>
            <p:nvPr/>
          </p:nvSpPr>
          <p:spPr>
            <a:xfrm>
              <a:off x="3599359" y="536167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64" name="TextBox 63"/>
            <p:cNvSpPr txBox="1"/>
            <p:nvPr/>
          </p:nvSpPr>
          <p:spPr>
            <a:xfrm>
              <a:off x="3300159" y="536167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65" name="TextBox 64"/>
            <p:cNvSpPr txBox="1"/>
            <p:nvPr/>
          </p:nvSpPr>
          <p:spPr>
            <a:xfrm>
              <a:off x="3200464" y="5463811"/>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66" name="TextBox 65"/>
            <p:cNvSpPr txBox="1"/>
            <p:nvPr/>
          </p:nvSpPr>
          <p:spPr>
            <a:xfrm>
              <a:off x="3400881" y="536167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67" name="TextBox 66"/>
            <p:cNvSpPr txBox="1"/>
            <p:nvPr/>
          </p:nvSpPr>
          <p:spPr>
            <a:xfrm>
              <a:off x="3592077" y="5461687"/>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68" name="TextBox 67"/>
            <p:cNvSpPr txBox="1"/>
            <p:nvPr/>
          </p:nvSpPr>
          <p:spPr>
            <a:xfrm>
              <a:off x="3500508" y="5461687"/>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69" name="TextBox 68"/>
            <p:cNvSpPr txBox="1"/>
            <p:nvPr/>
          </p:nvSpPr>
          <p:spPr>
            <a:xfrm>
              <a:off x="3398839" y="5461687"/>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70" name="TextBox 69"/>
            <p:cNvSpPr txBox="1"/>
            <p:nvPr/>
          </p:nvSpPr>
          <p:spPr>
            <a:xfrm>
              <a:off x="3298117" y="5461687"/>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71" name="TextBox 70"/>
            <p:cNvSpPr txBox="1"/>
            <p:nvPr/>
          </p:nvSpPr>
          <p:spPr>
            <a:xfrm>
              <a:off x="3492070" y="5361678"/>
              <a:ext cx="223138" cy="184666"/>
            </a:xfrm>
            <a:prstGeom prst="rect">
              <a:avLst/>
            </a:prstGeom>
            <a:noFill/>
          </p:spPr>
          <p:txBody>
            <a:bodyPr wrap="none" rtlCol="0">
              <a:spAutoFit/>
            </a:bodyPr>
            <a:lstStyle/>
            <a:p>
              <a:r>
                <a:rPr lang="en-GB" sz="600" dirty="0">
                  <a:cs typeface="Arial" panose="020B0604020202020204" pitchFamily="34" charset="0"/>
                </a:rPr>
                <a:t>+</a:t>
              </a:r>
            </a:p>
          </p:txBody>
        </p:sp>
      </p:grpSp>
      <p:grpSp>
        <p:nvGrpSpPr>
          <p:cNvPr id="72" name="Group 71"/>
          <p:cNvGrpSpPr/>
          <p:nvPr/>
        </p:nvGrpSpPr>
        <p:grpSpPr>
          <a:xfrm>
            <a:off x="3951178" y="4505037"/>
            <a:ext cx="617442" cy="478946"/>
            <a:chOff x="3200464" y="5169531"/>
            <a:chExt cx="617442" cy="478946"/>
          </a:xfrm>
        </p:grpSpPr>
        <p:sp>
          <p:nvSpPr>
            <p:cNvPr id="73" name="TextBox 72"/>
            <p:cNvSpPr txBox="1"/>
            <p:nvPr/>
          </p:nvSpPr>
          <p:spPr>
            <a:xfrm>
              <a:off x="3203155" y="5171655"/>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74" name="TextBox 73"/>
            <p:cNvSpPr txBox="1"/>
            <p:nvPr/>
          </p:nvSpPr>
          <p:spPr>
            <a:xfrm>
              <a:off x="3492719"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75" name="TextBox 74"/>
            <p:cNvSpPr txBox="1"/>
            <p:nvPr/>
          </p:nvSpPr>
          <p:spPr>
            <a:xfrm>
              <a:off x="3594768"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76" name="TextBox 75"/>
            <p:cNvSpPr txBox="1"/>
            <p:nvPr/>
          </p:nvSpPr>
          <p:spPr>
            <a:xfrm>
              <a:off x="3393670"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77" name="TextBox 76"/>
            <p:cNvSpPr txBox="1"/>
            <p:nvPr/>
          </p:nvSpPr>
          <p:spPr>
            <a:xfrm>
              <a:off x="3295568"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78" name="TextBox 77"/>
            <p:cNvSpPr txBox="1"/>
            <p:nvPr/>
          </p:nvSpPr>
          <p:spPr>
            <a:xfrm>
              <a:off x="3202066" y="5269042"/>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79" name="TextBox 78"/>
            <p:cNvSpPr txBox="1"/>
            <p:nvPr/>
          </p:nvSpPr>
          <p:spPr>
            <a:xfrm>
              <a:off x="3598919" y="526691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80" name="TextBox 79"/>
            <p:cNvSpPr txBox="1"/>
            <p:nvPr/>
          </p:nvSpPr>
          <p:spPr>
            <a:xfrm>
              <a:off x="3499490" y="526691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81" name="TextBox 80"/>
            <p:cNvSpPr txBox="1"/>
            <p:nvPr/>
          </p:nvSpPr>
          <p:spPr>
            <a:xfrm>
              <a:off x="3392581" y="5266918"/>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82" name="TextBox 81"/>
            <p:cNvSpPr txBox="1"/>
            <p:nvPr/>
          </p:nvSpPr>
          <p:spPr>
            <a:xfrm>
              <a:off x="3302339" y="526691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83" name="TextBox 82"/>
            <p:cNvSpPr txBox="1"/>
            <p:nvPr/>
          </p:nvSpPr>
          <p:spPr>
            <a:xfrm>
              <a:off x="3202506" y="5363802"/>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84" name="TextBox 83"/>
            <p:cNvSpPr txBox="1"/>
            <p:nvPr/>
          </p:nvSpPr>
          <p:spPr>
            <a:xfrm>
              <a:off x="3599359" y="536167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85" name="TextBox 84"/>
            <p:cNvSpPr txBox="1"/>
            <p:nvPr/>
          </p:nvSpPr>
          <p:spPr>
            <a:xfrm>
              <a:off x="3300159" y="536167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86" name="TextBox 85"/>
            <p:cNvSpPr txBox="1"/>
            <p:nvPr/>
          </p:nvSpPr>
          <p:spPr>
            <a:xfrm>
              <a:off x="3200464" y="5463811"/>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87" name="TextBox 86"/>
            <p:cNvSpPr txBox="1"/>
            <p:nvPr/>
          </p:nvSpPr>
          <p:spPr>
            <a:xfrm>
              <a:off x="3400881" y="536167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88" name="TextBox 87"/>
            <p:cNvSpPr txBox="1"/>
            <p:nvPr/>
          </p:nvSpPr>
          <p:spPr>
            <a:xfrm>
              <a:off x="3592077" y="5461687"/>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89" name="TextBox 88"/>
            <p:cNvSpPr txBox="1"/>
            <p:nvPr/>
          </p:nvSpPr>
          <p:spPr>
            <a:xfrm>
              <a:off x="3500508" y="5461687"/>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90" name="TextBox 89"/>
            <p:cNvSpPr txBox="1"/>
            <p:nvPr/>
          </p:nvSpPr>
          <p:spPr>
            <a:xfrm>
              <a:off x="3398839" y="5461687"/>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91" name="TextBox 90"/>
            <p:cNvSpPr txBox="1"/>
            <p:nvPr/>
          </p:nvSpPr>
          <p:spPr>
            <a:xfrm>
              <a:off x="3298117" y="5461687"/>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92" name="TextBox 91"/>
            <p:cNvSpPr txBox="1"/>
            <p:nvPr/>
          </p:nvSpPr>
          <p:spPr>
            <a:xfrm>
              <a:off x="3492070" y="5361678"/>
              <a:ext cx="223138" cy="184666"/>
            </a:xfrm>
            <a:prstGeom prst="rect">
              <a:avLst/>
            </a:prstGeom>
            <a:noFill/>
          </p:spPr>
          <p:txBody>
            <a:bodyPr wrap="none" rtlCol="0">
              <a:spAutoFit/>
            </a:bodyPr>
            <a:lstStyle/>
            <a:p>
              <a:r>
                <a:rPr lang="en-GB" sz="600" dirty="0">
                  <a:cs typeface="Arial" panose="020B0604020202020204" pitchFamily="34" charset="0"/>
                </a:rPr>
                <a:t>+</a:t>
              </a:r>
            </a:p>
          </p:txBody>
        </p:sp>
      </p:grpSp>
      <p:grpSp>
        <p:nvGrpSpPr>
          <p:cNvPr id="93" name="Group 92"/>
          <p:cNvGrpSpPr/>
          <p:nvPr/>
        </p:nvGrpSpPr>
        <p:grpSpPr>
          <a:xfrm>
            <a:off x="4723537" y="4505037"/>
            <a:ext cx="617442" cy="478946"/>
            <a:chOff x="3200464" y="5169531"/>
            <a:chExt cx="617442" cy="478946"/>
          </a:xfrm>
        </p:grpSpPr>
        <p:sp>
          <p:nvSpPr>
            <p:cNvPr id="94" name="TextBox 93"/>
            <p:cNvSpPr txBox="1"/>
            <p:nvPr/>
          </p:nvSpPr>
          <p:spPr>
            <a:xfrm>
              <a:off x="3203155" y="5171655"/>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95" name="TextBox 94"/>
            <p:cNvSpPr txBox="1"/>
            <p:nvPr/>
          </p:nvSpPr>
          <p:spPr>
            <a:xfrm>
              <a:off x="3492719"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96" name="TextBox 95"/>
            <p:cNvSpPr txBox="1"/>
            <p:nvPr/>
          </p:nvSpPr>
          <p:spPr>
            <a:xfrm>
              <a:off x="3594768"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97" name="TextBox 96"/>
            <p:cNvSpPr txBox="1"/>
            <p:nvPr/>
          </p:nvSpPr>
          <p:spPr>
            <a:xfrm>
              <a:off x="3393670"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98" name="TextBox 97"/>
            <p:cNvSpPr txBox="1"/>
            <p:nvPr/>
          </p:nvSpPr>
          <p:spPr>
            <a:xfrm>
              <a:off x="3295568"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99" name="TextBox 98"/>
            <p:cNvSpPr txBox="1"/>
            <p:nvPr/>
          </p:nvSpPr>
          <p:spPr>
            <a:xfrm>
              <a:off x="3202066" y="5269042"/>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00" name="TextBox 99"/>
            <p:cNvSpPr txBox="1"/>
            <p:nvPr/>
          </p:nvSpPr>
          <p:spPr>
            <a:xfrm>
              <a:off x="3598919" y="526691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01" name="TextBox 100"/>
            <p:cNvSpPr txBox="1"/>
            <p:nvPr/>
          </p:nvSpPr>
          <p:spPr>
            <a:xfrm>
              <a:off x="3499490" y="526691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02" name="TextBox 101"/>
            <p:cNvSpPr txBox="1"/>
            <p:nvPr/>
          </p:nvSpPr>
          <p:spPr>
            <a:xfrm>
              <a:off x="3392581" y="5266918"/>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103" name="TextBox 102"/>
            <p:cNvSpPr txBox="1"/>
            <p:nvPr/>
          </p:nvSpPr>
          <p:spPr>
            <a:xfrm>
              <a:off x="3302339" y="526691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04" name="TextBox 103"/>
            <p:cNvSpPr txBox="1"/>
            <p:nvPr/>
          </p:nvSpPr>
          <p:spPr>
            <a:xfrm>
              <a:off x="3202506" y="5363802"/>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05" name="TextBox 104"/>
            <p:cNvSpPr txBox="1"/>
            <p:nvPr/>
          </p:nvSpPr>
          <p:spPr>
            <a:xfrm>
              <a:off x="3599359" y="536167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06" name="TextBox 105"/>
            <p:cNvSpPr txBox="1"/>
            <p:nvPr/>
          </p:nvSpPr>
          <p:spPr>
            <a:xfrm>
              <a:off x="3300159" y="536167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07" name="TextBox 106"/>
            <p:cNvSpPr txBox="1"/>
            <p:nvPr/>
          </p:nvSpPr>
          <p:spPr>
            <a:xfrm>
              <a:off x="3200464" y="5463811"/>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08" name="TextBox 107"/>
            <p:cNvSpPr txBox="1"/>
            <p:nvPr/>
          </p:nvSpPr>
          <p:spPr>
            <a:xfrm>
              <a:off x="3400881" y="536167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09" name="TextBox 108"/>
            <p:cNvSpPr txBox="1"/>
            <p:nvPr/>
          </p:nvSpPr>
          <p:spPr>
            <a:xfrm>
              <a:off x="3592077" y="5461687"/>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110" name="TextBox 109"/>
            <p:cNvSpPr txBox="1"/>
            <p:nvPr/>
          </p:nvSpPr>
          <p:spPr>
            <a:xfrm>
              <a:off x="3500508" y="5461687"/>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11" name="TextBox 110"/>
            <p:cNvSpPr txBox="1"/>
            <p:nvPr/>
          </p:nvSpPr>
          <p:spPr>
            <a:xfrm>
              <a:off x="3398839" y="5461687"/>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12" name="TextBox 111"/>
            <p:cNvSpPr txBox="1"/>
            <p:nvPr/>
          </p:nvSpPr>
          <p:spPr>
            <a:xfrm>
              <a:off x="3298117" y="5461687"/>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13" name="TextBox 112"/>
            <p:cNvSpPr txBox="1"/>
            <p:nvPr/>
          </p:nvSpPr>
          <p:spPr>
            <a:xfrm>
              <a:off x="3492070" y="5361678"/>
              <a:ext cx="223138" cy="184666"/>
            </a:xfrm>
            <a:prstGeom prst="rect">
              <a:avLst/>
            </a:prstGeom>
            <a:noFill/>
          </p:spPr>
          <p:txBody>
            <a:bodyPr wrap="none" rtlCol="0">
              <a:spAutoFit/>
            </a:bodyPr>
            <a:lstStyle/>
            <a:p>
              <a:r>
                <a:rPr lang="en-GB" sz="600" dirty="0">
                  <a:cs typeface="Arial" panose="020B0604020202020204" pitchFamily="34" charset="0"/>
                </a:rPr>
                <a:t>+</a:t>
              </a:r>
            </a:p>
          </p:txBody>
        </p:sp>
      </p:grpSp>
      <p:grpSp>
        <p:nvGrpSpPr>
          <p:cNvPr id="114" name="Group 113"/>
          <p:cNvGrpSpPr/>
          <p:nvPr/>
        </p:nvGrpSpPr>
        <p:grpSpPr>
          <a:xfrm>
            <a:off x="5320053" y="4505037"/>
            <a:ext cx="617442" cy="478946"/>
            <a:chOff x="3200464" y="5169531"/>
            <a:chExt cx="617442" cy="478946"/>
          </a:xfrm>
        </p:grpSpPr>
        <p:sp>
          <p:nvSpPr>
            <p:cNvPr id="115" name="TextBox 114"/>
            <p:cNvSpPr txBox="1"/>
            <p:nvPr/>
          </p:nvSpPr>
          <p:spPr>
            <a:xfrm>
              <a:off x="3203155" y="5171655"/>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16" name="TextBox 115"/>
            <p:cNvSpPr txBox="1"/>
            <p:nvPr/>
          </p:nvSpPr>
          <p:spPr>
            <a:xfrm>
              <a:off x="3492719"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117" name="TextBox 116"/>
            <p:cNvSpPr txBox="1"/>
            <p:nvPr/>
          </p:nvSpPr>
          <p:spPr>
            <a:xfrm>
              <a:off x="3594768"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118" name="TextBox 117"/>
            <p:cNvSpPr txBox="1"/>
            <p:nvPr/>
          </p:nvSpPr>
          <p:spPr>
            <a:xfrm>
              <a:off x="3393670"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119" name="TextBox 118"/>
            <p:cNvSpPr txBox="1"/>
            <p:nvPr/>
          </p:nvSpPr>
          <p:spPr>
            <a:xfrm>
              <a:off x="3295568" y="5169531"/>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120" name="TextBox 119"/>
            <p:cNvSpPr txBox="1"/>
            <p:nvPr/>
          </p:nvSpPr>
          <p:spPr>
            <a:xfrm>
              <a:off x="3202066" y="5269042"/>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21" name="TextBox 120"/>
            <p:cNvSpPr txBox="1"/>
            <p:nvPr/>
          </p:nvSpPr>
          <p:spPr>
            <a:xfrm>
              <a:off x="3598919" y="526691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22" name="TextBox 121"/>
            <p:cNvSpPr txBox="1"/>
            <p:nvPr/>
          </p:nvSpPr>
          <p:spPr>
            <a:xfrm>
              <a:off x="3499490" y="526691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23" name="TextBox 122"/>
            <p:cNvSpPr txBox="1"/>
            <p:nvPr/>
          </p:nvSpPr>
          <p:spPr>
            <a:xfrm>
              <a:off x="3392581" y="5266918"/>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124" name="TextBox 123"/>
            <p:cNvSpPr txBox="1"/>
            <p:nvPr/>
          </p:nvSpPr>
          <p:spPr>
            <a:xfrm>
              <a:off x="3302339" y="526691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25" name="TextBox 124"/>
            <p:cNvSpPr txBox="1"/>
            <p:nvPr/>
          </p:nvSpPr>
          <p:spPr>
            <a:xfrm>
              <a:off x="3202506" y="5363802"/>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26" name="TextBox 125"/>
            <p:cNvSpPr txBox="1"/>
            <p:nvPr/>
          </p:nvSpPr>
          <p:spPr>
            <a:xfrm>
              <a:off x="3599359" y="5361678"/>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27" name="TextBox 126"/>
            <p:cNvSpPr txBox="1"/>
            <p:nvPr/>
          </p:nvSpPr>
          <p:spPr>
            <a:xfrm>
              <a:off x="3300159" y="536167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28" name="TextBox 127"/>
            <p:cNvSpPr txBox="1"/>
            <p:nvPr/>
          </p:nvSpPr>
          <p:spPr>
            <a:xfrm>
              <a:off x="3200464" y="5463811"/>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29" name="TextBox 128"/>
            <p:cNvSpPr txBox="1"/>
            <p:nvPr/>
          </p:nvSpPr>
          <p:spPr>
            <a:xfrm>
              <a:off x="3400881" y="5361678"/>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30" name="TextBox 129"/>
            <p:cNvSpPr txBox="1"/>
            <p:nvPr/>
          </p:nvSpPr>
          <p:spPr>
            <a:xfrm>
              <a:off x="3592077" y="5461687"/>
              <a:ext cx="223138" cy="184666"/>
            </a:xfrm>
            <a:prstGeom prst="rect">
              <a:avLst/>
            </a:prstGeom>
            <a:noFill/>
          </p:spPr>
          <p:txBody>
            <a:bodyPr wrap="none" rtlCol="0">
              <a:spAutoFit/>
            </a:bodyPr>
            <a:lstStyle/>
            <a:p>
              <a:r>
                <a:rPr lang="en-GB" sz="600" dirty="0">
                  <a:cs typeface="Arial" panose="020B0604020202020204" pitchFamily="34" charset="0"/>
                </a:rPr>
                <a:t>+</a:t>
              </a:r>
            </a:p>
          </p:txBody>
        </p:sp>
        <p:sp>
          <p:nvSpPr>
            <p:cNvPr id="131" name="TextBox 130"/>
            <p:cNvSpPr txBox="1"/>
            <p:nvPr/>
          </p:nvSpPr>
          <p:spPr>
            <a:xfrm>
              <a:off x="3500508" y="5461687"/>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32" name="TextBox 131"/>
            <p:cNvSpPr txBox="1"/>
            <p:nvPr/>
          </p:nvSpPr>
          <p:spPr>
            <a:xfrm>
              <a:off x="3398839" y="5461687"/>
              <a:ext cx="208711" cy="184666"/>
            </a:xfrm>
            <a:prstGeom prst="rect">
              <a:avLst/>
            </a:prstGeom>
            <a:noFill/>
          </p:spPr>
          <p:txBody>
            <a:bodyPr wrap="none" rtlCol="0">
              <a:spAutoFit/>
            </a:bodyPr>
            <a:lstStyle/>
            <a:p>
              <a:r>
                <a:rPr lang="en-GB" sz="600" dirty="0">
                  <a:cs typeface="Arial" panose="020B0604020202020204" pitchFamily="34" charset="0"/>
                </a:rPr>
                <a:t>-</a:t>
              </a:r>
            </a:p>
          </p:txBody>
        </p:sp>
        <p:sp>
          <p:nvSpPr>
            <p:cNvPr id="133" name="TextBox 132"/>
            <p:cNvSpPr txBox="1"/>
            <p:nvPr/>
          </p:nvSpPr>
          <p:spPr>
            <a:xfrm>
              <a:off x="3298117" y="5461687"/>
              <a:ext cx="208711" cy="184666"/>
            </a:xfrm>
            <a:prstGeom prst="rect">
              <a:avLst/>
            </a:prstGeom>
            <a:noFill/>
          </p:spPr>
          <p:txBody>
            <a:bodyPr wrap="none" rtlCol="0">
              <a:spAutoFit/>
            </a:bodyPr>
            <a:lstStyle/>
            <a:p>
              <a:r>
                <a:rPr lang="en-GB" sz="600" dirty="0" smtClean="0">
                  <a:cs typeface="Arial" panose="020B0604020202020204" pitchFamily="34" charset="0"/>
                </a:rPr>
                <a:t>-</a:t>
              </a:r>
              <a:endParaRPr lang="en-GB" sz="600" dirty="0">
                <a:cs typeface="Arial" panose="020B0604020202020204" pitchFamily="34" charset="0"/>
              </a:endParaRPr>
            </a:p>
          </p:txBody>
        </p:sp>
        <p:sp>
          <p:nvSpPr>
            <p:cNvPr id="134" name="TextBox 133"/>
            <p:cNvSpPr txBox="1"/>
            <p:nvPr/>
          </p:nvSpPr>
          <p:spPr>
            <a:xfrm>
              <a:off x="3492070" y="5361678"/>
              <a:ext cx="223138" cy="184666"/>
            </a:xfrm>
            <a:prstGeom prst="rect">
              <a:avLst/>
            </a:prstGeom>
            <a:noFill/>
          </p:spPr>
          <p:txBody>
            <a:bodyPr wrap="none" rtlCol="0">
              <a:spAutoFit/>
            </a:bodyPr>
            <a:lstStyle/>
            <a:p>
              <a:r>
                <a:rPr lang="en-GB" sz="600" dirty="0">
                  <a:cs typeface="Arial" panose="020B0604020202020204" pitchFamily="34" charset="0"/>
                </a:rPr>
                <a:t>+</a:t>
              </a:r>
            </a:p>
          </p:txBody>
        </p:sp>
      </p:grpSp>
      <p:sp>
        <p:nvSpPr>
          <p:cNvPr id="135" name="TextBox 134"/>
          <p:cNvSpPr txBox="1"/>
          <p:nvPr/>
        </p:nvSpPr>
        <p:spPr>
          <a:xfrm rot="16200000">
            <a:off x="2863743" y="3960827"/>
            <a:ext cx="660758" cy="184666"/>
          </a:xfrm>
          <a:prstGeom prst="rect">
            <a:avLst/>
          </a:prstGeom>
          <a:noFill/>
        </p:spPr>
        <p:txBody>
          <a:bodyPr wrap="none" rtlCol="0">
            <a:spAutoFit/>
          </a:bodyPr>
          <a:lstStyle/>
          <a:p>
            <a:r>
              <a:rPr lang="en-GB" sz="600" b="1" dirty="0" smtClean="0">
                <a:cs typeface="Arial" panose="020B0604020202020204" pitchFamily="34" charset="0"/>
              </a:rPr>
              <a:t>mRNA (F.O.C.)</a:t>
            </a:r>
            <a:endParaRPr lang="en-GB" sz="600" b="1" dirty="0">
              <a:cs typeface="Arial" panose="020B0604020202020204" pitchFamily="34" charset="0"/>
            </a:endParaRPr>
          </a:p>
        </p:txBody>
      </p:sp>
      <p:sp>
        <p:nvSpPr>
          <p:cNvPr id="136" name="TextBox 135"/>
          <p:cNvSpPr txBox="1"/>
          <p:nvPr/>
        </p:nvSpPr>
        <p:spPr>
          <a:xfrm>
            <a:off x="1810776" y="4986787"/>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137" name="TextBox 136"/>
          <p:cNvSpPr txBox="1"/>
          <p:nvPr/>
        </p:nvSpPr>
        <p:spPr>
          <a:xfrm>
            <a:off x="2391053" y="4983495"/>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138" name="TextBox 137"/>
          <p:cNvSpPr txBox="1"/>
          <p:nvPr/>
        </p:nvSpPr>
        <p:spPr>
          <a:xfrm>
            <a:off x="2506344" y="3501657"/>
            <a:ext cx="154157" cy="184666"/>
          </a:xfrm>
          <a:prstGeom prst="rect">
            <a:avLst/>
          </a:prstGeom>
          <a:noFill/>
        </p:spPr>
        <p:txBody>
          <a:bodyPr wrap="square" rtlCol="0">
            <a:spAutoFit/>
          </a:bodyPr>
          <a:lstStyle/>
          <a:p>
            <a:r>
              <a:rPr lang="en-GB" sz="600" b="1" dirty="0" smtClean="0">
                <a:solidFill>
                  <a:schemeClr val="bg1"/>
                </a:solidFill>
              </a:rPr>
              <a:t>#</a:t>
            </a:r>
            <a:endParaRPr lang="en-GB" sz="600" b="1" dirty="0">
              <a:solidFill>
                <a:schemeClr val="bg1"/>
              </a:solidFill>
            </a:endParaRPr>
          </a:p>
        </p:txBody>
      </p:sp>
      <p:sp>
        <p:nvSpPr>
          <p:cNvPr id="139" name="TextBox 138"/>
          <p:cNvSpPr txBox="1"/>
          <p:nvPr/>
        </p:nvSpPr>
        <p:spPr>
          <a:xfrm>
            <a:off x="868536" y="2035340"/>
            <a:ext cx="343107" cy="307777"/>
          </a:xfrm>
          <a:prstGeom prst="rect">
            <a:avLst/>
          </a:prstGeom>
          <a:noFill/>
        </p:spPr>
        <p:txBody>
          <a:bodyPr wrap="none" rtlCol="0">
            <a:spAutoFit/>
          </a:bodyPr>
          <a:lstStyle/>
          <a:p>
            <a:r>
              <a:rPr lang="en-GB" sz="1400" b="1" dirty="0" smtClean="0"/>
              <a:t>A.</a:t>
            </a:r>
            <a:endParaRPr lang="en-GB" sz="1400" b="1" dirty="0"/>
          </a:p>
        </p:txBody>
      </p:sp>
      <p:sp>
        <p:nvSpPr>
          <p:cNvPr id="140" name="TextBox 139"/>
          <p:cNvSpPr txBox="1"/>
          <p:nvPr/>
        </p:nvSpPr>
        <p:spPr>
          <a:xfrm>
            <a:off x="2907877" y="2035340"/>
            <a:ext cx="333746" cy="307777"/>
          </a:xfrm>
          <a:prstGeom prst="rect">
            <a:avLst/>
          </a:prstGeom>
          <a:noFill/>
        </p:spPr>
        <p:txBody>
          <a:bodyPr wrap="none" rtlCol="0">
            <a:spAutoFit/>
          </a:bodyPr>
          <a:lstStyle/>
          <a:p>
            <a:r>
              <a:rPr lang="en-GB" sz="1400" b="1" dirty="0"/>
              <a:t>B</a:t>
            </a:r>
            <a:r>
              <a:rPr lang="en-GB" sz="1400" b="1" dirty="0" smtClean="0"/>
              <a:t>.</a:t>
            </a:r>
            <a:endParaRPr lang="en-GB" sz="1400" b="1" dirty="0"/>
          </a:p>
        </p:txBody>
      </p:sp>
      <p:sp>
        <p:nvSpPr>
          <p:cNvPr id="141" name="TextBox 140"/>
          <p:cNvSpPr txBox="1"/>
          <p:nvPr/>
        </p:nvSpPr>
        <p:spPr>
          <a:xfrm>
            <a:off x="4278540" y="3662743"/>
            <a:ext cx="117484" cy="184666"/>
          </a:xfrm>
          <a:prstGeom prst="rect">
            <a:avLst/>
          </a:prstGeom>
          <a:noFill/>
        </p:spPr>
        <p:txBody>
          <a:bodyPr wrap="square" rtlCol="0">
            <a:spAutoFit/>
          </a:bodyPr>
          <a:lstStyle/>
          <a:p>
            <a:r>
              <a:rPr lang="en-GB" sz="600" b="1" dirty="0" smtClean="0"/>
              <a:t>#</a:t>
            </a:r>
            <a:endParaRPr lang="en-GB" sz="600" b="1" dirty="0"/>
          </a:p>
        </p:txBody>
      </p:sp>
      <p:sp>
        <p:nvSpPr>
          <p:cNvPr id="142" name="TextBox 141"/>
          <p:cNvSpPr txBox="1"/>
          <p:nvPr/>
        </p:nvSpPr>
        <p:spPr>
          <a:xfrm>
            <a:off x="4381029" y="3659677"/>
            <a:ext cx="117484" cy="184666"/>
          </a:xfrm>
          <a:prstGeom prst="rect">
            <a:avLst/>
          </a:prstGeom>
          <a:noFill/>
        </p:spPr>
        <p:txBody>
          <a:bodyPr wrap="square" rtlCol="0">
            <a:spAutoFit/>
          </a:bodyPr>
          <a:lstStyle/>
          <a:p>
            <a:r>
              <a:rPr lang="en-GB" sz="600" b="1" dirty="0" smtClean="0"/>
              <a:t>#</a:t>
            </a:r>
            <a:endParaRPr lang="en-GB" sz="600" b="1" dirty="0"/>
          </a:p>
        </p:txBody>
      </p:sp>
      <p:sp>
        <p:nvSpPr>
          <p:cNvPr id="143" name="TextBox 142"/>
          <p:cNvSpPr txBox="1"/>
          <p:nvPr/>
        </p:nvSpPr>
        <p:spPr>
          <a:xfrm>
            <a:off x="5648966" y="3668674"/>
            <a:ext cx="117484" cy="184666"/>
          </a:xfrm>
          <a:prstGeom prst="rect">
            <a:avLst/>
          </a:prstGeom>
          <a:noFill/>
        </p:spPr>
        <p:txBody>
          <a:bodyPr wrap="square" rtlCol="0">
            <a:spAutoFit/>
          </a:bodyPr>
          <a:lstStyle/>
          <a:p>
            <a:r>
              <a:rPr lang="en-GB" sz="600" b="1" dirty="0" smtClean="0"/>
              <a:t>#</a:t>
            </a:r>
            <a:endParaRPr lang="en-GB" sz="600" b="1" dirty="0"/>
          </a:p>
        </p:txBody>
      </p:sp>
      <p:sp>
        <p:nvSpPr>
          <p:cNvPr id="144" name="TextBox 143"/>
          <p:cNvSpPr txBox="1"/>
          <p:nvPr/>
        </p:nvSpPr>
        <p:spPr>
          <a:xfrm>
            <a:off x="5747355" y="3628708"/>
            <a:ext cx="117484" cy="184666"/>
          </a:xfrm>
          <a:prstGeom prst="rect">
            <a:avLst/>
          </a:prstGeom>
          <a:noFill/>
        </p:spPr>
        <p:txBody>
          <a:bodyPr wrap="square" rtlCol="0">
            <a:spAutoFit/>
          </a:bodyPr>
          <a:lstStyle/>
          <a:p>
            <a:r>
              <a:rPr lang="en-GB" sz="600" b="1" dirty="0" smtClean="0"/>
              <a:t>#</a:t>
            </a:r>
            <a:endParaRPr lang="en-GB" sz="600" b="1" dirty="0"/>
          </a:p>
        </p:txBody>
      </p:sp>
      <p:sp>
        <p:nvSpPr>
          <p:cNvPr id="145" name="TextBox 144"/>
          <p:cNvSpPr txBox="1"/>
          <p:nvPr/>
        </p:nvSpPr>
        <p:spPr>
          <a:xfrm>
            <a:off x="5743993" y="2705720"/>
            <a:ext cx="117484" cy="184666"/>
          </a:xfrm>
          <a:prstGeom prst="rect">
            <a:avLst/>
          </a:prstGeom>
          <a:noFill/>
        </p:spPr>
        <p:txBody>
          <a:bodyPr wrap="square" rtlCol="0">
            <a:spAutoFit/>
          </a:bodyPr>
          <a:lstStyle/>
          <a:p>
            <a:r>
              <a:rPr lang="en-GB" sz="600" b="1" dirty="0" smtClean="0"/>
              <a:t>#</a:t>
            </a:r>
            <a:endParaRPr lang="en-GB" sz="600" b="1" dirty="0"/>
          </a:p>
        </p:txBody>
      </p:sp>
      <p:cxnSp>
        <p:nvCxnSpPr>
          <p:cNvPr id="146" name="Straight Connector 145"/>
          <p:cNvCxnSpPr/>
          <p:nvPr/>
        </p:nvCxnSpPr>
        <p:spPr>
          <a:xfrm>
            <a:off x="3429161" y="4980917"/>
            <a:ext cx="46085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4023273" y="4980917"/>
            <a:ext cx="46085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8" name="TextBox 147"/>
          <p:cNvSpPr txBox="1"/>
          <p:nvPr/>
        </p:nvSpPr>
        <p:spPr>
          <a:xfrm>
            <a:off x="3454677" y="4959247"/>
            <a:ext cx="397452" cy="184666"/>
          </a:xfrm>
          <a:prstGeom prst="rect">
            <a:avLst/>
          </a:prstGeom>
          <a:noFill/>
        </p:spPr>
        <p:txBody>
          <a:bodyPr wrap="square" rtlCol="0">
            <a:spAutoFit/>
          </a:bodyPr>
          <a:lstStyle/>
          <a:p>
            <a:r>
              <a:rPr lang="en-GB" sz="600" b="1" dirty="0" smtClean="0"/>
              <a:t>24 hrs</a:t>
            </a:r>
            <a:endParaRPr lang="en-GB" sz="600" b="1" dirty="0"/>
          </a:p>
        </p:txBody>
      </p:sp>
      <p:sp>
        <p:nvSpPr>
          <p:cNvPr id="149" name="TextBox 148"/>
          <p:cNvSpPr txBox="1"/>
          <p:nvPr/>
        </p:nvSpPr>
        <p:spPr>
          <a:xfrm>
            <a:off x="4016623" y="4959247"/>
            <a:ext cx="450385" cy="184666"/>
          </a:xfrm>
          <a:prstGeom prst="rect">
            <a:avLst/>
          </a:prstGeom>
          <a:noFill/>
        </p:spPr>
        <p:txBody>
          <a:bodyPr wrap="square" rtlCol="0">
            <a:spAutoFit/>
          </a:bodyPr>
          <a:lstStyle/>
          <a:p>
            <a:r>
              <a:rPr lang="en-GB" sz="600" b="1" dirty="0" smtClean="0"/>
              <a:t>1 Week</a:t>
            </a:r>
            <a:endParaRPr lang="en-GB" sz="600" b="1" dirty="0"/>
          </a:p>
        </p:txBody>
      </p:sp>
      <p:cxnSp>
        <p:nvCxnSpPr>
          <p:cNvPr id="150" name="Straight Connector 149"/>
          <p:cNvCxnSpPr/>
          <p:nvPr/>
        </p:nvCxnSpPr>
        <p:spPr>
          <a:xfrm>
            <a:off x="4797530" y="4980917"/>
            <a:ext cx="46085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5391642" y="4980917"/>
            <a:ext cx="46085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52" name="TextBox 151"/>
          <p:cNvSpPr txBox="1"/>
          <p:nvPr/>
        </p:nvSpPr>
        <p:spPr>
          <a:xfrm>
            <a:off x="4823046" y="4959247"/>
            <a:ext cx="397452" cy="184666"/>
          </a:xfrm>
          <a:prstGeom prst="rect">
            <a:avLst/>
          </a:prstGeom>
          <a:noFill/>
        </p:spPr>
        <p:txBody>
          <a:bodyPr wrap="square" rtlCol="0">
            <a:spAutoFit/>
          </a:bodyPr>
          <a:lstStyle/>
          <a:p>
            <a:r>
              <a:rPr lang="en-GB" sz="600" b="1" dirty="0" smtClean="0"/>
              <a:t>24 hrs</a:t>
            </a:r>
            <a:endParaRPr lang="en-GB" sz="600" b="1" dirty="0"/>
          </a:p>
        </p:txBody>
      </p:sp>
      <p:sp>
        <p:nvSpPr>
          <p:cNvPr id="153" name="TextBox 152"/>
          <p:cNvSpPr txBox="1"/>
          <p:nvPr/>
        </p:nvSpPr>
        <p:spPr>
          <a:xfrm>
            <a:off x="5384992" y="4959247"/>
            <a:ext cx="450385" cy="184666"/>
          </a:xfrm>
          <a:prstGeom prst="rect">
            <a:avLst/>
          </a:prstGeom>
          <a:noFill/>
        </p:spPr>
        <p:txBody>
          <a:bodyPr wrap="square" rtlCol="0">
            <a:spAutoFit/>
          </a:bodyPr>
          <a:lstStyle/>
          <a:p>
            <a:r>
              <a:rPr lang="en-GB" sz="600" b="1" dirty="0" smtClean="0"/>
              <a:t>1 Week</a:t>
            </a:r>
            <a:endParaRPr lang="en-GB" sz="600" b="1" dirty="0"/>
          </a:p>
        </p:txBody>
      </p:sp>
      <p:grpSp>
        <p:nvGrpSpPr>
          <p:cNvPr id="154" name="Group 153"/>
          <p:cNvGrpSpPr/>
          <p:nvPr/>
        </p:nvGrpSpPr>
        <p:grpSpPr>
          <a:xfrm>
            <a:off x="2096827" y="5457677"/>
            <a:ext cx="599425" cy="175887"/>
            <a:chOff x="2277158" y="3323670"/>
            <a:chExt cx="599425" cy="175887"/>
          </a:xfrm>
        </p:grpSpPr>
        <p:sp>
          <p:nvSpPr>
            <p:cNvPr id="155" name="Rectangle 154"/>
            <p:cNvSpPr>
              <a:spLocks noChangeArrowheads="1"/>
            </p:cNvSpPr>
            <p:nvPr/>
          </p:nvSpPr>
          <p:spPr bwMode="auto">
            <a:xfrm>
              <a:off x="2277158" y="3407224"/>
              <a:ext cx="136256"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600" b="1" dirty="0" smtClean="0">
                  <a:solidFill>
                    <a:srgbClr val="000000"/>
                  </a:solidFill>
                </a:rPr>
                <a:t>22.5</a:t>
              </a:r>
              <a:endParaRPr kumimoji="0" lang="en-US" sz="600" b="1" i="0" u="none" strike="noStrike" cap="none" normalizeH="0" baseline="0" dirty="0" smtClean="0">
                <a:ln>
                  <a:noFill/>
                </a:ln>
                <a:solidFill>
                  <a:schemeClr val="tx1"/>
                </a:solidFill>
                <a:effectLst/>
              </a:endParaRPr>
            </a:p>
          </p:txBody>
        </p:sp>
        <p:sp>
          <p:nvSpPr>
            <p:cNvPr id="156" name="Rectangle 15"/>
            <p:cNvSpPr>
              <a:spLocks noChangeArrowheads="1"/>
            </p:cNvSpPr>
            <p:nvPr/>
          </p:nvSpPr>
          <p:spPr bwMode="auto">
            <a:xfrm>
              <a:off x="2743886" y="3407224"/>
              <a:ext cx="132697" cy="9233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600" b="1" dirty="0" smtClean="0">
                  <a:solidFill>
                    <a:srgbClr val="000000"/>
                  </a:solidFill>
                </a:rPr>
                <a:t>0.5</a:t>
              </a:r>
              <a:endParaRPr kumimoji="0" lang="en-US" sz="600" b="1" i="0" u="none" strike="noStrike" cap="none" normalizeH="0" baseline="0" dirty="0" smtClean="0">
                <a:ln>
                  <a:noFill/>
                </a:ln>
                <a:solidFill>
                  <a:schemeClr val="tx1"/>
                </a:solidFill>
                <a:effectLst/>
              </a:endParaRPr>
            </a:p>
          </p:txBody>
        </p:sp>
        <p:pic>
          <p:nvPicPr>
            <p:cNvPr id="157" name="Picture 29"/>
            <p:cNvPicPr>
              <a:picLocks noChangeAspect="1" noChangeArrowheads="1"/>
            </p:cNvPicPr>
            <p:nvPr/>
          </p:nvPicPr>
          <p:blipFill>
            <a:blip r:embed="rId7"/>
            <a:srcRect/>
            <a:stretch>
              <a:fillRect/>
            </a:stretch>
          </p:blipFill>
          <p:spPr bwMode="auto">
            <a:xfrm>
              <a:off x="2330130" y="3323670"/>
              <a:ext cx="472270" cy="64998"/>
            </a:xfrm>
            <a:prstGeom prst="rect">
              <a:avLst/>
            </a:prstGeom>
            <a:noFill/>
            <a:ln w="9525">
              <a:noFill/>
              <a:miter lim="800000"/>
              <a:headEnd/>
              <a:tailEnd/>
            </a:ln>
          </p:spPr>
        </p:pic>
        <p:sp>
          <p:nvSpPr>
            <p:cNvPr id="158" name="Rectangle 13"/>
            <p:cNvSpPr>
              <a:spLocks noChangeArrowheads="1"/>
            </p:cNvSpPr>
            <p:nvPr/>
          </p:nvSpPr>
          <p:spPr bwMode="auto">
            <a:xfrm>
              <a:off x="2551571" y="3407224"/>
              <a:ext cx="38472" cy="923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600" b="1" dirty="0">
                  <a:solidFill>
                    <a:srgbClr val="000000"/>
                  </a:solidFill>
                </a:rPr>
                <a:t>1</a:t>
              </a:r>
              <a:endParaRPr kumimoji="0" lang="en-US" sz="600" b="1" i="0" u="none" strike="noStrike" cap="none" normalizeH="0" baseline="0" dirty="0" smtClean="0">
                <a:ln>
                  <a:noFill/>
                </a:ln>
                <a:solidFill>
                  <a:schemeClr val="tx1"/>
                </a:solidFill>
                <a:effectLst/>
              </a:endParaRPr>
            </a:p>
          </p:txBody>
        </p:sp>
      </p:grpSp>
      <p:sp>
        <p:nvSpPr>
          <p:cNvPr id="159" name="Rectangle 13"/>
          <p:cNvSpPr>
            <a:spLocks noChangeArrowheads="1"/>
          </p:cNvSpPr>
          <p:nvPr/>
        </p:nvSpPr>
        <p:spPr bwMode="auto">
          <a:xfrm>
            <a:off x="1510653" y="5442823"/>
            <a:ext cx="558825"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600" b="1" dirty="0" smtClean="0">
                <a:solidFill>
                  <a:srgbClr val="000000"/>
                </a:solidFill>
              </a:rPr>
              <a:t>Expression </a:t>
            </a:r>
            <a:endParaRPr lang="en-US" sz="600" b="1" dirty="0" smtClean="0">
              <a:solidFill>
                <a:srgbClr val="000000"/>
              </a:solidFill>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sz="600" b="1" dirty="0" smtClean="0">
                <a:solidFill>
                  <a:srgbClr val="000000"/>
                </a:solidFill>
              </a:rPr>
              <a:t>(Fold Change)</a:t>
            </a:r>
            <a:endParaRPr kumimoji="0" lang="en-US" sz="600" b="1"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3428222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47346</TotalTime>
  <Words>551</Words>
  <Application>Microsoft Office PowerPoint</Application>
  <PresentationFormat>A4 Paper (210x297 mm)</PresentationFormat>
  <Paragraphs>174</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Leonard</dc:creator>
  <cp:lastModifiedBy>Martin Leonard</cp:lastModifiedBy>
  <cp:revision>599</cp:revision>
  <cp:lastPrinted>2017-11-29T11:09:48Z</cp:lastPrinted>
  <dcterms:created xsi:type="dcterms:W3CDTF">2015-06-04T14:11:13Z</dcterms:created>
  <dcterms:modified xsi:type="dcterms:W3CDTF">2018-04-10T14:07:08Z</dcterms:modified>
</cp:coreProperties>
</file>