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9" r:id="rId2"/>
    <p:sldId id="270" r:id="rId3"/>
    <p:sldId id="277" r:id="rId4"/>
    <p:sldId id="272" r:id="rId5"/>
    <p:sldId id="276" r:id="rId6"/>
    <p:sldId id="274" r:id="rId7"/>
  </p:sldIdLst>
  <p:sldSz cx="6858000" cy="9906000" type="A4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47" d="100"/>
          <a:sy n="47" d="100"/>
        </p:scale>
        <p:origin x="2382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-3688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zhao:Downloads:&#32961;&#36843;&#22788;&#29702;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zhao:&#36213;&#28487;&#30007;D&#30424;20141016:&#23398;&#20064;&#21450;&#23398;&#21382;&#30456;&#20851;:2010-&#19996;&#21271;&#26519;&#19994;&#22823;&#23398;:2010-2016&#30740;&#31350;&#29983;:201310&#21508;&#24180;&#20195;&#31181;&#23376;&#20648;&#34255;&#34507;&#30333;:&#21407;&#22987;&#25968;&#2545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891638253804299"/>
          <c:y val="7.3876320242148394E-2"/>
          <c:w val="0.67485243120201799"/>
          <c:h val="0.78682196278479799"/>
        </c:manualLayout>
      </c:layout>
      <c:barChart>
        <c:barDir val="col"/>
        <c:grouping val="clustered"/>
        <c:varyColors val="0"/>
        <c:ser>
          <c:idx val="0"/>
          <c:order val="0"/>
          <c:spPr>
            <a:ln>
              <a:solidFill>
                <a:schemeClr val="accent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Sheet1!$D$104:$D$107</c:f>
                <c:numCache>
                  <c:formatCode>General</c:formatCode>
                  <c:ptCount val="4"/>
                  <c:pt idx="0">
                    <c:v>5</c:v>
                  </c:pt>
                  <c:pt idx="1">
                    <c:v>4</c:v>
                  </c:pt>
                  <c:pt idx="2">
                    <c:v>4</c:v>
                  </c:pt>
                  <c:pt idx="3">
                    <c:v>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Sheet1!$B$104:$B$107</c:f>
              <c:strCache>
                <c:ptCount val="4"/>
                <c:pt idx="0">
                  <c:v>Col-0</c:v>
                </c:pt>
                <c:pt idx="1">
                  <c:v>mag2-1</c:v>
                </c:pt>
                <c:pt idx="2">
                  <c:v>mip3-1</c:v>
                </c:pt>
                <c:pt idx="3">
                  <c:v>mag2-1 mip3-1</c:v>
                </c:pt>
              </c:strCache>
            </c:strRef>
          </c:cat>
          <c:val>
            <c:numRef>
              <c:f>Sheet1!$C$104:$C$107</c:f>
              <c:numCache>
                <c:formatCode>General</c:formatCode>
                <c:ptCount val="4"/>
                <c:pt idx="0">
                  <c:v>27.5</c:v>
                </c:pt>
                <c:pt idx="1">
                  <c:v>24</c:v>
                </c:pt>
                <c:pt idx="2">
                  <c:v>25</c:v>
                </c:pt>
                <c:pt idx="3">
                  <c:v>19.5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C4-48A3-B2A2-83AB6DE1B0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5768968"/>
        <c:axId val="2123467976"/>
      </c:barChart>
      <c:catAx>
        <c:axId val="212576896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123467976"/>
        <c:crosses val="autoZero"/>
        <c:auto val="1"/>
        <c:lblAlgn val="ctr"/>
        <c:lblOffset val="100"/>
        <c:noMultiLvlLbl val="0"/>
      </c:catAx>
      <c:valAx>
        <c:axId val="2123467976"/>
        <c:scaling>
          <c:orientation val="minMax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altLang="zh-CN" sz="1400" b="1" dirty="0"/>
                  <a:t>Plant Height</a:t>
                </a:r>
                <a:r>
                  <a:rPr lang="en-US" altLang="zh-CN" sz="1400" b="1" baseline="0" dirty="0"/>
                  <a:t> </a:t>
                </a:r>
                <a:r>
                  <a:rPr lang="en-US" altLang="zh-CN" sz="1400" b="1" dirty="0"/>
                  <a:t>(cm)</a:t>
                </a:r>
                <a:endParaRPr lang="zh-CN" altLang="en-US" sz="1400" b="1" dirty="0"/>
              </a:p>
            </c:rich>
          </c:tx>
          <c:layout>
            <c:manualLayout>
              <c:xMode val="edge"/>
              <c:yMode val="edge"/>
              <c:x val="5.1402186899970503E-2"/>
              <c:y val="0.229429637075077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zh-CN"/>
          </a:p>
        </c:txPr>
        <c:crossAx val="2125768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566985854811307E-2"/>
          <c:y val="5.5842698447809799E-2"/>
          <c:w val="0.77392265120097004"/>
          <c:h val="0.785210608135761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Sheet1!$K$37</c:f>
              <c:strCache>
                <c:ptCount val="1"/>
                <c:pt idx="0">
                  <c:v>62 months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Sheet1!$L$45:$O$45</c:f>
                <c:numCache>
                  <c:formatCode>General</c:formatCode>
                  <c:ptCount val="4"/>
                  <c:pt idx="0">
                    <c:v>3.5</c:v>
                  </c:pt>
                  <c:pt idx="1">
                    <c:v>2</c:v>
                  </c:pt>
                  <c:pt idx="2">
                    <c:v>0.4</c:v>
                  </c:pt>
                  <c:pt idx="3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Sheet1!$L$36:$O$36</c:f>
              <c:strCache>
                <c:ptCount val="4"/>
                <c:pt idx="0">
                  <c:v>Col-0</c:v>
                </c:pt>
                <c:pt idx="1">
                  <c:v>mag2-1</c:v>
                </c:pt>
                <c:pt idx="2">
                  <c:v>mip3-1</c:v>
                </c:pt>
                <c:pt idx="3">
                  <c:v>mag2-1 mip3-1</c:v>
                </c:pt>
              </c:strCache>
            </c:strRef>
          </c:cat>
          <c:val>
            <c:numRef>
              <c:f>Sheet1!$L$37:$O$37</c:f>
              <c:numCache>
                <c:formatCode>0%</c:formatCode>
                <c:ptCount val="4"/>
                <c:pt idx="0">
                  <c:v>81.5</c:v>
                </c:pt>
                <c:pt idx="1">
                  <c:v>28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A0-49CD-933A-5DE8EC527537}"/>
            </c:ext>
          </c:extLst>
        </c:ser>
        <c:ser>
          <c:idx val="1"/>
          <c:order val="1"/>
          <c:tx>
            <c:strRef>
              <c:f>Sheet1!$K$38</c:f>
              <c:strCache>
                <c:ptCount val="1"/>
                <c:pt idx="0">
                  <c:v>50 months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Sheet1!$L$46:$O$46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</c:v>
                  </c:pt>
                  <c:pt idx="2">
                    <c:v>2</c:v>
                  </c:pt>
                  <c:pt idx="3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Sheet1!$L$36:$O$36</c:f>
              <c:strCache>
                <c:ptCount val="4"/>
                <c:pt idx="0">
                  <c:v>Col-0</c:v>
                </c:pt>
                <c:pt idx="1">
                  <c:v>mag2-1</c:v>
                </c:pt>
                <c:pt idx="2">
                  <c:v>mip3-1</c:v>
                </c:pt>
                <c:pt idx="3">
                  <c:v>mag2-1 mip3-1</c:v>
                </c:pt>
              </c:strCache>
            </c:strRef>
          </c:cat>
          <c:val>
            <c:numRef>
              <c:f>Sheet1!$L$38:$O$38</c:f>
              <c:numCache>
                <c:formatCode>0%</c:formatCode>
                <c:ptCount val="4"/>
                <c:pt idx="0">
                  <c:v>89.5</c:v>
                </c:pt>
                <c:pt idx="1">
                  <c:v>0.15</c:v>
                </c:pt>
                <c:pt idx="2">
                  <c:v>21.5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A0-49CD-933A-5DE8EC527537}"/>
            </c:ext>
          </c:extLst>
        </c:ser>
        <c:ser>
          <c:idx val="2"/>
          <c:order val="2"/>
          <c:tx>
            <c:strRef>
              <c:f>Sheet1!$K$39</c:f>
              <c:strCache>
                <c:ptCount val="1"/>
                <c:pt idx="0">
                  <c:v>37 months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Sheet1!$L$47:$O$47</c:f>
                <c:numCache>
                  <c:formatCode>General</c:formatCode>
                  <c:ptCount val="4"/>
                  <c:pt idx="0">
                    <c:v>1</c:v>
                  </c:pt>
                  <c:pt idx="1">
                    <c:v>0.5</c:v>
                  </c:pt>
                  <c:pt idx="2">
                    <c:v>5</c:v>
                  </c:pt>
                  <c:pt idx="3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Sheet1!$L$36:$O$36</c:f>
              <c:strCache>
                <c:ptCount val="4"/>
                <c:pt idx="0">
                  <c:v>Col-0</c:v>
                </c:pt>
                <c:pt idx="1">
                  <c:v>mag2-1</c:v>
                </c:pt>
                <c:pt idx="2">
                  <c:v>mip3-1</c:v>
                </c:pt>
                <c:pt idx="3">
                  <c:v>mag2-1 mip3-1</c:v>
                </c:pt>
              </c:strCache>
            </c:strRef>
          </c:cat>
          <c:val>
            <c:numRef>
              <c:f>Sheet1!$L$39:$O$39</c:f>
              <c:numCache>
                <c:formatCode>0%</c:formatCode>
                <c:ptCount val="4"/>
                <c:pt idx="0">
                  <c:v>95.5</c:v>
                </c:pt>
                <c:pt idx="1">
                  <c:v>30.5</c:v>
                </c:pt>
                <c:pt idx="2">
                  <c:v>52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A0-49CD-933A-5DE8EC527537}"/>
            </c:ext>
          </c:extLst>
        </c:ser>
        <c:ser>
          <c:idx val="3"/>
          <c:order val="3"/>
          <c:tx>
            <c:strRef>
              <c:f>Sheet1!$K$40</c:f>
              <c:strCache>
                <c:ptCount val="1"/>
                <c:pt idx="0">
                  <c:v>26 months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Sheet1!$L$48:$O$48</c:f>
                <c:numCache>
                  <c:formatCode>General</c:formatCode>
                  <c:ptCount val="4"/>
                  <c:pt idx="0">
                    <c:v>0.5</c:v>
                  </c:pt>
                  <c:pt idx="1">
                    <c:v>3</c:v>
                  </c:pt>
                  <c:pt idx="2">
                    <c:v>2</c:v>
                  </c:pt>
                  <c:pt idx="3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Sheet1!$L$36:$O$36</c:f>
              <c:strCache>
                <c:ptCount val="4"/>
                <c:pt idx="0">
                  <c:v>Col-0</c:v>
                </c:pt>
                <c:pt idx="1">
                  <c:v>mag2-1</c:v>
                </c:pt>
                <c:pt idx="2">
                  <c:v>mip3-1</c:v>
                </c:pt>
                <c:pt idx="3">
                  <c:v>mag2-1 mip3-1</c:v>
                </c:pt>
              </c:strCache>
            </c:strRef>
          </c:cat>
          <c:val>
            <c:numRef>
              <c:f>Sheet1!$L$40:$O$40</c:f>
              <c:numCache>
                <c:formatCode>0%</c:formatCode>
                <c:ptCount val="4"/>
                <c:pt idx="0">
                  <c:v>98</c:v>
                </c:pt>
                <c:pt idx="1">
                  <c:v>63</c:v>
                </c:pt>
                <c:pt idx="2">
                  <c:v>96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A0-49CD-933A-5DE8EC527537}"/>
            </c:ext>
          </c:extLst>
        </c:ser>
        <c:ser>
          <c:idx val="4"/>
          <c:order val="4"/>
          <c:tx>
            <c:strRef>
              <c:f>Sheet1!$K$41</c:f>
              <c:strCache>
                <c:ptCount val="1"/>
                <c:pt idx="0">
                  <c:v>16 months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Sheet1!$L$49:$O$49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</c:v>
                  </c:pt>
                  <c:pt idx="2">
                    <c:v>2.5000000000000022</c:v>
                  </c:pt>
                  <c:pt idx="3">
                    <c:v>1.0000000000000011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Sheet1!$L$36:$O$36</c:f>
              <c:strCache>
                <c:ptCount val="4"/>
                <c:pt idx="0">
                  <c:v>Col-0</c:v>
                </c:pt>
                <c:pt idx="1">
                  <c:v>mag2-1</c:v>
                </c:pt>
                <c:pt idx="2">
                  <c:v>mip3-1</c:v>
                </c:pt>
                <c:pt idx="3">
                  <c:v>mag2-1 mip3-1</c:v>
                </c:pt>
              </c:strCache>
            </c:strRef>
          </c:cat>
          <c:val>
            <c:numRef>
              <c:f>Sheet1!$L$41:$O$41</c:f>
              <c:numCache>
                <c:formatCode>0%</c:formatCode>
                <c:ptCount val="4"/>
                <c:pt idx="0">
                  <c:v>100</c:v>
                </c:pt>
                <c:pt idx="1">
                  <c:v>81</c:v>
                </c:pt>
                <c:pt idx="2">
                  <c:v>97.5</c:v>
                </c:pt>
                <c:pt idx="3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A0-49CD-933A-5DE8EC527537}"/>
            </c:ext>
          </c:extLst>
        </c:ser>
        <c:ser>
          <c:idx val="5"/>
          <c:order val="5"/>
          <c:tx>
            <c:strRef>
              <c:f>Sheet1!$K$42</c:f>
              <c:strCache>
                <c:ptCount val="1"/>
                <c:pt idx="0">
                  <c:v>3 months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Sheet1!$L$50:$O$50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</c:v>
                  </c:pt>
                  <c:pt idx="2">
                    <c:v>0</c:v>
                  </c:pt>
                  <c:pt idx="3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Sheet1!$L$36:$O$36</c:f>
              <c:strCache>
                <c:ptCount val="4"/>
                <c:pt idx="0">
                  <c:v>Col-0</c:v>
                </c:pt>
                <c:pt idx="1">
                  <c:v>mag2-1</c:v>
                </c:pt>
                <c:pt idx="2">
                  <c:v>mip3-1</c:v>
                </c:pt>
                <c:pt idx="3">
                  <c:v>mag2-1 mip3-1</c:v>
                </c:pt>
              </c:strCache>
            </c:strRef>
          </c:cat>
          <c:val>
            <c:numRef>
              <c:f>Sheet1!$L$42:$O$42</c:f>
              <c:numCache>
                <c:formatCode>0%</c:formatCode>
                <c:ptCount val="4"/>
                <c:pt idx="0">
                  <c:v>100</c:v>
                </c:pt>
                <c:pt idx="1">
                  <c:v>96</c:v>
                </c:pt>
                <c:pt idx="2">
                  <c:v>100</c:v>
                </c:pt>
                <c:pt idx="3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DA0-49CD-933A-5DE8EC5275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7361336"/>
        <c:axId val="2124572376"/>
      </c:barChart>
      <c:catAx>
        <c:axId val="2127361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i="1"/>
            </a:pPr>
            <a:endParaRPr lang="zh-CN"/>
          </a:p>
        </c:txPr>
        <c:crossAx val="2124572376"/>
        <c:crosses val="autoZero"/>
        <c:auto val="1"/>
        <c:lblAlgn val="ctr"/>
        <c:lblOffset val="100"/>
        <c:noMultiLvlLbl val="0"/>
      </c:catAx>
      <c:valAx>
        <c:axId val="2124572376"/>
        <c:scaling>
          <c:orientation val="minMax"/>
          <c:max val="100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altLang="zh-CN" sz="1400" b="1" i="0" baseline="0" dirty="0">
                    <a:effectLst/>
                  </a:rPr>
                  <a:t>Green Cotyledon (%) </a:t>
                </a:r>
                <a:endParaRPr lang="en-US" altLang="zh-CN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4.14438078308759E-3"/>
              <c:y val="0.15950702027119201"/>
            </c:manualLayout>
          </c:layout>
          <c:overlay val="0"/>
        </c:title>
        <c:numFmt formatCode="#,##0_);[Red]\(#,##0\)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zh-CN"/>
          </a:p>
        </c:txPr>
        <c:crossAx val="2127361336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87127177219622498"/>
          <c:y val="0.10079764701337"/>
          <c:w val="0.118838117057897"/>
          <c:h val="0.73609637138528405"/>
        </c:manualLayout>
      </c:layout>
      <c:overlay val="0"/>
      <c:txPr>
        <a:bodyPr/>
        <a:lstStyle/>
        <a:p>
          <a:pPr>
            <a:defRPr sz="1000"/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b="1"/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0.13531</cdr:x>
      <cdr:y>0.86734</cdr:y>
    </cdr:from>
    <cdr:to>
      <cdr:x>0.24635</cdr:x>
      <cdr:y>0.97409</cdr:y>
    </cdr:to>
    <cdr:sp macro="" textlink="">
      <cdr:nvSpPr>
        <cdr:cNvPr id="2" name="文本框 1">
          <a:extLst xmlns:a="http://schemas.openxmlformats.org/drawingml/2006/main">
            <a:ext uri="{FF2B5EF4-FFF2-40B4-BE49-F238E27FC236}">
              <a16:creationId xmlns:a16="http://schemas.microsoft.com/office/drawing/2014/main" id="{03846782-F6E5-4ADA-B153-36FA392F387A}"/>
            </a:ext>
          </a:extLst>
        </cdr:cNvPr>
        <cdr:cNvSpPr txBox="1"/>
      </cdr:nvSpPr>
      <cdr:spPr>
        <a:xfrm xmlns:a="http://schemas.openxmlformats.org/drawingml/2006/main">
          <a:off x="886677" y="2250669"/>
          <a:ext cx="727615" cy="276999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zh-CN" sz="1200" b="1" dirty="0"/>
            <a:t>Col-0</a:t>
          </a:r>
          <a:endParaRPr lang="en-US" altLang="zh-CN" sz="1200" b="1" i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0C6E4-CBCA-8B4B-B158-C8750DAED68D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1381F-0BBC-574A-9F3C-DC966C76163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4109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1381F-0BBC-574A-9F3C-DC966C761637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29874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438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03976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8273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5546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87962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73943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7574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18243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311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11151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54414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46D7B-02ED-4B42-9F72-44F22F0D6D66}" type="datetimeFigureOut">
              <a:rPr kumimoji="1" lang="zh-CN" altLang="en-US" smtClean="0"/>
              <a:t>2018/5/10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C219E-0130-B249-975F-BBC6BB1D8B0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536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>
            <a:extLst>
              <a:ext uri="{FF2B5EF4-FFF2-40B4-BE49-F238E27FC236}">
                <a16:creationId xmlns:a16="http://schemas.microsoft.com/office/drawing/2014/main" id="{9E321EE3-23DF-4281-967F-B0B6BE5CEC17}"/>
              </a:ext>
            </a:extLst>
          </p:cNvPr>
          <p:cNvGrpSpPr/>
          <p:nvPr/>
        </p:nvGrpSpPr>
        <p:grpSpPr>
          <a:xfrm>
            <a:off x="189166" y="1115954"/>
            <a:ext cx="3255833" cy="2881896"/>
            <a:chOff x="5638386" y="327961"/>
            <a:chExt cx="2840748" cy="2524548"/>
          </a:xfrm>
        </p:grpSpPr>
        <p:pic>
          <p:nvPicPr>
            <p:cNvPr id="4" name="Picture 3" descr="C:\Documents and Settings\z\桌面\20120830酵母双杂交 004_副本.jpg">
              <a:extLst>
                <a:ext uri="{FF2B5EF4-FFF2-40B4-BE49-F238E27FC236}">
                  <a16:creationId xmlns:a16="http://schemas.microsoft.com/office/drawing/2014/main" id="{48C98BE4-5E94-48FC-913D-234D86C103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09649" y="993041"/>
              <a:ext cx="2042711" cy="185946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5" name="TextBox 167">
              <a:extLst>
                <a:ext uri="{FF2B5EF4-FFF2-40B4-BE49-F238E27FC236}">
                  <a16:creationId xmlns:a16="http://schemas.microsoft.com/office/drawing/2014/main" id="{987C927D-B3F3-498A-A3C7-E25415C5D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028564">
              <a:off x="6097817" y="346165"/>
              <a:ext cx="1438902" cy="268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b="1" dirty="0"/>
                <a:t>Col-0</a:t>
              </a:r>
              <a:endParaRPr lang="zh-CN" altLang="en-US" sz="1400" b="1" dirty="0"/>
            </a:p>
          </p:txBody>
        </p:sp>
        <p:sp>
          <p:nvSpPr>
            <p:cNvPr id="6" name="TextBox 168">
              <a:extLst>
                <a:ext uri="{FF2B5EF4-FFF2-40B4-BE49-F238E27FC236}">
                  <a16:creationId xmlns:a16="http://schemas.microsoft.com/office/drawing/2014/main" id="{6540DED3-5824-4AB4-9C5E-D0407E0F7E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028564">
              <a:off x="6537612" y="344491"/>
              <a:ext cx="1438902" cy="268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b="1" i="1" dirty="0"/>
                <a:t>mag2-1</a:t>
              </a:r>
              <a:endParaRPr lang="zh-CN" altLang="en-US" sz="1400" b="1" i="1" dirty="0"/>
            </a:p>
          </p:txBody>
        </p:sp>
        <p:sp>
          <p:nvSpPr>
            <p:cNvPr id="7" name="TextBox 171">
              <a:extLst>
                <a:ext uri="{FF2B5EF4-FFF2-40B4-BE49-F238E27FC236}">
                  <a16:creationId xmlns:a16="http://schemas.microsoft.com/office/drawing/2014/main" id="{55701A42-B26F-4BA8-AC01-F8B3509BFA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028564">
              <a:off x="7040232" y="327961"/>
              <a:ext cx="1438902" cy="268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b="1" i="1" dirty="0"/>
                <a:t>mip3-1</a:t>
              </a:r>
              <a:endParaRPr lang="zh-CN" altLang="en-US" sz="1400" b="1" i="1" dirty="0"/>
            </a:p>
          </p:txBody>
        </p:sp>
        <p:sp>
          <p:nvSpPr>
            <p:cNvPr id="8" name="TextBox 172">
              <a:extLst>
                <a:ext uri="{FF2B5EF4-FFF2-40B4-BE49-F238E27FC236}">
                  <a16:creationId xmlns:a16="http://schemas.microsoft.com/office/drawing/2014/main" id="{291B1A40-B9CD-48D8-BFB0-52DDC4A28E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028564">
              <a:off x="5638386" y="344491"/>
              <a:ext cx="1438902" cy="268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b="1" i="1" dirty="0"/>
                <a:t>mag2-1</a:t>
              </a:r>
              <a:r>
                <a:rPr lang="en-US" altLang="zh-CN" sz="1400" b="1" dirty="0"/>
                <a:t> </a:t>
              </a:r>
              <a:r>
                <a:rPr lang="en-US" altLang="zh-CN" sz="1400" b="1" i="1" dirty="0"/>
                <a:t>mip3-1</a:t>
              </a:r>
              <a:endParaRPr lang="zh-CN" altLang="en-US" sz="1400" b="1" i="1" dirty="0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A4B02536-4C85-4E1F-B53C-505F30EACD29}"/>
              </a:ext>
            </a:extLst>
          </p:cNvPr>
          <p:cNvGrpSpPr/>
          <p:nvPr/>
        </p:nvGrpSpPr>
        <p:grpSpPr>
          <a:xfrm>
            <a:off x="2910605" y="1269239"/>
            <a:ext cx="3546946" cy="3052569"/>
            <a:chOff x="2758205" y="1280592"/>
            <a:chExt cx="3546946" cy="3052569"/>
          </a:xfrm>
        </p:grpSpPr>
        <p:grpSp>
          <p:nvGrpSpPr>
            <p:cNvPr id="24" name="组合 31">
              <a:extLst>
                <a:ext uri="{FF2B5EF4-FFF2-40B4-BE49-F238E27FC236}">
                  <a16:creationId xmlns:a16="http://schemas.microsoft.com/office/drawing/2014/main" id="{6DDF9C19-B7FA-4842-89D4-4866F34DAF17}"/>
                </a:ext>
              </a:extLst>
            </p:cNvPr>
            <p:cNvGrpSpPr/>
            <p:nvPr/>
          </p:nvGrpSpPr>
          <p:grpSpPr>
            <a:xfrm>
              <a:off x="2758205" y="1280592"/>
              <a:ext cx="3546946" cy="3052569"/>
              <a:chOff x="4710248" y="2025943"/>
              <a:chExt cx="4077066" cy="4025629"/>
            </a:xfrm>
          </p:grpSpPr>
          <p:graphicFrame>
            <p:nvGraphicFramePr>
              <p:cNvPr id="28" name="图表 27">
                <a:extLst>
                  <a:ext uri="{FF2B5EF4-FFF2-40B4-BE49-F238E27FC236}">
                    <a16:creationId xmlns:a16="http://schemas.microsoft.com/office/drawing/2014/main" id="{DF2C4043-14CE-40A2-90A7-E402C63104C2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4710248" y="2557516"/>
              <a:ext cx="3706068" cy="349405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9" name="TextBox 167">
                <a:extLst>
                  <a:ext uri="{FF2B5EF4-FFF2-40B4-BE49-F238E27FC236}">
                    <a16:creationId xmlns:a16="http://schemas.microsoft.com/office/drawing/2014/main" id="{A0433B80-0CE0-4720-9F95-CAA16F7259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979859">
                <a:off x="5485524" y="2264483"/>
                <a:ext cx="97860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dirty="0"/>
                  <a:t>Col-0</a:t>
                </a:r>
                <a:endParaRPr lang="zh-CN" altLang="en-US" sz="1400" b="1" dirty="0"/>
              </a:p>
            </p:txBody>
          </p:sp>
          <p:sp>
            <p:nvSpPr>
              <p:cNvPr id="30" name="TextBox 168">
                <a:extLst>
                  <a:ext uri="{FF2B5EF4-FFF2-40B4-BE49-F238E27FC236}">
                    <a16:creationId xmlns:a16="http://schemas.microsoft.com/office/drawing/2014/main" id="{B677E960-7D08-4342-ABDE-9924E4C62D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979859">
                <a:off x="6025404" y="2204121"/>
                <a:ext cx="1143751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i="1" dirty="0"/>
                  <a:t>mag2-1</a:t>
                </a:r>
                <a:endParaRPr lang="zh-CN" altLang="en-US" sz="1400" b="1" i="1" dirty="0"/>
              </a:p>
            </p:txBody>
          </p:sp>
          <p:sp>
            <p:nvSpPr>
              <p:cNvPr id="31" name="TextBox 171">
                <a:extLst>
                  <a:ext uri="{FF2B5EF4-FFF2-40B4-BE49-F238E27FC236}">
                    <a16:creationId xmlns:a16="http://schemas.microsoft.com/office/drawing/2014/main" id="{517C4DFB-5EFF-490B-B45A-4EE2AC67CF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979859">
                <a:off x="6630646" y="2239740"/>
                <a:ext cx="104058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i="1" dirty="0"/>
                  <a:t>mip3-1</a:t>
                </a:r>
                <a:endParaRPr lang="zh-CN" altLang="en-US" sz="1400" b="1" i="1" dirty="0"/>
              </a:p>
            </p:txBody>
          </p:sp>
          <p:sp>
            <p:nvSpPr>
              <p:cNvPr id="32" name="TextBox 172">
                <a:extLst>
                  <a:ext uri="{FF2B5EF4-FFF2-40B4-BE49-F238E27FC236}">
                    <a16:creationId xmlns:a16="http://schemas.microsoft.com/office/drawing/2014/main" id="{E5EB4166-0FF9-46A6-8D67-063C256130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979859">
                <a:off x="7102718" y="2025943"/>
                <a:ext cx="168459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i="1" dirty="0"/>
                  <a:t>mag2-1</a:t>
                </a:r>
                <a:r>
                  <a:rPr lang="en-US" altLang="zh-CN" sz="1400" b="1" dirty="0"/>
                  <a:t> </a:t>
                </a:r>
                <a:r>
                  <a:rPr lang="en-US" altLang="zh-CN" sz="1400" b="1" i="1" dirty="0"/>
                  <a:t>mip3-1</a:t>
                </a:r>
                <a:endParaRPr lang="zh-CN" altLang="en-US" sz="1400" b="1" i="1" dirty="0"/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84B14394-894A-4B42-BE3D-6E549EF6FA32}"/>
                </a:ext>
              </a:extLst>
            </p:cNvPr>
            <p:cNvGrpSpPr/>
            <p:nvPr/>
          </p:nvGrpSpPr>
          <p:grpSpPr>
            <a:xfrm>
              <a:off x="5177512" y="2453040"/>
              <a:ext cx="304302" cy="231720"/>
              <a:chOff x="5177512" y="2453040"/>
              <a:chExt cx="304302" cy="231720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5A51254-CAD6-40AB-9D37-C525495214C4}"/>
                  </a:ext>
                </a:extLst>
              </p:cNvPr>
              <p:cNvSpPr txBox="1"/>
              <p:nvPr/>
            </p:nvSpPr>
            <p:spPr>
              <a:xfrm>
                <a:off x="5177512" y="2453040"/>
                <a:ext cx="23318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900" b="1" dirty="0">
                    <a:latin typeface="华文琥珀"/>
                    <a:ea typeface="华文琥珀"/>
                    <a:cs typeface="华文琥珀"/>
                  </a:rPr>
                  <a:t>＊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C450A6F0-C118-41C5-AA1E-6649E8E7F874}"/>
                  </a:ext>
                </a:extLst>
              </p:cNvPr>
              <p:cNvSpPr txBox="1"/>
              <p:nvPr/>
            </p:nvSpPr>
            <p:spPr>
              <a:xfrm>
                <a:off x="5248632" y="2453928"/>
                <a:ext cx="23318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900" b="1" dirty="0">
                    <a:latin typeface="华文琥珀"/>
                    <a:ea typeface="华文琥珀"/>
                    <a:cs typeface="华文琥珀"/>
                  </a:rPr>
                  <a:t>＊</a:t>
                </a:r>
              </a:p>
            </p:txBody>
          </p:sp>
        </p:grpSp>
      </p:grpSp>
      <p:sp>
        <p:nvSpPr>
          <p:cNvPr id="33" name="TextBox 6">
            <a:extLst>
              <a:ext uri="{FF2B5EF4-FFF2-40B4-BE49-F238E27FC236}">
                <a16:creationId xmlns:a16="http://schemas.microsoft.com/office/drawing/2014/main" id="{277384D8-57EF-4D33-905F-0E2FEA5FBC22}"/>
              </a:ext>
            </a:extLst>
          </p:cNvPr>
          <p:cNvSpPr txBox="1"/>
          <p:nvPr/>
        </p:nvSpPr>
        <p:spPr>
          <a:xfrm>
            <a:off x="299310" y="4398428"/>
            <a:ext cx="5728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60-day-old plants and plant height statistics.</a:t>
            </a:r>
            <a:endParaRPr lang="zh-CN" altLang="zh-C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3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03A59FD1-2A22-47EC-875E-17D0DEB7B0CD}"/>
              </a:ext>
            </a:extLst>
          </p:cNvPr>
          <p:cNvGrpSpPr/>
          <p:nvPr/>
        </p:nvGrpSpPr>
        <p:grpSpPr>
          <a:xfrm>
            <a:off x="152636" y="1424608"/>
            <a:ext cx="6552728" cy="2594914"/>
            <a:chOff x="152636" y="1424608"/>
            <a:chExt cx="6552728" cy="2594914"/>
          </a:xfrm>
        </p:grpSpPr>
        <p:grpSp>
          <p:nvGrpSpPr>
            <p:cNvPr id="5" name="组合 6">
              <a:extLst>
                <a:ext uri="{FF2B5EF4-FFF2-40B4-BE49-F238E27FC236}">
                  <a16:creationId xmlns:a16="http://schemas.microsoft.com/office/drawing/2014/main" id="{DF002F5A-FDE4-4716-94BE-16192CBBA233}"/>
                </a:ext>
              </a:extLst>
            </p:cNvPr>
            <p:cNvGrpSpPr/>
            <p:nvPr/>
          </p:nvGrpSpPr>
          <p:grpSpPr>
            <a:xfrm>
              <a:off x="152636" y="1424608"/>
              <a:ext cx="6552728" cy="2594914"/>
              <a:chOff x="2985457" y="3429000"/>
              <a:chExt cx="7704666" cy="2880181"/>
            </a:xfrm>
          </p:grpSpPr>
          <p:graphicFrame>
            <p:nvGraphicFramePr>
              <p:cNvPr id="6" name="图表 5">
                <a:extLst>
                  <a:ext uri="{FF2B5EF4-FFF2-40B4-BE49-F238E27FC236}">
                    <a16:creationId xmlns:a16="http://schemas.microsoft.com/office/drawing/2014/main" id="{A6C73C28-9C57-4765-B654-A05A22F30D69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2985457" y="3429000"/>
              <a:ext cx="7704666" cy="288018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65B286E-DD88-4CBC-9554-50C49A8F4DA6}"/>
                  </a:ext>
                </a:extLst>
              </p:cNvPr>
              <p:cNvSpPr txBox="1"/>
              <p:nvPr/>
            </p:nvSpPr>
            <p:spPr>
              <a:xfrm>
                <a:off x="8209998" y="5599196"/>
                <a:ext cx="1033281" cy="3074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200" b="1" dirty="0"/>
                  <a:t>#  #  #</a:t>
                </a:r>
                <a:endParaRPr kumimoji="1" lang="zh-CN" altLang="en-US" sz="1200" b="1" dirty="0"/>
              </a:p>
            </p:txBody>
          </p:sp>
        </p:grp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C194DEA7-013C-4E97-8D03-6AEB05C68943}"/>
                </a:ext>
              </a:extLst>
            </p:cNvPr>
            <p:cNvGrpSpPr/>
            <p:nvPr/>
          </p:nvGrpSpPr>
          <p:grpSpPr>
            <a:xfrm>
              <a:off x="806232" y="1434768"/>
              <a:ext cx="4715433" cy="2225352"/>
              <a:chOff x="806232" y="1434768"/>
              <a:chExt cx="4715433" cy="2225352"/>
            </a:xfrm>
          </p:grpSpPr>
          <p:grpSp>
            <p:nvGrpSpPr>
              <p:cNvPr id="8" name="组 147">
                <a:extLst>
                  <a:ext uri="{FF2B5EF4-FFF2-40B4-BE49-F238E27FC236}">
                    <a16:creationId xmlns:a16="http://schemas.microsoft.com/office/drawing/2014/main" id="{6AF88A34-00D7-460B-9E67-D0E8636F2E73}"/>
                  </a:ext>
                </a:extLst>
              </p:cNvPr>
              <p:cNvGrpSpPr/>
              <p:nvPr/>
            </p:nvGrpSpPr>
            <p:grpSpPr>
              <a:xfrm>
                <a:off x="888400" y="1611264"/>
                <a:ext cx="348770" cy="234096"/>
                <a:chOff x="3544585" y="951388"/>
                <a:chExt cx="348770" cy="234096"/>
              </a:xfrm>
            </p:grpSpPr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B8A69914-1B3B-4CE1-8C6D-28478AA19640}"/>
                    </a:ext>
                  </a:extLst>
                </p:cNvPr>
                <p:cNvSpPr txBox="1"/>
                <p:nvPr/>
              </p:nvSpPr>
              <p:spPr>
                <a:xfrm>
                  <a:off x="3681060" y="951388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9C26AB3F-7388-4758-B5EC-AB5DE6EE315A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40DCCD03-0875-4B8C-A0DE-4EA32FBE83FA}"/>
                    </a:ext>
                  </a:extLst>
                </p:cNvPr>
                <p:cNvSpPr txBox="1"/>
                <p:nvPr/>
              </p:nvSpPr>
              <p:spPr>
                <a:xfrm>
                  <a:off x="3544585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  <p:grpSp>
            <p:nvGrpSpPr>
              <p:cNvPr id="12" name="组 147">
                <a:extLst>
                  <a:ext uri="{FF2B5EF4-FFF2-40B4-BE49-F238E27FC236}">
                    <a16:creationId xmlns:a16="http://schemas.microsoft.com/office/drawing/2014/main" id="{EF3EE9B0-4B44-4BF4-92CE-E7430046C58D}"/>
                  </a:ext>
                </a:extLst>
              </p:cNvPr>
              <p:cNvGrpSpPr/>
              <p:nvPr/>
            </p:nvGrpSpPr>
            <p:grpSpPr>
              <a:xfrm>
                <a:off x="2544244" y="2085088"/>
                <a:ext cx="276762" cy="234096"/>
                <a:chOff x="3616593" y="951388"/>
                <a:chExt cx="276762" cy="234096"/>
              </a:xfrm>
            </p:grpSpPr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id="{0B68287A-207E-49B8-B83C-3A4E420D7436}"/>
                    </a:ext>
                  </a:extLst>
                </p:cNvPr>
                <p:cNvSpPr txBox="1"/>
                <p:nvPr/>
              </p:nvSpPr>
              <p:spPr>
                <a:xfrm>
                  <a:off x="3681060" y="951388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57133C35-46F9-4816-B87D-836DB18C7D2F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F3F1EE9C-9866-4C38-ABFD-F66E3E311631}"/>
                  </a:ext>
                </a:extLst>
              </p:cNvPr>
              <p:cNvSpPr txBox="1"/>
              <p:nvPr/>
            </p:nvSpPr>
            <p:spPr>
              <a:xfrm>
                <a:off x="1142223" y="1481808"/>
                <a:ext cx="21229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900" b="1" dirty="0">
                    <a:latin typeface="华文琥珀"/>
                    <a:ea typeface="华文琥珀"/>
                    <a:cs typeface="华文琥珀"/>
                  </a:rPr>
                  <a:t>＊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4319C6F5-B617-449D-A925-5A0BCD4C33E2}"/>
                  </a:ext>
                </a:extLst>
              </p:cNvPr>
              <p:cNvSpPr txBox="1"/>
              <p:nvPr/>
            </p:nvSpPr>
            <p:spPr>
              <a:xfrm>
                <a:off x="806232" y="1707992"/>
                <a:ext cx="21229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900" b="1" dirty="0">
                    <a:latin typeface="华文琥珀"/>
                    <a:ea typeface="华文琥珀"/>
                    <a:cs typeface="华文琥珀"/>
                  </a:rPr>
                  <a:t>＊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AE0E896D-886D-4E63-8524-62414260E874}"/>
                  </a:ext>
                </a:extLst>
              </p:cNvPr>
              <p:cNvSpPr txBox="1"/>
              <p:nvPr/>
            </p:nvSpPr>
            <p:spPr>
              <a:xfrm>
                <a:off x="1314943" y="1434768"/>
                <a:ext cx="21229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900" b="1" dirty="0">
                    <a:latin typeface="华文琥珀"/>
                    <a:ea typeface="华文琥珀"/>
                    <a:cs typeface="华文琥珀"/>
                  </a:rPr>
                  <a:t>＊</a:t>
                </a:r>
              </a:p>
            </p:txBody>
          </p:sp>
          <p:grpSp>
            <p:nvGrpSpPr>
              <p:cNvPr id="18" name="组 147">
                <a:extLst>
                  <a:ext uri="{FF2B5EF4-FFF2-40B4-BE49-F238E27FC236}">
                    <a16:creationId xmlns:a16="http://schemas.microsoft.com/office/drawing/2014/main" id="{9200067E-3084-4864-89F3-84D0266A4C9C}"/>
                  </a:ext>
                </a:extLst>
              </p:cNvPr>
              <p:cNvGrpSpPr/>
              <p:nvPr/>
            </p:nvGrpSpPr>
            <p:grpSpPr>
              <a:xfrm>
                <a:off x="1988840" y="2833400"/>
                <a:ext cx="348770" cy="234096"/>
                <a:chOff x="3544585" y="951388"/>
                <a:chExt cx="348770" cy="234096"/>
              </a:xfrm>
            </p:grpSpPr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B68F9FB8-F628-4AA8-8368-8C31347F0240}"/>
                    </a:ext>
                  </a:extLst>
                </p:cNvPr>
                <p:cNvSpPr txBox="1"/>
                <p:nvPr/>
              </p:nvSpPr>
              <p:spPr>
                <a:xfrm>
                  <a:off x="3681060" y="951388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E7E57A89-642A-4570-B4A3-DFC6C277B4C6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99652B5B-ACE5-4160-B744-C09EAD009195}"/>
                    </a:ext>
                  </a:extLst>
                </p:cNvPr>
                <p:cNvSpPr txBox="1"/>
                <p:nvPr/>
              </p:nvSpPr>
              <p:spPr>
                <a:xfrm>
                  <a:off x="3544585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  <p:grpSp>
            <p:nvGrpSpPr>
              <p:cNvPr id="22" name="组 147">
                <a:extLst>
                  <a:ext uri="{FF2B5EF4-FFF2-40B4-BE49-F238E27FC236}">
                    <a16:creationId xmlns:a16="http://schemas.microsoft.com/office/drawing/2014/main" id="{8AFC6A81-4023-49FB-AD04-8CD98962D4E6}"/>
                  </a:ext>
                </a:extLst>
              </p:cNvPr>
              <p:cNvGrpSpPr/>
              <p:nvPr/>
            </p:nvGrpSpPr>
            <p:grpSpPr>
              <a:xfrm>
                <a:off x="2165334" y="3412600"/>
                <a:ext cx="348770" cy="234096"/>
                <a:chOff x="3544585" y="951388"/>
                <a:chExt cx="348770" cy="234096"/>
              </a:xfrm>
            </p:grpSpPr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CF160ED1-AF9E-44DD-978F-9B9D7748529F}"/>
                    </a:ext>
                  </a:extLst>
                </p:cNvPr>
                <p:cNvSpPr txBox="1"/>
                <p:nvPr/>
              </p:nvSpPr>
              <p:spPr>
                <a:xfrm>
                  <a:off x="3681060" y="951388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7CE7F51F-8E71-4E72-880F-060C4D9980A3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D67DB580-A265-4523-A989-BBF2FC34B784}"/>
                    </a:ext>
                  </a:extLst>
                </p:cNvPr>
                <p:cNvSpPr txBox="1"/>
                <p:nvPr/>
              </p:nvSpPr>
              <p:spPr>
                <a:xfrm>
                  <a:off x="3544585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  <p:grpSp>
            <p:nvGrpSpPr>
              <p:cNvPr id="26" name="组 147">
                <a:extLst>
                  <a:ext uri="{FF2B5EF4-FFF2-40B4-BE49-F238E27FC236}">
                    <a16:creationId xmlns:a16="http://schemas.microsoft.com/office/drawing/2014/main" id="{5421615A-FE5A-4E7A-98D4-151F009ADA17}"/>
                  </a:ext>
                </a:extLst>
              </p:cNvPr>
              <p:cNvGrpSpPr/>
              <p:nvPr/>
            </p:nvGrpSpPr>
            <p:grpSpPr>
              <a:xfrm>
                <a:off x="2332478" y="2808288"/>
                <a:ext cx="348770" cy="234096"/>
                <a:chOff x="3544585" y="951388"/>
                <a:chExt cx="348770" cy="234096"/>
              </a:xfrm>
            </p:grpSpPr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2438770D-5521-41E8-966F-25AE091E8887}"/>
                    </a:ext>
                  </a:extLst>
                </p:cNvPr>
                <p:cNvSpPr txBox="1"/>
                <p:nvPr/>
              </p:nvSpPr>
              <p:spPr>
                <a:xfrm>
                  <a:off x="3681060" y="951388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F41EE222-4953-4748-9163-CDC6F7083DFF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C1DDB634-51A7-4808-8912-DC4148C8FE04}"/>
                    </a:ext>
                  </a:extLst>
                </p:cNvPr>
                <p:cNvSpPr txBox="1"/>
                <p:nvPr/>
              </p:nvSpPr>
              <p:spPr>
                <a:xfrm>
                  <a:off x="3544585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3CF8A3D2-C1E7-4120-B986-F0BAFA2F827B}"/>
                  </a:ext>
                </a:extLst>
              </p:cNvPr>
              <p:cNvSpPr txBox="1"/>
              <p:nvPr/>
            </p:nvSpPr>
            <p:spPr>
              <a:xfrm>
                <a:off x="2749959" y="1729944"/>
                <a:ext cx="21229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900" b="1" dirty="0">
                    <a:latin typeface="华文琥珀"/>
                    <a:ea typeface="华文琥珀"/>
                    <a:cs typeface="华文琥珀"/>
                  </a:rPr>
                  <a:t>＊</a:t>
                </a:r>
              </a:p>
            </p:txBody>
          </p:sp>
          <p:grpSp>
            <p:nvGrpSpPr>
              <p:cNvPr id="31" name="组 147">
                <a:extLst>
                  <a:ext uri="{FF2B5EF4-FFF2-40B4-BE49-F238E27FC236}">
                    <a16:creationId xmlns:a16="http://schemas.microsoft.com/office/drawing/2014/main" id="{47DEF60B-ACF3-4F63-8257-93BE06D38C6D}"/>
                  </a:ext>
                </a:extLst>
              </p:cNvPr>
              <p:cNvGrpSpPr/>
              <p:nvPr/>
            </p:nvGrpSpPr>
            <p:grpSpPr>
              <a:xfrm>
                <a:off x="3264664" y="3426024"/>
                <a:ext cx="348770" cy="234096"/>
                <a:chOff x="3544585" y="951388"/>
                <a:chExt cx="348770" cy="234096"/>
              </a:xfrm>
            </p:grpSpPr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9C309ED6-1176-4111-BAAB-EFEDC252C9F2}"/>
                    </a:ext>
                  </a:extLst>
                </p:cNvPr>
                <p:cNvSpPr txBox="1"/>
                <p:nvPr/>
              </p:nvSpPr>
              <p:spPr>
                <a:xfrm>
                  <a:off x="3681060" y="951388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6E4C36B7-D6CB-45B0-871B-6577ACFAE82B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80C2FA72-F24D-40E6-BD19-6B6E0F6F697C}"/>
                    </a:ext>
                  </a:extLst>
                </p:cNvPr>
                <p:cNvSpPr txBox="1"/>
                <p:nvPr/>
              </p:nvSpPr>
              <p:spPr>
                <a:xfrm>
                  <a:off x="3544585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  <p:grpSp>
            <p:nvGrpSpPr>
              <p:cNvPr id="35" name="组 147">
                <a:extLst>
                  <a:ext uri="{FF2B5EF4-FFF2-40B4-BE49-F238E27FC236}">
                    <a16:creationId xmlns:a16="http://schemas.microsoft.com/office/drawing/2014/main" id="{265D99BB-101F-474B-87E2-CBE07A7A6BED}"/>
                  </a:ext>
                </a:extLst>
              </p:cNvPr>
              <p:cNvGrpSpPr/>
              <p:nvPr/>
            </p:nvGrpSpPr>
            <p:grpSpPr>
              <a:xfrm>
                <a:off x="3427224" y="2960608"/>
                <a:ext cx="348770" cy="234096"/>
                <a:chOff x="3544585" y="951388"/>
                <a:chExt cx="348770" cy="234096"/>
              </a:xfrm>
            </p:grpSpPr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id="{8DE4AC96-BE34-40F8-98A9-67842CF9C3A0}"/>
                    </a:ext>
                  </a:extLst>
                </p:cNvPr>
                <p:cNvSpPr txBox="1"/>
                <p:nvPr/>
              </p:nvSpPr>
              <p:spPr>
                <a:xfrm>
                  <a:off x="3681060" y="951388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E9AE0400-68AF-4B8B-BCB3-8C331F395861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38" name="文本框 37">
                  <a:extLst>
                    <a:ext uri="{FF2B5EF4-FFF2-40B4-BE49-F238E27FC236}">
                      <a16:creationId xmlns:a16="http://schemas.microsoft.com/office/drawing/2014/main" id="{8BC10E7C-9959-4C14-91A5-4B9E6A105AF8}"/>
                    </a:ext>
                  </a:extLst>
                </p:cNvPr>
                <p:cNvSpPr txBox="1"/>
                <p:nvPr/>
              </p:nvSpPr>
              <p:spPr>
                <a:xfrm>
                  <a:off x="3544585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  <p:grpSp>
            <p:nvGrpSpPr>
              <p:cNvPr id="39" name="组 147">
                <a:extLst>
                  <a:ext uri="{FF2B5EF4-FFF2-40B4-BE49-F238E27FC236}">
                    <a16:creationId xmlns:a16="http://schemas.microsoft.com/office/drawing/2014/main" id="{EDFA5C3B-DD2D-4FB9-B9F6-C672D3B5ABCB}"/>
                  </a:ext>
                </a:extLst>
              </p:cNvPr>
              <p:cNvGrpSpPr/>
              <p:nvPr/>
            </p:nvGrpSpPr>
            <p:grpSpPr>
              <a:xfrm>
                <a:off x="3635941" y="2278544"/>
                <a:ext cx="276762" cy="234096"/>
                <a:chOff x="3616593" y="951388"/>
                <a:chExt cx="276762" cy="234096"/>
              </a:xfrm>
            </p:grpSpPr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56808D93-FB24-49F3-9241-4E93B148C0EB}"/>
                    </a:ext>
                  </a:extLst>
                </p:cNvPr>
                <p:cNvSpPr txBox="1"/>
                <p:nvPr/>
              </p:nvSpPr>
              <p:spPr>
                <a:xfrm>
                  <a:off x="3681060" y="951388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3933E240-8444-4F6D-A934-56C13B68B4AA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  <p:grpSp>
            <p:nvGrpSpPr>
              <p:cNvPr id="54" name="组 147">
                <a:extLst>
                  <a:ext uri="{FF2B5EF4-FFF2-40B4-BE49-F238E27FC236}">
                    <a16:creationId xmlns:a16="http://schemas.microsoft.com/office/drawing/2014/main" id="{8B0B24EB-CEAB-4536-A9A9-5F5306BDFB32}"/>
                  </a:ext>
                </a:extLst>
              </p:cNvPr>
              <p:cNvGrpSpPr/>
              <p:nvPr/>
            </p:nvGrpSpPr>
            <p:grpSpPr>
              <a:xfrm>
                <a:off x="5040992" y="2922072"/>
                <a:ext cx="348770" cy="234096"/>
                <a:chOff x="3544585" y="951388"/>
                <a:chExt cx="348770" cy="234096"/>
              </a:xfrm>
            </p:grpSpPr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B1322717-CB4B-4D3A-9ADF-525FCBFE71BF}"/>
                    </a:ext>
                  </a:extLst>
                </p:cNvPr>
                <p:cNvSpPr txBox="1"/>
                <p:nvPr/>
              </p:nvSpPr>
              <p:spPr>
                <a:xfrm>
                  <a:off x="3681060" y="951388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26A33626-CCFB-437E-B288-8038B9CD22FA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285A8D22-CF02-4E8F-A1A3-920578D64E89}"/>
                    </a:ext>
                  </a:extLst>
                </p:cNvPr>
                <p:cNvSpPr txBox="1"/>
                <p:nvPr/>
              </p:nvSpPr>
              <p:spPr>
                <a:xfrm>
                  <a:off x="3544585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  <p:grpSp>
            <p:nvGrpSpPr>
              <p:cNvPr id="58" name="组 147">
                <a:extLst>
                  <a:ext uri="{FF2B5EF4-FFF2-40B4-BE49-F238E27FC236}">
                    <a16:creationId xmlns:a16="http://schemas.microsoft.com/office/drawing/2014/main" id="{15D89ED0-3C19-4A0D-9E22-29C6C5D3C07A}"/>
                  </a:ext>
                </a:extLst>
              </p:cNvPr>
              <p:cNvGrpSpPr/>
              <p:nvPr/>
            </p:nvGrpSpPr>
            <p:grpSpPr>
              <a:xfrm>
                <a:off x="5237362" y="2215560"/>
                <a:ext cx="284303" cy="230832"/>
                <a:chOff x="3544585" y="954652"/>
                <a:chExt cx="284303" cy="230832"/>
              </a:xfrm>
            </p:grpSpPr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10E51CA7-558D-49B6-B4AB-2F86299BD87B}"/>
                    </a:ext>
                  </a:extLst>
                </p:cNvPr>
                <p:cNvSpPr txBox="1"/>
                <p:nvPr/>
              </p:nvSpPr>
              <p:spPr>
                <a:xfrm>
                  <a:off x="3616593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0FDFDFCA-4FE7-40DC-AF15-4529A8D4CD7A}"/>
                    </a:ext>
                  </a:extLst>
                </p:cNvPr>
                <p:cNvSpPr txBox="1"/>
                <p:nvPr/>
              </p:nvSpPr>
              <p:spPr>
                <a:xfrm>
                  <a:off x="3544585" y="954652"/>
                  <a:ext cx="212295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zh-CN" altLang="en-US" sz="900" b="1" dirty="0">
                      <a:latin typeface="华文琥珀"/>
                      <a:ea typeface="华文琥珀"/>
                      <a:cs typeface="华文琥珀"/>
                    </a:rPr>
                    <a:t>＊</a:t>
                  </a:r>
                </a:p>
              </p:txBody>
            </p:sp>
          </p:grpSp>
        </p:grpSp>
      </p:grpSp>
      <p:sp>
        <p:nvSpPr>
          <p:cNvPr id="51" name="TextBox 6">
            <a:extLst>
              <a:ext uri="{FF2B5EF4-FFF2-40B4-BE49-F238E27FC236}">
                <a16:creationId xmlns:a16="http://schemas.microsoft.com/office/drawing/2014/main" id="{B36D8345-3479-43C3-B177-B85039A40BD2}"/>
              </a:ext>
            </a:extLst>
          </p:cNvPr>
          <p:cNvSpPr txBox="1"/>
          <p:nvPr/>
        </p:nvSpPr>
        <p:spPr>
          <a:xfrm>
            <a:off x="284716" y="4140289"/>
            <a:ext cx="628501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 The germination ratio decreased rapidly in aging mutant seeds.</a:t>
            </a:r>
            <a:endParaRPr lang="zh-CN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Germination ratio statistics for seeds from different storage time at the 7 DAG. n=50, three independent experiments per sample. The seeds in this experiment were collected from 2008 to 2013. Because we obtained the double mutant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mag2-1 mip3-1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2011, thus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indicates the statistics without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mag2-1 mip3-1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76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Box 6">
            <a:extLst>
              <a:ext uri="{FF2B5EF4-FFF2-40B4-BE49-F238E27FC236}">
                <a16:creationId xmlns:a16="http://schemas.microsoft.com/office/drawing/2014/main" id="{38E7AEF3-DCAB-44E0-9598-867F90BFD725}"/>
              </a:ext>
            </a:extLst>
          </p:cNvPr>
          <p:cNvSpPr txBox="1"/>
          <p:nvPr/>
        </p:nvSpPr>
        <p:spPr>
          <a:xfrm>
            <a:off x="362328" y="5523520"/>
            <a:ext cx="609100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 ABA signaling pathway altered in </a:t>
            </a:r>
            <a:r>
              <a:rPr lang="en-US" altLang="zh-CN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mip2-1 mip3-1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ABI3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ABI4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level in wild type and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mip2-1 mip3-1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0.3 </a:t>
            </a:r>
            <a:r>
              <a:rPr lang="en-US" altLang="zh-CN" sz="14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ABA treatment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under 130 mM NaCl treatment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determined by qRT-PCR on 7-day-old seedlings. For qRT-PCR, three repeats per experiment, three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experiments per sample.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08275F5-6650-4547-B12A-88D4C3A11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12" y="1074582"/>
            <a:ext cx="4517528" cy="444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178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 83"/>
          <p:cNvGrpSpPr/>
          <p:nvPr/>
        </p:nvGrpSpPr>
        <p:grpSpPr>
          <a:xfrm>
            <a:off x="-125399" y="80746"/>
            <a:ext cx="5200036" cy="3561612"/>
            <a:chOff x="509840" y="4218460"/>
            <a:chExt cx="5200036" cy="3561612"/>
          </a:xfrm>
        </p:grpSpPr>
        <p:pic>
          <p:nvPicPr>
            <p:cNvPr id="85" name="图片 84" descr="20090101_0032.tif">
              <a:extLst>
                <a:ext uri="{FF2B5EF4-FFF2-40B4-BE49-F238E27FC236}">
                  <a16:creationId xmlns:a16="http://schemas.microsoft.com/office/drawing/2014/main" id="{0D3DBE88-0093-4EB2-8E5A-B3F9E2823E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15" t="42962" r="50174" b="54496"/>
            <a:stretch/>
          </p:blipFill>
          <p:spPr>
            <a:xfrm>
              <a:off x="1898393" y="5603624"/>
              <a:ext cx="447205" cy="426131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图片 85" descr="20090101_0401.tif">
              <a:extLst>
                <a:ext uri="{FF2B5EF4-FFF2-40B4-BE49-F238E27FC236}">
                  <a16:creationId xmlns:a16="http://schemas.microsoft.com/office/drawing/2014/main" id="{DE9549C1-DF1C-4CAC-A6A4-63F772AE74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82" t="39306" r="43325" b="54616"/>
            <a:stretch/>
          </p:blipFill>
          <p:spPr>
            <a:xfrm>
              <a:off x="1898392" y="6778060"/>
              <a:ext cx="493423" cy="41774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7" name="图片 86" descr="20090101_0119.tif">
              <a:extLst>
                <a:ext uri="{FF2B5EF4-FFF2-40B4-BE49-F238E27FC236}">
                  <a16:creationId xmlns:a16="http://schemas.microsoft.com/office/drawing/2014/main" id="{7B9D13D0-2DA8-4F20-9C45-D748D36D05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99" t="41849" r="49959" b="53569"/>
            <a:stretch/>
          </p:blipFill>
          <p:spPr>
            <a:xfrm>
              <a:off x="1909999" y="7333623"/>
              <a:ext cx="447204" cy="43431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88" name="组 38">
              <a:extLst>
                <a:ext uri="{FF2B5EF4-FFF2-40B4-BE49-F238E27FC236}">
                  <a16:creationId xmlns:a16="http://schemas.microsoft.com/office/drawing/2014/main" id="{58BFA62A-FA0C-4656-8CC9-334D68E7B1FB}"/>
                </a:ext>
              </a:extLst>
            </p:cNvPr>
            <p:cNvGrpSpPr/>
            <p:nvPr/>
          </p:nvGrpSpPr>
          <p:grpSpPr>
            <a:xfrm>
              <a:off x="509840" y="4218460"/>
              <a:ext cx="5200036" cy="3561612"/>
              <a:chOff x="264032" y="4322183"/>
              <a:chExt cx="3141909" cy="2929924"/>
            </a:xfrm>
          </p:grpSpPr>
          <p:sp>
            <p:nvSpPr>
              <p:cNvPr id="90" name="TextBox 167">
                <a:extLst>
                  <a:ext uri="{FF2B5EF4-FFF2-40B4-BE49-F238E27FC236}">
                    <a16:creationId xmlns:a16="http://schemas.microsoft.com/office/drawing/2014/main" id="{3BCB0A70-1E84-4DED-AC70-855880C9DA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640184">
                <a:off x="1210305" y="5119309"/>
                <a:ext cx="688552" cy="18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i="1" dirty="0"/>
                  <a:t>mip1-1</a:t>
                </a:r>
                <a:endParaRPr lang="zh-CN" altLang="en-US" sz="1400" b="1" i="1" dirty="0"/>
              </a:p>
            </p:txBody>
          </p:sp>
          <p:sp>
            <p:nvSpPr>
              <p:cNvPr id="91" name="TextBox 168">
                <a:extLst>
                  <a:ext uri="{FF2B5EF4-FFF2-40B4-BE49-F238E27FC236}">
                    <a16:creationId xmlns:a16="http://schemas.microsoft.com/office/drawing/2014/main" id="{6F69D3F2-F8E4-4E83-8909-E2F46F9179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640184">
                <a:off x="1525033" y="5097167"/>
                <a:ext cx="715182" cy="18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i="1" dirty="0"/>
                  <a:t>mip3-1</a:t>
                </a:r>
                <a:endParaRPr lang="zh-CN" altLang="en-US" sz="1400" b="1" i="1" dirty="0"/>
              </a:p>
            </p:txBody>
          </p:sp>
          <p:sp>
            <p:nvSpPr>
              <p:cNvPr id="92" name="TextBox 169">
                <a:extLst>
                  <a:ext uri="{FF2B5EF4-FFF2-40B4-BE49-F238E27FC236}">
                    <a16:creationId xmlns:a16="http://schemas.microsoft.com/office/drawing/2014/main" id="{7D96D569-FE00-4D3A-A3E8-D6EC085D79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640184">
                <a:off x="2063214" y="5124392"/>
                <a:ext cx="643391" cy="18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i="1" dirty="0"/>
                  <a:t>mip2-1</a:t>
                </a:r>
                <a:endParaRPr lang="zh-CN" altLang="en-US" sz="1400" b="1" i="1" dirty="0"/>
              </a:p>
            </p:txBody>
          </p:sp>
          <p:sp>
            <p:nvSpPr>
              <p:cNvPr id="93" name="TextBox 171">
                <a:extLst>
                  <a:ext uri="{FF2B5EF4-FFF2-40B4-BE49-F238E27FC236}">
                    <a16:creationId xmlns:a16="http://schemas.microsoft.com/office/drawing/2014/main" id="{B45E146D-E393-4632-BE00-22464195E7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640184">
                <a:off x="2186874" y="4877029"/>
                <a:ext cx="1295653" cy="18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i="1" dirty="0"/>
                  <a:t>mag2-1</a:t>
                </a:r>
                <a:r>
                  <a:rPr lang="en-US" altLang="zh-CN" sz="1400" b="1" dirty="0"/>
                  <a:t> </a:t>
                </a:r>
                <a:r>
                  <a:rPr lang="en-US" altLang="zh-CN" sz="1400" b="1" i="1" dirty="0"/>
                  <a:t>mip3-1</a:t>
                </a:r>
                <a:endParaRPr lang="zh-CN" altLang="en-US" sz="1400" b="1" i="1" dirty="0"/>
              </a:p>
            </p:txBody>
          </p:sp>
          <p:sp>
            <p:nvSpPr>
              <p:cNvPr id="94" name="TextBox 172">
                <a:extLst>
                  <a:ext uri="{FF2B5EF4-FFF2-40B4-BE49-F238E27FC236}">
                    <a16:creationId xmlns:a16="http://schemas.microsoft.com/office/drawing/2014/main" id="{4E7C778F-6C3F-4379-8EAD-AFE304468E6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640184">
                <a:off x="2481523" y="4922768"/>
                <a:ext cx="1175042" cy="18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i="1" dirty="0"/>
                  <a:t>mip2-1</a:t>
                </a:r>
                <a:r>
                  <a:rPr lang="en-US" altLang="zh-CN" sz="1400" b="1" dirty="0"/>
                  <a:t> </a:t>
                </a:r>
                <a:r>
                  <a:rPr lang="en-US" altLang="zh-CN" sz="1400" b="1" i="1" dirty="0"/>
                  <a:t>mip3-1</a:t>
                </a:r>
                <a:endParaRPr lang="zh-CN" altLang="en-US" sz="1400" b="1" i="1" dirty="0"/>
              </a:p>
            </p:txBody>
          </p:sp>
          <p:sp>
            <p:nvSpPr>
              <p:cNvPr id="95" name="TextBox 322">
                <a:extLst>
                  <a:ext uri="{FF2B5EF4-FFF2-40B4-BE49-F238E27FC236}">
                    <a16:creationId xmlns:a16="http://schemas.microsoft.com/office/drawing/2014/main" id="{A4A70254-CC04-4B53-AD69-A2478574B9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3473" y="5523618"/>
                <a:ext cx="850110" cy="22934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zh-CN" sz="1100" b="1" dirty="0"/>
                  <a:t>anti-MAG2</a:t>
                </a:r>
                <a:endParaRPr lang="zh-CN" altLang="en-US" sz="1100" b="1" dirty="0"/>
              </a:p>
            </p:txBody>
          </p:sp>
          <p:sp>
            <p:nvSpPr>
              <p:cNvPr id="96" name="TextBox 324">
                <a:extLst>
                  <a:ext uri="{FF2B5EF4-FFF2-40B4-BE49-F238E27FC236}">
                    <a16:creationId xmlns:a16="http://schemas.microsoft.com/office/drawing/2014/main" id="{51BEA2C7-A61F-4671-800A-2D8AF74F92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4141" y="6006859"/>
                <a:ext cx="850110" cy="22934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zh-CN" sz="1100" b="1" dirty="0"/>
                  <a:t>anti-MIP1</a:t>
                </a:r>
                <a:endParaRPr lang="zh-CN" altLang="en-US" sz="1100" b="1" dirty="0"/>
              </a:p>
            </p:txBody>
          </p:sp>
          <p:sp>
            <p:nvSpPr>
              <p:cNvPr id="97" name="TextBox 326">
                <a:extLst>
                  <a:ext uri="{FF2B5EF4-FFF2-40B4-BE49-F238E27FC236}">
                    <a16:creationId xmlns:a16="http://schemas.microsoft.com/office/drawing/2014/main" id="{BE07131D-ED83-44BA-ABE6-0F3F78921E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5903" y="6480182"/>
                <a:ext cx="850110" cy="22934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zh-CN" sz="1100" b="1" dirty="0"/>
                  <a:t>anti-MIP2</a:t>
                </a:r>
                <a:endParaRPr lang="zh-CN" altLang="en-US" sz="1100" b="1" dirty="0"/>
              </a:p>
            </p:txBody>
          </p:sp>
          <p:sp>
            <p:nvSpPr>
              <p:cNvPr id="98" name="TextBox 171">
                <a:extLst>
                  <a:ext uri="{FF2B5EF4-FFF2-40B4-BE49-F238E27FC236}">
                    <a16:creationId xmlns:a16="http://schemas.microsoft.com/office/drawing/2014/main" id="{52869998-DE33-4838-9EE5-EA556F9D98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640184">
                <a:off x="1770911" y="5083114"/>
                <a:ext cx="753102" cy="18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i="1" dirty="0"/>
                  <a:t>mag2-1</a:t>
                </a:r>
                <a:endParaRPr lang="zh-CN" altLang="en-US" sz="1400" b="1" i="1" dirty="0"/>
              </a:p>
            </p:txBody>
          </p:sp>
          <p:sp>
            <p:nvSpPr>
              <p:cNvPr id="99" name="TextBox 172">
                <a:extLst>
                  <a:ext uri="{FF2B5EF4-FFF2-40B4-BE49-F238E27FC236}">
                    <a16:creationId xmlns:a16="http://schemas.microsoft.com/office/drawing/2014/main" id="{E44232B5-28AC-4E1D-9073-3AC114CF58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8640184">
                <a:off x="947989" y="5159937"/>
                <a:ext cx="589649" cy="185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1" dirty="0"/>
                  <a:t>Col-0</a:t>
                </a:r>
                <a:endParaRPr lang="zh-CN" altLang="en-US" sz="1400" b="1" dirty="0"/>
              </a:p>
            </p:txBody>
          </p:sp>
          <p:sp>
            <p:nvSpPr>
              <p:cNvPr id="100" name="TextBox 326">
                <a:extLst>
                  <a:ext uri="{FF2B5EF4-FFF2-40B4-BE49-F238E27FC236}">
                    <a16:creationId xmlns:a16="http://schemas.microsoft.com/office/drawing/2014/main" id="{4799E5B2-52EE-47EA-9650-7D5F1A021C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4032" y="6956841"/>
                <a:ext cx="850111" cy="22934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zh-CN" sz="1100" b="1" dirty="0"/>
                  <a:t>anti-TUB2</a:t>
                </a:r>
                <a:endParaRPr lang="zh-CN" altLang="en-US" sz="1100" b="1" dirty="0"/>
              </a:p>
            </p:txBody>
          </p:sp>
          <p:sp>
            <p:nvSpPr>
              <p:cNvPr id="101" name="文本框 100">
                <a:extLst>
                  <a:ext uri="{FF2B5EF4-FFF2-40B4-BE49-F238E27FC236}">
                    <a16:creationId xmlns:a16="http://schemas.microsoft.com/office/drawing/2014/main" id="{2F04B5C4-640F-42FA-8B0B-5CAA21094428}"/>
                  </a:ext>
                </a:extLst>
              </p:cNvPr>
              <p:cNvSpPr txBox="1"/>
              <p:nvPr/>
            </p:nvSpPr>
            <p:spPr>
              <a:xfrm>
                <a:off x="1050321" y="5766076"/>
                <a:ext cx="2304530" cy="215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100" b="1" dirty="0"/>
                  <a:t>   1.00        0.28         0.90    </a:t>
                </a:r>
                <a:r>
                  <a:rPr kumimoji="1" lang="zh-CN" altLang="en-US" sz="1100" b="1" dirty="0"/>
                  <a:t>  </a:t>
                </a:r>
                <a:r>
                  <a:rPr kumimoji="1" lang="en-US" altLang="zh-CN" sz="1100" b="1" dirty="0"/>
                  <a:t>0.01</a:t>
                </a:r>
                <a:r>
                  <a:rPr kumimoji="1" lang="zh-CN" altLang="en-US" sz="1100" b="1" dirty="0"/>
                  <a:t>     </a:t>
                </a:r>
                <a:r>
                  <a:rPr kumimoji="1" lang="en-US" altLang="zh-CN" sz="1100" b="1" dirty="0"/>
                  <a:t> 0.79      0.08     </a:t>
                </a:r>
                <a:r>
                  <a:rPr kumimoji="1" lang="zh-CN" altLang="en-US" sz="1100" b="1" dirty="0"/>
                  <a:t> </a:t>
                </a:r>
                <a:r>
                  <a:rPr kumimoji="1" lang="en-US" altLang="zh-CN" sz="1100" b="1" dirty="0"/>
                  <a:t>0.75   </a:t>
                </a:r>
              </a:p>
            </p:txBody>
          </p:sp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886C60F5-2906-425F-994C-1A78725E9F53}"/>
                  </a:ext>
                </a:extLst>
              </p:cNvPr>
              <p:cNvSpPr txBox="1"/>
              <p:nvPr/>
            </p:nvSpPr>
            <p:spPr>
              <a:xfrm>
                <a:off x="1103701" y="6244200"/>
                <a:ext cx="2302240" cy="215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1.00    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 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 0.00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      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0.52 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    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0.36  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 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 0.62    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 0.59 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  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 0.69      </a:t>
                </a:r>
              </a:p>
            </p:txBody>
          </p:sp>
          <p:sp>
            <p:nvSpPr>
              <p:cNvPr id="103" name="文本框 102">
                <a:extLst>
                  <a:ext uri="{FF2B5EF4-FFF2-40B4-BE49-F238E27FC236}">
                    <a16:creationId xmlns:a16="http://schemas.microsoft.com/office/drawing/2014/main" id="{A396F506-2ADC-4458-AC2D-E5DD0E16024F}"/>
                  </a:ext>
                </a:extLst>
              </p:cNvPr>
              <p:cNvSpPr txBox="1"/>
              <p:nvPr/>
            </p:nvSpPr>
            <p:spPr>
              <a:xfrm>
                <a:off x="1110052" y="6719426"/>
                <a:ext cx="2295889" cy="215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1.00        0.57 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     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0.50       1.15 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  0.67  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 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0.62     </a:t>
                </a:r>
                <a:r>
                  <a:rPr kumimoji="1" lang="zh-CN" altLang="en-US" sz="1100" b="1" dirty="0">
                    <a:solidFill>
                      <a:srgbClr val="000000"/>
                    </a:solidFill>
                  </a:rPr>
                  <a:t> </a:t>
                </a:r>
                <a:r>
                  <a:rPr kumimoji="1" lang="en-US" altLang="zh-CN" sz="1100" b="1" dirty="0">
                    <a:solidFill>
                      <a:srgbClr val="000000"/>
                    </a:solidFill>
                  </a:rPr>
                  <a:t>0.35    </a:t>
                </a:r>
              </a:p>
            </p:txBody>
          </p:sp>
          <p:grpSp>
            <p:nvGrpSpPr>
              <p:cNvPr id="104" name="组 56">
                <a:extLst>
                  <a:ext uri="{FF2B5EF4-FFF2-40B4-BE49-F238E27FC236}">
                    <a16:creationId xmlns:a16="http://schemas.microsoft.com/office/drawing/2014/main" id="{B03BDC19-9E3D-4F91-8BA1-11247A923686}"/>
                  </a:ext>
                </a:extLst>
              </p:cNvPr>
              <p:cNvGrpSpPr/>
              <p:nvPr/>
            </p:nvGrpSpPr>
            <p:grpSpPr>
              <a:xfrm>
                <a:off x="1394797" y="6427813"/>
                <a:ext cx="1661896" cy="352093"/>
                <a:chOff x="513282" y="8340320"/>
                <a:chExt cx="1661896" cy="352093"/>
              </a:xfrm>
            </p:grpSpPr>
            <p:pic>
              <p:nvPicPr>
                <p:cNvPr id="153" name="图片 152" descr="20090101_0401.tif">
                  <a:extLst>
                    <a:ext uri="{FF2B5EF4-FFF2-40B4-BE49-F238E27FC236}">
                      <a16:creationId xmlns:a16="http://schemas.microsoft.com/office/drawing/2014/main" id="{50E7EE99-09E5-4A23-9AC6-0AF5FB8FE3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50000"/>
                          </a14:imgEffect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874" t="40033" r="67284" b="53740"/>
                <a:stretch/>
              </p:blipFill>
              <p:spPr>
                <a:xfrm>
                  <a:off x="513282" y="8340320"/>
                  <a:ext cx="600020" cy="352093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54" name="图片 153" descr="20090101_0401.tif">
                  <a:extLst>
                    <a:ext uri="{FF2B5EF4-FFF2-40B4-BE49-F238E27FC236}">
                      <a16:creationId xmlns:a16="http://schemas.microsoft.com/office/drawing/2014/main" id="{DE9549C1-DF1C-4CAC-A6A4-63F772AE741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50000"/>
                          </a14:imgEffect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505" t="40033" r="47579" b="53740"/>
                <a:stretch/>
              </p:blipFill>
              <p:spPr>
                <a:xfrm>
                  <a:off x="1095183" y="8340320"/>
                  <a:ext cx="1079995" cy="352093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grpSp>
            <p:nvGrpSpPr>
              <p:cNvPr id="105" name="组 57">
                <a:extLst>
                  <a:ext uri="{FF2B5EF4-FFF2-40B4-BE49-F238E27FC236}">
                    <a16:creationId xmlns:a16="http://schemas.microsoft.com/office/drawing/2014/main" id="{30D8CA3C-63A9-43EF-8FEE-C4AF9EA17E74}"/>
                  </a:ext>
                </a:extLst>
              </p:cNvPr>
              <p:cNvGrpSpPr/>
              <p:nvPr/>
            </p:nvGrpSpPr>
            <p:grpSpPr>
              <a:xfrm>
                <a:off x="1365588" y="6884840"/>
                <a:ext cx="1691105" cy="367267"/>
                <a:chOff x="484073" y="8797347"/>
                <a:chExt cx="1691105" cy="367267"/>
              </a:xfrm>
            </p:grpSpPr>
            <p:pic>
              <p:nvPicPr>
                <p:cNvPr id="151" name="图片 150" descr="20090101_0119.tif">
                  <a:extLst>
                    <a:ext uri="{FF2B5EF4-FFF2-40B4-BE49-F238E27FC236}">
                      <a16:creationId xmlns:a16="http://schemas.microsoft.com/office/drawing/2014/main" id="{E6A44245-82B0-4260-9E10-E86C42E5A12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harpenSoften amount="50000"/>
                          </a14:imgEffect>
                          <a14:imgEffect>
                            <a14:brightnessContrast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213" t="42377" r="70398" b="52914"/>
                <a:stretch/>
              </p:blipFill>
              <p:spPr>
                <a:xfrm>
                  <a:off x="484073" y="8797347"/>
                  <a:ext cx="639923" cy="367267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52" name="图片 151" descr="20090101_0119.tif">
                  <a:extLst>
                    <a:ext uri="{FF2B5EF4-FFF2-40B4-BE49-F238E27FC236}">
                      <a16:creationId xmlns:a16="http://schemas.microsoft.com/office/drawing/2014/main" id="{7B9D13D0-2DA8-4F20-9C45-D748D36D05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harpenSoften amount="50000"/>
                          </a14:imgEffect>
                          <a14:imgEffect>
                            <a14:brightnessContrast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691" t="42377" r="53381" b="52914"/>
                <a:stretch/>
              </p:blipFill>
              <p:spPr>
                <a:xfrm>
                  <a:off x="1112660" y="8797347"/>
                  <a:ext cx="1062518" cy="367267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grpSp>
            <p:nvGrpSpPr>
              <p:cNvPr id="106" name="组 58">
                <a:extLst>
                  <a:ext uri="{FF2B5EF4-FFF2-40B4-BE49-F238E27FC236}">
                    <a16:creationId xmlns:a16="http://schemas.microsoft.com/office/drawing/2014/main" id="{582E9EC3-B888-4306-8FE7-8DEBBE580F75}"/>
                  </a:ext>
                </a:extLst>
              </p:cNvPr>
              <p:cNvGrpSpPr/>
              <p:nvPr/>
            </p:nvGrpSpPr>
            <p:grpSpPr>
              <a:xfrm>
                <a:off x="1371563" y="5940436"/>
                <a:ext cx="1685129" cy="360708"/>
                <a:chOff x="490048" y="7852943"/>
                <a:chExt cx="1685129" cy="360708"/>
              </a:xfrm>
            </p:grpSpPr>
            <p:pic>
              <p:nvPicPr>
                <p:cNvPr id="149" name="图片 148">
                  <a:extLst>
                    <a:ext uri="{FF2B5EF4-FFF2-40B4-BE49-F238E27FC236}">
                      <a16:creationId xmlns:a16="http://schemas.microsoft.com/office/drawing/2014/main" id="{FC70EE2E-61A8-4992-93E3-606E08421E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39500" t="47903" r="46394" b="48627"/>
                <a:stretch/>
              </p:blipFill>
              <p:spPr>
                <a:xfrm>
                  <a:off x="1083532" y="7861566"/>
                  <a:ext cx="1091645" cy="352085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50" name="图片 149">
                  <a:extLst>
                    <a:ext uri="{FF2B5EF4-FFF2-40B4-BE49-F238E27FC236}">
                      <a16:creationId xmlns:a16="http://schemas.microsoft.com/office/drawing/2014/main" id="{54938DEB-5F07-4F2C-9D1B-A482EF5598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28377" t="47818" r="63671" b="48627"/>
                <a:stretch/>
              </p:blipFill>
              <p:spPr>
                <a:xfrm>
                  <a:off x="490048" y="7852943"/>
                  <a:ext cx="615415" cy="360708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grpSp>
            <p:nvGrpSpPr>
              <p:cNvPr id="142" name="组 59">
                <a:extLst>
                  <a:ext uri="{FF2B5EF4-FFF2-40B4-BE49-F238E27FC236}">
                    <a16:creationId xmlns:a16="http://schemas.microsoft.com/office/drawing/2014/main" id="{49E77AEB-4D95-4315-B006-B7A9D168380F}"/>
                  </a:ext>
                </a:extLst>
              </p:cNvPr>
              <p:cNvGrpSpPr/>
              <p:nvPr/>
            </p:nvGrpSpPr>
            <p:grpSpPr>
              <a:xfrm>
                <a:off x="1368048" y="5461675"/>
                <a:ext cx="1688644" cy="357848"/>
                <a:chOff x="486533" y="7374182"/>
                <a:chExt cx="1688644" cy="357848"/>
              </a:xfrm>
            </p:grpSpPr>
            <p:pic>
              <p:nvPicPr>
                <p:cNvPr id="147" name="图片 146" descr="20090101_0032.tif">
                  <a:extLst>
                    <a:ext uri="{FF2B5EF4-FFF2-40B4-BE49-F238E27FC236}">
                      <a16:creationId xmlns:a16="http://schemas.microsoft.com/office/drawing/2014/main" id="{0D3DBE88-0093-4EB2-8E5A-B3F9E2823E1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795" t="43450" r="53567" b="53955"/>
                <a:stretch/>
              </p:blipFill>
              <p:spPr>
                <a:xfrm>
                  <a:off x="1048580" y="7374182"/>
                  <a:ext cx="1126597" cy="357848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48" name="图片 147" descr="20090101_0032.tif">
                  <a:extLst>
                    <a:ext uri="{FF2B5EF4-FFF2-40B4-BE49-F238E27FC236}">
                      <a16:creationId xmlns:a16="http://schemas.microsoft.com/office/drawing/2014/main" id="{4468E040-5A50-401A-B270-E0EA706BD9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092" t="43450" r="70941" b="53955"/>
                <a:stretch/>
              </p:blipFill>
              <p:spPr>
                <a:xfrm>
                  <a:off x="486533" y="7374182"/>
                  <a:ext cx="613105" cy="357848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43" name="矩形 142">
                <a:extLst>
                  <a:ext uri="{FF2B5EF4-FFF2-40B4-BE49-F238E27FC236}">
                    <a16:creationId xmlns:a16="http://schemas.microsoft.com/office/drawing/2014/main" id="{E5916C45-6E4C-4BAD-BFDA-FC35559B51D1}"/>
                  </a:ext>
                </a:extLst>
              </p:cNvPr>
              <p:cNvSpPr/>
              <p:nvPr/>
            </p:nvSpPr>
            <p:spPr>
              <a:xfrm>
                <a:off x="1103008" y="5468574"/>
                <a:ext cx="1953685" cy="343653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矩形 143">
                <a:extLst>
                  <a:ext uri="{FF2B5EF4-FFF2-40B4-BE49-F238E27FC236}">
                    <a16:creationId xmlns:a16="http://schemas.microsoft.com/office/drawing/2014/main" id="{EE0C8039-C2FC-433A-BEE9-8315D37D2CEC}"/>
                  </a:ext>
                </a:extLst>
              </p:cNvPr>
              <p:cNvSpPr/>
              <p:nvPr/>
            </p:nvSpPr>
            <p:spPr>
              <a:xfrm>
                <a:off x="1103008" y="6427813"/>
                <a:ext cx="1953685" cy="343653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矩形 144">
                <a:extLst>
                  <a:ext uri="{FF2B5EF4-FFF2-40B4-BE49-F238E27FC236}">
                    <a16:creationId xmlns:a16="http://schemas.microsoft.com/office/drawing/2014/main" id="{C5C1FB6F-D880-4A16-88F8-DCE79EF4DF6A}"/>
                  </a:ext>
                </a:extLst>
              </p:cNvPr>
              <p:cNvSpPr/>
              <p:nvPr/>
            </p:nvSpPr>
            <p:spPr>
              <a:xfrm>
                <a:off x="1103008" y="6898468"/>
                <a:ext cx="1953688" cy="343653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矩形 145">
                <a:extLst>
                  <a:ext uri="{FF2B5EF4-FFF2-40B4-BE49-F238E27FC236}">
                    <a16:creationId xmlns:a16="http://schemas.microsoft.com/office/drawing/2014/main" id="{E3448E73-5117-4B00-BCE3-C7D45FEBB6F5}"/>
                  </a:ext>
                </a:extLst>
              </p:cNvPr>
              <p:cNvSpPr/>
              <p:nvPr/>
            </p:nvSpPr>
            <p:spPr>
              <a:xfrm>
                <a:off x="1103701" y="5942216"/>
                <a:ext cx="1952992" cy="343653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89" name="图片 88">
              <a:extLst>
                <a:ext uri="{FF2B5EF4-FFF2-40B4-BE49-F238E27FC236}">
                  <a16:creationId xmlns:a16="http://schemas.microsoft.com/office/drawing/2014/main" id="{FC70EE2E-61A8-4992-93E3-606E08421E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3488" t="47585" r="43021" b="49095"/>
            <a:stretch/>
          </p:blipFill>
          <p:spPr>
            <a:xfrm>
              <a:off x="1910837" y="6196088"/>
              <a:ext cx="447204" cy="40942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56" name="TextBox 6">
            <a:extLst>
              <a:ext uri="{FF2B5EF4-FFF2-40B4-BE49-F238E27FC236}">
                <a16:creationId xmlns:a16="http://schemas.microsoft.com/office/drawing/2014/main" id="{51C82107-FB93-41E3-A793-1C16DF8EA4AA}"/>
              </a:ext>
            </a:extLst>
          </p:cNvPr>
          <p:cNvSpPr txBox="1"/>
          <p:nvPr/>
        </p:nvSpPr>
        <p:spPr>
          <a:xfrm>
            <a:off x="476672" y="4068897"/>
            <a:ext cx="5728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 MAG2-complex subunits cooperate in plant cells.</a:t>
            </a:r>
            <a:endParaRPr lang="zh-CN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7-day-old seedlings were subjected to SDS-PAGE flowed by immunoblot with antibodies shown.</a:t>
            </a:r>
            <a:endParaRPr lang="zh-CN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364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9C6611C-395B-47A9-A5A5-E9A4CFD4D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47" y="694575"/>
            <a:ext cx="6663506" cy="851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29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7BF9D665-A2DB-4B21-A67E-5A3376A7A6B2}"/>
              </a:ext>
            </a:extLst>
          </p:cNvPr>
          <p:cNvSpPr txBox="1"/>
          <p:nvPr/>
        </p:nvSpPr>
        <p:spPr>
          <a:xfrm>
            <a:off x="2930768" y="1974064"/>
            <a:ext cx="370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 b="1" dirty="0"/>
              <a:t>F</a:t>
            </a:r>
            <a:endParaRPr kumimoji="1" lang="zh-CN" altLang="en-US" sz="1400" b="1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63BCA72-2DCD-4338-884F-690D6574755C}"/>
              </a:ext>
            </a:extLst>
          </p:cNvPr>
          <p:cNvSpPr txBox="1"/>
          <p:nvPr/>
        </p:nvSpPr>
        <p:spPr>
          <a:xfrm>
            <a:off x="232235" y="1979961"/>
            <a:ext cx="273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400" b="1" dirty="0"/>
              <a:t>E</a:t>
            </a:r>
            <a:endParaRPr kumimoji="1" lang="zh-CN" altLang="en-US" sz="1400" b="1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2353128-87C9-4E71-8771-9FB58AF0149A}"/>
              </a:ext>
            </a:extLst>
          </p:cNvPr>
          <p:cNvGrpSpPr/>
          <p:nvPr/>
        </p:nvGrpSpPr>
        <p:grpSpPr>
          <a:xfrm>
            <a:off x="-199813" y="2071714"/>
            <a:ext cx="3346605" cy="1393010"/>
            <a:chOff x="-263579" y="8330209"/>
            <a:chExt cx="3346605" cy="1393010"/>
          </a:xfrm>
        </p:grpSpPr>
        <p:sp>
          <p:nvSpPr>
            <p:cNvPr id="7" name="TextBox 326">
              <a:extLst>
                <a:ext uri="{FF2B5EF4-FFF2-40B4-BE49-F238E27FC236}">
                  <a16:creationId xmlns:a16="http://schemas.microsoft.com/office/drawing/2014/main" id="{4F10CC86-D6AD-4170-B3F0-320DAE4628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63579" y="9393476"/>
              <a:ext cx="1001371" cy="22254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altLang="zh-CN" sz="1050" b="1" dirty="0"/>
                <a:t>anti-TUB2</a:t>
              </a:r>
              <a:endParaRPr lang="zh-CN" altLang="en-US" sz="1050" b="1" dirty="0"/>
            </a:p>
          </p:txBody>
        </p:sp>
        <p:pic>
          <p:nvPicPr>
            <p:cNvPr id="8" name="图片 7" descr="20090102_1130.tif">
              <a:extLst>
                <a:ext uri="{FF2B5EF4-FFF2-40B4-BE49-F238E27FC236}">
                  <a16:creationId xmlns:a16="http://schemas.microsoft.com/office/drawing/2014/main" id="{84C66EDF-7CAE-4E69-AE1B-42C8ADBFF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41" t="26445" r="56481" b="66177"/>
            <a:stretch/>
          </p:blipFill>
          <p:spPr>
            <a:xfrm>
              <a:off x="683209" y="9330883"/>
              <a:ext cx="918016" cy="380825"/>
            </a:xfrm>
            <a:prstGeom prst="rect">
              <a:avLst/>
            </a:prstGeom>
            <a:ln w="6350">
              <a:solidFill>
                <a:srgbClr val="FFFFFF"/>
              </a:solidFill>
            </a:ln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D738A655-CFAA-48D6-B7DC-68D45F3D0A9A}"/>
                </a:ext>
              </a:extLst>
            </p:cNvPr>
            <p:cNvSpPr txBox="1"/>
            <p:nvPr/>
          </p:nvSpPr>
          <p:spPr>
            <a:xfrm>
              <a:off x="641428" y="9128098"/>
              <a:ext cx="2215835" cy="215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00" b="1" dirty="0"/>
                <a:t>1.00</a:t>
              </a:r>
              <a:r>
                <a:rPr kumimoji="1" lang="zh-CN" altLang="en-US" sz="1000" b="1" dirty="0"/>
                <a:t> </a:t>
              </a:r>
              <a:r>
                <a:rPr kumimoji="1" lang="en-US" altLang="zh-CN" sz="1000" b="1" dirty="0"/>
                <a:t> 1.00   1.07  0.70   0.80   0.63 </a:t>
              </a:r>
            </a:p>
          </p:txBody>
        </p:sp>
        <p:sp>
          <p:nvSpPr>
            <p:cNvPr id="10" name="TextBox 326">
              <a:extLst>
                <a:ext uri="{FF2B5EF4-FFF2-40B4-BE49-F238E27FC236}">
                  <a16:creationId xmlns:a16="http://schemas.microsoft.com/office/drawing/2014/main" id="{8704449E-1C33-414D-8B9A-2E88FC8464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58975" y="8874195"/>
              <a:ext cx="793306" cy="22543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050" b="1" dirty="0"/>
                <a:t>anti-ABI5</a:t>
              </a:r>
              <a:endParaRPr lang="zh-CN" altLang="en-US" sz="1050" b="1" dirty="0"/>
            </a:p>
          </p:txBody>
        </p:sp>
        <p:pic>
          <p:nvPicPr>
            <p:cNvPr id="11" name="图片 10" descr="20090102_0553.tif">
              <a:extLst>
                <a:ext uri="{FF2B5EF4-FFF2-40B4-BE49-F238E27FC236}">
                  <a16:creationId xmlns:a16="http://schemas.microsoft.com/office/drawing/2014/main" id="{120A8DD1-5036-4628-8768-2A73D559DE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65" t="37952" r="54207" b="51548"/>
            <a:stretch/>
          </p:blipFill>
          <p:spPr>
            <a:xfrm>
              <a:off x="678483" y="8796430"/>
              <a:ext cx="919702" cy="380823"/>
            </a:xfrm>
            <a:prstGeom prst="rect">
              <a:avLst/>
            </a:prstGeom>
          </p:spPr>
        </p:pic>
        <p:pic>
          <p:nvPicPr>
            <p:cNvPr id="12" name="图片 11" descr="20090102_0553.tif">
              <a:extLst>
                <a:ext uri="{FF2B5EF4-FFF2-40B4-BE49-F238E27FC236}">
                  <a16:creationId xmlns:a16="http://schemas.microsoft.com/office/drawing/2014/main" id="{7EBB87B7-0E31-483E-8C87-D9C160E664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46" t="37984" r="67038" b="51548"/>
            <a:stretch/>
          </p:blipFill>
          <p:spPr>
            <a:xfrm>
              <a:off x="1575666" y="8796430"/>
              <a:ext cx="981806" cy="379691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DBA7D8CF-35BF-4DD8-97B9-5A1F230ABD79}"/>
                </a:ext>
              </a:extLst>
            </p:cNvPr>
            <p:cNvSpPr/>
            <p:nvPr/>
          </p:nvSpPr>
          <p:spPr>
            <a:xfrm>
              <a:off x="676236" y="8796430"/>
              <a:ext cx="1867471" cy="38082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4" name="Text Box 6">
              <a:extLst>
                <a:ext uri="{FF2B5EF4-FFF2-40B4-BE49-F238E27FC236}">
                  <a16:creationId xmlns:a16="http://schemas.microsoft.com/office/drawing/2014/main" id="{C15D1E80-25D4-467E-AC82-34A086835C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3172" y="8611578"/>
              <a:ext cx="1124084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ja-JP" sz="1000" b="1" dirty="0"/>
                <a:t>1.</a:t>
              </a:r>
              <a:r>
                <a:rPr kumimoji="1" lang="en-US" altLang="zh-CN" sz="1000" b="1" dirty="0"/>
                <a:t>2</a:t>
              </a:r>
              <a:r>
                <a:rPr kumimoji="1" lang="en-US" altLang="ja-JP" sz="1000" b="1" dirty="0"/>
                <a:t>mM DTT</a:t>
              </a:r>
            </a:p>
          </p:txBody>
        </p:sp>
        <p:cxnSp>
          <p:nvCxnSpPr>
            <p:cNvPr id="15" name="直线连接符 41">
              <a:extLst>
                <a:ext uri="{FF2B5EF4-FFF2-40B4-BE49-F238E27FC236}">
                  <a16:creationId xmlns:a16="http://schemas.microsoft.com/office/drawing/2014/main" id="{E848BA60-7B98-48A8-813E-991D7AC7F05A}"/>
                </a:ext>
              </a:extLst>
            </p:cNvPr>
            <p:cNvCxnSpPr/>
            <p:nvPr/>
          </p:nvCxnSpPr>
          <p:spPr>
            <a:xfrm>
              <a:off x="1598994" y="8648926"/>
              <a:ext cx="91404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6">
              <a:extLst>
                <a:ext uri="{FF2B5EF4-FFF2-40B4-BE49-F238E27FC236}">
                  <a16:creationId xmlns:a16="http://schemas.microsoft.com/office/drawing/2014/main" id="{4BA51B4C-A71A-4D7E-B0F8-BB34E2A801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520" y="8611572"/>
              <a:ext cx="1541681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1000" b="1" dirty="0"/>
                <a:t>1/2MS</a:t>
              </a:r>
            </a:p>
          </p:txBody>
        </p:sp>
        <p:cxnSp>
          <p:nvCxnSpPr>
            <p:cNvPr id="17" name="直线连接符 55">
              <a:extLst>
                <a:ext uri="{FF2B5EF4-FFF2-40B4-BE49-F238E27FC236}">
                  <a16:creationId xmlns:a16="http://schemas.microsoft.com/office/drawing/2014/main" id="{0EC1F907-1594-4A0E-BAAE-58B809598462}"/>
                </a:ext>
              </a:extLst>
            </p:cNvPr>
            <p:cNvCxnSpPr/>
            <p:nvPr/>
          </p:nvCxnSpPr>
          <p:spPr>
            <a:xfrm>
              <a:off x="646076" y="8647551"/>
              <a:ext cx="9140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图片 17" descr="20090102_1130.tif">
              <a:extLst>
                <a:ext uri="{FF2B5EF4-FFF2-40B4-BE49-F238E27FC236}">
                  <a16:creationId xmlns:a16="http://schemas.microsoft.com/office/drawing/2014/main" id="{EC905E10-9BAE-420D-9873-E35833A0DF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84" t="27088" r="70261" b="65534"/>
            <a:stretch/>
          </p:blipFill>
          <p:spPr>
            <a:xfrm>
              <a:off x="1585026" y="9321352"/>
              <a:ext cx="975502" cy="401867"/>
            </a:xfrm>
            <a:prstGeom prst="rect">
              <a:avLst/>
            </a:prstGeom>
            <a:ln w="6350">
              <a:noFill/>
            </a:ln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42B01417-4726-4690-BA15-3F056830AFEC}"/>
                </a:ext>
              </a:extLst>
            </p:cNvPr>
            <p:cNvSpPr/>
            <p:nvPr/>
          </p:nvSpPr>
          <p:spPr>
            <a:xfrm>
              <a:off x="683209" y="9330886"/>
              <a:ext cx="1867471" cy="38082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solidFill>
                  <a:schemeClr val="tx1"/>
                </a:solidFill>
              </a:endParaRPr>
            </a:p>
          </p:txBody>
        </p:sp>
        <p:grpSp>
          <p:nvGrpSpPr>
            <p:cNvPr id="20" name="组 272">
              <a:extLst>
                <a:ext uri="{FF2B5EF4-FFF2-40B4-BE49-F238E27FC236}">
                  <a16:creationId xmlns:a16="http://schemas.microsoft.com/office/drawing/2014/main" id="{4F3AA67D-4BB4-4D0E-B005-A99C306585FA}"/>
                </a:ext>
              </a:extLst>
            </p:cNvPr>
            <p:cNvGrpSpPr/>
            <p:nvPr/>
          </p:nvGrpSpPr>
          <p:grpSpPr>
            <a:xfrm>
              <a:off x="644194" y="8330209"/>
              <a:ext cx="1514876" cy="279291"/>
              <a:chOff x="865168" y="4236309"/>
              <a:chExt cx="1514876" cy="279291"/>
            </a:xfrm>
          </p:grpSpPr>
          <p:sp>
            <p:nvSpPr>
              <p:cNvPr id="25" name="TextBox 169">
                <a:extLst>
                  <a:ext uri="{FF2B5EF4-FFF2-40B4-BE49-F238E27FC236}">
                    <a16:creationId xmlns:a16="http://schemas.microsoft.com/office/drawing/2014/main" id="{586F6667-F749-471A-90C7-8744D3F79D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419379">
                <a:off x="1132668" y="4236309"/>
                <a:ext cx="99284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900" b="1" i="1" dirty="0">
                    <a:solidFill>
                      <a:srgbClr val="000000"/>
                    </a:solidFill>
                  </a:rPr>
                  <a:t>mag2-1</a:t>
                </a:r>
                <a:r>
                  <a:rPr lang="en-US" altLang="zh-CN" sz="900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900" b="1" i="1" dirty="0">
                    <a:solidFill>
                      <a:srgbClr val="000000"/>
                    </a:solidFill>
                  </a:rPr>
                  <a:t>mip3-1</a:t>
                </a:r>
                <a:endParaRPr lang="zh-CN" altLang="en-US" sz="900" b="1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TextBox 171">
                <a:extLst>
                  <a:ext uri="{FF2B5EF4-FFF2-40B4-BE49-F238E27FC236}">
                    <a16:creationId xmlns:a16="http://schemas.microsoft.com/office/drawing/2014/main" id="{1EE6D035-4051-458C-B12B-28F452BD36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419379">
                <a:off x="865168" y="4284768"/>
                <a:ext cx="73269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900" b="1" dirty="0">
                    <a:solidFill>
                      <a:srgbClr val="000000"/>
                    </a:solidFill>
                  </a:rPr>
                  <a:t>Col-0</a:t>
                </a:r>
                <a:endParaRPr lang="zh-CN" altLang="en-US" sz="9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TextBox 171">
                <a:extLst>
                  <a:ext uri="{FF2B5EF4-FFF2-40B4-BE49-F238E27FC236}">
                    <a16:creationId xmlns:a16="http://schemas.microsoft.com/office/drawing/2014/main" id="{B98F1DA9-76A0-446A-B895-59ACB4A8A5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419379">
                <a:off x="1440207" y="4244435"/>
                <a:ext cx="939837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900" b="1" i="1" dirty="0">
                    <a:solidFill>
                      <a:srgbClr val="000000"/>
                    </a:solidFill>
                  </a:rPr>
                  <a:t>mip2-1</a:t>
                </a:r>
                <a:r>
                  <a:rPr lang="en-US" altLang="zh-CN" sz="900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900" b="1" i="1" dirty="0">
                    <a:solidFill>
                      <a:srgbClr val="000000"/>
                    </a:solidFill>
                  </a:rPr>
                  <a:t>mip3-1</a:t>
                </a:r>
                <a:endParaRPr lang="zh-CN" altLang="en-US" sz="900" b="1" i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" name="组 273">
              <a:extLst>
                <a:ext uri="{FF2B5EF4-FFF2-40B4-BE49-F238E27FC236}">
                  <a16:creationId xmlns:a16="http://schemas.microsoft.com/office/drawing/2014/main" id="{D7945246-BC21-4BFC-93D2-43DDBF84333A}"/>
                </a:ext>
              </a:extLst>
            </p:cNvPr>
            <p:cNvGrpSpPr/>
            <p:nvPr/>
          </p:nvGrpSpPr>
          <p:grpSpPr>
            <a:xfrm>
              <a:off x="1568150" y="8335265"/>
              <a:ext cx="1514876" cy="279291"/>
              <a:chOff x="865168" y="4236309"/>
              <a:chExt cx="1514876" cy="279291"/>
            </a:xfrm>
          </p:grpSpPr>
          <p:sp>
            <p:nvSpPr>
              <p:cNvPr id="22" name="TextBox 169">
                <a:extLst>
                  <a:ext uri="{FF2B5EF4-FFF2-40B4-BE49-F238E27FC236}">
                    <a16:creationId xmlns:a16="http://schemas.microsoft.com/office/drawing/2014/main" id="{DE0923A4-F16F-4F13-A9B0-9381B58209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419379">
                <a:off x="1132668" y="4236309"/>
                <a:ext cx="992844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900" b="1" i="1" dirty="0">
                    <a:solidFill>
                      <a:srgbClr val="000000"/>
                    </a:solidFill>
                  </a:rPr>
                  <a:t>mag2-1</a:t>
                </a:r>
                <a:r>
                  <a:rPr lang="en-US" altLang="zh-CN" sz="900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900" b="1" i="1" dirty="0">
                    <a:solidFill>
                      <a:srgbClr val="000000"/>
                    </a:solidFill>
                  </a:rPr>
                  <a:t>mip3-1</a:t>
                </a:r>
                <a:endParaRPr lang="zh-CN" altLang="en-US" sz="900" b="1" i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TextBox 171">
                <a:extLst>
                  <a:ext uri="{FF2B5EF4-FFF2-40B4-BE49-F238E27FC236}">
                    <a16:creationId xmlns:a16="http://schemas.microsoft.com/office/drawing/2014/main" id="{CA246E0A-9113-4F3C-AF28-4FBA13D04C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419379">
                <a:off x="865168" y="4284768"/>
                <a:ext cx="73269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900" b="1" dirty="0">
                    <a:solidFill>
                      <a:srgbClr val="000000"/>
                    </a:solidFill>
                  </a:rPr>
                  <a:t>Col-0</a:t>
                </a:r>
                <a:endParaRPr lang="zh-CN" altLang="en-US" sz="9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TextBox 171">
                <a:extLst>
                  <a:ext uri="{FF2B5EF4-FFF2-40B4-BE49-F238E27FC236}">
                    <a16:creationId xmlns:a16="http://schemas.microsoft.com/office/drawing/2014/main" id="{3E61D53C-9692-4705-8B65-5F94982CFE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0419379">
                <a:off x="1440207" y="4244435"/>
                <a:ext cx="939837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900" b="1" i="1" dirty="0">
                    <a:solidFill>
                      <a:srgbClr val="000000"/>
                    </a:solidFill>
                  </a:rPr>
                  <a:t>mip2-1</a:t>
                </a:r>
                <a:r>
                  <a:rPr lang="en-US" altLang="zh-CN" sz="900" b="1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zh-CN" sz="900" b="1" i="1" dirty="0">
                    <a:solidFill>
                      <a:srgbClr val="000000"/>
                    </a:solidFill>
                  </a:rPr>
                  <a:t>mip3-1</a:t>
                </a:r>
                <a:endParaRPr lang="zh-CN" altLang="en-US" sz="900" b="1" i="1" dirty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DD89BB10-04C9-4054-9CF3-0F9D2486E294}"/>
              </a:ext>
            </a:extLst>
          </p:cNvPr>
          <p:cNvGrpSpPr/>
          <p:nvPr/>
        </p:nvGrpSpPr>
        <p:grpSpPr>
          <a:xfrm>
            <a:off x="2354704" y="2071714"/>
            <a:ext cx="4716453" cy="1589691"/>
            <a:chOff x="2348880" y="8326113"/>
            <a:chExt cx="4716453" cy="1589691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014B3B28-AAFA-4AAE-918F-DB391C7AE8C6}"/>
                </a:ext>
              </a:extLst>
            </p:cNvPr>
            <p:cNvGrpSpPr/>
            <p:nvPr/>
          </p:nvGrpSpPr>
          <p:grpSpPr>
            <a:xfrm>
              <a:off x="2348880" y="8326113"/>
              <a:ext cx="4716453" cy="1385595"/>
              <a:chOff x="2384955" y="8326113"/>
              <a:chExt cx="4716453" cy="1385595"/>
            </a:xfrm>
          </p:grpSpPr>
          <p:sp>
            <p:nvSpPr>
              <p:cNvPr id="31" name="TextBox 322">
                <a:extLst>
                  <a:ext uri="{FF2B5EF4-FFF2-40B4-BE49-F238E27FC236}">
                    <a16:creationId xmlns:a16="http://schemas.microsoft.com/office/drawing/2014/main" id="{BBD6979C-C4FA-47E8-8EF5-DEC8C3AAE9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94239" y="8840066"/>
                <a:ext cx="1025327" cy="25391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zh-CN" sz="1050" b="1" dirty="0">
                    <a:solidFill>
                      <a:srgbClr val="000000"/>
                    </a:solidFill>
                  </a:rPr>
                  <a:t>anti-BIP1/2</a:t>
                </a:r>
                <a:endParaRPr lang="zh-CN" altLang="en-US" sz="1050" b="1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2" name="组 47">
                <a:extLst>
                  <a:ext uri="{FF2B5EF4-FFF2-40B4-BE49-F238E27FC236}">
                    <a16:creationId xmlns:a16="http://schemas.microsoft.com/office/drawing/2014/main" id="{114E8254-C7C2-485F-8FC7-30B714B7D65D}"/>
                  </a:ext>
                </a:extLst>
              </p:cNvPr>
              <p:cNvGrpSpPr/>
              <p:nvPr/>
            </p:nvGrpSpPr>
            <p:grpSpPr>
              <a:xfrm>
                <a:off x="3374274" y="8611526"/>
                <a:ext cx="3282960" cy="246267"/>
                <a:chOff x="2368223" y="1360894"/>
                <a:chExt cx="4151955" cy="87412"/>
              </a:xfrm>
            </p:grpSpPr>
            <p:sp>
              <p:nvSpPr>
                <p:cNvPr id="49" name="Text Box 6">
                  <a:extLst>
                    <a:ext uri="{FF2B5EF4-FFF2-40B4-BE49-F238E27FC236}">
                      <a16:creationId xmlns:a16="http://schemas.microsoft.com/office/drawing/2014/main" id="{4A5CE806-EA11-4351-A221-8BEE5D33B98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384287" y="1360903"/>
                  <a:ext cx="1187646" cy="873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kumimoji="1" lang="en-US" altLang="zh-CN" sz="1000" b="1" dirty="0"/>
                    <a:t>1/2MS</a:t>
                  </a:r>
                </a:p>
              </p:txBody>
            </p:sp>
            <p:sp>
              <p:nvSpPr>
                <p:cNvPr id="50" name="Text Box 6">
                  <a:extLst>
                    <a:ext uri="{FF2B5EF4-FFF2-40B4-BE49-F238E27FC236}">
                      <a16:creationId xmlns:a16="http://schemas.microsoft.com/office/drawing/2014/main" id="{733B1084-FE6C-4381-8A05-3523B404CD5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10871" y="1360894"/>
                  <a:ext cx="2084837" cy="873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kumimoji="1" lang="el-GR" altLang="ja-JP" sz="1000" b="1" dirty="0"/>
                    <a:t>0.3μM ABA </a:t>
                  </a:r>
                  <a:endParaRPr kumimoji="1" lang="en-US" altLang="ja-JP" sz="1000" b="1" dirty="0"/>
                </a:p>
              </p:txBody>
            </p:sp>
            <p:sp>
              <p:nvSpPr>
                <p:cNvPr id="51" name="Text Box 6">
                  <a:extLst>
                    <a:ext uri="{FF2B5EF4-FFF2-40B4-BE49-F238E27FC236}">
                      <a16:creationId xmlns:a16="http://schemas.microsoft.com/office/drawing/2014/main" id="{8D09FF61-DAEC-4101-ACB0-EE7629C6C03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523769" y="1360910"/>
                  <a:ext cx="1996409" cy="873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kumimoji="1" lang="en-US" altLang="ja-JP" sz="1000" b="1" dirty="0"/>
                    <a:t>130mM NaCl </a:t>
                  </a:r>
                </a:p>
              </p:txBody>
            </p:sp>
            <p:cxnSp>
              <p:nvCxnSpPr>
                <p:cNvPr id="52" name="直线连接符 41">
                  <a:extLst>
                    <a:ext uri="{FF2B5EF4-FFF2-40B4-BE49-F238E27FC236}">
                      <a16:creationId xmlns:a16="http://schemas.microsoft.com/office/drawing/2014/main" id="{8AAD3E10-013C-4254-A3F5-B68EF4EA40D2}"/>
                    </a:ext>
                  </a:extLst>
                </p:cNvPr>
                <p:cNvCxnSpPr/>
                <p:nvPr/>
              </p:nvCxnSpPr>
              <p:spPr>
                <a:xfrm>
                  <a:off x="2368223" y="1372981"/>
                  <a:ext cx="11836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线连接符 42">
                  <a:extLst>
                    <a:ext uri="{FF2B5EF4-FFF2-40B4-BE49-F238E27FC236}">
                      <a16:creationId xmlns:a16="http://schemas.microsoft.com/office/drawing/2014/main" id="{9F9309D9-1B79-4E09-B222-CC145DF33DB9}"/>
                    </a:ext>
                  </a:extLst>
                </p:cNvPr>
                <p:cNvCxnSpPr/>
                <p:nvPr/>
              </p:nvCxnSpPr>
              <p:spPr>
                <a:xfrm>
                  <a:off x="3614829" y="1372981"/>
                  <a:ext cx="1210869" cy="8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线连接符 43">
                  <a:extLst>
                    <a:ext uri="{FF2B5EF4-FFF2-40B4-BE49-F238E27FC236}">
                      <a16:creationId xmlns:a16="http://schemas.microsoft.com/office/drawing/2014/main" id="{458E6EBE-A53C-4CFF-9D38-DEE4AC6F495C}"/>
                    </a:ext>
                  </a:extLst>
                </p:cNvPr>
                <p:cNvCxnSpPr/>
                <p:nvPr/>
              </p:nvCxnSpPr>
              <p:spPr>
                <a:xfrm>
                  <a:off x="4883991" y="1372981"/>
                  <a:ext cx="125815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3" name="图片 32" descr="20090102_0616.tif">
                <a:extLst>
                  <a:ext uri="{FF2B5EF4-FFF2-40B4-BE49-F238E27FC236}">
                    <a16:creationId xmlns:a16="http://schemas.microsoft.com/office/drawing/2014/main" id="{F5F319D9-4ECF-4931-B93C-71354D690D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760" t="47670" r="19069" b="42480"/>
              <a:stretch/>
            </p:blipFill>
            <p:spPr>
              <a:xfrm>
                <a:off x="3364177" y="8795298"/>
                <a:ext cx="3111871" cy="380823"/>
              </a:xfrm>
              <a:prstGeom prst="rect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  <p:pic>
            <p:nvPicPr>
              <p:cNvPr id="34" name="图片 33" descr="20090102_1130.tif">
                <a:extLst>
                  <a:ext uri="{FF2B5EF4-FFF2-40B4-BE49-F238E27FC236}">
                    <a16:creationId xmlns:a16="http://schemas.microsoft.com/office/drawing/2014/main" id="{F259B9F1-77C5-48CD-8AC1-B51F78516A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268" t="26591" r="25999" b="66849"/>
              <a:stretch/>
            </p:blipFill>
            <p:spPr>
              <a:xfrm>
                <a:off x="3363466" y="9330883"/>
                <a:ext cx="3112582" cy="380825"/>
              </a:xfrm>
              <a:prstGeom prst="rect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</p:pic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13C9946B-F55D-4391-94AD-9B77D0854F02}"/>
                  </a:ext>
                </a:extLst>
              </p:cNvPr>
              <p:cNvSpPr txBox="1"/>
              <p:nvPr/>
            </p:nvSpPr>
            <p:spPr>
              <a:xfrm>
                <a:off x="3302790" y="9123990"/>
                <a:ext cx="379861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000" b="1" dirty="0"/>
                  <a:t>1.00</a:t>
                </a:r>
                <a:r>
                  <a:rPr kumimoji="1" lang="zh-CN" altLang="en-US" sz="1000" b="1" dirty="0"/>
                  <a:t> </a:t>
                </a:r>
                <a:r>
                  <a:rPr kumimoji="1" lang="en-US" altLang="zh-CN" sz="1000" b="1" dirty="0"/>
                  <a:t>   1.72   1.47 </a:t>
                </a:r>
                <a:r>
                  <a:rPr kumimoji="1" lang="zh-CN" altLang="en-US" sz="1000" b="1" dirty="0"/>
                  <a:t> </a:t>
                </a:r>
                <a:r>
                  <a:rPr kumimoji="1" lang="en-US" altLang="zh-CN" sz="1000" b="1" dirty="0"/>
                  <a:t> 1.78    3.47    2.02    2.82     6.02    2.95</a:t>
                </a:r>
              </a:p>
            </p:txBody>
          </p:sp>
          <p:sp>
            <p:nvSpPr>
              <p:cNvPr id="36" name="TextBox 326">
                <a:extLst>
                  <a:ext uri="{FF2B5EF4-FFF2-40B4-BE49-F238E27FC236}">
                    <a16:creationId xmlns:a16="http://schemas.microsoft.com/office/drawing/2014/main" id="{EB682B8E-C167-4ECF-9ADC-AD37019405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84955" y="9395539"/>
                <a:ext cx="1025329" cy="25391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/>
                <a:r>
                  <a:rPr lang="en-US" altLang="zh-CN" sz="1050" b="1" dirty="0">
                    <a:solidFill>
                      <a:srgbClr val="000000"/>
                    </a:solidFill>
                  </a:rPr>
                  <a:t>anti-TUB2</a:t>
                </a:r>
                <a:endParaRPr lang="zh-CN" altLang="en-US" sz="1050" b="1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37" name="组 274">
                <a:extLst>
                  <a:ext uri="{FF2B5EF4-FFF2-40B4-BE49-F238E27FC236}">
                    <a16:creationId xmlns:a16="http://schemas.microsoft.com/office/drawing/2014/main" id="{59883D13-815E-4696-95C1-C468A66DBEE7}"/>
                  </a:ext>
                </a:extLst>
              </p:cNvPr>
              <p:cNvGrpSpPr/>
              <p:nvPr/>
            </p:nvGrpSpPr>
            <p:grpSpPr>
              <a:xfrm>
                <a:off x="3351658" y="8326113"/>
                <a:ext cx="1514876" cy="279291"/>
                <a:chOff x="865168" y="4236309"/>
                <a:chExt cx="1514876" cy="279291"/>
              </a:xfrm>
            </p:grpSpPr>
            <p:sp>
              <p:nvSpPr>
                <p:cNvPr id="46" name="TextBox 169">
                  <a:extLst>
                    <a:ext uri="{FF2B5EF4-FFF2-40B4-BE49-F238E27FC236}">
                      <a16:creationId xmlns:a16="http://schemas.microsoft.com/office/drawing/2014/main" id="{1456F866-F769-4981-84C9-576E76A05EC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20419379">
                  <a:off x="1132668" y="4236309"/>
                  <a:ext cx="992844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mag2-1</a:t>
                  </a:r>
                  <a:r>
                    <a:rPr lang="en-US" altLang="zh-CN" sz="900" b="1" dirty="0">
                      <a:solidFill>
                        <a:srgbClr val="000000"/>
                      </a:solidFill>
                    </a:rPr>
                    <a:t> </a:t>
                  </a:r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mip3-1</a:t>
                  </a:r>
                  <a:endParaRPr lang="zh-CN" altLang="en-US" sz="900" b="1" i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TextBox 171">
                  <a:extLst>
                    <a:ext uri="{FF2B5EF4-FFF2-40B4-BE49-F238E27FC236}">
                      <a16:creationId xmlns:a16="http://schemas.microsoft.com/office/drawing/2014/main" id="{34CD8C64-D141-4555-AE78-EB584703BB2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20419379">
                  <a:off x="865168" y="4284768"/>
                  <a:ext cx="732695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900" b="1" dirty="0">
                      <a:solidFill>
                        <a:srgbClr val="000000"/>
                      </a:solidFill>
                    </a:rPr>
                    <a:t>Col-0</a:t>
                  </a:r>
                  <a:endParaRPr lang="zh-CN" altLang="en-US" sz="9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8" name="TextBox 171">
                  <a:extLst>
                    <a:ext uri="{FF2B5EF4-FFF2-40B4-BE49-F238E27FC236}">
                      <a16:creationId xmlns:a16="http://schemas.microsoft.com/office/drawing/2014/main" id="{86A5E8AA-F357-4EC9-9038-7C5C61B351D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20419379">
                  <a:off x="1440207" y="4244435"/>
                  <a:ext cx="939837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mip2-1</a:t>
                  </a:r>
                  <a:r>
                    <a:rPr lang="en-US" altLang="zh-CN" sz="900" b="1" dirty="0">
                      <a:solidFill>
                        <a:srgbClr val="000000"/>
                      </a:solidFill>
                    </a:rPr>
                    <a:t> </a:t>
                  </a:r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mip3-1</a:t>
                  </a:r>
                  <a:endParaRPr lang="zh-CN" altLang="en-US" sz="900" b="1" i="1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8" name="组 275">
                <a:extLst>
                  <a:ext uri="{FF2B5EF4-FFF2-40B4-BE49-F238E27FC236}">
                    <a16:creationId xmlns:a16="http://schemas.microsoft.com/office/drawing/2014/main" id="{05877D6A-53A0-47C2-9D5E-9A5344C153CF}"/>
                  </a:ext>
                </a:extLst>
              </p:cNvPr>
              <p:cNvGrpSpPr/>
              <p:nvPr/>
            </p:nvGrpSpPr>
            <p:grpSpPr>
              <a:xfrm>
                <a:off x="4357062" y="8331169"/>
                <a:ext cx="1514876" cy="279291"/>
                <a:chOff x="865168" y="4236309"/>
                <a:chExt cx="1514876" cy="279291"/>
              </a:xfrm>
            </p:grpSpPr>
            <p:sp>
              <p:nvSpPr>
                <p:cNvPr id="43" name="TextBox 169">
                  <a:extLst>
                    <a:ext uri="{FF2B5EF4-FFF2-40B4-BE49-F238E27FC236}">
                      <a16:creationId xmlns:a16="http://schemas.microsoft.com/office/drawing/2014/main" id="{91E4FD79-E555-40F7-9F6A-71B545B1765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20419379">
                  <a:off x="1132668" y="4236309"/>
                  <a:ext cx="992844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mag2-1</a:t>
                  </a:r>
                  <a:r>
                    <a:rPr lang="en-US" altLang="zh-CN" sz="900" b="1" dirty="0">
                      <a:solidFill>
                        <a:srgbClr val="000000"/>
                      </a:solidFill>
                    </a:rPr>
                    <a:t> </a:t>
                  </a:r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mip3-1</a:t>
                  </a:r>
                  <a:endParaRPr lang="zh-CN" altLang="en-US" sz="900" b="1" i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TextBox 171">
                  <a:extLst>
                    <a:ext uri="{FF2B5EF4-FFF2-40B4-BE49-F238E27FC236}">
                      <a16:creationId xmlns:a16="http://schemas.microsoft.com/office/drawing/2014/main" id="{CE13F3EE-D024-43BC-B628-6736A88156D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20419379">
                  <a:off x="865168" y="4284768"/>
                  <a:ext cx="732695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900" b="1" dirty="0">
                      <a:solidFill>
                        <a:srgbClr val="000000"/>
                      </a:solidFill>
                    </a:rPr>
                    <a:t>Col-0</a:t>
                  </a:r>
                  <a:endParaRPr lang="zh-CN" altLang="en-US" sz="9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TextBox 171">
                  <a:extLst>
                    <a:ext uri="{FF2B5EF4-FFF2-40B4-BE49-F238E27FC236}">
                      <a16:creationId xmlns:a16="http://schemas.microsoft.com/office/drawing/2014/main" id="{DBA25B38-24D5-4E24-BA20-60725FBCFA8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20419379">
                  <a:off x="1440207" y="4244435"/>
                  <a:ext cx="939837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mip2-1</a:t>
                  </a:r>
                  <a:r>
                    <a:rPr lang="en-US" altLang="zh-CN" sz="900" b="1" dirty="0">
                      <a:solidFill>
                        <a:srgbClr val="000000"/>
                      </a:solidFill>
                    </a:rPr>
                    <a:t> </a:t>
                  </a:r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mip3-1</a:t>
                  </a:r>
                  <a:endParaRPr lang="zh-CN" altLang="en-US" sz="900" b="1" i="1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9" name="组 276">
                <a:extLst>
                  <a:ext uri="{FF2B5EF4-FFF2-40B4-BE49-F238E27FC236}">
                    <a16:creationId xmlns:a16="http://schemas.microsoft.com/office/drawing/2014/main" id="{B3B916EB-B663-4175-A667-1BE8D0AC8D96}"/>
                  </a:ext>
                </a:extLst>
              </p:cNvPr>
              <p:cNvGrpSpPr/>
              <p:nvPr/>
            </p:nvGrpSpPr>
            <p:grpSpPr>
              <a:xfrm>
                <a:off x="5347502" y="8336227"/>
                <a:ext cx="1514876" cy="279291"/>
                <a:chOff x="865168" y="4236309"/>
                <a:chExt cx="1514876" cy="279291"/>
              </a:xfrm>
            </p:grpSpPr>
            <p:sp>
              <p:nvSpPr>
                <p:cNvPr id="40" name="TextBox 169">
                  <a:extLst>
                    <a:ext uri="{FF2B5EF4-FFF2-40B4-BE49-F238E27FC236}">
                      <a16:creationId xmlns:a16="http://schemas.microsoft.com/office/drawing/2014/main" id="{A12C5F49-2916-45F5-B116-A1EF79F277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20419379">
                  <a:off x="1132668" y="4236309"/>
                  <a:ext cx="992844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mag2-1</a:t>
                  </a:r>
                  <a:r>
                    <a:rPr lang="en-US" altLang="zh-CN" sz="900" b="1" dirty="0">
                      <a:solidFill>
                        <a:srgbClr val="000000"/>
                      </a:solidFill>
                    </a:rPr>
                    <a:t> </a:t>
                  </a:r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mip3-1</a:t>
                  </a:r>
                  <a:endParaRPr lang="zh-CN" altLang="en-US" sz="900" b="1" i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" name="TextBox 171">
                  <a:extLst>
                    <a:ext uri="{FF2B5EF4-FFF2-40B4-BE49-F238E27FC236}">
                      <a16:creationId xmlns:a16="http://schemas.microsoft.com/office/drawing/2014/main" id="{254567BD-9014-41E4-8386-FDFBDA39D62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20419379">
                  <a:off x="865168" y="4284768"/>
                  <a:ext cx="732695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900" b="1" dirty="0">
                      <a:solidFill>
                        <a:srgbClr val="000000"/>
                      </a:solidFill>
                    </a:rPr>
                    <a:t>Col-0</a:t>
                  </a:r>
                  <a:endParaRPr lang="zh-CN" altLang="en-US" sz="9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TextBox 171">
                  <a:extLst>
                    <a:ext uri="{FF2B5EF4-FFF2-40B4-BE49-F238E27FC236}">
                      <a16:creationId xmlns:a16="http://schemas.microsoft.com/office/drawing/2014/main" id="{0AEA957B-6F37-494A-B52A-D4946668743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20419379">
                  <a:off x="1440207" y="4244435"/>
                  <a:ext cx="939837" cy="2308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mip2-1</a:t>
                  </a:r>
                  <a:r>
                    <a:rPr lang="en-US" altLang="zh-CN" sz="900" b="1" dirty="0">
                      <a:solidFill>
                        <a:srgbClr val="000000"/>
                      </a:solidFill>
                    </a:rPr>
                    <a:t> </a:t>
                  </a:r>
                  <a:r>
                    <a:rPr lang="en-US" altLang="zh-CN" sz="900" b="1" i="1" dirty="0">
                      <a:solidFill>
                        <a:srgbClr val="000000"/>
                      </a:solidFill>
                    </a:rPr>
                    <a:t>mip3-1</a:t>
                  </a:r>
                  <a:endParaRPr lang="zh-CN" altLang="en-US" sz="900" b="1" i="1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7FBEC4F-5691-43AE-8FC6-41517FFE271B}"/>
                </a:ext>
              </a:extLst>
            </p:cNvPr>
            <p:cNvSpPr txBox="1"/>
            <p:nvPr/>
          </p:nvSpPr>
          <p:spPr>
            <a:xfrm>
              <a:off x="2627865" y="9661888"/>
              <a:ext cx="390149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/>
                <a:t>BiP change fo</a:t>
              </a:r>
              <a:r>
                <a:rPr lang="en-US" altLang="zh-CN" sz="1000" b="1" dirty="0"/>
                <a:t>l</a:t>
              </a:r>
              <a:r>
                <a:rPr lang="en-US" altLang="zh-CN" sz="1050" b="1" dirty="0"/>
                <a:t>d</a:t>
              </a:r>
              <a:r>
                <a:rPr lang="en-US" altLang="zh-CN" sz="1000" b="1" dirty="0"/>
                <a:t>                            1.78    2.02   1.38    2.82     3.51    2.01 </a:t>
              </a:r>
              <a:endParaRPr lang="zh-CN" altLang="en-US" sz="1000" b="1" dirty="0"/>
            </a:p>
          </p:txBody>
        </p:sp>
      </p:grpSp>
      <p:sp>
        <p:nvSpPr>
          <p:cNvPr id="56" name="TextBox 6">
            <a:extLst>
              <a:ext uri="{FF2B5EF4-FFF2-40B4-BE49-F238E27FC236}">
                <a16:creationId xmlns:a16="http://schemas.microsoft.com/office/drawing/2014/main" id="{87032222-A044-470D-9635-6E6088E78561}"/>
              </a:ext>
            </a:extLst>
          </p:cNvPr>
          <p:cNvSpPr txBox="1"/>
          <p:nvPr/>
        </p:nvSpPr>
        <p:spPr>
          <a:xfrm>
            <a:off x="402226" y="4016896"/>
            <a:ext cx="609771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 ER stress in the mutants.</a:t>
            </a:r>
            <a:endParaRPr lang="zh-CN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(A,</a:t>
            </a:r>
            <a:r>
              <a: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IRE1A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IRE1B,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AtbZIP28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(C, D</a:t>
            </a:r>
            <a:r>
              <a:rPr lang="en-US" altLang="zh-CN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ABI3</a:t>
            </a:r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zh-CN" sz="1400" i="1">
                <a:latin typeface="Times New Roman" panose="02020603050405020304" pitchFamily="18" charset="0"/>
                <a:cs typeface="Times New Roman" panose="02020603050405020304" pitchFamily="18" charset="0"/>
              </a:rPr>
              <a:t>ABI4</a:t>
            </a:r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level in wild type,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mag2-1 mip3-1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mip2-1 mip3-1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under DTT treatment were determined by qRT-PCR on 7-day-old seedlings with specific primers. For qRT-PCR, three repeats per experiment, three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experiments per sample. (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Immunoblot on DTT treated 7-day-old seedlings with anti-ABI5 antibody. Statistics of ABI5 protein level are shown below the bands. (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EF)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Immunoblot on ABA and NaCl treated 7-day-old seedlings with anti-BiP1/2 antibody. Statistics of BiP1/2 protein level are shown below the bands. Change fold (treated/nontreated) is indicated in the lowest panel.</a:t>
            </a:r>
            <a:endParaRPr lang="zh-CN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996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441</Words>
  <Application>Microsoft Office PowerPoint</Application>
  <PresentationFormat>A4 纸张(210x297 毫米)</PresentationFormat>
  <Paragraphs>98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ＭＳ Ｐゴシック</vt:lpstr>
      <vt:lpstr>华文琥珀</vt:lpstr>
      <vt:lpstr>宋体</vt:lpstr>
      <vt:lpstr>Arial</vt:lpstr>
      <vt:lpstr>Calibri</vt:lpstr>
      <vt:lpstr>Symbol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潇男 赵</dc:creator>
  <cp:lastModifiedBy>n MoonLight</cp:lastModifiedBy>
  <cp:revision>24</cp:revision>
  <dcterms:created xsi:type="dcterms:W3CDTF">2018-01-25T09:29:12Z</dcterms:created>
  <dcterms:modified xsi:type="dcterms:W3CDTF">2018-05-09T23:36:45Z</dcterms:modified>
</cp:coreProperties>
</file>