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5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1/4/2018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1/4/2018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1/4/2018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1/4/2018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Rechteck 120"/>
          <p:cNvSpPr/>
          <p:nvPr/>
        </p:nvSpPr>
        <p:spPr>
          <a:xfrm>
            <a:off x="4483141" y="116633"/>
            <a:ext cx="2609139" cy="674136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2" name="TextBox 19"/>
          <p:cNvSpPr txBox="1"/>
          <p:nvPr/>
        </p:nvSpPr>
        <p:spPr>
          <a:xfrm>
            <a:off x="179512" y="44624"/>
            <a:ext cx="174143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Supplementary Figure  1.</a:t>
            </a:r>
            <a:endParaRPr lang="en-GB" sz="1200" dirty="0"/>
          </a:p>
        </p:txBody>
      </p:sp>
      <p:sp>
        <p:nvSpPr>
          <p:cNvPr id="4" name="TextBox 19"/>
          <p:cNvSpPr txBox="1"/>
          <p:nvPr/>
        </p:nvSpPr>
        <p:spPr>
          <a:xfrm>
            <a:off x="780330" y="548680"/>
            <a:ext cx="1800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i="1" dirty="0" smtClean="0"/>
              <a:t>Exp. 1: Effect </a:t>
            </a:r>
            <a:r>
              <a:rPr lang="en-GB" sz="1200" i="1" dirty="0"/>
              <a:t>of </a:t>
            </a:r>
            <a:r>
              <a:rPr lang="en-GB" sz="1200" i="1" dirty="0" smtClean="0"/>
              <a:t>MK801 on glutamate efflux</a:t>
            </a:r>
            <a:endParaRPr lang="en-GB" sz="1200" dirty="0"/>
          </a:p>
        </p:txBody>
      </p:sp>
      <p:grpSp>
        <p:nvGrpSpPr>
          <p:cNvPr id="3" name="Group 40"/>
          <p:cNvGrpSpPr/>
          <p:nvPr/>
        </p:nvGrpSpPr>
        <p:grpSpPr>
          <a:xfrm>
            <a:off x="4452737" y="2127110"/>
            <a:ext cx="2423519" cy="1225387"/>
            <a:chOff x="2627784" y="4653136"/>
            <a:chExt cx="2423519" cy="1225387"/>
          </a:xfrm>
        </p:grpSpPr>
        <p:grpSp>
          <p:nvGrpSpPr>
            <p:cNvPr id="5" name="Group 48"/>
            <p:cNvGrpSpPr/>
            <p:nvPr/>
          </p:nvGrpSpPr>
          <p:grpSpPr>
            <a:xfrm>
              <a:off x="2627784" y="4653136"/>
              <a:ext cx="2423519" cy="1225387"/>
              <a:chOff x="4342944" y="4581129"/>
              <a:chExt cx="2423519" cy="1225387"/>
            </a:xfrm>
          </p:grpSpPr>
          <p:cxnSp>
            <p:nvCxnSpPr>
              <p:cNvPr id="10" name="Straight Connector 44"/>
              <p:cNvCxnSpPr/>
              <p:nvPr/>
            </p:nvCxnSpPr>
            <p:spPr>
              <a:xfrm flipV="1">
                <a:off x="4416910" y="4941169"/>
                <a:ext cx="1091194" cy="3269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Straight Connector 45"/>
              <p:cNvCxnSpPr/>
              <p:nvPr/>
            </p:nvCxnSpPr>
            <p:spPr>
              <a:xfrm>
                <a:off x="4416910" y="4767690"/>
                <a:ext cx="0" cy="459216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Straight Connector 46"/>
              <p:cNvCxnSpPr/>
              <p:nvPr/>
            </p:nvCxnSpPr>
            <p:spPr>
              <a:xfrm flipH="1">
                <a:off x="5462391" y="4766925"/>
                <a:ext cx="108000" cy="432000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" name="TextBox 47"/>
              <p:cNvSpPr txBox="1"/>
              <p:nvPr/>
            </p:nvSpPr>
            <p:spPr>
              <a:xfrm>
                <a:off x="4427984" y="4588685"/>
                <a:ext cx="336952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200" b="1" dirty="0" smtClean="0"/>
                  <a:t>BL</a:t>
                </a:r>
                <a:endParaRPr lang="en-GB" sz="1200" b="1" dirty="0"/>
              </a:p>
            </p:txBody>
          </p:sp>
          <p:sp>
            <p:nvSpPr>
              <p:cNvPr id="14" name="TextBox 48"/>
              <p:cNvSpPr txBox="1"/>
              <p:nvPr/>
            </p:nvSpPr>
            <p:spPr>
              <a:xfrm>
                <a:off x="4425387" y="5527935"/>
                <a:ext cx="846546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200" b="1" dirty="0" err="1" smtClean="0"/>
                  <a:t>Veh</a:t>
                </a:r>
                <a:r>
                  <a:rPr lang="en-GB" sz="1200" b="1" dirty="0" smtClean="0"/>
                  <a:t> (</a:t>
                </a:r>
                <a:r>
                  <a:rPr lang="en-GB" sz="1200" b="1" dirty="0" err="1" smtClean="0"/>
                  <a:t>p.o</a:t>
                </a:r>
                <a:r>
                  <a:rPr lang="en-GB" sz="1200" b="1" dirty="0" smtClean="0"/>
                  <a:t>.)</a:t>
                </a:r>
              </a:p>
            </p:txBody>
          </p:sp>
          <p:sp>
            <p:nvSpPr>
              <p:cNvPr id="15" name="TextBox 49"/>
              <p:cNvSpPr txBox="1"/>
              <p:nvPr/>
            </p:nvSpPr>
            <p:spPr>
              <a:xfrm>
                <a:off x="5648124" y="4581129"/>
                <a:ext cx="336952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200" b="1" dirty="0" smtClean="0"/>
                  <a:t>BL</a:t>
                </a:r>
                <a:endParaRPr lang="en-GB" sz="1200" b="1" dirty="0"/>
              </a:p>
            </p:txBody>
          </p:sp>
          <p:cxnSp>
            <p:nvCxnSpPr>
              <p:cNvPr id="16" name="Straight Arrow Connector 50"/>
              <p:cNvCxnSpPr/>
              <p:nvPr/>
            </p:nvCxnSpPr>
            <p:spPr>
              <a:xfrm>
                <a:off x="4828126" y="5080587"/>
                <a:ext cx="612000" cy="0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7" name="TextBox 51"/>
              <p:cNvSpPr txBox="1"/>
              <p:nvPr/>
            </p:nvSpPr>
            <p:spPr>
              <a:xfrm>
                <a:off x="4846373" y="4702088"/>
                <a:ext cx="662104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200" b="1" dirty="0" smtClean="0"/>
                  <a:t>3 hours</a:t>
                </a:r>
                <a:endParaRPr lang="en-GB" sz="1200" b="1" dirty="0"/>
              </a:p>
            </p:txBody>
          </p:sp>
          <p:sp>
            <p:nvSpPr>
              <p:cNvPr id="18" name="TextBox 52"/>
              <p:cNvSpPr txBox="1"/>
              <p:nvPr/>
            </p:nvSpPr>
            <p:spPr>
              <a:xfrm>
                <a:off x="4342944" y="4964496"/>
                <a:ext cx="495483" cy="45910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200" b="1" dirty="0" smtClean="0"/>
                  <a:t>10 </a:t>
                </a:r>
                <a:br>
                  <a:rPr lang="en-GB" sz="1200" b="1" dirty="0" smtClean="0"/>
                </a:br>
                <a:r>
                  <a:rPr lang="en-GB" sz="1200" b="1" dirty="0" err="1" smtClean="0"/>
                  <a:t>mins</a:t>
                </a:r>
                <a:endParaRPr lang="en-GB" sz="1200" b="1" dirty="0"/>
              </a:p>
            </p:txBody>
          </p:sp>
          <p:sp>
            <p:nvSpPr>
              <p:cNvPr id="19" name="TextBox 53"/>
              <p:cNvSpPr txBox="1"/>
              <p:nvPr/>
            </p:nvSpPr>
            <p:spPr>
              <a:xfrm>
                <a:off x="5522847" y="4964496"/>
                <a:ext cx="492490" cy="45910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200" b="1" dirty="0" smtClean="0"/>
                  <a:t>10 </a:t>
                </a:r>
                <a:br>
                  <a:rPr lang="en-GB" sz="1200" b="1" dirty="0" smtClean="0"/>
                </a:br>
                <a:r>
                  <a:rPr lang="en-GB" sz="1200" b="1" dirty="0" err="1" smtClean="0"/>
                  <a:t>mins</a:t>
                </a:r>
                <a:endParaRPr lang="en-GB" sz="1200" b="1" dirty="0"/>
              </a:p>
            </p:txBody>
          </p:sp>
          <p:sp>
            <p:nvSpPr>
              <p:cNvPr id="20" name="TextBox 54"/>
              <p:cNvSpPr txBox="1"/>
              <p:nvPr/>
            </p:nvSpPr>
            <p:spPr>
              <a:xfrm>
                <a:off x="5499871" y="5529517"/>
                <a:ext cx="124823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200" b="1" dirty="0" smtClean="0"/>
                  <a:t>ADX47273 (</a:t>
                </a:r>
                <a:r>
                  <a:rPr lang="en-GB" sz="1200" b="1" dirty="0" err="1" smtClean="0"/>
                  <a:t>p.o</a:t>
                </a:r>
                <a:r>
                  <a:rPr lang="en-GB" sz="1200" b="1" dirty="0" smtClean="0"/>
                  <a:t>.)</a:t>
                </a:r>
              </a:p>
            </p:txBody>
          </p:sp>
          <p:cxnSp>
            <p:nvCxnSpPr>
              <p:cNvPr id="21" name="Straight Arrow Connector 55"/>
              <p:cNvCxnSpPr/>
              <p:nvPr/>
            </p:nvCxnSpPr>
            <p:spPr>
              <a:xfrm>
                <a:off x="6084168" y="5085184"/>
                <a:ext cx="612000" cy="0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2" name="TextBox 56"/>
              <p:cNvSpPr txBox="1"/>
              <p:nvPr/>
            </p:nvSpPr>
            <p:spPr>
              <a:xfrm>
                <a:off x="6050733" y="4702088"/>
                <a:ext cx="697370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200" b="1" dirty="0" smtClean="0"/>
                  <a:t>3 hours </a:t>
                </a:r>
                <a:endParaRPr lang="en-GB" sz="1200" b="1" dirty="0"/>
              </a:p>
            </p:txBody>
          </p:sp>
          <p:cxnSp>
            <p:nvCxnSpPr>
              <p:cNvPr id="23" name="Straight Connector 57"/>
              <p:cNvCxnSpPr/>
              <p:nvPr/>
            </p:nvCxnSpPr>
            <p:spPr>
              <a:xfrm>
                <a:off x="6766463" y="4797152"/>
                <a:ext cx="0" cy="459217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Connector 58"/>
              <p:cNvCxnSpPr/>
              <p:nvPr/>
            </p:nvCxnSpPr>
            <p:spPr>
              <a:xfrm flipH="1">
                <a:off x="5583674" y="4766924"/>
                <a:ext cx="108000" cy="432000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59"/>
              <p:cNvCxnSpPr/>
              <p:nvPr/>
            </p:nvCxnSpPr>
            <p:spPr>
              <a:xfrm>
                <a:off x="5655682" y="4941168"/>
                <a:ext cx="1098000" cy="0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8" name="Straight Arrow Connector 42"/>
            <p:cNvCxnSpPr/>
            <p:nvPr/>
          </p:nvCxnSpPr>
          <p:spPr>
            <a:xfrm>
              <a:off x="3059832" y="4869160"/>
              <a:ext cx="0" cy="754568"/>
            </a:xfrm>
            <a:prstGeom prst="straightConnector1">
              <a:avLst/>
            </a:prstGeom>
            <a:ln w="3175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Arrow Connector 43"/>
            <p:cNvCxnSpPr/>
            <p:nvPr/>
          </p:nvCxnSpPr>
          <p:spPr>
            <a:xfrm>
              <a:off x="4276411" y="4869160"/>
              <a:ext cx="0" cy="754568"/>
            </a:xfrm>
            <a:prstGeom prst="straightConnector1">
              <a:avLst/>
            </a:prstGeom>
            <a:ln w="3175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" name="Group 25"/>
          <p:cNvGrpSpPr/>
          <p:nvPr/>
        </p:nvGrpSpPr>
        <p:grpSpPr>
          <a:xfrm>
            <a:off x="4427984" y="476672"/>
            <a:ext cx="2388459" cy="1245045"/>
            <a:chOff x="785431" y="1787186"/>
            <a:chExt cx="2881185" cy="1329117"/>
          </a:xfrm>
        </p:grpSpPr>
        <p:cxnSp>
          <p:nvCxnSpPr>
            <p:cNvPr id="27" name="Straight Connector 26"/>
            <p:cNvCxnSpPr/>
            <p:nvPr/>
          </p:nvCxnSpPr>
          <p:spPr>
            <a:xfrm flipV="1">
              <a:off x="899592" y="2182846"/>
              <a:ext cx="2767024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>
              <a:off x="899592" y="1988840"/>
              <a:ext cx="0" cy="504056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9"/>
            <p:cNvCxnSpPr/>
            <p:nvPr/>
          </p:nvCxnSpPr>
          <p:spPr>
            <a:xfrm>
              <a:off x="2195736" y="1988840"/>
              <a:ext cx="0" cy="504056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TextBox 31"/>
            <p:cNvSpPr txBox="1"/>
            <p:nvPr/>
          </p:nvSpPr>
          <p:spPr>
            <a:xfrm>
              <a:off x="868250" y="1787186"/>
              <a:ext cx="406464" cy="29570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b="1" dirty="0" smtClean="0"/>
                <a:t>BL</a:t>
              </a:r>
              <a:endParaRPr lang="en-GB" sz="1200" b="1" dirty="0"/>
            </a:p>
          </p:txBody>
        </p:sp>
        <p:sp>
          <p:nvSpPr>
            <p:cNvPr id="31" name="TextBox 32"/>
            <p:cNvSpPr txBox="1"/>
            <p:nvPr/>
          </p:nvSpPr>
          <p:spPr>
            <a:xfrm>
              <a:off x="857144" y="2820598"/>
              <a:ext cx="1231230" cy="2957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b="1" dirty="0" err="1" smtClean="0"/>
                <a:t>Veh</a:t>
              </a:r>
              <a:r>
                <a:rPr lang="en-GB" sz="1200" b="1" dirty="0" smtClean="0"/>
                <a:t> (s.c.)</a:t>
              </a:r>
              <a:endParaRPr lang="en-GB" sz="1200" dirty="0" smtClean="0"/>
            </a:p>
          </p:txBody>
        </p:sp>
        <p:cxnSp>
          <p:nvCxnSpPr>
            <p:cNvPr id="32" name="Straight Arrow Connector 34"/>
            <p:cNvCxnSpPr/>
            <p:nvPr/>
          </p:nvCxnSpPr>
          <p:spPr>
            <a:xfrm>
              <a:off x="1346754" y="2348880"/>
              <a:ext cx="792088" cy="0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TextBox 35"/>
            <p:cNvSpPr txBox="1"/>
            <p:nvPr/>
          </p:nvSpPr>
          <p:spPr>
            <a:xfrm>
              <a:off x="1389428" y="1916833"/>
              <a:ext cx="826074" cy="29570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b="1" dirty="0" smtClean="0"/>
                <a:t>60 </a:t>
              </a:r>
              <a:r>
                <a:rPr lang="en-GB" sz="1200" b="1" dirty="0" err="1" smtClean="0"/>
                <a:t>mins</a:t>
              </a:r>
              <a:endParaRPr lang="en-GB" sz="1200" b="1" dirty="0"/>
            </a:p>
          </p:txBody>
        </p:sp>
        <p:sp>
          <p:nvSpPr>
            <p:cNvPr id="34" name="TextBox 36"/>
            <p:cNvSpPr txBox="1"/>
            <p:nvPr/>
          </p:nvSpPr>
          <p:spPr>
            <a:xfrm>
              <a:off x="785431" y="2204863"/>
              <a:ext cx="608040" cy="4928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b="1" dirty="0" smtClean="0"/>
                <a:t>10 </a:t>
              </a:r>
              <a:br>
                <a:rPr lang="en-GB" sz="1200" b="1" dirty="0" smtClean="0"/>
              </a:br>
              <a:r>
                <a:rPr lang="en-GB" sz="1200" b="1" dirty="0" err="1" smtClean="0"/>
                <a:t>mins</a:t>
              </a:r>
              <a:endParaRPr lang="en-GB" sz="1200" b="1" dirty="0"/>
            </a:p>
          </p:txBody>
        </p:sp>
        <p:sp>
          <p:nvSpPr>
            <p:cNvPr id="35" name="TextBox 37"/>
            <p:cNvSpPr txBox="1"/>
            <p:nvPr/>
          </p:nvSpPr>
          <p:spPr>
            <a:xfrm>
              <a:off x="2034453" y="2204863"/>
              <a:ext cx="689065" cy="5039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b="1" dirty="0" smtClean="0"/>
                <a:t>10 </a:t>
              </a:r>
              <a:br>
                <a:rPr lang="en-GB" sz="1200" b="1" dirty="0" smtClean="0"/>
              </a:br>
              <a:r>
                <a:rPr lang="en-GB" sz="1200" b="1" dirty="0" err="1" smtClean="0"/>
                <a:t>mins</a:t>
              </a:r>
              <a:endParaRPr lang="en-GB" sz="1200" b="1" dirty="0"/>
            </a:p>
          </p:txBody>
        </p:sp>
        <p:sp>
          <p:nvSpPr>
            <p:cNvPr id="36" name="TextBox 38"/>
            <p:cNvSpPr txBox="1"/>
            <p:nvPr/>
          </p:nvSpPr>
          <p:spPr>
            <a:xfrm>
              <a:off x="2088374" y="2812829"/>
              <a:ext cx="1563531" cy="29570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b="1" dirty="0" smtClean="0"/>
                <a:t> MK801 (s.c.)    </a:t>
              </a:r>
            </a:p>
          </p:txBody>
        </p:sp>
        <p:cxnSp>
          <p:nvCxnSpPr>
            <p:cNvPr id="37" name="Straight Arrow Connector 39"/>
            <p:cNvCxnSpPr/>
            <p:nvPr/>
          </p:nvCxnSpPr>
          <p:spPr>
            <a:xfrm flipV="1">
              <a:off x="2666729" y="2348880"/>
              <a:ext cx="936104" cy="1261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TextBox 40"/>
            <p:cNvSpPr txBox="1"/>
            <p:nvPr/>
          </p:nvSpPr>
          <p:spPr>
            <a:xfrm>
              <a:off x="2692371" y="1906976"/>
              <a:ext cx="920827" cy="29570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b="1" dirty="0" smtClean="0"/>
                <a:t>120 </a:t>
              </a:r>
              <a:r>
                <a:rPr lang="en-GB" sz="1200" b="1" dirty="0" err="1" smtClean="0"/>
                <a:t>mins</a:t>
              </a:r>
              <a:endParaRPr lang="en-GB" sz="1200" b="1" dirty="0"/>
            </a:p>
          </p:txBody>
        </p:sp>
        <p:cxnSp>
          <p:nvCxnSpPr>
            <p:cNvPr id="39" name="Straight Connector 41"/>
            <p:cNvCxnSpPr/>
            <p:nvPr/>
          </p:nvCxnSpPr>
          <p:spPr>
            <a:xfrm>
              <a:off x="3666616" y="1988840"/>
              <a:ext cx="0" cy="504056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61" name="Gerade Verbindung 60"/>
          <p:cNvCxnSpPr/>
          <p:nvPr/>
        </p:nvCxnSpPr>
        <p:spPr>
          <a:xfrm flipH="1">
            <a:off x="3233238" y="847305"/>
            <a:ext cx="1219499" cy="0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Gerade Verbindung mit Pfeil 63"/>
          <p:cNvCxnSpPr/>
          <p:nvPr/>
        </p:nvCxnSpPr>
        <p:spPr>
          <a:xfrm>
            <a:off x="3628581" y="658128"/>
            <a:ext cx="0" cy="789137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Textfeld 69"/>
          <p:cNvSpPr txBox="1"/>
          <p:nvPr/>
        </p:nvSpPr>
        <p:spPr>
          <a:xfrm>
            <a:off x="3259550" y="1430360"/>
            <a:ext cx="66922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sz="1200" b="1" dirty="0" smtClean="0"/>
              <a:t>Surgery</a:t>
            </a:r>
            <a:endParaRPr lang="de-DE" sz="1200" b="1" dirty="0"/>
          </a:p>
        </p:txBody>
      </p:sp>
      <p:cxnSp>
        <p:nvCxnSpPr>
          <p:cNvPr id="71" name="Gerade Verbindung 70"/>
          <p:cNvCxnSpPr/>
          <p:nvPr/>
        </p:nvCxnSpPr>
        <p:spPr>
          <a:xfrm flipH="1">
            <a:off x="3228601" y="2471096"/>
            <a:ext cx="1219499" cy="0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Gerade Verbindung mit Pfeil 71"/>
          <p:cNvCxnSpPr/>
          <p:nvPr/>
        </p:nvCxnSpPr>
        <p:spPr>
          <a:xfrm>
            <a:off x="3604133" y="2281919"/>
            <a:ext cx="0" cy="789137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Textfeld 72"/>
          <p:cNvSpPr txBox="1"/>
          <p:nvPr/>
        </p:nvSpPr>
        <p:spPr>
          <a:xfrm>
            <a:off x="3254913" y="3054151"/>
            <a:ext cx="66922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sz="1200" b="1" dirty="0" smtClean="0"/>
              <a:t>Surgery</a:t>
            </a:r>
            <a:endParaRPr lang="de-DE" sz="1200" b="1" dirty="0"/>
          </a:p>
        </p:txBody>
      </p:sp>
      <p:sp>
        <p:nvSpPr>
          <p:cNvPr id="74" name="TextBox 19"/>
          <p:cNvSpPr txBox="1"/>
          <p:nvPr/>
        </p:nvSpPr>
        <p:spPr>
          <a:xfrm>
            <a:off x="780328" y="2236802"/>
            <a:ext cx="199147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i="1" dirty="0" smtClean="0"/>
              <a:t>Exp. 2i: Effects </a:t>
            </a:r>
            <a:r>
              <a:rPr lang="en-GB" sz="1200" i="1" dirty="0"/>
              <a:t>of </a:t>
            </a:r>
            <a:r>
              <a:rPr lang="en-GB" sz="1200" dirty="0"/>
              <a:t>ADX47273</a:t>
            </a:r>
            <a:r>
              <a:rPr lang="en-GB" sz="1200" i="1" dirty="0" smtClean="0"/>
              <a:t> </a:t>
            </a:r>
            <a:r>
              <a:rPr lang="en-GB" sz="1200" i="1" dirty="0"/>
              <a:t>on </a:t>
            </a:r>
            <a:r>
              <a:rPr lang="en-GB" sz="1200" i="1" dirty="0" smtClean="0"/>
              <a:t>glutamate efflux:</a:t>
            </a:r>
            <a:endParaRPr lang="en-GB" sz="1200" dirty="0"/>
          </a:p>
        </p:txBody>
      </p:sp>
      <p:grpSp>
        <p:nvGrpSpPr>
          <p:cNvPr id="7" name="Group 70"/>
          <p:cNvGrpSpPr/>
          <p:nvPr/>
        </p:nvGrpSpPr>
        <p:grpSpPr>
          <a:xfrm>
            <a:off x="4452737" y="3690381"/>
            <a:ext cx="2495527" cy="1225387"/>
            <a:chOff x="2627784" y="4653136"/>
            <a:chExt cx="2495527" cy="1225387"/>
          </a:xfrm>
        </p:grpSpPr>
        <p:grpSp>
          <p:nvGrpSpPr>
            <p:cNvPr id="26" name="Group 48"/>
            <p:cNvGrpSpPr/>
            <p:nvPr/>
          </p:nvGrpSpPr>
          <p:grpSpPr>
            <a:xfrm>
              <a:off x="2627784" y="4653136"/>
              <a:ext cx="2495527" cy="1225387"/>
              <a:chOff x="4342944" y="4581129"/>
              <a:chExt cx="2495527" cy="1225387"/>
            </a:xfrm>
          </p:grpSpPr>
          <p:cxnSp>
            <p:nvCxnSpPr>
              <p:cNvPr id="79" name="Straight Connector 49"/>
              <p:cNvCxnSpPr/>
              <p:nvPr/>
            </p:nvCxnSpPr>
            <p:spPr>
              <a:xfrm flipV="1">
                <a:off x="4416910" y="4941169"/>
                <a:ext cx="1091194" cy="3269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0" name="Straight Connector 50"/>
              <p:cNvCxnSpPr/>
              <p:nvPr/>
            </p:nvCxnSpPr>
            <p:spPr>
              <a:xfrm>
                <a:off x="4416910" y="4767690"/>
                <a:ext cx="0" cy="459216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1" name="Straight Connector 52"/>
              <p:cNvCxnSpPr/>
              <p:nvPr/>
            </p:nvCxnSpPr>
            <p:spPr>
              <a:xfrm flipH="1">
                <a:off x="5462391" y="4766925"/>
                <a:ext cx="108000" cy="432000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2" name="TextBox 54"/>
              <p:cNvSpPr txBox="1"/>
              <p:nvPr/>
            </p:nvSpPr>
            <p:spPr>
              <a:xfrm>
                <a:off x="4427984" y="4588685"/>
                <a:ext cx="336952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200" b="1" dirty="0" smtClean="0"/>
                  <a:t>BL</a:t>
                </a:r>
                <a:endParaRPr lang="en-GB" sz="1200" b="1" dirty="0"/>
              </a:p>
            </p:txBody>
          </p:sp>
          <p:sp>
            <p:nvSpPr>
              <p:cNvPr id="83" name="TextBox 55"/>
              <p:cNvSpPr txBox="1"/>
              <p:nvPr/>
            </p:nvSpPr>
            <p:spPr>
              <a:xfrm>
                <a:off x="4486109" y="5527935"/>
                <a:ext cx="826421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200" b="1" dirty="0" err="1" smtClean="0"/>
                  <a:t>Veh</a:t>
                </a:r>
                <a:r>
                  <a:rPr lang="en-GB" sz="1200" b="1" dirty="0" smtClean="0"/>
                  <a:t> (</a:t>
                </a:r>
                <a:r>
                  <a:rPr lang="en-GB" sz="1200" b="1" dirty="0" err="1" smtClean="0"/>
                  <a:t>p.o</a:t>
                </a:r>
                <a:r>
                  <a:rPr lang="en-GB" sz="1200" b="1" dirty="0" smtClean="0"/>
                  <a:t>.)</a:t>
                </a:r>
              </a:p>
            </p:txBody>
          </p:sp>
          <p:sp>
            <p:nvSpPr>
              <p:cNvPr id="84" name="TextBox 56"/>
              <p:cNvSpPr txBox="1"/>
              <p:nvPr/>
            </p:nvSpPr>
            <p:spPr>
              <a:xfrm>
                <a:off x="5648124" y="4581129"/>
                <a:ext cx="336952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200" b="1" dirty="0" smtClean="0"/>
                  <a:t>BL</a:t>
                </a:r>
                <a:endParaRPr lang="en-GB" sz="1200" b="1" dirty="0"/>
              </a:p>
            </p:txBody>
          </p:sp>
          <p:cxnSp>
            <p:nvCxnSpPr>
              <p:cNvPr id="85" name="Straight Arrow Connector 57"/>
              <p:cNvCxnSpPr/>
              <p:nvPr/>
            </p:nvCxnSpPr>
            <p:spPr>
              <a:xfrm>
                <a:off x="4820569" y="5080587"/>
                <a:ext cx="612000" cy="0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6" name="TextBox 58"/>
              <p:cNvSpPr txBox="1"/>
              <p:nvPr/>
            </p:nvSpPr>
            <p:spPr>
              <a:xfrm>
                <a:off x="4846373" y="4702088"/>
                <a:ext cx="662104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200" b="1" dirty="0" smtClean="0"/>
                  <a:t>3 hours</a:t>
                </a:r>
                <a:endParaRPr lang="en-GB" sz="1200" b="1" dirty="0"/>
              </a:p>
            </p:txBody>
          </p:sp>
          <p:sp>
            <p:nvSpPr>
              <p:cNvPr id="87" name="TextBox 59"/>
              <p:cNvSpPr txBox="1"/>
              <p:nvPr/>
            </p:nvSpPr>
            <p:spPr>
              <a:xfrm>
                <a:off x="4342944" y="4964496"/>
                <a:ext cx="495483" cy="45910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200" b="1" dirty="0" smtClean="0"/>
                  <a:t>10 </a:t>
                </a:r>
                <a:br>
                  <a:rPr lang="en-GB" sz="1200" b="1" dirty="0" smtClean="0"/>
                </a:br>
                <a:r>
                  <a:rPr lang="en-GB" sz="1200" b="1" dirty="0" err="1" smtClean="0"/>
                  <a:t>mins</a:t>
                </a:r>
                <a:endParaRPr lang="en-GB" sz="1200" b="1" dirty="0"/>
              </a:p>
            </p:txBody>
          </p:sp>
          <p:sp>
            <p:nvSpPr>
              <p:cNvPr id="88" name="TextBox 60"/>
              <p:cNvSpPr txBox="1"/>
              <p:nvPr/>
            </p:nvSpPr>
            <p:spPr>
              <a:xfrm>
                <a:off x="5522847" y="4964496"/>
                <a:ext cx="492490" cy="45910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200" b="1" dirty="0" smtClean="0"/>
                  <a:t>10 </a:t>
                </a:r>
                <a:br>
                  <a:rPr lang="en-GB" sz="1200" b="1" dirty="0" smtClean="0"/>
                </a:br>
                <a:r>
                  <a:rPr lang="en-GB" sz="1200" b="1" dirty="0" err="1" smtClean="0"/>
                  <a:t>mins</a:t>
                </a:r>
                <a:endParaRPr lang="en-GB" sz="1200" b="1" dirty="0"/>
              </a:p>
            </p:txBody>
          </p:sp>
          <p:sp>
            <p:nvSpPr>
              <p:cNvPr id="89" name="TextBox 61"/>
              <p:cNvSpPr txBox="1"/>
              <p:nvPr/>
            </p:nvSpPr>
            <p:spPr>
              <a:xfrm>
                <a:off x="5438179" y="5529517"/>
                <a:ext cx="140029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200" b="1" dirty="0" smtClean="0"/>
                  <a:t>RO4917523 (</a:t>
                </a:r>
                <a:r>
                  <a:rPr lang="en-GB" sz="1200" b="1" dirty="0" err="1" smtClean="0"/>
                  <a:t>p.o</a:t>
                </a:r>
                <a:r>
                  <a:rPr lang="en-GB" sz="1200" b="1" dirty="0" smtClean="0"/>
                  <a:t>.)</a:t>
                </a:r>
              </a:p>
            </p:txBody>
          </p:sp>
          <p:cxnSp>
            <p:nvCxnSpPr>
              <p:cNvPr id="90" name="Straight Arrow Connector 62"/>
              <p:cNvCxnSpPr/>
              <p:nvPr/>
            </p:nvCxnSpPr>
            <p:spPr>
              <a:xfrm>
                <a:off x="6084168" y="5085184"/>
                <a:ext cx="612000" cy="0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1" name="TextBox 63"/>
              <p:cNvSpPr txBox="1"/>
              <p:nvPr/>
            </p:nvSpPr>
            <p:spPr>
              <a:xfrm>
                <a:off x="6050733" y="4702088"/>
                <a:ext cx="697370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200" b="1" dirty="0" smtClean="0"/>
                  <a:t>3 hours </a:t>
                </a:r>
                <a:endParaRPr lang="en-GB" sz="1200" b="1" dirty="0"/>
              </a:p>
            </p:txBody>
          </p:sp>
          <p:cxnSp>
            <p:nvCxnSpPr>
              <p:cNvPr id="92" name="Straight Connector 64"/>
              <p:cNvCxnSpPr/>
              <p:nvPr/>
            </p:nvCxnSpPr>
            <p:spPr>
              <a:xfrm>
                <a:off x="6766463" y="4797152"/>
                <a:ext cx="0" cy="459217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3" name="Straight Connector 66"/>
              <p:cNvCxnSpPr/>
              <p:nvPr/>
            </p:nvCxnSpPr>
            <p:spPr>
              <a:xfrm flipH="1">
                <a:off x="5583674" y="4766924"/>
                <a:ext cx="108000" cy="432000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4" name="Straight Connector 67"/>
              <p:cNvCxnSpPr/>
              <p:nvPr/>
            </p:nvCxnSpPr>
            <p:spPr>
              <a:xfrm>
                <a:off x="5655682" y="4941168"/>
                <a:ext cx="1098000" cy="0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77" name="Straight Arrow Connector 68"/>
            <p:cNvCxnSpPr/>
            <p:nvPr/>
          </p:nvCxnSpPr>
          <p:spPr>
            <a:xfrm>
              <a:off x="3059832" y="4869160"/>
              <a:ext cx="0" cy="754568"/>
            </a:xfrm>
            <a:prstGeom prst="straightConnector1">
              <a:avLst/>
            </a:prstGeom>
            <a:ln w="3175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Arrow Connector 69"/>
            <p:cNvCxnSpPr/>
            <p:nvPr/>
          </p:nvCxnSpPr>
          <p:spPr>
            <a:xfrm>
              <a:off x="4276411" y="4869160"/>
              <a:ext cx="0" cy="754568"/>
            </a:xfrm>
            <a:prstGeom prst="straightConnector1">
              <a:avLst/>
            </a:prstGeom>
            <a:ln w="3175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5" name="TextBox 19"/>
          <p:cNvSpPr txBox="1"/>
          <p:nvPr/>
        </p:nvSpPr>
        <p:spPr>
          <a:xfrm>
            <a:off x="780329" y="3853651"/>
            <a:ext cx="199147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i="1" dirty="0" smtClean="0"/>
              <a:t>Exp. 2ii: Effects </a:t>
            </a:r>
            <a:r>
              <a:rPr lang="en-GB" sz="1200" i="1" dirty="0"/>
              <a:t>of </a:t>
            </a:r>
            <a:r>
              <a:rPr lang="en-GB" sz="1200" dirty="0"/>
              <a:t>RO4917523</a:t>
            </a:r>
            <a:r>
              <a:rPr lang="en-GB" sz="1200" i="1" dirty="0" smtClean="0"/>
              <a:t> </a:t>
            </a:r>
            <a:r>
              <a:rPr lang="en-GB" sz="1200" i="1" dirty="0"/>
              <a:t>on </a:t>
            </a:r>
            <a:r>
              <a:rPr lang="en-GB" sz="1200" i="1" dirty="0" smtClean="0"/>
              <a:t>glutamate efflux:</a:t>
            </a:r>
            <a:endParaRPr lang="en-GB" sz="1200" dirty="0"/>
          </a:p>
        </p:txBody>
      </p:sp>
      <p:cxnSp>
        <p:nvCxnSpPr>
          <p:cNvPr id="96" name="Gerade Verbindung 95"/>
          <p:cNvCxnSpPr/>
          <p:nvPr/>
        </p:nvCxnSpPr>
        <p:spPr>
          <a:xfrm flipH="1">
            <a:off x="3228601" y="4058328"/>
            <a:ext cx="1219499" cy="0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Gerade Verbindung mit Pfeil 96"/>
          <p:cNvCxnSpPr/>
          <p:nvPr/>
        </p:nvCxnSpPr>
        <p:spPr>
          <a:xfrm>
            <a:off x="3604133" y="3869151"/>
            <a:ext cx="0" cy="789137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8" name="Textfeld 97"/>
          <p:cNvSpPr txBox="1"/>
          <p:nvPr/>
        </p:nvSpPr>
        <p:spPr>
          <a:xfrm>
            <a:off x="3254913" y="4641383"/>
            <a:ext cx="66922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sz="1200" b="1" dirty="0" smtClean="0"/>
              <a:t>Surgery</a:t>
            </a:r>
            <a:endParaRPr lang="de-DE" sz="1200" b="1" dirty="0"/>
          </a:p>
        </p:txBody>
      </p:sp>
      <p:grpSp>
        <p:nvGrpSpPr>
          <p:cNvPr id="40" name="Group 4"/>
          <p:cNvGrpSpPr/>
          <p:nvPr/>
        </p:nvGrpSpPr>
        <p:grpSpPr>
          <a:xfrm>
            <a:off x="4355976" y="5240634"/>
            <a:ext cx="2520280" cy="1268306"/>
            <a:chOff x="2465839" y="1921631"/>
            <a:chExt cx="2520280" cy="1351099"/>
          </a:xfrm>
        </p:grpSpPr>
        <p:grpSp>
          <p:nvGrpSpPr>
            <p:cNvPr id="41" name="Group 1"/>
            <p:cNvGrpSpPr/>
            <p:nvPr/>
          </p:nvGrpSpPr>
          <p:grpSpPr>
            <a:xfrm>
              <a:off x="2465839" y="1921631"/>
              <a:ext cx="2520280" cy="1351099"/>
              <a:chOff x="683419" y="1826892"/>
              <a:chExt cx="3040200" cy="1483028"/>
            </a:xfrm>
          </p:grpSpPr>
          <p:cxnSp>
            <p:nvCxnSpPr>
              <p:cNvPr id="103" name="Straight Connector 2"/>
              <p:cNvCxnSpPr/>
              <p:nvPr/>
            </p:nvCxnSpPr>
            <p:spPr>
              <a:xfrm flipV="1">
                <a:off x="899592" y="2182257"/>
                <a:ext cx="2824027" cy="589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4" name="Straight Connector 9"/>
              <p:cNvCxnSpPr/>
              <p:nvPr/>
            </p:nvCxnSpPr>
            <p:spPr>
              <a:xfrm>
                <a:off x="899592" y="1988840"/>
                <a:ext cx="0" cy="504056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5" name="TextBox 10"/>
              <p:cNvSpPr txBox="1"/>
              <p:nvPr/>
            </p:nvSpPr>
            <p:spPr>
              <a:xfrm>
                <a:off x="914855" y="1826892"/>
                <a:ext cx="406463" cy="32389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GB" sz="1200" b="1" dirty="0" smtClean="0"/>
                  <a:t>BL</a:t>
                </a:r>
                <a:endParaRPr lang="en-GB" sz="1200" b="1" dirty="0"/>
              </a:p>
            </p:txBody>
          </p:sp>
          <p:sp>
            <p:nvSpPr>
              <p:cNvPr id="106" name="TextBox 11"/>
              <p:cNvSpPr txBox="1"/>
              <p:nvPr/>
            </p:nvSpPr>
            <p:spPr>
              <a:xfrm>
                <a:off x="683419" y="2770096"/>
                <a:ext cx="1532005" cy="53982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200" b="1" dirty="0" smtClean="0"/>
                  <a:t>ADX47273 or  </a:t>
                </a:r>
                <a:r>
                  <a:rPr lang="en-GB" sz="1200" b="1" dirty="0" err="1" smtClean="0"/>
                  <a:t>Veh</a:t>
                </a:r>
                <a:r>
                  <a:rPr lang="en-GB" sz="1200" b="1" dirty="0" smtClean="0"/>
                  <a:t> (</a:t>
                </a:r>
                <a:r>
                  <a:rPr lang="en-GB" sz="1200" b="1" dirty="0" err="1" smtClean="0"/>
                  <a:t>p.o</a:t>
                </a:r>
                <a:r>
                  <a:rPr lang="en-GB" sz="1200" b="1" dirty="0" smtClean="0"/>
                  <a:t>.)</a:t>
                </a:r>
              </a:p>
            </p:txBody>
          </p:sp>
          <p:cxnSp>
            <p:nvCxnSpPr>
              <p:cNvPr id="107" name="Straight Arrow Connector 12"/>
              <p:cNvCxnSpPr/>
              <p:nvPr/>
            </p:nvCxnSpPr>
            <p:spPr>
              <a:xfrm>
                <a:off x="1644048" y="2328309"/>
                <a:ext cx="651399" cy="0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8" name="TextBox 13"/>
              <p:cNvSpPr txBox="1"/>
              <p:nvPr/>
            </p:nvSpPr>
            <p:spPr>
              <a:xfrm>
                <a:off x="1507739" y="1900665"/>
                <a:ext cx="826074" cy="32389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GB" sz="1200" b="1" dirty="0" smtClean="0"/>
                  <a:t>80 </a:t>
                </a:r>
                <a:r>
                  <a:rPr lang="en-GB" sz="1200" b="1" dirty="0" err="1" smtClean="0"/>
                  <a:t>mins</a:t>
                </a:r>
                <a:endParaRPr lang="en-GB" sz="1200" b="1" dirty="0"/>
              </a:p>
            </p:txBody>
          </p:sp>
          <p:sp>
            <p:nvSpPr>
              <p:cNvPr id="109" name="TextBox 14"/>
              <p:cNvSpPr txBox="1"/>
              <p:nvPr/>
            </p:nvSpPr>
            <p:spPr>
              <a:xfrm>
                <a:off x="764822" y="2204863"/>
                <a:ext cx="682265" cy="53982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200" b="1" dirty="0" smtClean="0"/>
                  <a:t>10 </a:t>
                </a:r>
                <a:br>
                  <a:rPr lang="en-GB" sz="1200" b="1" dirty="0" smtClean="0"/>
                </a:br>
                <a:r>
                  <a:rPr lang="en-GB" sz="1200" b="1" dirty="0" err="1" smtClean="0"/>
                  <a:t>mins</a:t>
                </a:r>
                <a:endParaRPr lang="en-GB" sz="1200" b="1" dirty="0"/>
              </a:p>
            </p:txBody>
          </p:sp>
          <p:sp>
            <p:nvSpPr>
              <p:cNvPr id="110" name="TextBox 15"/>
              <p:cNvSpPr txBox="1"/>
              <p:nvPr/>
            </p:nvSpPr>
            <p:spPr>
              <a:xfrm>
                <a:off x="2147896" y="2766189"/>
                <a:ext cx="1246405" cy="53982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200" b="1" dirty="0" smtClean="0"/>
                  <a:t>MK801 or </a:t>
                </a:r>
                <a:r>
                  <a:rPr lang="en-GB" sz="1200" b="1" dirty="0" err="1" smtClean="0"/>
                  <a:t>Veh</a:t>
                </a:r>
                <a:r>
                  <a:rPr lang="en-GB" sz="1200" b="1" dirty="0" smtClean="0"/>
                  <a:t> (s.c.)</a:t>
                </a:r>
              </a:p>
            </p:txBody>
          </p:sp>
          <p:cxnSp>
            <p:nvCxnSpPr>
              <p:cNvPr id="111" name="Straight Arrow Connector 16"/>
              <p:cNvCxnSpPr/>
              <p:nvPr/>
            </p:nvCxnSpPr>
            <p:spPr>
              <a:xfrm flipV="1">
                <a:off x="2754291" y="2337147"/>
                <a:ext cx="880454" cy="823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2" name="TextBox 17"/>
              <p:cNvSpPr txBox="1"/>
              <p:nvPr/>
            </p:nvSpPr>
            <p:spPr>
              <a:xfrm>
                <a:off x="2760250" y="1916831"/>
                <a:ext cx="963369" cy="32389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GB" sz="1200" b="1" dirty="0" smtClean="0"/>
                  <a:t>120 </a:t>
                </a:r>
                <a:r>
                  <a:rPr lang="en-GB" sz="1200" b="1" dirty="0" err="1" smtClean="0"/>
                  <a:t>mins</a:t>
                </a:r>
                <a:r>
                  <a:rPr lang="en-GB" sz="1200" b="1" dirty="0" smtClean="0"/>
                  <a:t> </a:t>
                </a:r>
                <a:endParaRPr lang="en-GB" sz="1200" b="1" dirty="0"/>
              </a:p>
            </p:txBody>
          </p:sp>
          <p:cxnSp>
            <p:nvCxnSpPr>
              <p:cNvPr id="113" name="Straight Connector 18"/>
              <p:cNvCxnSpPr/>
              <p:nvPr/>
            </p:nvCxnSpPr>
            <p:spPr>
              <a:xfrm>
                <a:off x="3723619" y="2013859"/>
                <a:ext cx="0" cy="504057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01" name="Straight Arrow Connector 6"/>
            <p:cNvCxnSpPr/>
            <p:nvPr/>
          </p:nvCxnSpPr>
          <p:spPr>
            <a:xfrm>
              <a:off x="3047195" y="2060848"/>
              <a:ext cx="0" cy="720080"/>
            </a:xfrm>
            <a:prstGeom prst="straightConnector1">
              <a:avLst/>
            </a:prstGeom>
            <a:ln w="3175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Straight Arrow Connector 7"/>
            <p:cNvCxnSpPr/>
            <p:nvPr/>
          </p:nvCxnSpPr>
          <p:spPr>
            <a:xfrm>
              <a:off x="4050015" y="2060848"/>
              <a:ext cx="0" cy="720080"/>
            </a:xfrm>
            <a:prstGeom prst="straightConnector1">
              <a:avLst/>
            </a:prstGeom>
            <a:ln w="3175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14" name="Gerade Verbindung 113"/>
          <p:cNvCxnSpPr/>
          <p:nvPr/>
        </p:nvCxnSpPr>
        <p:spPr>
          <a:xfrm flipH="1">
            <a:off x="3228601" y="5530132"/>
            <a:ext cx="1219499" cy="0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5" name="Gerade Verbindung mit Pfeil 114"/>
          <p:cNvCxnSpPr/>
          <p:nvPr/>
        </p:nvCxnSpPr>
        <p:spPr>
          <a:xfrm>
            <a:off x="3604133" y="5340955"/>
            <a:ext cx="0" cy="789137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6" name="Textfeld 115"/>
          <p:cNvSpPr txBox="1"/>
          <p:nvPr/>
        </p:nvSpPr>
        <p:spPr>
          <a:xfrm>
            <a:off x="3254913" y="6113187"/>
            <a:ext cx="66922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sz="1200" b="1" dirty="0" smtClean="0"/>
              <a:t>Surgery</a:t>
            </a:r>
            <a:endParaRPr lang="de-DE" sz="1200" b="1" dirty="0"/>
          </a:p>
        </p:txBody>
      </p:sp>
      <p:sp>
        <p:nvSpPr>
          <p:cNvPr id="120" name="Rechteck 119"/>
          <p:cNvSpPr/>
          <p:nvPr/>
        </p:nvSpPr>
        <p:spPr>
          <a:xfrm>
            <a:off x="761894" y="5181439"/>
            <a:ext cx="181863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200" i="1" dirty="0" smtClean="0"/>
              <a:t>Exp. 3: Interactive </a:t>
            </a:r>
            <a:r>
              <a:rPr lang="en-GB" sz="1200" i="1" dirty="0"/>
              <a:t>effects of </a:t>
            </a:r>
            <a:r>
              <a:rPr lang="en-GB" sz="1200" i="1" dirty="0" smtClean="0"/>
              <a:t>MK801 </a:t>
            </a:r>
            <a:r>
              <a:rPr lang="en-GB" sz="1200" i="1" dirty="0"/>
              <a:t>and </a:t>
            </a:r>
            <a:r>
              <a:rPr lang="en-GB" sz="1200" dirty="0"/>
              <a:t>ADX47273 </a:t>
            </a:r>
            <a:r>
              <a:rPr lang="en-GB" sz="1200" i="1" dirty="0" smtClean="0"/>
              <a:t>on glutamate efflux</a:t>
            </a:r>
            <a:endParaRPr lang="de-DE" sz="1200" i="1" dirty="0"/>
          </a:p>
        </p:txBody>
      </p:sp>
      <p:sp>
        <p:nvSpPr>
          <p:cNvPr id="123" name="Textfeld 122"/>
          <p:cNvSpPr txBox="1"/>
          <p:nvPr/>
        </p:nvSpPr>
        <p:spPr>
          <a:xfrm>
            <a:off x="4569562" y="191979"/>
            <a:ext cx="2275239" cy="28469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250" b="1" dirty="0"/>
              <a:t>G</a:t>
            </a:r>
            <a:r>
              <a:rPr lang="en-GB" sz="1250" b="1" dirty="0" smtClean="0"/>
              <a:t>lutamate Efflux Measurement</a:t>
            </a:r>
            <a:endParaRPr lang="de-DE" sz="1250" b="1" dirty="0"/>
          </a:p>
        </p:txBody>
      </p:sp>
      <p:cxnSp>
        <p:nvCxnSpPr>
          <p:cNvPr id="125" name="Straight Arrow Connector 53"/>
          <p:cNvCxnSpPr/>
          <p:nvPr/>
        </p:nvCxnSpPr>
        <p:spPr>
          <a:xfrm>
            <a:off x="4900113" y="658208"/>
            <a:ext cx="0" cy="754568"/>
          </a:xfrm>
          <a:prstGeom prst="straightConnector1">
            <a:avLst/>
          </a:prstGeom>
          <a:ln w="317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6" name="Straight Arrow Connector 55"/>
          <p:cNvCxnSpPr/>
          <p:nvPr/>
        </p:nvCxnSpPr>
        <p:spPr>
          <a:xfrm>
            <a:off x="5983585" y="658208"/>
            <a:ext cx="0" cy="754568"/>
          </a:xfrm>
          <a:prstGeom prst="straightConnector1">
            <a:avLst/>
          </a:prstGeom>
          <a:ln w="317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7" name="Textfeld 126"/>
          <p:cNvSpPr txBox="1"/>
          <p:nvPr/>
        </p:nvSpPr>
        <p:spPr>
          <a:xfrm>
            <a:off x="4427984" y="1845404"/>
            <a:ext cx="324036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/>
              <a:t>*</a:t>
            </a:r>
            <a:r>
              <a:rPr lang="en-GB" sz="800" dirty="0" smtClean="0"/>
              <a:t>  2 animals excluded (TF)        ** 2 animals excluded (PP)</a:t>
            </a:r>
            <a:endParaRPr lang="en-GB" sz="800" dirty="0"/>
          </a:p>
        </p:txBody>
      </p:sp>
      <p:sp>
        <p:nvSpPr>
          <p:cNvPr id="128" name="Textfeld 127"/>
          <p:cNvSpPr txBox="1"/>
          <p:nvPr/>
        </p:nvSpPr>
        <p:spPr>
          <a:xfrm>
            <a:off x="3950350" y="3797383"/>
            <a:ext cx="2616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/>
              <a:t>*</a:t>
            </a:r>
          </a:p>
        </p:txBody>
      </p:sp>
      <p:sp>
        <p:nvSpPr>
          <p:cNvPr id="129" name="Textfeld 128"/>
          <p:cNvSpPr txBox="1"/>
          <p:nvPr/>
        </p:nvSpPr>
        <p:spPr>
          <a:xfrm>
            <a:off x="4427984" y="4941748"/>
            <a:ext cx="136815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dirty="0" smtClean="0"/>
              <a:t>* 2 animals excluded (HC)</a:t>
            </a:r>
            <a:endParaRPr lang="en-GB" sz="800" dirty="0"/>
          </a:p>
        </p:txBody>
      </p:sp>
      <p:sp>
        <p:nvSpPr>
          <p:cNvPr id="130" name="Textfeld 129"/>
          <p:cNvSpPr txBox="1"/>
          <p:nvPr/>
        </p:nvSpPr>
        <p:spPr>
          <a:xfrm>
            <a:off x="3950351" y="5262981"/>
            <a:ext cx="2616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/>
              <a:t>*</a:t>
            </a:r>
          </a:p>
        </p:txBody>
      </p:sp>
      <p:sp>
        <p:nvSpPr>
          <p:cNvPr id="131" name="Textfeld 130"/>
          <p:cNvSpPr txBox="1"/>
          <p:nvPr/>
        </p:nvSpPr>
        <p:spPr>
          <a:xfrm>
            <a:off x="4427984" y="6597932"/>
            <a:ext cx="129614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dirty="0" smtClean="0"/>
              <a:t>* 1 animal excluded (HC)</a:t>
            </a:r>
            <a:endParaRPr lang="en-GB" sz="800" dirty="0"/>
          </a:p>
        </p:txBody>
      </p:sp>
      <p:sp>
        <p:nvSpPr>
          <p:cNvPr id="117" name="Textfeld 127"/>
          <p:cNvSpPr txBox="1"/>
          <p:nvPr/>
        </p:nvSpPr>
        <p:spPr>
          <a:xfrm>
            <a:off x="3923928" y="2201267"/>
            <a:ext cx="2616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/>
              <a:t>*</a:t>
            </a:r>
          </a:p>
        </p:txBody>
      </p:sp>
      <p:sp>
        <p:nvSpPr>
          <p:cNvPr id="118" name="Textfeld 126"/>
          <p:cNvSpPr txBox="1"/>
          <p:nvPr/>
        </p:nvSpPr>
        <p:spPr>
          <a:xfrm>
            <a:off x="4427984" y="3415512"/>
            <a:ext cx="122413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dirty="0" smtClean="0"/>
              <a:t>* 1 animal excluded (HC)</a:t>
            </a:r>
            <a:endParaRPr lang="en-GB" sz="800" dirty="0"/>
          </a:p>
        </p:txBody>
      </p:sp>
      <p:sp>
        <p:nvSpPr>
          <p:cNvPr id="119" name="TextBox 31"/>
          <p:cNvSpPr txBox="1"/>
          <p:nvPr/>
        </p:nvSpPr>
        <p:spPr>
          <a:xfrm>
            <a:off x="5603200" y="476672"/>
            <a:ext cx="336952" cy="2770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b="1" dirty="0" smtClean="0"/>
              <a:t>BL</a:t>
            </a:r>
            <a:endParaRPr lang="en-GB" sz="1200" b="1" dirty="0"/>
          </a:p>
        </p:txBody>
      </p:sp>
      <p:sp>
        <p:nvSpPr>
          <p:cNvPr id="122" name="TextBox 121"/>
          <p:cNvSpPr txBox="1"/>
          <p:nvPr/>
        </p:nvSpPr>
        <p:spPr>
          <a:xfrm>
            <a:off x="4716016" y="1672128"/>
            <a:ext cx="216024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b="1" dirty="0" smtClean="0"/>
              <a:t>n = 4 (veh-0.03 mg/kg); n = 6 (</a:t>
            </a:r>
            <a:r>
              <a:rPr lang="en-GB" sz="800" b="1" dirty="0" err="1" smtClean="0"/>
              <a:t>veh</a:t>
            </a:r>
            <a:r>
              <a:rPr lang="en-GB" sz="800" b="1" dirty="0" smtClean="0"/>
              <a:t>- 0.06 mg/kg)</a:t>
            </a:r>
            <a:endParaRPr lang="en-GB" sz="800" b="1" dirty="0"/>
          </a:p>
        </p:txBody>
      </p:sp>
      <p:sp>
        <p:nvSpPr>
          <p:cNvPr id="124" name="TextBox 123"/>
          <p:cNvSpPr txBox="1"/>
          <p:nvPr/>
        </p:nvSpPr>
        <p:spPr>
          <a:xfrm>
            <a:off x="5292080" y="3277669"/>
            <a:ext cx="50405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b="1" dirty="0" smtClean="0"/>
              <a:t>n = 10</a:t>
            </a:r>
          </a:p>
          <a:p>
            <a:endParaRPr lang="en-GB" sz="800" dirty="0"/>
          </a:p>
        </p:txBody>
      </p:sp>
      <p:sp>
        <p:nvSpPr>
          <p:cNvPr id="132" name="TextBox 131"/>
          <p:cNvSpPr txBox="1"/>
          <p:nvPr/>
        </p:nvSpPr>
        <p:spPr>
          <a:xfrm>
            <a:off x="5315167" y="4797152"/>
            <a:ext cx="50405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b="1" dirty="0" smtClean="0"/>
              <a:t>n = 8</a:t>
            </a:r>
          </a:p>
          <a:p>
            <a:endParaRPr lang="en-GB" sz="800" dirty="0"/>
          </a:p>
        </p:txBody>
      </p:sp>
      <p:sp>
        <p:nvSpPr>
          <p:cNvPr id="133" name="TextBox 132"/>
          <p:cNvSpPr txBox="1"/>
          <p:nvPr/>
        </p:nvSpPr>
        <p:spPr>
          <a:xfrm>
            <a:off x="5349458" y="6388643"/>
            <a:ext cx="50405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b="1" dirty="0" smtClean="0"/>
              <a:t>n = 10</a:t>
            </a:r>
          </a:p>
          <a:p>
            <a:endParaRPr lang="en-GB" sz="800" dirty="0"/>
          </a:p>
        </p:txBody>
      </p:sp>
      <p:sp>
        <p:nvSpPr>
          <p:cNvPr id="134" name="TextBox 133"/>
          <p:cNvSpPr txBox="1"/>
          <p:nvPr/>
        </p:nvSpPr>
        <p:spPr>
          <a:xfrm>
            <a:off x="4773394" y="462042"/>
            <a:ext cx="2160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*</a:t>
            </a:r>
            <a:endParaRPr lang="en-GB" sz="1200" dirty="0"/>
          </a:p>
        </p:txBody>
      </p:sp>
      <p:sp>
        <p:nvSpPr>
          <p:cNvPr id="135" name="TextBox 134"/>
          <p:cNvSpPr txBox="1"/>
          <p:nvPr/>
        </p:nvSpPr>
        <p:spPr>
          <a:xfrm>
            <a:off x="6804248" y="476673"/>
            <a:ext cx="3600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**</a:t>
            </a:r>
            <a:endParaRPr lang="en-GB" sz="1200" dirty="0"/>
          </a:p>
        </p:txBody>
      </p:sp>
      <p:sp>
        <p:nvSpPr>
          <p:cNvPr id="136" name="Textfeld 128"/>
          <p:cNvSpPr txBox="1"/>
          <p:nvPr/>
        </p:nvSpPr>
        <p:spPr>
          <a:xfrm>
            <a:off x="5652120" y="4933853"/>
            <a:ext cx="136815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dirty="0" smtClean="0"/>
              <a:t>** 1 animal excluded (TF)</a:t>
            </a:r>
            <a:endParaRPr lang="en-GB" sz="800" dirty="0"/>
          </a:p>
        </p:txBody>
      </p:sp>
      <p:sp>
        <p:nvSpPr>
          <p:cNvPr id="138" name="Textfeld 127"/>
          <p:cNvSpPr txBox="1"/>
          <p:nvPr/>
        </p:nvSpPr>
        <p:spPr>
          <a:xfrm>
            <a:off x="4729504" y="3695087"/>
            <a:ext cx="33855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 smtClean="0"/>
              <a:t>**</a:t>
            </a:r>
            <a:endParaRPr lang="de-DE" sz="1200" dirty="0"/>
          </a:p>
        </p:txBody>
      </p:sp>
      <p:sp>
        <p:nvSpPr>
          <p:cNvPr id="139" name="TextBox 138"/>
          <p:cNvSpPr txBox="1"/>
          <p:nvPr/>
        </p:nvSpPr>
        <p:spPr>
          <a:xfrm>
            <a:off x="922216" y="6627168"/>
            <a:ext cx="367240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b="1" i="1" dirty="0" smtClean="0"/>
              <a:t>TF</a:t>
            </a:r>
            <a:r>
              <a:rPr lang="en-GB" sz="900" dirty="0" smtClean="0"/>
              <a:t>, Technical fault; </a:t>
            </a:r>
            <a:r>
              <a:rPr lang="en-GB" sz="900" b="1" i="1" dirty="0" smtClean="0"/>
              <a:t>PP</a:t>
            </a:r>
            <a:r>
              <a:rPr lang="en-GB" sz="900" dirty="0" smtClean="0"/>
              <a:t>, Incorrect probe placement; </a:t>
            </a:r>
            <a:r>
              <a:rPr lang="en-GB" sz="900" b="1" i="1" dirty="0" smtClean="0"/>
              <a:t>HC</a:t>
            </a:r>
            <a:r>
              <a:rPr lang="en-GB" sz="900" dirty="0" smtClean="0"/>
              <a:t>, Lost head cap</a:t>
            </a:r>
            <a:endParaRPr lang="en-GB" sz="900" dirty="0"/>
          </a:p>
        </p:txBody>
      </p:sp>
    </p:spTree>
    <p:extLst>
      <p:ext uri="{BB962C8B-B14F-4D97-AF65-F5344CB8AC3E}">
        <p14:creationId xmlns:p14="http://schemas.microsoft.com/office/powerpoint/2010/main" xmlns="" val="111261033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211</Words>
  <Application>Microsoft Office PowerPoint</Application>
  <PresentationFormat>On-screen Show (4:3)</PresentationFormat>
  <Paragraphs>56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loginwb5</dc:creator>
  <cp:lastModifiedBy>loginwb5</cp:lastModifiedBy>
  <cp:revision>1</cp:revision>
  <dcterms:created xsi:type="dcterms:W3CDTF">2006-08-16T00:00:00Z</dcterms:created>
  <dcterms:modified xsi:type="dcterms:W3CDTF">2018-01-04T05:31:23Z</dcterms:modified>
</cp:coreProperties>
</file>