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sldIdLst>
    <p:sldId id="271" r:id="rId2"/>
    <p:sldId id="282" r:id="rId3"/>
    <p:sldId id="277" r:id="rId4"/>
    <p:sldId id="266" r:id="rId5"/>
    <p:sldId id="281" r:id="rId6"/>
    <p:sldId id="278" r:id="rId7"/>
  </p:sldIdLst>
  <p:sldSz cx="6858000" cy="9144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E2C2C"/>
    <a:srgbClr val="385723"/>
    <a:srgbClr val="C00000"/>
    <a:srgbClr val="548235"/>
    <a:srgbClr val="7F7F7F"/>
    <a:srgbClr val="DF7F7F"/>
    <a:srgbClr val="EDB9B9"/>
    <a:srgbClr val="9BAB91"/>
    <a:srgbClr val="5F5F5F"/>
    <a:srgbClr val="FF151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A488322-F2BA-4B5B-9748-0D474271808F}" styleName="Medium Style 3 - 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68D230F3-CF80-4859-8CE7-A43EE81993B5}" styleName="Light Style 1 - Acc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472" autoAdjust="0"/>
    <p:restoredTop sz="96992" autoAdjust="0"/>
  </p:normalViewPr>
  <p:slideViewPr>
    <p:cSldViewPr snapToGrid="0">
      <p:cViewPr varScale="1">
        <p:scale>
          <a:sx n="88" d="100"/>
          <a:sy n="88" d="100"/>
        </p:scale>
        <p:origin x="1962" y="84"/>
      </p:cViewPr>
      <p:guideLst>
        <p:guide orient="horz" pos="288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\\bhcs.pvt\dfsdata\NASFS06\VOL2\Data\Ravindranathan\1.%20Projects\1%20GSE_Grape-seed%20extract%20vs%20OPC\2.%20Data\GSE4c%20Trypan%20blue%20cell%20viabilty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\\bhcs.pvt\dfsdata\NASFS06\VOL2\Data\Ravindranathan\1.%20Projects\1%20GSE_Grape-seed%20extract%20vs%20OPC\2.%20Data\GSE4c%20Trypan%20blue%20cell%20viabilty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0" u="none" strike="noStrike" kern="1200" cap="none" spc="0" normalizeH="0" baseline="0">
                <a:solidFill>
                  <a:schemeClr val="dk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pPr>
            <a:r>
              <a:rPr lang="en-US"/>
              <a:t>HCT116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cap="none" spc="0" normalizeH="0" baseline="0">
              <a:solidFill>
                <a:schemeClr val="dk1">
                  <a:lumMod val="50000"/>
                  <a:lumOff val="50000"/>
                </a:schemeClr>
              </a:solidFill>
              <a:latin typeface="+mj-lt"/>
              <a:ea typeface="+mj-ea"/>
              <a:cs typeface="+mj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v>OPC</c:v>
          </c:tx>
          <c:spPr>
            <a:solidFill>
              <a:schemeClr val="accent6">
                <a:lumMod val="50000"/>
              </a:schemeClr>
            </a:solidFill>
            <a:ln>
              <a:noFill/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Sheet1!$P$5:$P$11</c:f>
                <c:numCache>
                  <c:formatCode>General</c:formatCode>
                  <c:ptCount val="7"/>
                  <c:pt idx="0">
                    <c:v>1.940717312866991</c:v>
                  </c:pt>
                  <c:pt idx="1">
                    <c:v>3.6120606138533633</c:v>
                  </c:pt>
                  <c:pt idx="2">
                    <c:v>1.6794509954471524</c:v>
                  </c:pt>
                  <c:pt idx="3">
                    <c:v>1.21117514072418</c:v>
                  </c:pt>
                  <c:pt idx="4">
                    <c:v>0.2996624773312892</c:v>
                  </c:pt>
                  <c:pt idx="5">
                    <c:v>5.7447860961224091</c:v>
                  </c:pt>
                  <c:pt idx="6">
                    <c:v>1.7043465432988192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  <c:spPr>
              <a:noFill/>
              <a:ln w="9525" cap="flat" cmpd="sng" algn="ctr">
                <a:solidFill>
                  <a:schemeClr val="dk1">
                    <a:lumMod val="50000"/>
                    <a:lumOff val="50000"/>
                  </a:schemeClr>
                </a:solidFill>
                <a:round/>
              </a:ln>
              <a:effectLst/>
            </c:spPr>
          </c:errBars>
          <c:cat>
            <c:numRef>
              <c:f>Sheet1!$B$5:$B$11</c:f>
              <c:numCache>
                <c:formatCode>General</c:formatCode>
                <c:ptCount val="7"/>
                <c:pt idx="0">
                  <c:v>1</c:v>
                </c:pt>
                <c:pt idx="1">
                  <c:v>10</c:v>
                </c:pt>
                <c:pt idx="2">
                  <c:v>50</c:v>
                </c:pt>
                <c:pt idx="3">
                  <c:v>100</c:v>
                </c:pt>
                <c:pt idx="4">
                  <c:v>200</c:v>
                </c:pt>
                <c:pt idx="5">
                  <c:v>500</c:v>
                </c:pt>
                <c:pt idx="6">
                  <c:v>1000</c:v>
                </c:pt>
              </c:numCache>
            </c:numRef>
          </c:cat>
          <c:val>
            <c:numRef>
              <c:f>Sheet1!$O$5:$O$11</c:f>
              <c:numCache>
                <c:formatCode>General</c:formatCode>
                <c:ptCount val="7"/>
                <c:pt idx="0">
                  <c:v>101.65800865800864</c:v>
                </c:pt>
                <c:pt idx="1">
                  <c:v>96.493506493506487</c:v>
                </c:pt>
                <c:pt idx="2">
                  <c:v>104.21785421785421</c:v>
                </c:pt>
                <c:pt idx="3">
                  <c:v>96.64356984478934</c:v>
                </c:pt>
                <c:pt idx="4">
                  <c:v>88.783321941216684</c:v>
                </c:pt>
                <c:pt idx="5">
                  <c:v>65.978639121496272</c:v>
                </c:pt>
                <c:pt idx="6">
                  <c:v>58.982932776036222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AD6-4741-813D-B1B67896C343}"/>
            </c:ext>
          </c:extLst>
        </c:ser>
        <c:ser>
          <c:idx val="1"/>
          <c:order val="1"/>
          <c:tx>
            <c:v>GSE</c:v>
          </c:tx>
          <c:spPr>
            <a:solidFill>
              <a:srgbClr val="C00000"/>
            </a:solidFill>
            <a:ln>
              <a:noFill/>
            </a:ln>
            <a:effectLst/>
          </c:spPr>
          <c:invertIfNegative val="0"/>
          <c:errBars>
            <c:errBarType val="plus"/>
            <c:errValType val="cust"/>
            <c:noEndCap val="0"/>
            <c:plus>
              <c:numRef>
                <c:f>Sheet1!$P$12:$P$18</c:f>
                <c:numCache>
                  <c:formatCode>General</c:formatCode>
                  <c:ptCount val="7"/>
                  <c:pt idx="0">
                    <c:v>0.28801870071944358</c:v>
                  </c:pt>
                  <c:pt idx="1">
                    <c:v>2.8636000068011982</c:v>
                  </c:pt>
                  <c:pt idx="2">
                    <c:v>4.4886960598368058</c:v>
                  </c:pt>
                  <c:pt idx="3">
                    <c:v>4.9818886856324847</c:v>
                  </c:pt>
                  <c:pt idx="4">
                    <c:v>10.692923844332684</c:v>
                  </c:pt>
                  <c:pt idx="5">
                    <c:v>2.6558754754246632</c:v>
                  </c:pt>
                  <c:pt idx="6">
                    <c:v>3.7233721890106368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  <c:spPr>
              <a:noFill/>
              <a:ln w="9525" cap="flat" cmpd="sng" algn="ctr">
                <a:solidFill>
                  <a:schemeClr val="dk1">
                    <a:lumMod val="50000"/>
                    <a:lumOff val="50000"/>
                  </a:schemeClr>
                </a:solidFill>
                <a:round/>
              </a:ln>
              <a:effectLst/>
            </c:spPr>
          </c:errBars>
          <c:val>
            <c:numRef>
              <c:f>Sheet1!$O$12:$O$18</c:f>
              <c:numCache>
                <c:formatCode>General</c:formatCode>
                <c:ptCount val="7"/>
                <c:pt idx="0">
                  <c:v>98.969893742620997</c:v>
                </c:pt>
                <c:pt idx="1">
                  <c:v>101.62961406641891</c:v>
                </c:pt>
                <c:pt idx="2">
                  <c:v>100.95824398236272</c:v>
                </c:pt>
                <c:pt idx="3">
                  <c:v>101.02272727272728</c:v>
                </c:pt>
                <c:pt idx="4">
                  <c:v>98.932467532467513</c:v>
                </c:pt>
                <c:pt idx="5">
                  <c:v>71.918803885190442</c:v>
                </c:pt>
                <c:pt idx="6">
                  <c:v>66.788665879574978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0AD6-4741-813D-B1B67896C34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67"/>
        <c:overlap val="-43"/>
        <c:axId val="126241408"/>
        <c:axId val="126255488"/>
      </c:barChart>
      <c:catAx>
        <c:axId val="12624140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dk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cap="none" spc="0" normalizeH="0" baseline="0">
                <a:solidFill>
                  <a:schemeClr val="dk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26255488"/>
        <c:crosses val="autoZero"/>
        <c:auto val="1"/>
        <c:lblAlgn val="ctr"/>
        <c:lblOffset val="100"/>
        <c:noMultiLvlLbl val="0"/>
      </c:catAx>
      <c:valAx>
        <c:axId val="126255488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dk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26241408"/>
        <c:crosses val="autoZero"/>
        <c:crossBetween val="between"/>
      </c:valAx>
      <c:spPr>
        <a:pattFill prst="ltDnDiag">
          <a:fgClr>
            <a:srgbClr val="000000">
              <a:alpha val="0"/>
            </a:srgbClr>
          </a:fgClr>
          <a:bgClr>
            <a:srgbClr val="FFFFFF"/>
          </a:bgClr>
        </a:pattFill>
        <a:ln w="25400">
          <a:noFill/>
        </a:ln>
        <a:effectLst/>
      </c:spPr>
    </c:plotArea>
    <c:legend>
      <c:legendPos val="r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dk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lt1"/>
    </a:solidFill>
    <a:ln w="9525" cap="flat" cmpd="sng" algn="ctr">
      <a:noFill/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0" u="none" strike="noStrike" kern="1200" cap="none" spc="0" normalizeH="0" baseline="0">
                <a:solidFill>
                  <a:schemeClr val="dk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pPr>
            <a:r>
              <a:rPr lang="en-US" dirty="0"/>
              <a:t>SW480</a:t>
            </a:r>
          </a:p>
        </c:rich>
      </c:tx>
      <c:layout>
        <c:manualLayout>
          <c:xMode val="edge"/>
          <c:yMode val="edge"/>
          <c:x val="0.42929430915707328"/>
          <c:y val="0.102305040872788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cap="none" spc="0" normalizeH="0" baseline="0">
              <a:solidFill>
                <a:schemeClr val="dk1">
                  <a:lumMod val="50000"/>
                  <a:lumOff val="50000"/>
                </a:schemeClr>
              </a:solidFill>
              <a:latin typeface="+mj-lt"/>
              <a:ea typeface="+mj-ea"/>
              <a:cs typeface="+mj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v>OPC</c:v>
          </c:tx>
          <c:spPr>
            <a:solidFill>
              <a:schemeClr val="accent6">
                <a:lumMod val="50000"/>
              </a:schemeClr>
            </a:solidFill>
            <a:ln>
              <a:noFill/>
            </a:ln>
            <a:effectLst/>
          </c:spPr>
          <c:invertIfNegative val="0"/>
          <c:errBars>
            <c:errBarType val="plus"/>
            <c:errValType val="cust"/>
            <c:noEndCap val="0"/>
            <c:plus>
              <c:numRef>
                <c:f>Sheet1!$P$27:$P$33</c:f>
                <c:numCache>
                  <c:formatCode>General</c:formatCode>
                  <c:ptCount val="7"/>
                  <c:pt idx="0">
                    <c:v>3.6835329996694535</c:v>
                  </c:pt>
                  <c:pt idx="1">
                    <c:v>3.0281144498561456</c:v>
                  </c:pt>
                  <c:pt idx="2">
                    <c:v>3.3664364088960141</c:v>
                  </c:pt>
                  <c:pt idx="3">
                    <c:v>5.393510249070343</c:v>
                  </c:pt>
                  <c:pt idx="4">
                    <c:v>12.927267779452217</c:v>
                  </c:pt>
                  <c:pt idx="5">
                    <c:v>3.6542986107831843</c:v>
                  </c:pt>
                  <c:pt idx="6">
                    <c:v>2.7178448711329155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  <c:spPr>
              <a:noFill/>
              <a:ln w="9525" cap="flat" cmpd="sng" algn="ctr">
                <a:solidFill>
                  <a:schemeClr val="dk1">
                    <a:lumMod val="50000"/>
                    <a:lumOff val="50000"/>
                  </a:schemeClr>
                </a:solidFill>
                <a:round/>
              </a:ln>
              <a:effectLst/>
            </c:spPr>
          </c:errBars>
          <c:cat>
            <c:numRef>
              <c:f>Sheet1!$B$5:$B$11</c:f>
              <c:numCache>
                <c:formatCode>General</c:formatCode>
                <c:ptCount val="7"/>
                <c:pt idx="0">
                  <c:v>1</c:v>
                </c:pt>
                <c:pt idx="1">
                  <c:v>10</c:v>
                </c:pt>
                <c:pt idx="2">
                  <c:v>50</c:v>
                </c:pt>
                <c:pt idx="3">
                  <c:v>100</c:v>
                </c:pt>
                <c:pt idx="4">
                  <c:v>200</c:v>
                </c:pt>
                <c:pt idx="5">
                  <c:v>500</c:v>
                </c:pt>
                <c:pt idx="6">
                  <c:v>1000</c:v>
                </c:pt>
              </c:numCache>
            </c:numRef>
          </c:cat>
          <c:val>
            <c:numRef>
              <c:f>Sheet1!$O$27:$O$33</c:f>
              <c:numCache>
                <c:formatCode>General</c:formatCode>
                <c:ptCount val="7"/>
                <c:pt idx="0">
                  <c:v>109.02325581395348</c:v>
                </c:pt>
                <c:pt idx="1">
                  <c:v>107.29792422530186</c:v>
                </c:pt>
                <c:pt idx="2">
                  <c:v>108.19438350153577</c:v>
                </c:pt>
                <c:pt idx="3">
                  <c:v>112.88811507689755</c:v>
                </c:pt>
                <c:pt idx="4">
                  <c:v>127.60322733744661</c:v>
                </c:pt>
                <c:pt idx="5">
                  <c:v>84.754521963824288</c:v>
                </c:pt>
                <c:pt idx="6">
                  <c:v>88.372767104819673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E95-49F0-82E3-3F80A770BFF3}"/>
            </c:ext>
          </c:extLst>
        </c:ser>
        <c:ser>
          <c:idx val="1"/>
          <c:order val="1"/>
          <c:tx>
            <c:v>GSE</c:v>
          </c:tx>
          <c:spPr>
            <a:solidFill>
              <a:srgbClr val="C00000"/>
            </a:solidFill>
            <a:ln>
              <a:noFill/>
            </a:ln>
            <a:effectLst/>
          </c:spPr>
          <c:invertIfNegative val="0"/>
          <c:errBars>
            <c:errBarType val="plus"/>
            <c:errValType val="cust"/>
            <c:noEndCap val="0"/>
            <c:plus>
              <c:numRef>
                <c:f>Sheet1!$P$34:$P$40</c:f>
                <c:numCache>
                  <c:formatCode>General</c:formatCode>
                  <c:ptCount val="7"/>
                  <c:pt idx="0">
                    <c:v>11.036851875663052</c:v>
                  </c:pt>
                  <c:pt idx="1">
                    <c:v>6.5272199179788934</c:v>
                  </c:pt>
                  <c:pt idx="2">
                    <c:v>11.170812822273438</c:v>
                  </c:pt>
                  <c:pt idx="3">
                    <c:v>11.231663601142662</c:v>
                  </c:pt>
                  <c:pt idx="4">
                    <c:v>9.3748686091769038</c:v>
                  </c:pt>
                  <c:pt idx="5">
                    <c:v>5.6460072405081529</c:v>
                  </c:pt>
                  <c:pt idx="6">
                    <c:v>6.956138555067338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  <c:spPr>
              <a:noFill/>
              <a:ln w="9525" cap="flat" cmpd="sng" algn="ctr">
                <a:solidFill>
                  <a:schemeClr val="dk1">
                    <a:lumMod val="50000"/>
                    <a:lumOff val="50000"/>
                  </a:schemeClr>
                </a:solidFill>
                <a:round/>
              </a:ln>
              <a:effectLst/>
            </c:spPr>
          </c:errBars>
          <c:val>
            <c:numRef>
              <c:f>Sheet1!$O$34:$O$40</c:f>
              <c:numCache>
                <c:formatCode>General</c:formatCode>
                <c:ptCount val="7"/>
                <c:pt idx="0">
                  <c:v>124.25556786021903</c:v>
                </c:pt>
                <c:pt idx="1">
                  <c:v>115.29734923137565</c:v>
                </c:pt>
                <c:pt idx="2">
                  <c:v>124.65918203688852</c:v>
                </c:pt>
                <c:pt idx="3">
                  <c:v>124.84121030257566</c:v>
                </c:pt>
                <c:pt idx="4">
                  <c:v>121.0808604088068</c:v>
                </c:pt>
                <c:pt idx="5">
                  <c:v>77.565268695609404</c:v>
                </c:pt>
                <c:pt idx="6">
                  <c:v>71.014203979391425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CE95-49F0-82E3-3F80A770BFF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67"/>
        <c:overlap val="-43"/>
        <c:axId val="126282368"/>
        <c:axId val="126292352"/>
      </c:barChart>
      <c:catAx>
        <c:axId val="12628236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dk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cap="none" spc="0" normalizeH="0" baseline="0">
                <a:solidFill>
                  <a:schemeClr val="dk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26292352"/>
        <c:crosses val="autoZero"/>
        <c:auto val="1"/>
        <c:lblAlgn val="ctr"/>
        <c:lblOffset val="100"/>
        <c:noMultiLvlLbl val="0"/>
      </c:catAx>
      <c:valAx>
        <c:axId val="126292352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dk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26282368"/>
        <c:crosses val="autoZero"/>
        <c:crossBetween val="between"/>
      </c:valAx>
      <c:spPr>
        <a:pattFill prst="ltDnDiag">
          <a:fgClr>
            <a:srgbClr val="000000">
              <a:alpha val="0"/>
            </a:srgbClr>
          </a:fgClr>
          <a:bgClr>
            <a:srgbClr val="FFFFFF"/>
          </a:bgClr>
        </a:pattFill>
        <a:ln w="25400">
          <a:noFill/>
        </a:ln>
        <a:effectLst/>
      </c:spPr>
    </c:plotArea>
    <c:legend>
      <c:legendPos val="r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dk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lt1"/>
    </a:solidFill>
    <a:ln w="9525" cap="flat" cmpd="sng" algn="ctr">
      <a:noFill/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8">
  <cs:axisTitle>
    <cs:lnRef idx="0"/>
    <cs:fillRef idx="0"/>
    <cs:effectRef idx="0"/>
    <cs:fontRef idx="minor">
      <a:schemeClr val="dk1">
        <a:lumMod val="65000"/>
        <a:lumOff val="35000"/>
      </a:schemeClr>
    </cs:fontRef>
    <cs:defRPr sz="900" b="1" kern="1200"/>
  </cs:axisTitle>
  <cs:categoryAxis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900" kern="1200" cap="none" spc="0" normalizeH="0" baseline="0"/>
  </cs:categoryAxis>
  <cs:chartArea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dk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lt1"/>
      </a:solidFill>
      <a:ln w="1587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8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downBar>
  <cs:drop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  <cs:spPr>
      <a:pattFill prst="ltDnDiag">
        <a:fgClr>
          <a:schemeClr val="dk1">
            <a:lumMod val="15000"/>
            <a:lumOff val="85000"/>
          </a:schemeClr>
        </a:fgClr>
        <a:bgClr>
          <a:schemeClr val="lt1"/>
        </a:bgClr>
      </a:pattFill>
    </cs:spPr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dk1">
        <a:lumMod val="65000"/>
        <a:lumOff val="35000"/>
      </a:schemeClr>
    </cs:fontRef>
    <cs:defRPr sz="900" kern="1200"/>
  </cs:legend>
  <cs:plotArea>
    <cs:lnRef idx="0"/>
    <cs:fillRef idx="0"/>
    <cs:effectRef idx="0"/>
    <cs:fontRef idx="minor">
      <a:schemeClr val="dk1"/>
    </cs:fontRef>
    <cs:spPr>
      <a:pattFill prst="ltDnDiag">
        <a:fgClr>
          <a:schemeClr val="dk1">
            <a:lumMod val="15000"/>
            <a:lumOff val="85000"/>
          </a:schemeClr>
        </a:fgClr>
        <a:bgClr>
          <a:schemeClr val="lt1"/>
        </a:bgClr>
      </a:pattFill>
    </cs:spPr>
  </cs:plotArea>
  <cs:plotArea3D>
    <cs:lnRef idx="0"/>
    <cs:fillRef idx="0"/>
    <cs:effectRef idx="0"/>
    <cs:fontRef idx="minor">
      <a:schemeClr val="dk1"/>
    </cs:fontRef>
    <cs:spPr>
      <a:solidFill>
        <a:schemeClr val="lt1"/>
      </a:solidFill>
    </cs:spPr>
  </cs:plotArea3D>
  <cs:seriesAxis>
    <cs:lnRef idx="0"/>
    <cs:fillRef idx="0"/>
    <cs:effectRef idx="0"/>
    <cs:fontRef idx="minor">
      <a:schemeClr val="dk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ajor">
      <a:schemeClr val="dk1">
        <a:lumMod val="50000"/>
        <a:lumOff val="50000"/>
      </a:schemeClr>
    </cs:fontRef>
    <cs:defRPr sz="1600" b="1" kern="1200" cap="none" spc="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upBar>
  <cs:valueAxis>
    <cs:lnRef idx="0"/>
    <cs:fillRef idx="0"/>
    <cs:effectRef idx="0"/>
    <cs:fontRef idx="minor">
      <a:schemeClr val="dk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dk1"/>
    </cs:fontRef>
    <cs:spPr>
      <a:pattFill prst="ltDnDiag">
        <a:fgClr>
          <a:schemeClr val="dk1">
            <a:lumMod val="15000"/>
            <a:lumOff val="85000"/>
          </a:schemeClr>
        </a:fgClr>
        <a:bgClr>
          <a:schemeClr val="lt1"/>
        </a:bgClr>
      </a:pattFill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8">
  <cs:axisTitle>
    <cs:lnRef idx="0"/>
    <cs:fillRef idx="0"/>
    <cs:effectRef idx="0"/>
    <cs:fontRef idx="minor">
      <a:schemeClr val="dk1">
        <a:lumMod val="65000"/>
        <a:lumOff val="35000"/>
      </a:schemeClr>
    </cs:fontRef>
    <cs:defRPr sz="900" b="1" kern="1200"/>
  </cs:axisTitle>
  <cs:categoryAxis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900" kern="1200" cap="none" spc="0" normalizeH="0" baseline="0"/>
  </cs:categoryAxis>
  <cs:chartArea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dk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lt1"/>
      </a:solidFill>
      <a:ln w="1587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8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downBar>
  <cs:drop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  <cs:spPr>
      <a:pattFill prst="ltDnDiag">
        <a:fgClr>
          <a:schemeClr val="dk1">
            <a:lumMod val="15000"/>
            <a:lumOff val="85000"/>
          </a:schemeClr>
        </a:fgClr>
        <a:bgClr>
          <a:schemeClr val="lt1"/>
        </a:bgClr>
      </a:pattFill>
    </cs:spPr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dk1">
        <a:lumMod val="65000"/>
        <a:lumOff val="35000"/>
      </a:schemeClr>
    </cs:fontRef>
    <cs:defRPr sz="900" kern="1200"/>
  </cs:legend>
  <cs:plotArea>
    <cs:lnRef idx="0"/>
    <cs:fillRef idx="0"/>
    <cs:effectRef idx="0"/>
    <cs:fontRef idx="minor">
      <a:schemeClr val="dk1"/>
    </cs:fontRef>
    <cs:spPr>
      <a:pattFill prst="ltDnDiag">
        <a:fgClr>
          <a:schemeClr val="dk1">
            <a:lumMod val="15000"/>
            <a:lumOff val="85000"/>
          </a:schemeClr>
        </a:fgClr>
        <a:bgClr>
          <a:schemeClr val="lt1"/>
        </a:bgClr>
      </a:pattFill>
    </cs:spPr>
  </cs:plotArea>
  <cs:plotArea3D>
    <cs:lnRef idx="0"/>
    <cs:fillRef idx="0"/>
    <cs:effectRef idx="0"/>
    <cs:fontRef idx="minor">
      <a:schemeClr val="dk1"/>
    </cs:fontRef>
    <cs:spPr>
      <a:solidFill>
        <a:schemeClr val="lt1"/>
      </a:solidFill>
    </cs:spPr>
  </cs:plotArea3D>
  <cs:seriesAxis>
    <cs:lnRef idx="0"/>
    <cs:fillRef idx="0"/>
    <cs:effectRef idx="0"/>
    <cs:fontRef idx="minor">
      <a:schemeClr val="dk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ajor">
      <a:schemeClr val="dk1">
        <a:lumMod val="50000"/>
        <a:lumOff val="50000"/>
      </a:schemeClr>
    </cs:fontRef>
    <cs:defRPr sz="1600" b="1" kern="1200" cap="none" spc="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upBar>
  <cs:valueAxis>
    <cs:lnRef idx="0"/>
    <cs:fillRef idx="0"/>
    <cs:effectRef idx="0"/>
    <cs:fontRef idx="minor">
      <a:schemeClr val="dk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dk1"/>
    </cs:fontRef>
    <cs:spPr>
      <a:pattFill prst="ltDnDiag">
        <a:fgClr>
          <a:schemeClr val="dk1">
            <a:lumMod val="15000"/>
            <a:lumOff val="85000"/>
          </a:schemeClr>
        </a:fgClr>
        <a:bgClr>
          <a:schemeClr val="lt1"/>
        </a:bgClr>
      </a:pattFill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8A85D11-F713-4513-BCD8-A0CAA0AF7ECA}" type="datetimeFigureOut">
              <a:rPr lang="en-US" smtClean="0"/>
              <a:t>1/19/2018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328863" y="1162050"/>
            <a:ext cx="2352675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73892"/>
            <a:ext cx="5608320" cy="3660458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A93028F8-5840-4BCA-997C-BF340ED9F0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93149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3028F8-5840-4BCA-997C-BF340ED9F082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703201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3028F8-5840-4BCA-997C-BF340ED9F082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68159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31DC6C-DBDC-482A-87A8-13C42D0B2D9A}" type="datetimeFigureOut">
              <a:rPr lang="en-US" smtClean="0"/>
              <a:t>1/19/2018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4A24D7-5D37-49EE-835A-0A75EFD182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32699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31DC6C-DBDC-482A-87A8-13C42D0B2D9A}" type="datetimeFigureOut">
              <a:rPr lang="en-US" smtClean="0"/>
              <a:t>1/19/2018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4A24D7-5D37-49EE-835A-0A75EFD182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3031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31DC6C-DBDC-482A-87A8-13C42D0B2D9A}" type="datetimeFigureOut">
              <a:rPr lang="en-US" smtClean="0"/>
              <a:t>1/19/2018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4A24D7-5D37-49EE-835A-0A75EFD182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21689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31DC6C-DBDC-482A-87A8-13C42D0B2D9A}" type="datetimeFigureOut">
              <a:rPr lang="en-US" smtClean="0"/>
              <a:t>1/19/2018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4A24D7-5D37-49EE-835A-0A75EFD182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30200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31DC6C-DBDC-482A-87A8-13C42D0B2D9A}" type="datetimeFigureOut">
              <a:rPr lang="en-US" smtClean="0"/>
              <a:t>1/19/2018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4A24D7-5D37-49EE-835A-0A75EFD182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21769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31DC6C-DBDC-482A-87A8-13C42D0B2D9A}" type="datetimeFigureOut">
              <a:rPr lang="en-US" smtClean="0"/>
              <a:t>1/19/2018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4A24D7-5D37-49EE-835A-0A75EFD182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66390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31DC6C-DBDC-482A-87A8-13C42D0B2D9A}" type="datetimeFigureOut">
              <a:rPr lang="en-US" smtClean="0"/>
              <a:t>1/19/2018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4A24D7-5D37-49EE-835A-0A75EFD182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69617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31DC6C-DBDC-482A-87A8-13C42D0B2D9A}" type="datetimeFigureOut">
              <a:rPr lang="en-US" smtClean="0"/>
              <a:t>1/19/2018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4A24D7-5D37-49EE-835A-0A75EFD182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96996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31DC6C-DBDC-482A-87A8-13C42D0B2D9A}" type="datetimeFigureOut">
              <a:rPr lang="en-US" smtClean="0"/>
              <a:t>1/19/2018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4A24D7-5D37-49EE-835A-0A75EFD182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27021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31DC6C-DBDC-482A-87A8-13C42D0B2D9A}" type="datetimeFigureOut">
              <a:rPr lang="en-US" smtClean="0"/>
              <a:t>1/19/2018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4A24D7-5D37-49EE-835A-0A75EFD182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30999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31DC6C-DBDC-482A-87A8-13C42D0B2D9A}" type="datetimeFigureOut">
              <a:rPr lang="en-US" smtClean="0"/>
              <a:t>1/19/2018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4A24D7-5D37-49EE-835A-0A75EFD182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79582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31DC6C-DBDC-482A-87A8-13C42D0B2D9A}" type="datetimeFigureOut">
              <a:rPr lang="en-US" smtClean="0"/>
              <a:t>1/19/2018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4A24D7-5D37-49EE-835A-0A75EFD182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98544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microsoft.com/office/2007/relationships/hdphoto" Target="../media/hdphoto6.wdp"/><Relationship Id="rId3" Type="http://schemas.microsoft.com/office/2007/relationships/hdphoto" Target="../media/hdphoto1.wdp"/><Relationship Id="rId7" Type="http://schemas.microsoft.com/office/2007/relationships/hdphoto" Target="../media/hdphoto3.wdp"/><Relationship Id="rId12" Type="http://schemas.openxmlformats.org/officeDocument/2006/relationships/image" Target="../media/image11.png"/><Relationship Id="rId2" Type="http://schemas.openxmlformats.org/officeDocument/2006/relationships/image" Target="../media/image6.png"/><Relationship Id="rId16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11" Type="http://schemas.microsoft.com/office/2007/relationships/hdphoto" Target="../media/hdphoto5.wdp"/><Relationship Id="rId5" Type="http://schemas.microsoft.com/office/2007/relationships/hdphoto" Target="../media/hdphoto2.wdp"/><Relationship Id="rId15" Type="http://schemas.microsoft.com/office/2007/relationships/hdphoto" Target="../media/hdphoto7.wdp"/><Relationship Id="rId10" Type="http://schemas.openxmlformats.org/officeDocument/2006/relationships/image" Target="../media/image10.png"/><Relationship Id="rId4" Type="http://schemas.openxmlformats.org/officeDocument/2006/relationships/image" Target="../media/image7.png"/><Relationship Id="rId9" Type="http://schemas.microsoft.com/office/2007/relationships/hdphoto" Target="../media/hdphoto4.wdp"/><Relationship Id="rId1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1161171" y="7155285"/>
            <a:ext cx="44711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err="1" smtClean="0"/>
              <a:t>Suppl</a:t>
            </a:r>
            <a:r>
              <a:rPr lang="en-US" sz="1200" b="1" dirty="0" smtClean="0"/>
              <a:t> Figure 1. </a:t>
            </a:r>
            <a:r>
              <a:rPr lang="en-US" sz="1200" dirty="0" smtClean="0"/>
              <a:t>Cellular toxicity of OPCs and GSE 24h post-treatment at various doses as measured by </a:t>
            </a:r>
            <a:r>
              <a:rPr lang="en-US" sz="1200" dirty="0" err="1" smtClean="0"/>
              <a:t>Trypan</a:t>
            </a:r>
            <a:r>
              <a:rPr lang="en-US" sz="1200" dirty="0" smtClean="0"/>
              <a:t> Blue test</a:t>
            </a:r>
            <a:endParaRPr lang="en-US" sz="1200" dirty="0"/>
          </a:p>
        </p:txBody>
      </p:sp>
      <p:grpSp>
        <p:nvGrpSpPr>
          <p:cNvPr id="6" name="Group 5"/>
          <p:cNvGrpSpPr/>
          <p:nvPr/>
        </p:nvGrpSpPr>
        <p:grpSpPr>
          <a:xfrm>
            <a:off x="1161171" y="1744615"/>
            <a:ext cx="4471123" cy="2412757"/>
            <a:chOff x="1161171" y="2201815"/>
            <a:chExt cx="4471123" cy="2412757"/>
          </a:xfrm>
        </p:grpSpPr>
        <p:sp>
          <p:nvSpPr>
            <p:cNvPr id="13" name="TextBox 12"/>
            <p:cNvSpPr txBox="1"/>
            <p:nvPr/>
          </p:nvSpPr>
          <p:spPr>
            <a:xfrm rot="16200000">
              <a:off x="887378" y="3248818"/>
              <a:ext cx="793807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/>
                <a:t>% Live cells </a:t>
              </a:r>
              <a:endParaRPr lang="en-US" sz="1000" dirty="0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2729916" y="4368351"/>
              <a:ext cx="978153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/>
                <a:t>Dose (ng/ul) </a:t>
              </a:r>
              <a:r>
                <a:rPr lang="en-US" sz="1000" dirty="0" smtClean="0">
                  <a:sym typeface="Wingdings" panose="05000000000000000000" pitchFamily="2" charset="2"/>
                </a:rPr>
                <a:t></a:t>
              </a:r>
              <a:endParaRPr lang="en-US" sz="1000" dirty="0"/>
            </a:p>
          </p:txBody>
        </p:sp>
        <p:grpSp>
          <p:nvGrpSpPr>
            <p:cNvPr id="3" name="Group 2"/>
            <p:cNvGrpSpPr/>
            <p:nvPr/>
          </p:nvGrpSpPr>
          <p:grpSpPr>
            <a:xfrm>
              <a:off x="1424484" y="2201815"/>
              <a:ext cx="4207810" cy="2234494"/>
              <a:chOff x="1407392" y="2201815"/>
              <a:chExt cx="4207810" cy="2234494"/>
            </a:xfrm>
          </p:grpSpPr>
          <p:graphicFrame>
            <p:nvGraphicFramePr>
              <p:cNvPr id="11" name="Chart 10"/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3187491372"/>
                  </p:ext>
                </p:extLst>
              </p:nvPr>
            </p:nvGraphicFramePr>
            <p:xfrm>
              <a:off x="1407392" y="2201815"/>
              <a:ext cx="4194528" cy="2234494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2"/>
              </a:graphicData>
            </a:graphic>
          </p:graphicFrame>
          <p:sp>
            <p:nvSpPr>
              <p:cNvPr id="2" name="TextBox 1"/>
              <p:cNvSpPr txBox="1"/>
              <p:nvPr/>
            </p:nvSpPr>
            <p:spPr>
              <a:xfrm>
                <a:off x="5473175" y="3258693"/>
                <a:ext cx="142027" cy="246221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lIns="0" rtlCol="0">
                <a:spAutoFit/>
              </a:bodyPr>
              <a:lstStyle/>
              <a:p>
                <a:r>
                  <a:rPr lang="en-US" sz="1000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s</a:t>
                </a:r>
                <a:endParaRPr lang="en-US" sz="1000" dirty="0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</p:grpSp>
      </p:grpSp>
      <p:grpSp>
        <p:nvGrpSpPr>
          <p:cNvPr id="5" name="Group 4"/>
          <p:cNvGrpSpPr/>
          <p:nvPr/>
        </p:nvGrpSpPr>
        <p:grpSpPr>
          <a:xfrm>
            <a:off x="1161171" y="4249279"/>
            <a:ext cx="4440749" cy="2562926"/>
            <a:chOff x="1161171" y="4843639"/>
            <a:chExt cx="4440749" cy="2562926"/>
          </a:xfrm>
        </p:grpSpPr>
        <p:graphicFrame>
          <p:nvGraphicFramePr>
            <p:cNvPr id="12" name="Chart 11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3899261728"/>
                </p:ext>
              </p:extLst>
            </p:nvPr>
          </p:nvGraphicFramePr>
          <p:xfrm>
            <a:off x="1390300" y="4843639"/>
            <a:ext cx="4194528" cy="2234494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sp>
          <p:nvSpPr>
            <p:cNvPr id="16" name="TextBox 15"/>
            <p:cNvSpPr txBox="1"/>
            <p:nvPr/>
          </p:nvSpPr>
          <p:spPr>
            <a:xfrm rot="16200000">
              <a:off x="901805" y="6040811"/>
              <a:ext cx="764953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/>
                <a:t>% Live cells</a:t>
              </a:r>
              <a:endParaRPr lang="en-US" sz="1000" dirty="0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2729916" y="7160344"/>
              <a:ext cx="978153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/>
                <a:t>Dose (ng/ul) </a:t>
              </a:r>
              <a:r>
                <a:rPr lang="en-US" sz="1000" dirty="0" smtClean="0">
                  <a:sym typeface="Wingdings" panose="05000000000000000000" pitchFamily="2" charset="2"/>
                </a:rPr>
                <a:t></a:t>
              </a:r>
              <a:endParaRPr lang="en-US" sz="1000" dirty="0" smtClean="0"/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5459893" y="5905572"/>
              <a:ext cx="142027" cy="246221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0" rtlCol="0">
              <a:spAutoFit/>
            </a:bodyPr>
            <a:lstStyle/>
            <a:p>
              <a:r>
                <a:rPr lang="en-US" sz="10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s</a:t>
              </a:r>
              <a:endParaRPr lang="en-US" sz="10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052791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-373" y="2604910"/>
            <a:ext cx="494535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       A. </a:t>
            </a:r>
            <a:r>
              <a:rPr lang="en-US" sz="1400" dirty="0" smtClean="0">
                <a:cs typeface="Arial" panose="020B0604020202020204" pitchFamily="34" charset="0"/>
              </a:rPr>
              <a:t>OPCs-regulated pathways</a:t>
            </a:r>
            <a:endParaRPr lang="en-US" sz="1400" dirty="0"/>
          </a:p>
        </p:txBody>
      </p:sp>
      <p:sp>
        <p:nvSpPr>
          <p:cNvPr id="15" name="TextBox 14"/>
          <p:cNvSpPr txBox="1"/>
          <p:nvPr/>
        </p:nvSpPr>
        <p:spPr>
          <a:xfrm>
            <a:off x="3163608" y="2605922"/>
            <a:ext cx="217899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cs typeface="Arial" panose="020B0604020202020204" pitchFamily="34" charset="0"/>
              </a:rPr>
              <a:t> B. GSE-regulated pathways</a:t>
            </a:r>
            <a:endParaRPr lang="en-US" sz="1400" dirty="0">
              <a:cs typeface="Arial" panose="020B060402020202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83942" y="5494334"/>
            <a:ext cx="100059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 smtClean="0"/>
              <a:t>-log10 p-value</a:t>
            </a:r>
            <a:endParaRPr lang="en-US" sz="105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6060" y="2892462"/>
            <a:ext cx="4078577" cy="255964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63608" y="2861668"/>
            <a:ext cx="4572396" cy="4291081"/>
          </a:xfrm>
          <a:prstGeom prst="rect">
            <a:avLst/>
          </a:prstGeom>
        </p:spPr>
      </p:pic>
      <p:sp>
        <p:nvSpPr>
          <p:cNvPr id="35" name="TextBox 34"/>
          <p:cNvSpPr txBox="1"/>
          <p:nvPr/>
        </p:nvSpPr>
        <p:spPr>
          <a:xfrm>
            <a:off x="183942" y="6011690"/>
            <a:ext cx="631972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err="1" smtClean="0"/>
              <a:t>Suppl</a:t>
            </a:r>
            <a:r>
              <a:rPr lang="en-US" sz="1200" b="1" dirty="0" smtClean="0"/>
              <a:t> Figure 2. </a:t>
            </a:r>
            <a:r>
              <a:rPr lang="en-US" sz="1200" dirty="0" smtClean="0"/>
              <a:t>Top pathways regulated by OPCs and GSE in 5 cell lines.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208403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TextBox 34"/>
          <p:cNvSpPr txBox="1"/>
          <p:nvPr/>
        </p:nvSpPr>
        <p:spPr>
          <a:xfrm>
            <a:off x="251924" y="8053307"/>
            <a:ext cx="633009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err="1" smtClean="0"/>
              <a:t>Suppl</a:t>
            </a:r>
            <a:r>
              <a:rPr lang="en-US" sz="1200" b="1" dirty="0" smtClean="0"/>
              <a:t> Figure 3: </a:t>
            </a:r>
            <a:r>
              <a:rPr lang="en-US" sz="1200" dirty="0" err="1" smtClean="0"/>
              <a:t>Oncoprints</a:t>
            </a:r>
            <a:r>
              <a:rPr lang="en-US" sz="1200" dirty="0" smtClean="0"/>
              <a:t> obtained by unsupervised clustering shows top genes regulated by OPCs and GSE in KEGG cell cycle and DNA replication pathways across all 5 CRC cell lines </a:t>
            </a:r>
            <a:endParaRPr lang="en-US" sz="1200" dirty="0"/>
          </a:p>
        </p:txBody>
      </p:sp>
      <p:sp>
        <p:nvSpPr>
          <p:cNvPr id="46" name="TextBox 45"/>
          <p:cNvSpPr txBox="1"/>
          <p:nvPr/>
        </p:nvSpPr>
        <p:spPr>
          <a:xfrm>
            <a:off x="99415" y="1154601"/>
            <a:ext cx="261170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A</a:t>
            </a:r>
            <a:r>
              <a:rPr lang="en-US" sz="1400" dirty="0" smtClean="0"/>
              <a:t>.            Cell cycle</a:t>
            </a:r>
            <a:endParaRPr lang="en-US" sz="1400" dirty="0"/>
          </a:p>
        </p:txBody>
      </p:sp>
      <p:sp>
        <p:nvSpPr>
          <p:cNvPr id="53" name="TextBox 52"/>
          <p:cNvSpPr txBox="1"/>
          <p:nvPr/>
        </p:nvSpPr>
        <p:spPr>
          <a:xfrm>
            <a:off x="3164299" y="1146578"/>
            <a:ext cx="3031958" cy="316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                  DNA Replication genes</a:t>
            </a:r>
            <a:endParaRPr lang="en-US" sz="1400" dirty="0"/>
          </a:p>
        </p:txBody>
      </p:sp>
      <p:sp>
        <p:nvSpPr>
          <p:cNvPr id="21" name="TextBox 20"/>
          <p:cNvSpPr txBox="1"/>
          <p:nvPr/>
        </p:nvSpPr>
        <p:spPr>
          <a:xfrm>
            <a:off x="3416971" y="1146579"/>
            <a:ext cx="36740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B. </a:t>
            </a:r>
            <a:endParaRPr lang="en-US" sz="1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999" y="1602604"/>
            <a:ext cx="3581660" cy="627973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4"/>
          <a:srcRect r="10230"/>
          <a:stretch/>
        </p:blipFill>
        <p:spPr>
          <a:xfrm>
            <a:off x="3254036" y="1558947"/>
            <a:ext cx="3327517" cy="4157804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794084" y="5971245"/>
            <a:ext cx="2117558" cy="645820"/>
          </a:xfrm>
          <a:prstGeom prst="rect">
            <a:avLst/>
          </a:prstGeom>
          <a:noFill/>
          <a:ln w="38100"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5207216" y="5892363"/>
            <a:ext cx="387286" cy="261610"/>
          </a:xfrm>
          <a:prstGeom prst="rect">
            <a:avLst/>
          </a:prstGeom>
          <a:solidFill>
            <a:schemeClr val="bg1"/>
          </a:solidFill>
        </p:spPr>
        <p:txBody>
          <a:bodyPr wrap="none" lIns="0" rtlCol="0">
            <a:spAutoFit/>
          </a:bodyPr>
          <a:lstStyle/>
          <a:p>
            <a:r>
              <a:rPr lang="en-US" sz="1100" dirty="0" smtClean="0"/>
              <a:t>OPCs</a:t>
            </a:r>
            <a:endParaRPr lang="en-US" sz="1100" dirty="0"/>
          </a:p>
        </p:txBody>
      </p:sp>
      <p:sp>
        <p:nvSpPr>
          <p:cNvPr id="10" name="TextBox 9"/>
          <p:cNvSpPr txBox="1"/>
          <p:nvPr/>
        </p:nvSpPr>
        <p:spPr>
          <a:xfrm>
            <a:off x="5206068" y="6079126"/>
            <a:ext cx="315151" cy="261610"/>
          </a:xfrm>
          <a:prstGeom prst="rect">
            <a:avLst/>
          </a:prstGeom>
          <a:solidFill>
            <a:schemeClr val="bg1"/>
          </a:solidFill>
        </p:spPr>
        <p:txBody>
          <a:bodyPr wrap="none" lIns="0" rtlCol="0">
            <a:spAutoFit/>
          </a:bodyPr>
          <a:lstStyle/>
          <a:p>
            <a:r>
              <a:rPr lang="en-US" sz="1100" dirty="0" smtClean="0"/>
              <a:t>GSE</a:t>
            </a:r>
            <a:endParaRPr lang="en-US" sz="1100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5"/>
          <a:srcRect b="56354"/>
          <a:stretch/>
        </p:blipFill>
        <p:spPr>
          <a:xfrm>
            <a:off x="3902939" y="5938896"/>
            <a:ext cx="945609" cy="609251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5"/>
          <a:srcRect t="53150" b="35626"/>
          <a:stretch/>
        </p:blipFill>
        <p:spPr>
          <a:xfrm>
            <a:off x="3902938" y="6525201"/>
            <a:ext cx="945609" cy="156670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4983480" y="5970795"/>
            <a:ext cx="116958" cy="106780"/>
          </a:xfrm>
          <a:prstGeom prst="rect">
            <a:avLst/>
          </a:prstGeom>
          <a:solidFill>
            <a:srgbClr val="38572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4983480" y="6166245"/>
            <a:ext cx="116958" cy="106780"/>
          </a:xfrm>
          <a:prstGeom prst="rect">
            <a:avLst/>
          </a:prstGeom>
          <a:solidFill>
            <a:srgbClr val="EE2C2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0930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946579" y="2330405"/>
            <a:ext cx="1190580" cy="998157"/>
            <a:chOff x="1182255" y="73891"/>
            <a:chExt cx="1828800" cy="1371600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rightnessContrast bright="20000" contrast="-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82255" y="73891"/>
              <a:ext cx="1828800" cy="1371600"/>
            </a:xfrm>
            <a:prstGeom prst="rect">
              <a:avLst/>
            </a:prstGeom>
          </p:spPr>
        </p:pic>
        <p:cxnSp>
          <p:nvCxnSpPr>
            <p:cNvPr id="6" name="Straight Arrow Connector 5"/>
            <p:cNvCxnSpPr/>
            <p:nvPr/>
          </p:nvCxnSpPr>
          <p:spPr>
            <a:xfrm flipH="1">
              <a:off x="2286002" y="374075"/>
              <a:ext cx="240145" cy="166254"/>
            </a:xfrm>
            <a:prstGeom prst="straightConnector1">
              <a:avLst/>
            </a:prstGeom>
            <a:ln w="254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Oval 6"/>
            <p:cNvSpPr/>
            <p:nvPr/>
          </p:nvSpPr>
          <p:spPr>
            <a:xfrm>
              <a:off x="1814944" y="429493"/>
              <a:ext cx="591130" cy="604980"/>
            </a:xfrm>
            <a:prstGeom prst="ellipse">
              <a:avLst/>
            </a:prstGeom>
            <a:noFill/>
            <a:ln w="285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946579" y="3385980"/>
            <a:ext cx="1190580" cy="998157"/>
            <a:chOff x="3205019" y="73891"/>
            <a:chExt cx="1828800" cy="1371600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4" cstate="print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rightnessContrast bright="20000" contrast="-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05019" y="73891"/>
              <a:ext cx="1828800" cy="1371600"/>
            </a:xfrm>
            <a:prstGeom prst="rect">
              <a:avLst/>
            </a:prstGeom>
          </p:spPr>
        </p:pic>
        <p:cxnSp>
          <p:nvCxnSpPr>
            <p:cNvPr id="10" name="Straight Arrow Connector 9"/>
            <p:cNvCxnSpPr/>
            <p:nvPr/>
          </p:nvCxnSpPr>
          <p:spPr>
            <a:xfrm flipH="1">
              <a:off x="4322618" y="457202"/>
              <a:ext cx="240145" cy="166254"/>
            </a:xfrm>
            <a:prstGeom prst="straightConnector1">
              <a:avLst/>
            </a:prstGeom>
            <a:ln w="254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Oval 10"/>
            <p:cNvSpPr/>
            <p:nvPr/>
          </p:nvSpPr>
          <p:spPr>
            <a:xfrm>
              <a:off x="3786909" y="554182"/>
              <a:ext cx="623452" cy="614221"/>
            </a:xfrm>
            <a:prstGeom prst="ellipse">
              <a:avLst/>
            </a:prstGeom>
            <a:noFill/>
            <a:ln w="285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2198417" y="2330405"/>
            <a:ext cx="1190580" cy="998157"/>
            <a:chOff x="5209309" y="73891"/>
            <a:chExt cx="1828800" cy="1371600"/>
          </a:xfrm>
        </p:grpSpPr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6" cstate="print"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brightnessContrast bright="20000" contrast="-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09309" y="73891"/>
              <a:ext cx="1828800" cy="1371600"/>
            </a:xfrm>
            <a:prstGeom prst="rect">
              <a:avLst/>
            </a:prstGeom>
          </p:spPr>
        </p:pic>
        <p:cxnSp>
          <p:nvCxnSpPr>
            <p:cNvPr id="14" name="Straight Arrow Connector 13"/>
            <p:cNvCxnSpPr/>
            <p:nvPr/>
          </p:nvCxnSpPr>
          <p:spPr>
            <a:xfrm flipH="1">
              <a:off x="6281595" y="160196"/>
              <a:ext cx="240145" cy="166254"/>
            </a:xfrm>
            <a:prstGeom prst="straightConnector1">
              <a:avLst/>
            </a:prstGeom>
            <a:ln w="254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Arrow Connector 14"/>
            <p:cNvCxnSpPr/>
            <p:nvPr/>
          </p:nvCxnSpPr>
          <p:spPr>
            <a:xfrm flipH="1">
              <a:off x="6384056" y="447677"/>
              <a:ext cx="240145" cy="166254"/>
            </a:xfrm>
            <a:prstGeom prst="straightConnector1">
              <a:avLst/>
            </a:prstGeom>
            <a:ln w="254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Oval 15"/>
            <p:cNvSpPr/>
            <p:nvPr/>
          </p:nvSpPr>
          <p:spPr>
            <a:xfrm>
              <a:off x="5717307" y="154711"/>
              <a:ext cx="591130" cy="604980"/>
            </a:xfrm>
            <a:prstGeom prst="ellipse">
              <a:avLst/>
            </a:prstGeom>
            <a:noFill/>
            <a:ln w="285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Oval 16"/>
            <p:cNvSpPr/>
            <p:nvPr/>
          </p:nvSpPr>
          <p:spPr>
            <a:xfrm>
              <a:off x="5791197" y="487221"/>
              <a:ext cx="655781" cy="598054"/>
            </a:xfrm>
            <a:prstGeom prst="ellipse">
              <a:avLst/>
            </a:prstGeom>
            <a:noFill/>
            <a:ln w="285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2198417" y="3385980"/>
            <a:ext cx="1240187" cy="998157"/>
            <a:chOff x="7555345" y="73891"/>
            <a:chExt cx="1905000" cy="1371600"/>
          </a:xfrm>
        </p:grpSpPr>
        <p:pic>
          <p:nvPicPr>
            <p:cNvPr id="19" name="Picture 18"/>
            <p:cNvPicPr>
              <a:picLocks noChangeAspect="1"/>
            </p:cNvPicPr>
            <p:nvPr/>
          </p:nvPicPr>
          <p:blipFill>
            <a:blip r:embed="rId8" cstate="print">
              <a:extLst>
                <a:ext uri="{BEBA8EAE-BF5A-486C-A8C5-ECC9F3942E4B}">
                  <a14:imgProps xmlns:a14="http://schemas.microsoft.com/office/drawing/2010/main">
                    <a14:imgLayer r:embed="rId9">
                      <a14:imgEffect>
                        <a14:brightnessContrast bright="20000" contrast="-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555345" y="73891"/>
              <a:ext cx="1828800" cy="1371600"/>
            </a:xfrm>
            <a:prstGeom prst="rect">
              <a:avLst/>
            </a:prstGeom>
          </p:spPr>
        </p:pic>
        <p:cxnSp>
          <p:nvCxnSpPr>
            <p:cNvPr id="20" name="Straight Arrow Connector 19"/>
            <p:cNvCxnSpPr/>
            <p:nvPr/>
          </p:nvCxnSpPr>
          <p:spPr>
            <a:xfrm flipH="1">
              <a:off x="8349672" y="676564"/>
              <a:ext cx="240145" cy="166254"/>
            </a:xfrm>
            <a:prstGeom prst="straightConnector1">
              <a:avLst/>
            </a:prstGeom>
            <a:ln w="254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Oval 20"/>
            <p:cNvSpPr/>
            <p:nvPr/>
          </p:nvSpPr>
          <p:spPr>
            <a:xfrm>
              <a:off x="7795489" y="676564"/>
              <a:ext cx="591130" cy="604980"/>
            </a:xfrm>
            <a:prstGeom prst="ellipse">
              <a:avLst/>
            </a:prstGeom>
            <a:noFill/>
            <a:ln w="285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Oval 21"/>
            <p:cNvSpPr/>
            <p:nvPr/>
          </p:nvSpPr>
          <p:spPr>
            <a:xfrm>
              <a:off x="8802542" y="362529"/>
              <a:ext cx="591128" cy="604980"/>
            </a:xfrm>
            <a:prstGeom prst="ellipse">
              <a:avLst/>
            </a:prstGeom>
            <a:noFill/>
            <a:ln w="285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3" name="Straight Arrow Connector 22"/>
            <p:cNvCxnSpPr/>
            <p:nvPr/>
          </p:nvCxnSpPr>
          <p:spPr>
            <a:xfrm flipH="1">
              <a:off x="9220200" y="183286"/>
              <a:ext cx="240145" cy="166254"/>
            </a:xfrm>
            <a:prstGeom prst="straightConnector1">
              <a:avLst/>
            </a:prstGeom>
            <a:ln w="254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4" name="Group 23"/>
          <p:cNvGrpSpPr/>
          <p:nvPr/>
        </p:nvGrpSpPr>
        <p:grpSpPr>
          <a:xfrm>
            <a:off x="3450255" y="2330405"/>
            <a:ext cx="1190580" cy="998157"/>
            <a:chOff x="5204689" y="1616371"/>
            <a:chExt cx="1828800" cy="1371600"/>
          </a:xfrm>
        </p:grpSpPr>
        <p:pic>
          <p:nvPicPr>
            <p:cNvPr id="25" name="Picture 24"/>
            <p:cNvPicPr>
              <a:picLocks noChangeAspect="1"/>
            </p:cNvPicPr>
            <p:nvPr/>
          </p:nvPicPr>
          <p:blipFill>
            <a:blip r:embed="rId10" cstate="print">
              <a:extLst>
                <a:ext uri="{BEBA8EAE-BF5A-486C-A8C5-ECC9F3942E4B}">
                  <a14:imgProps xmlns:a14="http://schemas.microsoft.com/office/drawing/2010/main">
                    <a14:imgLayer r:embed="rId11">
                      <a14:imgEffect>
                        <a14:brightnessContrast contras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04689" y="1616371"/>
              <a:ext cx="1828800" cy="1371600"/>
            </a:xfrm>
            <a:prstGeom prst="rect">
              <a:avLst/>
            </a:prstGeom>
          </p:spPr>
        </p:pic>
        <p:cxnSp>
          <p:nvCxnSpPr>
            <p:cNvPr id="26" name="Straight Arrow Connector 25"/>
            <p:cNvCxnSpPr/>
            <p:nvPr/>
          </p:nvCxnSpPr>
          <p:spPr>
            <a:xfrm flipH="1">
              <a:off x="6380016" y="1865747"/>
              <a:ext cx="240145" cy="166254"/>
            </a:xfrm>
            <a:prstGeom prst="straightConnector1">
              <a:avLst/>
            </a:prstGeom>
            <a:ln w="254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Oval 26"/>
            <p:cNvSpPr/>
            <p:nvPr/>
          </p:nvSpPr>
          <p:spPr>
            <a:xfrm>
              <a:off x="5791197" y="1893454"/>
              <a:ext cx="655781" cy="655782"/>
            </a:xfrm>
            <a:prstGeom prst="ellipse">
              <a:avLst/>
            </a:prstGeom>
            <a:noFill/>
            <a:ln w="285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3450255" y="3385980"/>
            <a:ext cx="1190580" cy="998157"/>
            <a:chOff x="7555345" y="1625601"/>
            <a:chExt cx="1828800" cy="1371600"/>
          </a:xfrm>
        </p:grpSpPr>
        <p:pic>
          <p:nvPicPr>
            <p:cNvPr id="29" name="Picture 28"/>
            <p:cNvPicPr>
              <a:picLocks noChangeAspect="1"/>
            </p:cNvPicPr>
            <p:nvPr/>
          </p:nvPicPr>
          <p:blipFill>
            <a:blip r:embed="rId12" cstate="print">
              <a:extLst>
                <a:ext uri="{BEBA8EAE-BF5A-486C-A8C5-ECC9F3942E4B}">
                  <a14:imgProps xmlns:a14="http://schemas.microsoft.com/office/drawing/2010/main">
                    <a14:imgLayer r:embed="rId13">
                      <a14:imgEffect>
                        <a14:brightnessContrast contras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555345" y="1625601"/>
              <a:ext cx="1828800" cy="1371600"/>
            </a:xfrm>
            <a:prstGeom prst="rect">
              <a:avLst/>
            </a:prstGeom>
          </p:spPr>
        </p:pic>
        <p:cxnSp>
          <p:nvCxnSpPr>
            <p:cNvPr id="30" name="Straight Arrow Connector 29"/>
            <p:cNvCxnSpPr/>
            <p:nvPr/>
          </p:nvCxnSpPr>
          <p:spPr>
            <a:xfrm flipH="1">
              <a:off x="8599055" y="1893454"/>
              <a:ext cx="240145" cy="166254"/>
            </a:xfrm>
            <a:prstGeom prst="straightConnector1">
              <a:avLst/>
            </a:prstGeom>
            <a:ln w="254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Oval 30"/>
            <p:cNvSpPr/>
            <p:nvPr/>
          </p:nvSpPr>
          <p:spPr>
            <a:xfrm>
              <a:off x="8054110" y="1948874"/>
              <a:ext cx="590115" cy="570345"/>
            </a:xfrm>
            <a:prstGeom prst="ellipse">
              <a:avLst/>
            </a:prstGeom>
            <a:noFill/>
            <a:ln w="285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2" name="Group 31"/>
          <p:cNvGrpSpPr/>
          <p:nvPr/>
        </p:nvGrpSpPr>
        <p:grpSpPr>
          <a:xfrm>
            <a:off x="4702094" y="2330405"/>
            <a:ext cx="1190580" cy="998157"/>
            <a:chOff x="5204689" y="3177311"/>
            <a:chExt cx="1828800" cy="1371600"/>
          </a:xfrm>
        </p:grpSpPr>
        <p:pic>
          <p:nvPicPr>
            <p:cNvPr id="33" name="Picture 32"/>
            <p:cNvPicPr>
              <a:picLocks noChangeAspect="1"/>
            </p:cNvPicPr>
            <p:nvPr/>
          </p:nvPicPr>
          <p:blipFill>
            <a:blip r:embed="rId14" cstate="print">
              <a:extLst>
                <a:ext uri="{BEBA8EAE-BF5A-486C-A8C5-ECC9F3942E4B}">
                  <a14:imgProps xmlns:a14="http://schemas.microsoft.com/office/drawing/2010/main">
                    <a14:imgLayer r:embed="rId15">
                      <a14:imgEffect>
                        <a14:brightnessContrast contras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04689" y="3177311"/>
              <a:ext cx="1828800" cy="1371600"/>
            </a:xfrm>
            <a:prstGeom prst="rect">
              <a:avLst/>
            </a:prstGeom>
          </p:spPr>
        </p:pic>
        <p:cxnSp>
          <p:nvCxnSpPr>
            <p:cNvPr id="34" name="Straight Arrow Connector 33"/>
            <p:cNvCxnSpPr/>
            <p:nvPr/>
          </p:nvCxnSpPr>
          <p:spPr>
            <a:xfrm flipH="1">
              <a:off x="6245402" y="3635478"/>
              <a:ext cx="240145" cy="166254"/>
            </a:xfrm>
            <a:prstGeom prst="straightConnector1">
              <a:avLst/>
            </a:prstGeom>
            <a:ln w="254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Oval 34"/>
            <p:cNvSpPr/>
            <p:nvPr/>
          </p:nvSpPr>
          <p:spPr>
            <a:xfrm>
              <a:off x="5949029" y="3788228"/>
              <a:ext cx="314039" cy="299269"/>
            </a:xfrm>
            <a:prstGeom prst="ellipse">
              <a:avLst/>
            </a:prstGeom>
            <a:noFill/>
            <a:ln w="285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4702094" y="3385980"/>
            <a:ext cx="1190580" cy="998157"/>
            <a:chOff x="7555345" y="3177311"/>
            <a:chExt cx="1828800" cy="1371600"/>
          </a:xfrm>
        </p:grpSpPr>
        <p:pic>
          <p:nvPicPr>
            <p:cNvPr id="37" name="Picture 36"/>
            <p:cNvPicPr>
              <a:picLocks noChangeAspect="1"/>
            </p:cNvPicPr>
            <p:nvPr/>
          </p:nvPicPr>
          <p:blipFill>
            <a:blip r:embed="rId1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555345" y="3177311"/>
              <a:ext cx="1828800" cy="1371600"/>
            </a:xfrm>
            <a:prstGeom prst="rect">
              <a:avLst/>
            </a:prstGeom>
          </p:spPr>
        </p:pic>
        <p:cxnSp>
          <p:nvCxnSpPr>
            <p:cNvPr id="38" name="Straight Arrow Connector 37"/>
            <p:cNvCxnSpPr/>
            <p:nvPr/>
          </p:nvCxnSpPr>
          <p:spPr>
            <a:xfrm flipH="1">
              <a:off x="8793017" y="3422075"/>
              <a:ext cx="240145" cy="166254"/>
            </a:xfrm>
            <a:prstGeom prst="straightConnector1">
              <a:avLst/>
            </a:prstGeom>
            <a:ln w="254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Oval 38"/>
            <p:cNvSpPr/>
            <p:nvPr/>
          </p:nvSpPr>
          <p:spPr>
            <a:xfrm>
              <a:off x="8155709" y="3463642"/>
              <a:ext cx="729673" cy="692722"/>
            </a:xfrm>
            <a:prstGeom prst="ellipse">
              <a:avLst/>
            </a:prstGeom>
            <a:noFill/>
            <a:ln w="285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8" name="TextBox 47"/>
          <p:cNvSpPr txBox="1"/>
          <p:nvPr/>
        </p:nvSpPr>
        <p:spPr>
          <a:xfrm>
            <a:off x="538997" y="2039998"/>
            <a:ext cx="571119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               </a:t>
            </a:r>
            <a:r>
              <a:rPr lang="en-US" sz="1400" dirty="0" smtClean="0"/>
              <a:t>          </a:t>
            </a:r>
            <a:r>
              <a:rPr lang="en-US" sz="1100" dirty="0" smtClean="0"/>
              <a:t>0                                    50                                 100                                    200                          </a:t>
            </a:r>
            <a:endParaRPr lang="en-US" sz="1100" dirty="0"/>
          </a:p>
        </p:txBody>
      </p:sp>
      <p:sp>
        <p:nvSpPr>
          <p:cNvPr id="49" name="TextBox 48"/>
          <p:cNvSpPr txBox="1"/>
          <p:nvPr/>
        </p:nvSpPr>
        <p:spPr>
          <a:xfrm rot="16200000">
            <a:off x="589042" y="2699381"/>
            <a:ext cx="45397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OPCs</a:t>
            </a:r>
            <a:endParaRPr lang="en-US" sz="1000" dirty="0"/>
          </a:p>
        </p:txBody>
      </p:sp>
      <p:sp>
        <p:nvSpPr>
          <p:cNvPr id="50" name="TextBox 49"/>
          <p:cNvSpPr txBox="1"/>
          <p:nvPr/>
        </p:nvSpPr>
        <p:spPr>
          <a:xfrm rot="16200000">
            <a:off x="632105" y="3742734"/>
            <a:ext cx="38664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GSE</a:t>
            </a:r>
            <a:endParaRPr lang="en-US" sz="1000" dirty="0"/>
          </a:p>
        </p:txBody>
      </p:sp>
      <p:sp>
        <p:nvSpPr>
          <p:cNvPr id="51" name="TextBox 50"/>
          <p:cNvSpPr txBox="1"/>
          <p:nvPr/>
        </p:nvSpPr>
        <p:spPr>
          <a:xfrm>
            <a:off x="825427" y="4564975"/>
            <a:ext cx="543866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err="1" smtClean="0"/>
              <a:t>Suppl</a:t>
            </a:r>
            <a:r>
              <a:rPr lang="en-US" sz="1200" b="1" dirty="0" smtClean="0"/>
              <a:t> Figure 4: </a:t>
            </a:r>
            <a:r>
              <a:rPr lang="en-US" sz="1200" dirty="0" smtClean="0"/>
              <a:t>Representative images of the organoids showing decrease in organoid size with OPCs- and GSE-treatments at different doses (indicated in ng/ul)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926796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61031461"/>
              </p:ext>
            </p:extLst>
          </p:nvPr>
        </p:nvGraphicFramePr>
        <p:xfrm>
          <a:off x="582704" y="2465320"/>
          <a:ext cx="5714365" cy="2560320"/>
        </p:xfrm>
        <a:graphic>
          <a:graphicData uri="http://schemas.openxmlformats.org/drawingml/2006/table">
            <a:tbl>
              <a:tblPr firstRow="1" firstCol="1" bandRow="1">
                <a:tableStyleId>{2A488322-F2BA-4B5B-9748-0D474271808F}</a:tableStyleId>
              </a:tblPr>
              <a:tblGrid>
                <a:gridCol w="741680">
                  <a:extLst>
                    <a:ext uri="{9D8B030D-6E8A-4147-A177-3AD203B41FA5}">
                      <a16:colId xmlns:a16="http://schemas.microsoft.com/office/drawing/2014/main" val="1860396037"/>
                    </a:ext>
                  </a:extLst>
                </a:gridCol>
                <a:gridCol w="912495">
                  <a:extLst>
                    <a:ext uri="{9D8B030D-6E8A-4147-A177-3AD203B41FA5}">
                      <a16:colId xmlns:a16="http://schemas.microsoft.com/office/drawing/2014/main" val="2624275342"/>
                    </a:ext>
                  </a:extLst>
                </a:gridCol>
                <a:gridCol w="514350">
                  <a:extLst>
                    <a:ext uri="{9D8B030D-6E8A-4147-A177-3AD203B41FA5}">
                      <a16:colId xmlns:a16="http://schemas.microsoft.com/office/drawing/2014/main" val="4126759576"/>
                    </a:ext>
                  </a:extLst>
                </a:gridCol>
                <a:gridCol w="971550">
                  <a:extLst>
                    <a:ext uri="{9D8B030D-6E8A-4147-A177-3AD203B41FA5}">
                      <a16:colId xmlns:a16="http://schemas.microsoft.com/office/drawing/2014/main" val="3750302457"/>
                    </a:ext>
                  </a:extLst>
                </a:gridCol>
                <a:gridCol w="742950">
                  <a:extLst>
                    <a:ext uri="{9D8B030D-6E8A-4147-A177-3AD203B41FA5}">
                      <a16:colId xmlns:a16="http://schemas.microsoft.com/office/drawing/2014/main" val="2365498217"/>
                    </a:ext>
                  </a:extLst>
                </a:gridCol>
                <a:gridCol w="742950">
                  <a:extLst>
                    <a:ext uri="{9D8B030D-6E8A-4147-A177-3AD203B41FA5}">
                      <a16:colId xmlns:a16="http://schemas.microsoft.com/office/drawing/2014/main" val="4182748018"/>
                    </a:ext>
                  </a:extLst>
                </a:gridCol>
                <a:gridCol w="1088390">
                  <a:extLst>
                    <a:ext uri="{9D8B030D-6E8A-4147-A177-3AD203B41FA5}">
                      <a16:colId xmlns:a16="http://schemas.microsoft.com/office/drawing/2014/main" val="1616599776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0" marR="5715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Cell line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5715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MSI status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5715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CIN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5715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KRAS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5715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BRAF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5715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PI3K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5715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TP53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7320785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57150" algn="just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SW480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5715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MSS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5715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+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5715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G12V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5715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-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5715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-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5715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R273H; P309S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62822586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57150" algn="just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HT29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5715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MSS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5715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+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5715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-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5715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V600E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5715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P449T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5715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R273H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831757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57150" algn="just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SW620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5715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MSS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5715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+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5715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G12V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5715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-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5715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-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5715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R273H; P309S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40202095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57150" algn="just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HCT116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5715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MSI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5715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-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5715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G13D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5715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-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5715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H1047R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5715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-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12167951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57150" algn="just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RKO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5715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MSI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5715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-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5715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wt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5715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V600E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5715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H1047R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5715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-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28139569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57150" algn="just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LoVo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5715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MSI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5715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-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5715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G13D, A14V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5715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-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5715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-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5715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-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960087634"/>
                  </a:ext>
                </a:extLst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491264" y="5120640"/>
            <a:ext cx="605812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57150"/>
            <a:r>
              <a:rPr lang="en-US" sz="1200" b="1" dirty="0" err="1" smtClean="0"/>
              <a:t>Suppl</a:t>
            </a:r>
            <a:r>
              <a:rPr lang="en-US" sz="1200" b="1" dirty="0" smtClean="0"/>
              <a:t> Table 1: </a:t>
            </a:r>
            <a:r>
              <a:rPr lang="en-US" sz="1200" dirty="0" smtClean="0"/>
              <a:t>Genetic features of the colon cancer cell line used in the study. </a:t>
            </a:r>
          </a:p>
          <a:p>
            <a:pPr marR="57150"/>
            <a:r>
              <a:rPr lang="en-US" sz="12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Abbreviations</a:t>
            </a:r>
            <a:r>
              <a:rPr lang="en-US" sz="1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 </a:t>
            </a:r>
            <a:r>
              <a:rPr lang="en-US" sz="12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CIN- </a:t>
            </a:r>
            <a:r>
              <a:rPr lang="en-US" sz="1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Chromosomal instability, </a:t>
            </a:r>
            <a:r>
              <a:rPr lang="en-US" sz="12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MSI- </a:t>
            </a:r>
            <a:r>
              <a:rPr lang="en-US" sz="1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Microsatellite instability, </a:t>
            </a:r>
            <a:r>
              <a:rPr lang="en-US" sz="12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MSS- </a:t>
            </a:r>
            <a:r>
              <a:rPr lang="en-US" sz="1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Microsatellite </a:t>
            </a:r>
            <a:r>
              <a:rPr lang="en-US" sz="12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instability</a:t>
            </a:r>
            <a:endParaRPr lang="en-US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007794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108709" y="8330130"/>
            <a:ext cx="490347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err="1" smtClean="0"/>
              <a:t>Suppl</a:t>
            </a:r>
            <a:r>
              <a:rPr lang="en-US" sz="1200" b="1" dirty="0" smtClean="0"/>
              <a:t> Table 2: </a:t>
            </a:r>
            <a:r>
              <a:rPr lang="en-US" sz="1200" dirty="0" smtClean="0"/>
              <a:t>qPCR primer sequences used in the study</a:t>
            </a:r>
            <a:endParaRPr lang="en-US" sz="1200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3807589"/>
              </p:ext>
            </p:extLst>
          </p:nvPr>
        </p:nvGraphicFramePr>
        <p:xfrm>
          <a:off x="1208314" y="505107"/>
          <a:ext cx="4219404" cy="7733583"/>
        </p:xfrm>
        <a:graphic>
          <a:graphicData uri="http://schemas.openxmlformats.org/drawingml/2006/table">
            <a:tbl>
              <a:tblPr>
                <a:tableStyleId>{68D230F3-CF80-4859-8CE7-A43EE81993B5}</a:tableStyleId>
              </a:tblPr>
              <a:tblGrid>
                <a:gridCol w="1349353">
                  <a:extLst>
                    <a:ext uri="{9D8B030D-6E8A-4147-A177-3AD203B41FA5}">
                      <a16:colId xmlns:a16="http://schemas.microsoft.com/office/drawing/2014/main" val="461800810"/>
                    </a:ext>
                  </a:extLst>
                </a:gridCol>
                <a:gridCol w="2870051">
                  <a:extLst>
                    <a:ext uri="{9D8B030D-6E8A-4147-A177-3AD203B41FA5}">
                      <a16:colId xmlns:a16="http://schemas.microsoft.com/office/drawing/2014/main" val="3190143"/>
                    </a:ext>
                  </a:extLst>
                </a:gridCol>
              </a:tblGrid>
              <a:tr h="174162">
                <a:tc gridSpan="2">
                  <a:txBody>
                    <a:bodyPr/>
                    <a:lstStyle/>
                    <a:p>
                      <a:pPr algn="ctr" fontAlgn="b"/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241473027"/>
                  </a:ext>
                </a:extLst>
              </a:tr>
              <a:tr h="258267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 smtClean="0">
                          <a:effectLst/>
                        </a:rPr>
                        <a:t>ZEB1-F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 err="1">
                          <a:effectLst/>
                        </a:rPr>
                        <a:t>tgtggggtgtgagaacttga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211402622"/>
                  </a:ext>
                </a:extLst>
              </a:tr>
              <a:tr h="258267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</a:rPr>
                        <a:t>ZEB1-R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tctgaatctgaatttgtttctacca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3532702718"/>
                  </a:ext>
                </a:extLst>
              </a:tr>
              <a:tr h="258267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</a:rPr>
                        <a:t>ZEB2-F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cgcagtgacacagccattat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3756255062"/>
                  </a:ext>
                </a:extLst>
              </a:tr>
              <a:tr h="258267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ZEB2-R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gttccaggtggcaggtca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110101997"/>
                  </a:ext>
                </a:extLst>
              </a:tr>
              <a:tr h="258267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</a:rPr>
                        <a:t>MMP2-F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ccccaaaacggacaaagag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4045057544"/>
                  </a:ext>
                </a:extLst>
              </a:tr>
              <a:tr h="258267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MMP2-R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 err="1">
                          <a:effectLst/>
                        </a:rPr>
                        <a:t>cttcagcacaaacaggttgc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040749786"/>
                  </a:ext>
                </a:extLst>
              </a:tr>
              <a:tr h="258267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EZH2-F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 err="1">
                          <a:effectLst/>
                        </a:rPr>
                        <a:t>tgtggatactcctccaaggaa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3842233262"/>
                  </a:ext>
                </a:extLst>
              </a:tr>
              <a:tr h="258267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EZH2-R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gaggagccgtcctttttca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3461489452"/>
                  </a:ext>
                </a:extLst>
              </a:tr>
              <a:tr h="258267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WNT5A-F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agaacggcaagggagagg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2033072577"/>
                  </a:ext>
                </a:extLst>
              </a:tr>
              <a:tr h="258267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WNT5A-R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 err="1">
                          <a:effectLst/>
                        </a:rPr>
                        <a:t>ggcgtgattgtgcaaaaga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250724281"/>
                  </a:ext>
                </a:extLst>
              </a:tr>
              <a:tr h="258267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SNAI1-F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 err="1">
                          <a:effectLst/>
                        </a:rPr>
                        <a:t>tacagcgagctgcaggact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425725877"/>
                  </a:ext>
                </a:extLst>
              </a:tr>
              <a:tr h="258267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SNAI1-R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atctccggaggtgggatg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3597886596"/>
                  </a:ext>
                </a:extLst>
              </a:tr>
              <a:tr h="258267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</a:rPr>
                        <a:t>E-cadherin-F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tggaggaattcttgctttgc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952827886"/>
                  </a:ext>
                </a:extLst>
              </a:tr>
              <a:tr h="258267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E-cadherin-R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cgctctcctccgaagaaac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3890729242"/>
                  </a:ext>
                </a:extLst>
              </a:tr>
              <a:tr h="258267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PTEN-F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gcacaagaggccctagatttc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587646178"/>
                  </a:ext>
                </a:extLst>
              </a:tr>
              <a:tr h="258267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PTEN-R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 err="1">
                          <a:effectLst/>
                        </a:rPr>
                        <a:t>cgcctctgactgggaatagtt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328712035"/>
                  </a:ext>
                </a:extLst>
              </a:tr>
              <a:tr h="258267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SFN-F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 err="1">
                          <a:effectLst/>
                        </a:rPr>
                        <a:t>ccgaggtgcgtgagtacc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580062024"/>
                  </a:ext>
                </a:extLst>
              </a:tr>
              <a:tr h="258267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SFN-R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 err="1">
                          <a:effectLst/>
                        </a:rPr>
                        <a:t>ggcctccttgatgaggtg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2858731051"/>
                  </a:ext>
                </a:extLst>
              </a:tr>
              <a:tr h="258267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CDKN1A-F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 err="1">
                          <a:effectLst/>
                        </a:rPr>
                        <a:t>aggtggacctggagactctcag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2417196753"/>
                  </a:ext>
                </a:extLst>
              </a:tr>
              <a:tr h="258267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CDKN1A-R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 err="1">
                          <a:effectLst/>
                        </a:rPr>
                        <a:t>tcctcttggagaagatcagccg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453469204"/>
                  </a:ext>
                </a:extLst>
              </a:tr>
              <a:tr h="258267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MAD1L1-F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 err="1">
                          <a:effectLst/>
                        </a:rPr>
                        <a:t>cgggagatgagagagaccaa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2886664128"/>
                  </a:ext>
                </a:extLst>
              </a:tr>
              <a:tr h="258267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MAD1L1-R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 err="1">
                          <a:effectLst/>
                        </a:rPr>
                        <a:t>aaccagcgtctcctgcat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3543118842"/>
                  </a:ext>
                </a:extLst>
              </a:tr>
              <a:tr h="258267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CCNE2-F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 err="1">
                          <a:effectLst/>
                        </a:rPr>
                        <a:t>ccgtttacaagctaagcagca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3802877790"/>
                  </a:ext>
                </a:extLst>
              </a:tr>
              <a:tr h="258267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CCNE2-R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 err="1">
                          <a:effectLst/>
                        </a:rPr>
                        <a:t>tcttggcctggattatctgg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4039434240"/>
                  </a:ext>
                </a:extLst>
              </a:tr>
              <a:tr h="258267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E2F1-F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 err="1">
                          <a:effectLst/>
                        </a:rPr>
                        <a:t>aagggattggaggcgtaga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996718896"/>
                  </a:ext>
                </a:extLst>
              </a:tr>
              <a:tr h="258267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E2F1-R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 err="1">
                          <a:effectLst/>
                        </a:rPr>
                        <a:t>cgccagtcaaactggtctc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2663585376"/>
                  </a:ext>
                </a:extLst>
              </a:tr>
              <a:tr h="258267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TGFB3-F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 err="1">
                          <a:effectLst/>
                        </a:rPr>
                        <a:t>caacactctgaaccctgaagc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290647756"/>
                  </a:ext>
                </a:extLst>
              </a:tr>
              <a:tr h="258267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TGFB3-R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 err="1" smtClean="0">
                          <a:effectLst/>
                        </a:rPr>
                        <a:t>ggtcctcccaacatagtacagg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2176211660"/>
                  </a:ext>
                </a:extLst>
              </a:tr>
              <a:tr h="258267"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237325895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7040034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81306</TotalTime>
  <Words>302</Words>
  <Application>Microsoft Office PowerPoint</Application>
  <PresentationFormat>On-screen Show (4:3)</PresentationFormat>
  <Paragraphs>133</Paragraphs>
  <Slides>6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2" baseType="lpstr">
      <vt:lpstr>Arial</vt:lpstr>
      <vt:lpstr>Calibri</vt:lpstr>
      <vt:lpstr>Calibri Light</vt:lpstr>
      <vt:lpstr>Times New Roman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BHCS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Toden, Shusuke</dc:creator>
  <cp:lastModifiedBy>Ravindranathan, Preethi</cp:lastModifiedBy>
  <cp:revision>447</cp:revision>
  <cp:lastPrinted>2017-09-20T15:27:27Z</cp:lastPrinted>
  <dcterms:created xsi:type="dcterms:W3CDTF">2017-07-14T16:32:29Z</dcterms:created>
  <dcterms:modified xsi:type="dcterms:W3CDTF">2018-01-19T23:28:38Z</dcterms:modified>
</cp:coreProperties>
</file>