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notesMasterIdLst>
    <p:notesMasterId r:id="rId13"/>
  </p:notesMasterIdLst>
  <p:sldIdLst>
    <p:sldId id="272" r:id="rId3"/>
    <p:sldId id="304" r:id="rId4"/>
    <p:sldId id="305" r:id="rId5"/>
    <p:sldId id="306" r:id="rId6"/>
    <p:sldId id="309" r:id="rId7"/>
    <p:sldId id="308" r:id="rId8"/>
    <p:sldId id="307" r:id="rId9"/>
    <p:sldId id="294" r:id="rId10"/>
    <p:sldId id="284" r:id="rId11"/>
    <p:sldId id="300" r:id="rId12"/>
  </p:sldIdLst>
  <p:sldSz cx="7772400" cy="10058400"/>
  <p:notesSz cx="6985000" cy="9283700"/>
  <p:defaultTextStyle>
    <a:defPPr>
      <a:defRPr lang="en-US"/>
    </a:defPPr>
    <a:lvl1pPr marL="0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68" autoAdjust="0"/>
    <p:restoredTop sz="93675" autoAdjust="0"/>
  </p:normalViewPr>
  <p:slideViewPr>
    <p:cSldViewPr snapToGrid="0">
      <p:cViewPr>
        <p:scale>
          <a:sx n="186" d="100"/>
          <a:sy n="186" d="100"/>
        </p:scale>
        <p:origin x="-806" y="-1555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B1E0BD6C-C5BD-4D51-AC23-A99225E3F0CE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82825" y="1160463"/>
            <a:ext cx="2419350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98500" y="4467781"/>
            <a:ext cx="5588000" cy="3655457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59A1C970-CC63-4235-8F52-61BDD6660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162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2825" y="1160463"/>
            <a:ext cx="2419350" cy="313372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8E3FF-5000-47A7-90A8-260409947A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419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2825" y="1160463"/>
            <a:ext cx="2419350" cy="313372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A1C970-CC63-4235-8F52-61BDD666088C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896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2825" y="1160463"/>
            <a:ext cx="2419350" cy="313372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A1C970-CC63-4235-8F52-61BDD666088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94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2825" y="1160463"/>
            <a:ext cx="2419350" cy="313372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A1C970-CC63-4235-8F52-61BDD666088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94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6152-7C3D-41CD-A533-2219F8D53A6B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7333-A6FE-4197-B86F-2249FA67C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369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6152-7C3D-41CD-A533-2219F8D53A6B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7333-A6FE-4197-B86F-2249FA67C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707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6152-7C3D-41CD-A533-2219F8D53A6B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7333-A6FE-4197-B86F-2249FA67C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047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DB3-402A-4275-9BC3-C17E3AB34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B2A6-9512-47A9-B994-52AD810D31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807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DB3-402A-4275-9BC3-C17E3AB34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B2A6-9512-47A9-B994-52AD810D31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327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DB3-402A-4275-9BC3-C17E3AB34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B2A6-9512-47A9-B994-52AD810D31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5323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DB3-402A-4275-9BC3-C17E3AB34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B2A6-9512-47A9-B994-52AD810D31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906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DB3-402A-4275-9BC3-C17E3AB34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B2A6-9512-47A9-B994-52AD810D31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7021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DB3-402A-4275-9BC3-C17E3AB34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B2A6-9512-47A9-B994-52AD810D31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153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DB3-402A-4275-9BC3-C17E3AB34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B2A6-9512-47A9-B994-52AD810D31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960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DB3-402A-4275-9BC3-C17E3AB34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B2A6-9512-47A9-B994-52AD810D31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333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6152-7C3D-41CD-A533-2219F8D53A6B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7333-A6FE-4197-B86F-2249FA67C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901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DB3-402A-4275-9BC3-C17E3AB34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B2A6-9512-47A9-B994-52AD810D31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7322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DB3-402A-4275-9BC3-C17E3AB34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B2A6-9512-47A9-B994-52AD810D31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9602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DB3-402A-4275-9BC3-C17E3AB34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7B2A6-9512-47A9-B994-52AD810D31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064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6152-7C3D-41CD-A533-2219F8D53A6B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7333-A6FE-4197-B86F-2249FA67C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466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6152-7C3D-41CD-A533-2219F8D53A6B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7333-A6FE-4197-B86F-2249FA67C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912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6152-7C3D-41CD-A533-2219F8D53A6B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7333-A6FE-4197-B86F-2249FA67C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699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6152-7C3D-41CD-A533-2219F8D53A6B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7333-A6FE-4197-B86F-2249FA67C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846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6152-7C3D-41CD-A533-2219F8D53A6B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7333-A6FE-4197-B86F-2249FA67C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747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6152-7C3D-41CD-A533-2219F8D53A6B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7333-A6FE-4197-B86F-2249FA67C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645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6152-7C3D-41CD-A533-2219F8D53A6B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7333-A6FE-4197-B86F-2249FA67C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831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66152-7C3D-41CD-A533-2219F8D53A6B}" type="datetimeFigureOut">
              <a:rPr lang="en-US" smtClean="0"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E7333-A6FE-4197-B86F-2249FA67C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98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A2DB3-402A-4275-9BC3-C17E3AB348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7B2A6-9512-47A9-B994-52AD810D31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37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7.png"/><Relationship Id="rId18" Type="http://schemas.microsoft.com/office/2007/relationships/hdphoto" Target="../media/hdphoto6.wdp"/><Relationship Id="rId26" Type="http://schemas.openxmlformats.org/officeDocument/2006/relationships/image" Target="../media/image16.tif"/><Relationship Id="rId3" Type="http://schemas.openxmlformats.org/officeDocument/2006/relationships/image" Target="../media/image1.png"/><Relationship Id="rId21" Type="http://schemas.openxmlformats.org/officeDocument/2006/relationships/image" Target="../media/image12.png"/><Relationship Id="rId7" Type="http://schemas.openxmlformats.org/officeDocument/2006/relationships/image" Target="../media/image4.png"/><Relationship Id="rId12" Type="http://schemas.microsoft.com/office/2007/relationships/hdphoto" Target="../media/hdphoto4.wdp"/><Relationship Id="rId17" Type="http://schemas.openxmlformats.org/officeDocument/2006/relationships/image" Target="../media/image10.png"/><Relationship Id="rId25" Type="http://schemas.openxmlformats.org/officeDocument/2006/relationships/image" Target="../media/image15.ti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9.png"/><Relationship Id="rId20" Type="http://schemas.microsoft.com/office/2007/relationships/hdphoto" Target="../media/hdphoto7.wdp"/><Relationship Id="rId29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image" Target="../media/image6.png"/><Relationship Id="rId24" Type="http://schemas.openxmlformats.org/officeDocument/2006/relationships/image" Target="../media/image14.png"/><Relationship Id="rId5" Type="http://schemas.openxmlformats.org/officeDocument/2006/relationships/image" Target="../media/image3.png"/><Relationship Id="rId15" Type="http://schemas.microsoft.com/office/2007/relationships/hdphoto" Target="../media/hdphoto5.wdp"/><Relationship Id="rId23" Type="http://schemas.openxmlformats.org/officeDocument/2006/relationships/image" Target="../media/image13.png"/><Relationship Id="rId28" Type="http://schemas.openxmlformats.org/officeDocument/2006/relationships/image" Target="../media/image18.png"/><Relationship Id="rId10" Type="http://schemas.microsoft.com/office/2007/relationships/hdphoto" Target="../media/hdphoto3.wdp"/><Relationship Id="rId19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openxmlformats.org/officeDocument/2006/relationships/image" Target="../media/image8.png"/><Relationship Id="rId22" Type="http://schemas.microsoft.com/office/2007/relationships/hdphoto" Target="../media/hdphoto8.wdp"/><Relationship Id="rId27" Type="http://schemas.openxmlformats.org/officeDocument/2006/relationships/image" Target="../media/image17.png"/><Relationship Id="rId30" Type="http://schemas.openxmlformats.org/officeDocument/2006/relationships/image" Target="../media/image2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tif"/><Relationship Id="rId13" Type="http://schemas.openxmlformats.org/officeDocument/2006/relationships/image" Target="../media/image36.tif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tif"/><Relationship Id="rId17" Type="http://schemas.openxmlformats.org/officeDocument/2006/relationships/image" Target="../media/image40.tif"/><Relationship Id="rId2" Type="http://schemas.openxmlformats.org/officeDocument/2006/relationships/image" Target="../media/image25.png"/><Relationship Id="rId16" Type="http://schemas.openxmlformats.org/officeDocument/2006/relationships/image" Target="../media/image39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4.tif"/><Relationship Id="rId5" Type="http://schemas.openxmlformats.org/officeDocument/2006/relationships/image" Target="../media/image28.png"/><Relationship Id="rId15" Type="http://schemas.openxmlformats.org/officeDocument/2006/relationships/image" Target="../media/image38.tif"/><Relationship Id="rId10" Type="http://schemas.openxmlformats.org/officeDocument/2006/relationships/image" Target="../media/image33.tif"/><Relationship Id="rId4" Type="http://schemas.openxmlformats.org/officeDocument/2006/relationships/image" Target="../media/image27.png"/><Relationship Id="rId9" Type="http://schemas.openxmlformats.org/officeDocument/2006/relationships/image" Target="../media/image32.tif"/><Relationship Id="rId14" Type="http://schemas.openxmlformats.org/officeDocument/2006/relationships/image" Target="../media/image37.t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14400" y="762833"/>
            <a:ext cx="5943600" cy="8305757"/>
            <a:chOff x="914400" y="596573"/>
            <a:chExt cx="5943600" cy="8305757"/>
          </a:xfrm>
        </p:grpSpPr>
        <p:sp>
          <p:nvSpPr>
            <p:cNvPr id="274" name="矩形 273"/>
            <p:cNvSpPr/>
            <p:nvPr/>
          </p:nvSpPr>
          <p:spPr>
            <a:xfrm>
              <a:off x="914400" y="7886667"/>
              <a:ext cx="5943600" cy="1015663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en-US" sz="11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Fig. S1. 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FACS gating strategy for lung immune cells in urethane-treated WT and </a:t>
              </a:r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RelA</a:t>
              </a:r>
              <a:r>
                <a:rPr lang="en-US" sz="1100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ΔMye</a:t>
              </a:r>
              <a:r>
                <a:rPr lang="en-US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Mice. </a:t>
              </a:r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100" dirty="0" smtClean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A) 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Gating strategy for AMs (CD11b</a:t>
              </a:r>
              <a:r>
                <a:rPr lang="en-US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F4/80</a:t>
              </a:r>
              <a:r>
                <a:rPr lang="en-US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CD11c</a:t>
              </a:r>
              <a:r>
                <a:rPr lang="en-US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Siglec-F</a:t>
              </a:r>
              <a:r>
                <a:rPr lang="en-US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), IMs (CD11b</a:t>
              </a:r>
              <a:r>
                <a:rPr lang="en-US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 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F4/80</a:t>
              </a:r>
              <a:r>
                <a:rPr lang="en-US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CD11c</a:t>
              </a:r>
              <a:r>
                <a:rPr lang="en-US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Siglec-F</a:t>
              </a:r>
              <a:r>
                <a:rPr lang="en-US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) and eosinophils (CD11b</a:t>
              </a:r>
              <a:r>
                <a:rPr lang="en-US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F4/80</a:t>
              </a:r>
              <a:r>
                <a:rPr lang="en-US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CD11c</a:t>
              </a:r>
              <a:r>
                <a:rPr lang="en-US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Siglec-F</a:t>
              </a:r>
              <a:r>
                <a:rPr lang="en-US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). </a:t>
              </a:r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100" dirty="0" smtClean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B)</a:t>
              </a:r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Gating strategy for neutrophils (CD11b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Ly6G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) and monocytes (CD11b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Ly6G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-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Ly6C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). </a:t>
              </a:r>
              <a:r>
                <a:rPr lang="en-US" sz="1100" dirty="0" smtClean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(C) 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Gating strategy for CD4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T cells and CD8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T cells. </a:t>
              </a:r>
              <a:r>
                <a:rPr lang="en-US" sz="1100" dirty="0" smtClean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(D) 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Gating strategy for </a:t>
              </a:r>
              <a:r>
                <a:rPr lang="en-US" sz="1100" dirty="0" err="1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Treg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cells (CD4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CD25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Foxp3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). </a:t>
              </a:r>
              <a:r>
                <a:rPr lang="en-US" sz="1100" dirty="0" smtClean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(E-H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)</a:t>
              </a:r>
              <a:r>
                <a:rPr lang="en-US" sz="1100" dirty="0" smtClean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Gating strategy for IFN</a:t>
              </a:r>
              <a:r>
                <a:rPr lang="en-US" sz="1100" dirty="0">
                  <a:latin typeface="Symbol" panose="05050102010706020507" pitchFamily="18" charset="2"/>
                  <a:ea typeface="宋体" panose="02010600030101010101" pitchFamily="2" charset="-122"/>
                  <a:cs typeface="Arial" panose="020B0604020202020204" pitchFamily="34" charset="0"/>
                </a:rPr>
                <a:t>g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CD4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 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cells, IFN</a:t>
              </a:r>
              <a:r>
                <a:rPr lang="en-US" sz="1100" dirty="0">
                  <a:latin typeface="Symbol" panose="05050102010706020507" pitchFamily="18" charset="2"/>
                  <a:ea typeface="宋体" panose="02010600030101010101" pitchFamily="2" charset="-122"/>
                  <a:cs typeface="Arial" panose="020B0604020202020204" pitchFamily="34" charset="0"/>
                </a:rPr>
                <a:t>g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CD8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cells, </a:t>
              </a:r>
              <a:r>
                <a:rPr lang="en-US" sz="1100" dirty="0" smtClean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GranB</a:t>
              </a:r>
              <a:r>
                <a:rPr lang="en-US" sz="1100" baseline="30000" dirty="0" smtClean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</a:t>
              </a:r>
              <a:r>
                <a:rPr lang="en-US" sz="1100" dirty="0" smtClean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CD8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cells and CD44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CD8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cells, respectively.  </a:t>
              </a:r>
              <a:endParaRPr lang="en-US" sz="1100" baseline="300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4" name="Group 3"/>
            <p:cNvGrpSpPr>
              <a:grpSpLocks noChangeAspect="1"/>
            </p:cNvGrpSpPr>
            <p:nvPr/>
          </p:nvGrpSpPr>
          <p:grpSpPr>
            <a:xfrm>
              <a:off x="1239109" y="596573"/>
              <a:ext cx="5166360" cy="7198522"/>
              <a:chOff x="563541" y="261369"/>
              <a:chExt cx="5374855" cy="7489025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3351280" y="3101054"/>
                <a:ext cx="2242412" cy="1524807"/>
                <a:chOff x="3087687" y="2978710"/>
                <a:chExt cx="2242412" cy="1524807"/>
              </a:xfrm>
            </p:grpSpPr>
            <p:pic>
              <p:nvPicPr>
                <p:cNvPr id="61" name="Picture 4"/>
                <p:cNvPicPr>
                  <a:picLocks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4881" t="12458" r="16471" b="26249"/>
                <a:stretch/>
              </p:blipFill>
              <p:spPr bwMode="auto">
                <a:xfrm>
                  <a:off x="3504101" y="3401169"/>
                  <a:ext cx="868680" cy="86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62" name="Picture 4"/>
                <p:cNvPicPr>
                  <a:picLocks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4550" t="12554" r="16570" b="26376"/>
                <a:stretch/>
              </p:blipFill>
              <p:spPr bwMode="auto">
                <a:xfrm>
                  <a:off x="4415328" y="3401169"/>
                  <a:ext cx="868680" cy="86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63" name="文本框 16"/>
                <p:cNvSpPr txBox="1"/>
                <p:nvPr/>
              </p:nvSpPr>
              <p:spPr>
                <a:xfrm>
                  <a:off x="4557157" y="3211734"/>
                  <a:ext cx="585023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US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RelA</a:t>
                  </a:r>
                  <a:r>
                    <a:rPr lang="en-US" sz="1100" baseline="30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ΔMye</a:t>
                  </a:r>
                  <a:endParaRPr 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" name="文本框 17"/>
                <p:cNvSpPr txBox="1"/>
                <p:nvPr/>
              </p:nvSpPr>
              <p:spPr>
                <a:xfrm>
                  <a:off x="3821265" y="3211734"/>
                  <a:ext cx="234352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WT</a:t>
                  </a:r>
                </a:p>
              </p:txBody>
            </p:sp>
            <p:cxnSp>
              <p:nvCxnSpPr>
                <p:cNvPr id="65" name="直接箭头连接符 18"/>
                <p:cNvCxnSpPr/>
                <p:nvPr/>
              </p:nvCxnSpPr>
              <p:spPr>
                <a:xfrm flipV="1">
                  <a:off x="3437291" y="4321587"/>
                  <a:ext cx="1892808" cy="2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文本框 19"/>
                <p:cNvSpPr txBox="1"/>
                <p:nvPr/>
              </p:nvSpPr>
              <p:spPr>
                <a:xfrm>
                  <a:off x="4183271" y="4322878"/>
                  <a:ext cx="386594" cy="18063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CD25</a:t>
                  </a:r>
                </a:p>
              </p:txBody>
            </p:sp>
            <p:sp>
              <p:nvSpPr>
                <p:cNvPr id="67" name="文本框 20"/>
                <p:cNvSpPr txBox="1"/>
                <p:nvPr/>
              </p:nvSpPr>
              <p:spPr>
                <a:xfrm rot="16200000">
                  <a:off x="3129295" y="3749039"/>
                  <a:ext cx="419094" cy="18063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Foxp3</a:t>
                  </a:r>
                </a:p>
              </p:txBody>
            </p:sp>
            <p:cxnSp>
              <p:nvCxnSpPr>
                <p:cNvPr id="68" name="直接箭头连接符 21"/>
                <p:cNvCxnSpPr/>
                <p:nvPr/>
              </p:nvCxnSpPr>
              <p:spPr>
                <a:xfrm flipV="1">
                  <a:off x="3441798" y="3425475"/>
                  <a:ext cx="0" cy="896112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9" name="文本框 22"/>
                <p:cNvSpPr txBox="1"/>
                <p:nvPr/>
              </p:nvSpPr>
              <p:spPr>
                <a:xfrm>
                  <a:off x="4091901" y="2997708"/>
                  <a:ext cx="636341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CD4 gate</a:t>
                  </a:r>
                </a:p>
              </p:txBody>
            </p:sp>
            <p:cxnSp>
              <p:nvCxnSpPr>
                <p:cNvPr id="70" name="直接连接符 23"/>
                <p:cNvCxnSpPr/>
                <p:nvPr/>
              </p:nvCxnSpPr>
              <p:spPr>
                <a:xfrm flipV="1">
                  <a:off x="3495436" y="3203983"/>
                  <a:ext cx="174084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1" name="文本框 393"/>
                <p:cNvSpPr txBox="1"/>
                <p:nvPr/>
              </p:nvSpPr>
              <p:spPr>
                <a:xfrm>
                  <a:off x="4083779" y="3408768"/>
                  <a:ext cx="246325" cy="14779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17%</a:t>
                  </a:r>
                </a:p>
              </p:txBody>
            </p:sp>
            <p:sp>
              <p:nvSpPr>
                <p:cNvPr id="72" name="文本框 393"/>
                <p:cNvSpPr txBox="1"/>
                <p:nvPr/>
              </p:nvSpPr>
              <p:spPr>
                <a:xfrm>
                  <a:off x="4999688" y="3408768"/>
                  <a:ext cx="246325" cy="14779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19%</a:t>
                  </a:r>
                </a:p>
              </p:txBody>
            </p:sp>
            <p:sp>
              <p:nvSpPr>
                <p:cNvPr id="60" name="文本框 71"/>
                <p:cNvSpPr txBox="1"/>
                <p:nvPr/>
              </p:nvSpPr>
              <p:spPr>
                <a:xfrm>
                  <a:off x="3087687" y="2978710"/>
                  <a:ext cx="157374" cy="26274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</a:t>
                  </a:r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563541" y="4653917"/>
                <a:ext cx="2168932" cy="1545064"/>
                <a:chOff x="299948" y="4531573"/>
                <a:chExt cx="2168932" cy="1545064"/>
              </a:xfrm>
            </p:grpSpPr>
            <p:sp>
              <p:nvSpPr>
                <p:cNvPr id="87" name="文本框 86"/>
                <p:cNvSpPr txBox="1"/>
                <p:nvPr/>
              </p:nvSpPr>
              <p:spPr>
                <a:xfrm>
                  <a:off x="299948" y="4531573"/>
                  <a:ext cx="145401" cy="26274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</a:t>
                  </a:r>
                </a:p>
              </p:txBody>
            </p:sp>
            <p:pic>
              <p:nvPicPr>
                <p:cNvPr id="90" name="Picture 5"/>
                <p:cNvPicPr>
                  <a:picLocks noChangeArrowheads="1"/>
                </p:cNvPicPr>
                <p:nvPr/>
              </p:nvPicPr>
              <p:blipFill rotWithShape="1">
                <a:blip r:embed="rId5"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sharpenSoften amount="50000"/>
                          </a14:imgEffect>
                          <a14:imgEffect>
                            <a14:saturation sat="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4672" t="12722" r="16163" b="26170"/>
                <a:stretch/>
              </p:blipFill>
              <p:spPr bwMode="auto">
                <a:xfrm>
                  <a:off x="1600200" y="4965786"/>
                  <a:ext cx="868680" cy="86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91" name="Picture 4"/>
                <p:cNvPicPr>
                  <a:picLocks noChangeAspect="1" noChangeArrowheads="1"/>
                </p:cNvPicPr>
                <p:nvPr/>
              </p:nvPicPr>
              <p:blipFill rotWithShape="1">
                <a:blip r:embed="rId7"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sharpenSoften amount="50000"/>
                          </a14:imgEffect>
                          <a14:imgEffect>
                            <a14:saturation sat="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4468" t="12396" r="16596" b="25827"/>
                <a:stretch/>
              </p:blipFill>
              <p:spPr bwMode="auto">
                <a:xfrm>
                  <a:off x="692425" y="4965786"/>
                  <a:ext cx="868679" cy="86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92" name="文本框 91"/>
                <p:cNvSpPr txBox="1"/>
                <p:nvPr/>
              </p:nvSpPr>
              <p:spPr>
                <a:xfrm>
                  <a:off x="1298574" y="5895999"/>
                  <a:ext cx="302776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CD4</a:t>
                  </a:r>
                </a:p>
              </p:txBody>
            </p:sp>
            <p:sp>
              <p:nvSpPr>
                <p:cNvPr id="93" name="文本框 92"/>
                <p:cNvSpPr txBox="1"/>
                <p:nvPr/>
              </p:nvSpPr>
              <p:spPr>
                <a:xfrm rot="16200000">
                  <a:off x="394254" y="5296129"/>
                  <a:ext cx="304486" cy="18063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IFN</a:t>
                  </a:r>
                  <a:r>
                    <a:rPr lang="en-US" sz="1100" dirty="0" err="1">
                      <a:latin typeface="Symbol" panose="05050102010706020507" pitchFamily="18" charset="2"/>
                      <a:cs typeface="Arial" panose="020B0604020202020204" pitchFamily="34" charset="0"/>
                    </a:rPr>
                    <a:t>g</a:t>
                  </a:r>
                  <a:endParaRPr lang="en-US" sz="1100" dirty="0">
                    <a:latin typeface="Symbol" panose="05050102010706020507" pitchFamily="18" charset="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4" name="文本框 93"/>
                <p:cNvSpPr txBox="1"/>
                <p:nvPr/>
              </p:nvSpPr>
              <p:spPr>
                <a:xfrm>
                  <a:off x="991901" y="4785755"/>
                  <a:ext cx="234352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WT</a:t>
                  </a:r>
                </a:p>
              </p:txBody>
            </p:sp>
            <p:sp>
              <p:nvSpPr>
                <p:cNvPr id="95" name="文本框 94"/>
                <p:cNvSpPr txBox="1"/>
                <p:nvPr/>
              </p:nvSpPr>
              <p:spPr>
                <a:xfrm>
                  <a:off x="1775429" y="4785755"/>
                  <a:ext cx="585023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US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RelA</a:t>
                  </a:r>
                  <a:r>
                    <a:rPr lang="en-US" sz="1100" baseline="30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ΔMye</a:t>
                  </a:r>
                  <a:endParaRPr 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96" name="直接连接符 95"/>
                <p:cNvCxnSpPr/>
                <p:nvPr/>
              </p:nvCxnSpPr>
              <p:spPr>
                <a:xfrm flipV="1">
                  <a:off x="700315" y="4773815"/>
                  <a:ext cx="174084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7" name="文本框 96"/>
                <p:cNvSpPr txBox="1"/>
                <p:nvPr/>
              </p:nvSpPr>
              <p:spPr>
                <a:xfrm>
                  <a:off x="1309795" y="4569265"/>
                  <a:ext cx="636341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CD4 gate</a:t>
                  </a:r>
                </a:p>
              </p:txBody>
            </p:sp>
            <p:cxnSp>
              <p:nvCxnSpPr>
                <p:cNvPr id="101" name="直接箭头连接符 100"/>
                <p:cNvCxnSpPr/>
                <p:nvPr/>
              </p:nvCxnSpPr>
              <p:spPr>
                <a:xfrm>
                  <a:off x="635652" y="5888736"/>
                  <a:ext cx="1773936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直接箭头连接符 101"/>
                <p:cNvCxnSpPr/>
                <p:nvPr/>
              </p:nvCxnSpPr>
              <p:spPr>
                <a:xfrm flipV="1">
                  <a:off x="635652" y="4992624"/>
                  <a:ext cx="0" cy="896112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9" name="文本框 98"/>
                <p:cNvSpPr txBox="1"/>
                <p:nvPr/>
              </p:nvSpPr>
              <p:spPr>
                <a:xfrm>
                  <a:off x="1359942" y="4971318"/>
                  <a:ext cx="177901" cy="14779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6%</a:t>
                  </a:r>
                </a:p>
              </p:txBody>
            </p:sp>
            <p:sp>
              <p:nvSpPr>
                <p:cNvPr id="100" name="文本框 99"/>
                <p:cNvSpPr txBox="1"/>
                <p:nvPr/>
              </p:nvSpPr>
              <p:spPr>
                <a:xfrm>
                  <a:off x="2189736" y="4971318"/>
                  <a:ext cx="246325" cy="14779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10%</a:t>
                  </a: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3351280" y="4653917"/>
                <a:ext cx="2196321" cy="1537003"/>
                <a:chOff x="3087687" y="4531573"/>
                <a:chExt cx="2196321" cy="1537003"/>
              </a:xfrm>
            </p:grpSpPr>
            <p:sp>
              <p:nvSpPr>
                <p:cNvPr id="131" name="文本框 130"/>
                <p:cNvSpPr txBox="1"/>
                <p:nvPr/>
              </p:nvSpPr>
              <p:spPr>
                <a:xfrm>
                  <a:off x="3087687" y="4531573"/>
                  <a:ext cx="133426" cy="26274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</a:t>
                  </a:r>
                </a:p>
              </p:txBody>
            </p:sp>
            <p:sp>
              <p:nvSpPr>
                <p:cNvPr id="134" name="文本框 133"/>
                <p:cNvSpPr txBox="1"/>
                <p:nvPr/>
              </p:nvSpPr>
              <p:spPr>
                <a:xfrm>
                  <a:off x="4131362" y="5887938"/>
                  <a:ext cx="302776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CD8</a:t>
                  </a:r>
                </a:p>
              </p:txBody>
            </p:sp>
            <p:sp>
              <p:nvSpPr>
                <p:cNvPr id="135" name="文本框 134"/>
                <p:cNvSpPr txBox="1"/>
                <p:nvPr/>
              </p:nvSpPr>
              <p:spPr>
                <a:xfrm rot="16200000">
                  <a:off x="3186598" y="5265929"/>
                  <a:ext cx="304486" cy="18063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IFN</a:t>
                  </a:r>
                  <a:r>
                    <a:rPr lang="en-US" sz="1100" dirty="0" err="1">
                      <a:latin typeface="Symbol" panose="05050102010706020507" pitchFamily="18" charset="2"/>
                      <a:cs typeface="Arial" panose="020B0604020202020204" pitchFamily="34" charset="0"/>
                    </a:rPr>
                    <a:t>g</a:t>
                  </a:r>
                  <a:endParaRPr lang="en-US" sz="1100" dirty="0">
                    <a:latin typeface="Symbol" panose="05050102010706020507" pitchFamily="18" charset="2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136" name="Picture 5"/>
                <p:cNvPicPr>
                  <a:picLocks noChangeAspect="1" noChangeArrowheads="1"/>
                </p:cNvPicPr>
                <p:nvPr/>
              </p:nvPicPr>
              <p:blipFill rotWithShape="1">
                <a:blip r:embed="rId9">
                  <a:extLst>
                    <a:ext uri="{BEBA8EAE-BF5A-486C-A8C5-ECC9F3942E4B}">
                      <a14:imgProps xmlns:a14="http://schemas.microsoft.com/office/drawing/2010/main">
                        <a14:imgLayer r:embed="rId10">
                          <a14:imgEffect>
                            <a14:sharpenSoften amount="50000"/>
                          </a14:imgEffect>
                          <a14:imgEffect>
                            <a14:saturation sat="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4468" t="12602" r="16808" b="26447"/>
                <a:stretch/>
              </p:blipFill>
              <p:spPr bwMode="auto">
                <a:xfrm>
                  <a:off x="3504101" y="4965786"/>
                  <a:ext cx="868680" cy="86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37" name="Picture 5"/>
                <p:cNvPicPr>
                  <a:picLocks noChangeAspect="1" noChangeArrowheads="1"/>
                </p:cNvPicPr>
                <p:nvPr/>
              </p:nvPicPr>
              <p:blipFill rotWithShape="1">
                <a:blip r:embed="rId11">
                  <a:extLst>
                    <a:ext uri="{BEBA8EAE-BF5A-486C-A8C5-ECC9F3942E4B}">
                      <a14:imgProps xmlns:a14="http://schemas.microsoft.com/office/drawing/2010/main">
                        <a14:imgLayer r:embed="rId12">
                          <a14:imgEffect>
                            <a14:sharpenSoften amount="50000"/>
                          </a14:imgEffect>
                          <a14:imgEffect>
                            <a14:saturation sat="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4319" t="12774" r="16532" b="26069"/>
                <a:stretch/>
              </p:blipFill>
              <p:spPr bwMode="auto">
                <a:xfrm>
                  <a:off x="4415328" y="4965786"/>
                  <a:ext cx="868680" cy="86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38" name="文本框 137"/>
                <p:cNvSpPr txBox="1"/>
                <p:nvPr/>
              </p:nvSpPr>
              <p:spPr>
                <a:xfrm>
                  <a:off x="4049245" y="4569265"/>
                  <a:ext cx="636341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CD8 gate</a:t>
                  </a:r>
                </a:p>
              </p:txBody>
            </p:sp>
            <p:sp>
              <p:nvSpPr>
                <p:cNvPr id="139" name="文本框 138"/>
                <p:cNvSpPr txBox="1"/>
                <p:nvPr/>
              </p:nvSpPr>
              <p:spPr>
                <a:xfrm>
                  <a:off x="4557157" y="4785755"/>
                  <a:ext cx="585023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US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RelA</a:t>
                  </a:r>
                  <a:r>
                    <a:rPr lang="en-US" sz="1100" baseline="30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ΔMye</a:t>
                  </a:r>
                  <a:endParaRPr 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0" name="文本框 139"/>
                <p:cNvSpPr txBox="1"/>
                <p:nvPr/>
              </p:nvSpPr>
              <p:spPr>
                <a:xfrm>
                  <a:off x="3821266" y="4785755"/>
                  <a:ext cx="234352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WT</a:t>
                  </a:r>
                </a:p>
              </p:txBody>
            </p:sp>
            <p:cxnSp>
              <p:nvCxnSpPr>
                <p:cNvPr id="145" name="直接箭头连接符 144"/>
                <p:cNvCxnSpPr/>
                <p:nvPr/>
              </p:nvCxnSpPr>
              <p:spPr>
                <a:xfrm>
                  <a:off x="3441798" y="5888736"/>
                  <a:ext cx="1773936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直接箭头连接符 145"/>
                <p:cNvCxnSpPr/>
                <p:nvPr/>
              </p:nvCxnSpPr>
              <p:spPr>
                <a:xfrm flipV="1">
                  <a:off x="3441798" y="4992624"/>
                  <a:ext cx="0" cy="896112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直接连接符 141"/>
                <p:cNvCxnSpPr/>
                <p:nvPr/>
              </p:nvCxnSpPr>
              <p:spPr>
                <a:xfrm flipV="1">
                  <a:off x="3495436" y="4773815"/>
                  <a:ext cx="174084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3" name="文本框 142"/>
                <p:cNvSpPr txBox="1"/>
                <p:nvPr/>
              </p:nvSpPr>
              <p:spPr>
                <a:xfrm>
                  <a:off x="4094680" y="4971318"/>
                  <a:ext cx="246325" cy="14779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19%</a:t>
                  </a:r>
                </a:p>
              </p:txBody>
            </p:sp>
            <p:sp>
              <p:nvSpPr>
                <p:cNvPr id="144" name="文本框 143"/>
                <p:cNvSpPr txBox="1"/>
                <p:nvPr/>
              </p:nvSpPr>
              <p:spPr>
                <a:xfrm>
                  <a:off x="5010590" y="4971318"/>
                  <a:ext cx="246325" cy="14779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40%</a:t>
                  </a:r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563541" y="6218526"/>
                <a:ext cx="2168932" cy="1531868"/>
                <a:chOff x="299948" y="6096182"/>
                <a:chExt cx="2168932" cy="1531868"/>
              </a:xfrm>
            </p:grpSpPr>
            <p:sp>
              <p:nvSpPr>
                <p:cNvPr id="175" name="文本框 174"/>
                <p:cNvSpPr txBox="1"/>
                <p:nvPr/>
              </p:nvSpPr>
              <p:spPr>
                <a:xfrm>
                  <a:off x="299948" y="6096182"/>
                  <a:ext cx="171059" cy="26274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G</a:t>
                  </a:r>
                </a:p>
              </p:txBody>
            </p:sp>
            <p:pic>
              <p:nvPicPr>
                <p:cNvPr id="178" name="Picture 5"/>
                <p:cNvPicPr>
                  <a:picLocks noChangeAspect="1" noChangeArrowheads="1"/>
                </p:cNvPicPr>
                <p:nvPr/>
              </p:nvPicPr>
              <p:blipFill rotWithShape="1"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3709" t="12330" r="16418" b="26882"/>
                <a:stretch/>
              </p:blipFill>
              <p:spPr bwMode="auto">
                <a:xfrm>
                  <a:off x="692425" y="6524789"/>
                  <a:ext cx="868680" cy="86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79" name="Picture 5"/>
                <p:cNvPicPr>
                  <a:picLocks noChangeArrowheads="1"/>
                </p:cNvPicPr>
                <p:nvPr/>
              </p:nvPicPr>
              <p:blipFill rotWithShape="1">
                <a:blip r:embed="rId14">
                  <a:extLst>
                    <a:ext uri="{BEBA8EAE-BF5A-486C-A8C5-ECC9F3942E4B}">
                      <a14:imgProps xmlns:a14="http://schemas.microsoft.com/office/drawing/2010/main">
                        <a14:imgLayer r:embed="rId15">
                          <a14:imgEffect>
                            <a14:sharpenSoften amount="50000"/>
                          </a14:imgEffect>
                          <a14:imgEffect>
                            <a14:saturation sat="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4159" t="12470" r="16409" b="26528"/>
                <a:stretch/>
              </p:blipFill>
              <p:spPr bwMode="auto">
                <a:xfrm>
                  <a:off x="1600200" y="6524789"/>
                  <a:ext cx="868680" cy="86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80" name="文本框 179"/>
                <p:cNvSpPr txBox="1"/>
                <p:nvPr/>
              </p:nvSpPr>
              <p:spPr>
                <a:xfrm>
                  <a:off x="1298574" y="7447412"/>
                  <a:ext cx="302776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CD8</a:t>
                  </a:r>
                </a:p>
              </p:txBody>
            </p:sp>
            <p:sp>
              <p:nvSpPr>
                <p:cNvPr id="181" name="文本框 180"/>
                <p:cNvSpPr txBox="1"/>
                <p:nvPr/>
              </p:nvSpPr>
              <p:spPr>
                <a:xfrm rot="16200000">
                  <a:off x="133141" y="6913594"/>
                  <a:ext cx="834769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Granzyme</a:t>
                  </a:r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B</a:t>
                  </a:r>
                </a:p>
              </p:txBody>
            </p:sp>
            <p:sp>
              <p:nvSpPr>
                <p:cNvPr id="182" name="文本框 181"/>
                <p:cNvSpPr txBox="1"/>
                <p:nvPr/>
              </p:nvSpPr>
              <p:spPr>
                <a:xfrm>
                  <a:off x="1306775" y="6134100"/>
                  <a:ext cx="636340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CD8 gate</a:t>
                  </a:r>
                </a:p>
              </p:txBody>
            </p:sp>
            <p:cxnSp>
              <p:nvCxnSpPr>
                <p:cNvPr id="183" name="直接连接符 182"/>
                <p:cNvCxnSpPr/>
                <p:nvPr/>
              </p:nvCxnSpPr>
              <p:spPr>
                <a:xfrm flipV="1">
                  <a:off x="700315" y="6335906"/>
                  <a:ext cx="174084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4" name="文本框 183"/>
                <p:cNvSpPr txBox="1"/>
                <p:nvPr/>
              </p:nvSpPr>
              <p:spPr>
                <a:xfrm>
                  <a:off x="1742029" y="6342096"/>
                  <a:ext cx="585023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US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RelA</a:t>
                  </a:r>
                  <a:r>
                    <a:rPr lang="en-US" sz="1100" baseline="30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ΔMye</a:t>
                  </a:r>
                  <a:endParaRPr 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5" name="文本框 184"/>
                <p:cNvSpPr txBox="1"/>
                <p:nvPr/>
              </p:nvSpPr>
              <p:spPr>
                <a:xfrm>
                  <a:off x="1009589" y="6342096"/>
                  <a:ext cx="234351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WT</a:t>
                  </a:r>
                </a:p>
              </p:txBody>
            </p:sp>
            <p:cxnSp>
              <p:nvCxnSpPr>
                <p:cNvPr id="189" name="直接箭头连接符 188"/>
                <p:cNvCxnSpPr/>
                <p:nvPr/>
              </p:nvCxnSpPr>
              <p:spPr>
                <a:xfrm>
                  <a:off x="635652" y="7445237"/>
                  <a:ext cx="1773936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直接箭头连接符 189"/>
                <p:cNvCxnSpPr/>
                <p:nvPr/>
              </p:nvCxnSpPr>
              <p:spPr>
                <a:xfrm flipV="1">
                  <a:off x="635652" y="6549125"/>
                  <a:ext cx="0" cy="896112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7" name="文本框 186"/>
                <p:cNvSpPr txBox="1"/>
                <p:nvPr/>
              </p:nvSpPr>
              <p:spPr>
                <a:xfrm>
                  <a:off x="2184878" y="6534016"/>
                  <a:ext cx="246325" cy="14779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44%</a:t>
                  </a:r>
                </a:p>
              </p:txBody>
            </p:sp>
            <p:sp>
              <p:nvSpPr>
                <p:cNvPr id="188" name="文本框 187"/>
                <p:cNvSpPr txBox="1"/>
                <p:nvPr/>
              </p:nvSpPr>
              <p:spPr>
                <a:xfrm>
                  <a:off x="1290569" y="6534016"/>
                  <a:ext cx="246325" cy="14779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26%</a:t>
                  </a:r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3351280" y="6218526"/>
                <a:ext cx="2196321" cy="1531868"/>
                <a:chOff x="3087687" y="6096182"/>
                <a:chExt cx="2196321" cy="1531868"/>
              </a:xfrm>
            </p:grpSpPr>
            <p:sp>
              <p:nvSpPr>
                <p:cNvPr id="235" name="文本框 234"/>
                <p:cNvSpPr txBox="1"/>
                <p:nvPr/>
              </p:nvSpPr>
              <p:spPr>
                <a:xfrm>
                  <a:off x="3087687" y="6096182"/>
                  <a:ext cx="157374" cy="26274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</a:p>
              </p:txBody>
            </p:sp>
            <p:sp>
              <p:nvSpPr>
                <p:cNvPr id="238" name="文本框 237"/>
                <p:cNvSpPr txBox="1"/>
                <p:nvPr/>
              </p:nvSpPr>
              <p:spPr>
                <a:xfrm rot="16200000">
                  <a:off x="3145544" y="6869365"/>
                  <a:ext cx="386594" cy="18063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CD44</a:t>
                  </a:r>
                </a:p>
              </p:txBody>
            </p:sp>
            <p:pic>
              <p:nvPicPr>
                <p:cNvPr id="239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1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4525" t="12679" r="16704" b="25890"/>
                <a:stretch/>
              </p:blipFill>
              <p:spPr bwMode="auto">
                <a:xfrm>
                  <a:off x="3504101" y="6524789"/>
                  <a:ext cx="868680" cy="86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40" name="Picture 3"/>
                <p:cNvPicPr>
                  <a:picLocks noChangeArrowheads="1"/>
                </p:cNvPicPr>
                <p:nvPr/>
              </p:nvPicPr>
              <p:blipFill rotWithShape="1">
                <a:blip r:embed="rId17">
                  <a:extLst>
                    <a:ext uri="{BEBA8EAE-BF5A-486C-A8C5-ECC9F3942E4B}">
                      <a14:imgProps xmlns:a14="http://schemas.microsoft.com/office/drawing/2010/main">
                        <a14:imgLayer r:embed="rId18">
                          <a14:imgEffect>
                            <a14:sharpenSoften amount="50000"/>
                          </a14:imgEffect>
                          <a14:imgEffect>
                            <a14:saturation sat="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3951" t="12439" r="15735" b="26130"/>
                <a:stretch/>
              </p:blipFill>
              <p:spPr bwMode="auto">
                <a:xfrm>
                  <a:off x="4415328" y="6524789"/>
                  <a:ext cx="868680" cy="86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41" name="文本框 240"/>
                <p:cNvSpPr txBox="1"/>
                <p:nvPr/>
              </p:nvSpPr>
              <p:spPr>
                <a:xfrm>
                  <a:off x="4189244" y="7447412"/>
                  <a:ext cx="302776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CD8</a:t>
                  </a:r>
                </a:p>
              </p:txBody>
            </p:sp>
            <p:sp>
              <p:nvSpPr>
                <p:cNvPr id="242" name="文本框 241"/>
                <p:cNvSpPr txBox="1"/>
                <p:nvPr/>
              </p:nvSpPr>
              <p:spPr>
                <a:xfrm>
                  <a:off x="4047687" y="6134100"/>
                  <a:ext cx="636341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CD8 gate</a:t>
                  </a:r>
                </a:p>
              </p:txBody>
            </p:sp>
            <p:cxnSp>
              <p:nvCxnSpPr>
                <p:cNvPr id="243" name="直接连接符 242"/>
                <p:cNvCxnSpPr/>
                <p:nvPr/>
              </p:nvCxnSpPr>
              <p:spPr>
                <a:xfrm flipV="1">
                  <a:off x="3495436" y="6335906"/>
                  <a:ext cx="174084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4" name="文本框 243"/>
                <p:cNvSpPr txBox="1"/>
                <p:nvPr/>
              </p:nvSpPr>
              <p:spPr>
                <a:xfrm>
                  <a:off x="4581498" y="6342096"/>
                  <a:ext cx="585023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US" sz="11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RelA</a:t>
                  </a:r>
                  <a:r>
                    <a:rPr lang="en-US" sz="1100" baseline="30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ΔMye</a:t>
                  </a:r>
                  <a:endParaRPr 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5" name="文本框 244"/>
                <p:cNvSpPr txBox="1"/>
                <p:nvPr/>
              </p:nvSpPr>
              <p:spPr>
                <a:xfrm>
                  <a:off x="3821266" y="6342096"/>
                  <a:ext cx="234351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WT</a:t>
                  </a:r>
                </a:p>
              </p:txBody>
            </p:sp>
            <p:cxnSp>
              <p:nvCxnSpPr>
                <p:cNvPr id="273" name="直接箭头连接符 272"/>
                <p:cNvCxnSpPr/>
                <p:nvPr/>
              </p:nvCxnSpPr>
              <p:spPr>
                <a:xfrm>
                  <a:off x="3441798" y="7445237"/>
                  <a:ext cx="1773936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直接箭头连接符 274"/>
                <p:cNvCxnSpPr/>
                <p:nvPr/>
              </p:nvCxnSpPr>
              <p:spPr>
                <a:xfrm flipV="1">
                  <a:off x="3441798" y="6549125"/>
                  <a:ext cx="0" cy="896112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7" name="文本框 246"/>
                <p:cNvSpPr txBox="1"/>
                <p:nvPr/>
              </p:nvSpPr>
              <p:spPr>
                <a:xfrm>
                  <a:off x="5010590" y="6534016"/>
                  <a:ext cx="246325" cy="14779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41%</a:t>
                  </a:r>
                </a:p>
              </p:txBody>
            </p:sp>
            <p:sp>
              <p:nvSpPr>
                <p:cNvPr id="248" name="文本框 247"/>
                <p:cNvSpPr txBox="1"/>
                <p:nvPr/>
              </p:nvSpPr>
              <p:spPr>
                <a:xfrm>
                  <a:off x="4094680" y="6534016"/>
                  <a:ext cx="246325" cy="14779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26%</a:t>
                  </a:r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563541" y="3101054"/>
                <a:ext cx="2168932" cy="1524807"/>
                <a:chOff x="299948" y="2978710"/>
                <a:chExt cx="2168932" cy="1524807"/>
              </a:xfrm>
            </p:grpSpPr>
            <p:pic>
              <p:nvPicPr>
                <p:cNvPr id="113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19">
                  <a:extLst>
                    <a:ext uri="{BEBA8EAE-BF5A-486C-A8C5-ECC9F3942E4B}">
                      <a14:imgProps xmlns:a14="http://schemas.microsoft.com/office/drawing/2010/main">
                        <a14:imgLayer r:embed="rId20">
                          <a14:imgEffect>
                            <a14:sharpenSoften amount="50000"/>
                          </a14:imgEffect>
                          <a14:imgEffect>
                            <a14:saturation sat="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3921" t="12752" r="15684" b="25619"/>
                <a:stretch/>
              </p:blipFill>
              <p:spPr bwMode="auto">
                <a:xfrm>
                  <a:off x="692425" y="3401169"/>
                  <a:ext cx="868680" cy="86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14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21">
                  <a:extLst>
                    <a:ext uri="{BEBA8EAE-BF5A-486C-A8C5-ECC9F3942E4B}">
                      <a14:imgProps xmlns:a14="http://schemas.microsoft.com/office/drawing/2010/main">
                        <a14:imgLayer r:embed="rId22">
                          <a14:imgEffect>
                            <a14:sharpenSoften amount="50000"/>
                          </a14:imgEffect>
                          <a14:imgEffect>
                            <a14:saturation sat="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5015" t="12397" r="15684" b="26682"/>
                <a:stretch/>
              </p:blipFill>
              <p:spPr bwMode="auto">
                <a:xfrm>
                  <a:off x="1600200" y="3401169"/>
                  <a:ext cx="868680" cy="86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5" name="文本框 14"/>
                <p:cNvSpPr txBox="1"/>
                <p:nvPr/>
              </p:nvSpPr>
              <p:spPr>
                <a:xfrm>
                  <a:off x="1009590" y="3190049"/>
                  <a:ext cx="234351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WT</a:t>
                  </a:r>
                </a:p>
              </p:txBody>
            </p:sp>
            <p:sp>
              <p:nvSpPr>
                <p:cNvPr id="116" name="文本框 15"/>
                <p:cNvSpPr txBox="1"/>
                <p:nvPr/>
              </p:nvSpPr>
              <p:spPr>
                <a:xfrm>
                  <a:off x="1720451" y="3190049"/>
                  <a:ext cx="585023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RelA</a:t>
                  </a:r>
                  <a:r>
                    <a:rPr lang="en-US" sz="1100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ΔMye</a:t>
                  </a:r>
                  <a:endParaRPr 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7" name="文本框 22"/>
                <p:cNvSpPr txBox="1"/>
                <p:nvPr/>
              </p:nvSpPr>
              <p:spPr>
                <a:xfrm>
                  <a:off x="1298574" y="4322878"/>
                  <a:ext cx="302775" cy="18063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CD4</a:t>
                  </a:r>
                </a:p>
              </p:txBody>
            </p:sp>
            <p:sp>
              <p:nvSpPr>
                <p:cNvPr id="118" name="文本框 23"/>
                <p:cNvSpPr txBox="1"/>
                <p:nvPr/>
              </p:nvSpPr>
              <p:spPr>
                <a:xfrm rot="16200000">
                  <a:off x="399137" y="3738826"/>
                  <a:ext cx="302775" cy="18063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CD8</a:t>
                  </a:r>
                </a:p>
              </p:txBody>
            </p:sp>
            <p:cxnSp>
              <p:nvCxnSpPr>
                <p:cNvPr id="111" name="直接箭头连接符 110"/>
                <p:cNvCxnSpPr/>
                <p:nvPr/>
              </p:nvCxnSpPr>
              <p:spPr>
                <a:xfrm>
                  <a:off x="635652" y="4321587"/>
                  <a:ext cx="1773936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6" name="文本框 503"/>
                <p:cNvSpPr txBox="1"/>
                <p:nvPr/>
              </p:nvSpPr>
              <p:spPr>
                <a:xfrm>
                  <a:off x="1732903" y="3093853"/>
                  <a:ext cx="69" cy="29559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107" name="文本框 378"/>
                <p:cNvSpPr txBox="1"/>
                <p:nvPr/>
              </p:nvSpPr>
              <p:spPr>
                <a:xfrm>
                  <a:off x="2171927" y="4064167"/>
                  <a:ext cx="246325" cy="14779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50%</a:t>
                  </a:r>
                </a:p>
              </p:txBody>
            </p:sp>
            <p:sp>
              <p:nvSpPr>
                <p:cNvPr id="108" name="文本框 773"/>
                <p:cNvSpPr txBox="1"/>
                <p:nvPr/>
              </p:nvSpPr>
              <p:spPr>
                <a:xfrm>
                  <a:off x="1632149" y="3408768"/>
                  <a:ext cx="246325" cy="14779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18%</a:t>
                  </a:r>
                </a:p>
              </p:txBody>
            </p:sp>
            <p:sp>
              <p:nvSpPr>
                <p:cNvPr id="109" name="文本框 773"/>
                <p:cNvSpPr txBox="1"/>
                <p:nvPr/>
              </p:nvSpPr>
              <p:spPr>
                <a:xfrm>
                  <a:off x="760206" y="3408768"/>
                  <a:ext cx="246325" cy="14779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20%</a:t>
                  </a:r>
                </a:p>
              </p:txBody>
            </p:sp>
            <p:sp>
              <p:nvSpPr>
                <p:cNvPr id="110" name="文本框 773"/>
                <p:cNvSpPr txBox="1"/>
                <p:nvPr/>
              </p:nvSpPr>
              <p:spPr>
                <a:xfrm>
                  <a:off x="1276317" y="4064167"/>
                  <a:ext cx="246325" cy="14779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54%</a:t>
                  </a:r>
                </a:p>
              </p:txBody>
            </p:sp>
            <p:sp>
              <p:nvSpPr>
                <p:cNvPr id="119" name="文本框 118"/>
                <p:cNvSpPr txBox="1"/>
                <p:nvPr/>
              </p:nvSpPr>
              <p:spPr>
                <a:xfrm>
                  <a:off x="299948" y="2978710"/>
                  <a:ext cx="157374" cy="26274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</a:p>
              </p:txBody>
            </p:sp>
            <p:cxnSp>
              <p:nvCxnSpPr>
                <p:cNvPr id="112" name="直接箭头连接符 111"/>
                <p:cNvCxnSpPr/>
                <p:nvPr/>
              </p:nvCxnSpPr>
              <p:spPr>
                <a:xfrm flipV="1">
                  <a:off x="635652" y="3425475"/>
                  <a:ext cx="0" cy="896112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8" name="文本框 207"/>
              <p:cNvSpPr txBox="1"/>
              <p:nvPr/>
            </p:nvSpPr>
            <p:spPr>
              <a:xfrm>
                <a:off x="563541" y="1654654"/>
                <a:ext cx="157374" cy="2627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grpSp>
            <p:nvGrpSpPr>
              <p:cNvPr id="5" name="Group 4"/>
              <p:cNvGrpSpPr/>
              <p:nvPr/>
            </p:nvGrpSpPr>
            <p:grpSpPr>
              <a:xfrm>
                <a:off x="703179" y="1727521"/>
                <a:ext cx="5212898" cy="1346496"/>
                <a:chOff x="763139" y="1617877"/>
                <a:chExt cx="5212898" cy="1346496"/>
              </a:xfrm>
            </p:grpSpPr>
            <p:grpSp>
              <p:nvGrpSpPr>
                <p:cNvPr id="220" name="组合 4"/>
                <p:cNvGrpSpPr/>
                <p:nvPr/>
              </p:nvGrpSpPr>
              <p:grpSpPr>
                <a:xfrm>
                  <a:off x="3457015" y="1872050"/>
                  <a:ext cx="2519022" cy="1092322"/>
                  <a:chOff x="3006097" y="1944708"/>
                  <a:chExt cx="2519022" cy="1092322"/>
                </a:xfrm>
              </p:grpSpPr>
              <p:grpSp>
                <p:nvGrpSpPr>
                  <p:cNvPr id="325" name="组合 38"/>
                  <p:cNvGrpSpPr/>
                  <p:nvPr/>
                </p:nvGrpSpPr>
                <p:grpSpPr>
                  <a:xfrm>
                    <a:off x="4311939" y="1944708"/>
                    <a:ext cx="1213180" cy="1092322"/>
                    <a:chOff x="4545402" y="1944708"/>
                    <a:chExt cx="1213180" cy="1092322"/>
                  </a:xfrm>
                </p:grpSpPr>
                <p:pic>
                  <p:nvPicPr>
                    <p:cNvPr id="342" name="Picture 3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23">
                      <a:grayscl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14150" t="12725" r="16534" b="26083"/>
                    <a:stretch/>
                  </p:blipFill>
                  <p:spPr bwMode="auto">
                    <a:xfrm>
                      <a:off x="4792976" y="1947427"/>
                      <a:ext cx="965606" cy="87782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cxnSp>
                  <p:nvCxnSpPr>
                    <p:cNvPr id="343" name="直接箭头连接符 56"/>
                    <p:cNvCxnSpPr/>
                    <p:nvPr/>
                  </p:nvCxnSpPr>
                  <p:spPr>
                    <a:xfrm flipV="1">
                      <a:off x="4733671" y="2859108"/>
                      <a:ext cx="1005840" cy="2"/>
                    </a:xfrm>
                    <a:prstGeom prst="straightConnector1">
                      <a:avLst/>
                    </a:prstGeom>
                    <a:no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  <a:tailEnd type="triangle"/>
                    </a:ln>
                    <a:effectLst/>
                  </p:spPr>
                </p:cxnSp>
                <p:cxnSp>
                  <p:nvCxnSpPr>
                    <p:cNvPr id="344" name="直接箭头连接符 57"/>
                    <p:cNvCxnSpPr/>
                    <p:nvPr/>
                  </p:nvCxnSpPr>
                  <p:spPr>
                    <a:xfrm rot="16200000" flipV="1">
                      <a:off x="4276472" y="2401907"/>
                      <a:ext cx="914400" cy="2"/>
                    </a:xfrm>
                    <a:prstGeom prst="straightConnector1">
                      <a:avLst/>
                    </a:prstGeom>
                    <a:no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  <a:tailEnd type="triangle"/>
                    </a:ln>
                    <a:effectLst/>
                  </p:spPr>
                </p:cxnSp>
                <p:sp>
                  <p:nvSpPr>
                    <p:cNvPr id="345" name="文本框 8"/>
                    <p:cNvSpPr txBox="1"/>
                    <p:nvPr/>
                  </p:nvSpPr>
                  <p:spPr>
                    <a:xfrm>
                      <a:off x="4982575" y="2856392"/>
                      <a:ext cx="470413" cy="180638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>
                        <a:defRPr/>
                      </a:pPr>
                      <a:r>
                        <a:rPr lang="en-US" sz="11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CD11b</a:t>
                      </a:r>
                    </a:p>
                  </p:txBody>
                </p:sp>
                <p:sp>
                  <p:nvSpPr>
                    <p:cNvPr id="346" name="文本框 8"/>
                    <p:cNvSpPr txBox="1"/>
                    <p:nvPr/>
                  </p:nvSpPr>
                  <p:spPr>
                    <a:xfrm rot="16200000">
                      <a:off x="4459530" y="2217140"/>
                      <a:ext cx="352383" cy="18063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>
                        <a:defRPr/>
                      </a:pPr>
                      <a:r>
                        <a:rPr lang="en-US" sz="11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Ly6C</a:t>
                      </a:r>
                    </a:p>
                  </p:txBody>
                </p:sp>
                <p:sp>
                  <p:nvSpPr>
                    <p:cNvPr id="347" name="矩形 60"/>
                    <p:cNvSpPr/>
                    <p:nvPr/>
                  </p:nvSpPr>
                  <p:spPr>
                    <a:xfrm>
                      <a:off x="5316833" y="2119537"/>
                      <a:ext cx="209915" cy="187526"/>
                    </a:xfrm>
                    <a:prstGeom prst="rect">
                      <a:avLst/>
                    </a:prstGeom>
                    <a:no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non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en-US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348" name="文本框 8"/>
                    <p:cNvSpPr txBox="1"/>
                    <p:nvPr/>
                  </p:nvSpPr>
                  <p:spPr>
                    <a:xfrm>
                      <a:off x="5178542" y="1969959"/>
                      <a:ext cx="533705" cy="147795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>
                        <a:defRPr/>
                      </a:pPr>
                      <a:r>
                        <a:rPr lang="en-US" sz="9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Monocyte</a:t>
                      </a:r>
                    </a:p>
                  </p:txBody>
                </p:sp>
              </p:grpSp>
              <p:grpSp>
                <p:nvGrpSpPr>
                  <p:cNvPr id="326" name="组合 39"/>
                  <p:cNvGrpSpPr/>
                  <p:nvPr/>
                </p:nvGrpSpPr>
                <p:grpSpPr>
                  <a:xfrm>
                    <a:off x="3006097" y="1944710"/>
                    <a:ext cx="1305361" cy="1092319"/>
                    <a:chOff x="3006097" y="1944710"/>
                    <a:chExt cx="1305361" cy="1092319"/>
                  </a:xfrm>
                </p:grpSpPr>
                <p:pic>
                  <p:nvPicPr>
                    <p:cNvPr id="327" name="Picture 2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24">
                      <a:grayscl/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14594" t="12514" r="16090" b="26083"/>
                    <a:stretch/>
                  </p:blipFill>
                  <p:spPr bwMode="auto">
                    <a:xfrm>
                      <a:off x="3260281" y="1947427"/>
                      <a:ext cx="962288" cy="87782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cxnSp>
                  <p:nvCxnSpPr>
                    <p:cNvPr id="328" name="直接箭头连接符 41"/>
                    <p:cNvCxnSpPr/>
                    <p:nvPr/>
                  </p:nvCxnSpPr>
                  <p:spPr>
                    <a:xfrm flipV="1">
                      <a:off x="3201050" y="2859108"/>
                      <a:ext cx="1005840" cy="2"/>
                    </a:xfrm>
                    <a:prstGeom prst="straightConnector1">
                      <a:avLst/>
                    </a:prstGeom>
                    <a:no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  <a:tailEnd type="triangle"/>
                    </a:ln>
                    <a:effectLst/>
                  </p:spPr>
                </p:cxnSp>
                <p:cxnSp>
                  <p:nvCxnSpPr>
                    <p:cNvPr id="329" name="直接箭头连接符 42"/>
                    <p:cNvCxnSpPr/>
                    <p:nvPr/>
                  </p:nvCxnSpPr>
                  <p:spPr>
                    <a:xfrm rot="16200000" flipV="1">
                      <a:off x="2743852" y="2401909"/>
                      <a:ext cx="914400" cy="2"/>
                    </a:xfrm>
                    <a:prstGeom prst="straightConnector1">
                      <a:avLst/>
                    </a:prstGeom>
                    <a:no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  <a:tailEnd type="triangle"/>
                    </a:ln>
                    <a:effectLst/>
                  </p:spPr>
                </p:cxnSp>
                <p:sp>
                  <p:nvSpPr>
                    <p:cNvPr id="330" name="文本框 8"/>
                    <p:cNvSpPr txBox="1"/>
                    <p:nvPr/>
                  </p:nvSpPr>
                  <p:spPr>
                    <a:xfrm>
                      <a:off x="3483633" y="2856391"/>
                      <a:ext cx="470413" cy="180638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>
                        <a:defRPr/>
                      </a:pPr>
                      <a:r>
                        <a:rPr lang="en-US" sz="11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CD11b</a:t>
                      </a:r>
                    </a:p>
                  </p:txBody>
                </p:sp>
                <p:sp>
                  <p:nvSpPr>
                    <p:cNvPr id="331" name="文本框 8"/>
                    <p:cNvSpPr txBox="1"/>
                    <p:nvPr/>
                  </p:nvSpPr>
                  <p:spPr>
                    <a:xfrm rot="16200000">
                      <a:off x="2916804" y="2291914"/>
                      <a:ext cx="359225" cy="18063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>
                        <a:defRPr/>
                      </a:pPr>
                      <a:r>
                        <a:rPr lang="en-US" sz="11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Ly6G</a:t>
                      </a:r>
                    </a:p>
                  </p:txBody>
                </p:sp>
                <p:sp>
                  <p:nvSpPr>
                    <p:cNvPr id="332" name="文本框 8"/>
                    <p:cNvSpPr txBox="1"/>
                    <p:nvPr/>
                  </p:nvSpPr>
                  <p:spPr>
                    <a:xfrm>
                      <a:off x="3628885" y="1969959"/>
                      <a:ext cx="561075" cy="147795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>
                        <a:defRPr/>
                      </a:pPr>
                      <a:r>
                        <a:rPr lang="en-US" sz="9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Neutrophil</a:t>
                      </a:r>
                    </a:p>
                  </p:txBody>
                </p:sp>
                <p:cxnSp>
                  <p:nvCxnSpPr>
                    <p:cNvPr id="333" name="直接连接符 46"/>
                    <p:cNvCxnSpPr/>
                    <p:nvPr/>
                  </p:nvCxnSpPr>
                  <p:spPr>
                    <a:xfrm flipH="1">
                      <a:off x="3316626" y="2160123"/>
                      <a:ext cx="472729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rgbClr val="FF0000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334" name="直接连接符 47"/>
                    <p:cNvCxnSpPr/>
                    <p:nvPr/>
                  </p:nvCxnSpPr>
                  <p:spPr>
                    <a:xfrm flipH="1" flipV="1">
                      <a:off x="3316449" y="2765099"/>
                      <a:ext cx="676659" cy="3723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rgbClr val="FF0000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335" name="直接连接符 48"/>
                    <p:cNvCxnSpPr/>
                    <p:nvPr/>
                  </p:nvCxnSpPr>
                  <p:spPr>
                    <a:xfrm flipH="1">
                      <a:off x="3316626" y="2160123"/>
                      <a:ext cx="5587" cy="604976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rgbClr val="FF0000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336" name="直接连接符 49"/>
                    <p:cNvCxnSpPr/>
                    <p:nvPr/>
                  </p:nvCxnSpPr>
                  <p:spPr>
                    <a:xfrm flipH="1">
                      <a:off x="3996935" y="2340978"/>
                      <a:ext cx="3627" cy="426567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rgbClr val="FF0000"/>
                      </a:solidFill>
                      <a:prstDash val="solid"/>
                      <a:miter lim="800000"/>
                    </a:ln>
                    <a:effectLst/>
                  </p:spPr>
                </p:cxnSp>
                <p:sp>
                  <p:nvSpPr>
                    <p:cNvPr id="338" name="矩形 51"/>
                    <p:cNvSpPr/>
                    <p:nvPr/>
                  </p:nvSpPr>
                  <p:spPr>
                    <a:xfrm>
                      <a:off x="3803999" y="2157800"/>
                      <a:ext cx="199541" cy="164991"/>
                    </a:xfrm>
                    <a:prstGeom prst="rect">
                      <a:avLst/>
                    </a:prstGeom>
                    <a:no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non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>
                        <a:defRPr/>
                      </a:pPr>
                      <a:endParaRPr lang="en-US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cxnSp>
                  <p:nvCxnSpPr>
                    <p:cNvPr id="339" name="直接箭头连接符 52"/>
                    <p:cNvCxnSpPr/>
                    <p:nvPr/>
                  </p:nvCxnSpPr>
                  <p:spPr>
                    <a:xfrm>
                      <a:off x="4000562" y="2558438"/>
                      <a:ext cx="310896" cy="0"/>
                    </a:xfrm>
                    <a:prstGeom prst="straightConnector1">
                      <a:avLst/>
                    </a:prstGeom>
                    <a:noFill/>
                    <a:ln w="12700" cap="flat" cmpd="sng" algn="ctr">
                      <a:solidFill>
                        <a:srgbClr val="FF0000"/>
                      </a:solidFill>
                      <a:prstDash val="solid"/>
                      <a:miter lim="800000"/>
                      <a:headEnd type="none"/>
                      <a:tailEnd type="stealth" w="sm" len="sm"/>
                    </a:ln>
                    <a:effectLst/>
                  </p:spPr>
                </p:cxnSp>
                <p:cxnSp>
                  <p:nvCxnSpPr>
                    <p:cNvPr id="340" name="直接连接符 53"/>
                    <p:cNvCxnSpPr/>
                    <p:nvPr/>
                  </p:nvCxnSpPr>
                  <p:spPr>
                    <a:xfrm>
                      <a:off x="3784610" y="2162736"/>
                      <a:ext cx="0" cy="185644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rgbClr val="FF0000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341" name="直接连接符 54"/>
                    <p:cNvCxnSpPr/>
                    <p:nvPr/>
                  </p:nvCxnSpPr>
                  <p:spPr>
                    <a:xfrm flipH="1" flipV="1">
                      <a:off x="3784610" y="2348381"/>
                      <a:ext cx="211207" cy="1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rgbClr val="FF0000"/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</p:grpSp>
            <p:sp>
              <p:nvSpPr>
                <p:cNvPr id="222" name="文本框 8"/>
                <p:cNvSpPr txBox="1"/>
                <p:nvPr/>
              </p:nvSpPr>
              <p:spPr>
                <a:xfrm>
                  <a:off x="2029506" y="1617877"/>
                  <a:ext cx="234352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r>
                    <a:rPr lang="en-US" sz="11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WT</a:t>
                  </a:r>
                </a:p>
              </p:txBody>
            </p:sp>
            <p:cxnSp>
              <p:nvCxnSpPr>
                <p:cNvPr id="223" name="直接连接符 6"/>
                <p:cNvCxnSpPr/>
                <p:nvPr/>
              </p:nvCxnSpPr>
              <p:spPr>
                <a:xfrm>
                  <a:off x="1095152" y="1818315"/>
                  <a:ext cx="2103058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237" name="文本框 8"/>
                <p:cNvSpPr txBox="1"/>
                <p:nvPr/>
              </p:nvSpPr>
              <p:spPr>
                <a:xfrm>
                  <a:off x="4464823" y="1617877"/>
                  <a:ext cx="585023" cy="18063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en-US" sz="1100" dirty="0" err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RelA</a:t>
                  </a:r>
                  <a:r>
                    <a:rPr lang="en-US" sz="1100" baseline="30000" dirty="0" err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ΔMye</a:t>
                  </a:r>
                  <a:endParaRPr lang="en-US" sz="11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246" name="直接连接符 8"/>
                <p:cNvCxnSpPr/>
                <p:nvPr/>
              </p:nvCxnSpPr>
              <p:spPr>
                <a:xfrm>
                  <a:off x="3786115" y="1818315"/>
                  <a:ext cx="2103058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grpSp>
              <p:nvGrpSpPr>
                <p:cNvPr id="284" name="组合 9"/>
                <p:cNvGrpSpPr/>
                <p:nvPr/>
              </p:nvGrpSpPr>
              <p:grpSpPr>
                <a:xfrm>
                  <a:off x="763139" y="1872050"/>
                  <a:ext cx="2515155" cy="1092323"/>
                  <a:chOff x="440005" y="1887779"/>
                  <a:chExt cx="2515155" cy="1092323"/>
                </a:xfrm>
              </p:grpSpPr>
              <p:pic>
                <p:nvPicPr>
                  <p:cNvPr id="287" name="图片 12"/>
                  <p:cNvPicPr>
                    <a:picLocks noChangeAspect="1"/>
                  </p:cNvPicPr>
                  <p:nvPr/>
                </p:nvPicPr>
                <p:blipFill>
                  <a:blip r:embed="rId2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93549" y="1890498"/>
                    <a:ext cx="963168" cy="877824"/>
                  </a:xfrm>
                  <a:prstGeom prst="rect">
                    <a:avLst/>
                  </a:prstGeom>
                </p:spPr>
              </p:pic>
              <p:pic>
                <p:nvPicPr>
                  <p:cNvPr id="288" name="图片 13"/>
                  <p:cNvPicPr>
                    <a:picLocks noChangeAspect="1"/>
                  </p:cNvPicPr>
                  <p:nvPr/>
                </p:nvPicPr>
                <p:blipFill>
                  <a:blip r:embed="rId2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991992" y="1890498"/>
                    <a:ext cx="963168" cy="877824"/>
                  </a:xfrm>
                  <a:prstGeom prst="rect">
                    <a:avLst/>
                  </a:prstGeom>
                </p:spPr>
              </p:pic>
              <p:cxnSp>
                <p:nvCxnSpPr>
                  <p:cNvPr id="289" name="直接箭头连接符 14"/>
                  <p:cNvCxnSpPr/>
                  <p:nvPr/>
                </p:nvCxnSpPr>
                <p:spPr>
                  <a:xfrm flipV="1">
                    <a:off x="635650" y="2802179"/>
                    <a:ext cx="1005840" cy="2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  <p:cxnSp>
                <p:nvCxnSpPr>
                  <p:cNvPr id="290" name="直接箭头连接符 15"/>
                  <p:cNvCxnSpPr/>
                  <p:nvPr/>
                </p:nvCxnSpPr>
                <p:spPr>
                  <a:xfrm rot="16200000" flipV="1">
                    <a:off x="178872" y="2344978"/>
                    <a:ext cx="914400" cy="2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  <p:sp>
                <p:nvSpPr>
                  <p:cNvPr id="303" name="文本框 8"/>
                  <p:cNvSpPr txBox="1"/>
                  <p:nvPr/>
                </p:nvSpPr>
                <p:spPr>
                  <a:xfrm>
                    <a:off x="914287" y="2799464"/>
                    <a:ext cx="470413" cy="18063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11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CD11b</a:t>
                    </a:r>
                  </a:p>
                </p:txBody>
              </p:sp>
              <p:sp>
                <p:nvSpPr>
                  <p:cNvPr id="304" name="文本框 8"/>
                  <p:cNvSpPr txBox="1"/>
                  <p:nvPr/>
                </p:nvSpPr>
                <p:spPr>
                  <a:xfrm rot="16200000">
                    <a:off x="350712" y="2224891"/>
                    <a:ext cx="359225" cy="18063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11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Ly6G</a:t>
                    </a:r>
                  </a:p>
                </p:txBody>
              </p:sp>
              <p:sp>
                <p:nvSpPr>
                  <p:cNvPr id="305" name="文本框 8"/>
                  <p:cNvSpPr txBox="1"/>
                  <p:nvPr/>
                </p:nvSpPr>
                <p:spPr>
                  <a:xfrm>
                    <a:off x="1068907" y="1913030"/>
                    <a:ext cx="561075" cy="14779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9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Neutrophil</a:t>
                    </a:r>
                  </a:p>
                </p:txBody>
              </p:sp>
              <p:grpSp>
                <p:nvGrpSpPr>
                  <p:cNvPr id="306" name="组合 19"/>
                  <p:cNvGrpSpPr/>
                  <p:nvPr/>
                </p:nvGrpSpPr>
                <p:grpSpPr>
                  <a:xfrm>
                    <a:off x="750335" y="2082150"/>
                    <a:ext cx="684113" cy="623217"/>
                    <a:chOff x="3317412" y="1123585"/>
                    <a:chExt cx="684113" cy="623217"/>
                  </a:xfrm>
                </p:grpSpPr>
                <p:cxnSp>
                  <p:nvCxnSpPr>
                    <p:cNvPr id="319" name="直接连接符 32"/>
                    <p:cNvCxnSpPr/>
                    <p:nvPr/>
                  </p:nvCxnSpPr>
                  <p:spPr>
                    <a:xfrm flipH="1">
                      <a:off x="3317589" y="1128450"/>
                      <a:ext cx="472729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rgbClr val="FF0000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320" name="直接连接符 33"/>
                    <p:cNvCxnSpPr/>
                    <p:nvPr/>
                  </p:nvCxnSpPr>
                  <p:spPr>
                    <a:xfrm flipH="1" flipV="1">
                      <a:off x="3317412" y="1743020"/>
                      <a:ext cx="676659" cy="3782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rgbClr val="FF0000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321" name="直接连接符 34"/>
                    <p:cNvCxnSpPr/>
                    <p:nvPr/>
                  </p:nvCxnSpPr>
                  <p:spPr>
                    <a:xfrm flipH="1">
                      <a:off x="3317589" y="1128450"/>
                      <a:ext cx="5587" cy="61457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rgbClr val="FF0000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322" name="直接连接符 35"/>
                    <p:cNvCxnSpPr/>
                    <p:nvPr/>
                  </p:nvCxnSpPr>
                  <p:spPr>
                    <a:xfrm flipH="1">
                      <a:off x="3997898" y="1312173"/>
                      <a:ext cx="3627" cy="433332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rgbClr val="FF0000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323" name="直接连接符 36"/>
                    <p:cNvCxnSpPr/>
                    <p:nvPr/>
                  </p:nvCxnSpPr>
                  <p:spPr>
                    <a:xfrm>
                      <a:off x="3790318" y="1123585"/>
                      <a:ext cx="0" cy="188588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rgbClr val="FF0000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324" name="直接连接符 37"/>
                    <p:cNvCxnSpPr/>
                    <p:nvPr/>
                  </p:nvCxnSpPr>
                  <p:spPr>
                    <a:xfrm flipH="1" flipV="1">
                      <a:off x="3790318" y="1312174"/>
                      <a:ext cx="211207" cy="1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rgbClr val="FF0000"/>
                      </a:solidFill>
                      <a:prstDash val="solid"/>
                      <a:miter lim="800000"/>
                    </a:ln>
                    <a:effectLst/>
                  </p:spPr>
                </p:cxnSp>
              </p:grpSp>
              <p:sp>
                <p:nvSpPr>
                  <p:cNvPr id="308" name="矩形 21"/>
                  <p:cNvSpPr/>
                  <p:nvPr/>
                </p:nvSpPr>
                <p:spPr>
                  <a:xfrm>
                    <a:off x="1244022" y="2091624"/>
                    <a:ext cx="199541" cy="164991"/>
                  </a:xfrm>
                  <a:prstGeom prst="rect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non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309" name="直接箭头连接符 22"/>
                  <p:cNvCxnSpPr/>
                  <p:nvPr/>
                </p:nvCxnSpPr>
                <p:spPr>
                  <a:xfrm>
                    <a:off x="1440585" y="2492262"/>
                    <a:ext cx="310896" cy="0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/>
                    <a:tailEnd type="stealth" w="sm" len="sm"/>
                  </a:ln>
                  <a:effectLst/>
                </p:spPr>
              </p:cxnSp>
              <p:cxnSp>
                <p:nvCxnSpPr>
                  <p:cNvPr id="310" name="直接箭头连接符 23"/>
                  <p:cNvCxnSpPr/>
                  <p:nvPr/>
                </p:nvCxnSpPr>
                <p:spPr>
                  <a:xfrm flipV="1">
                    <a:off x="1925173" y="2802179"/>
                    <a:ext cx="1005840" cy="2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  <p:cxnSp>
                <p:nvCxnSpPr>
                  <p:cNvPr id="311" name="直接箭头连接符 24"/>
                  <p:cNvCxnSpPr/>
                  <p:nvPr/>
                </p:nvCxnSpPr>
                <p:spPr>
                  <a:xfrm rot="16200000" flipV="1">
                    <a:off x="1467974" y="2347697"/>
                    <a:ext cx="914400" cy="2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  <p:sp>
                <p:nvSpPr>
                  <p:cNvPr id="312" name="文本框 8"/>
                  <p:cNvSpPr txBox="1"/>
                  <p:nvPr/>
                </p:nvSpPr>
                <p:spPr>
                  <a:xfrm>
                    <a:off x="2240761" y="2799464"/>
                    <a:ext cx="470413" cy="18063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11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CD11b</a:t>
                    </a:r>
                  </a:p>
                </p:txBody>
              </p:sp>
              <p:sp>
                <p:nvSpPr>
                  <p:cNvPr id="313" name="文本框 8"/>
                  <p:cNvSpPr txBox="1"/>
                  <p:nvPr/>
                </p:nvSpPr>
                <p:spPr>
                  <a:xfrm rot="16200000">
                    <a:off x="1643734" y="2162929"/>
                    <a:ext cx="352383" cy="18063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11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Ly6C</a:t>
                    </a:r>
                  </a:p>
                </p:txBody>
              </p:sp>
              <p:sp>
                <p:nvSpPr>
                  <p:cNvPr id="314" name="矩形 27"/>
                  <p:cNvSpPr/>
                  <p:nvPr/>
                </p:nvSpPr>
                <p:spPr>
                  <a:xfrm>
                    <a:off x="2520145" y="2062608"/>
                    <a:ext cx="209915" cy="187526"/>
                  </a:xfrm>
                  <a:prstGeom prst="rect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non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15" name="文本框 8"/>
                  <p:cNvSpPr txBox="1"/>
                  <p:nvPr/>
                </p:nvSpPr>
                <p:spPr>
                  <a:xfrm>
                    <a:off x="2381853" y="1913030"/>
                    <a:ext cx="533705" cy="14779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9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Monocyte</a:t>
                    </a:r>
                  </a:p>
                </p:txBody>
              </p:sp>
              <p:sp>
                <p:nvSpPr>
                  <p:cNvPr id="317" name="文本框 8"/>
                  <p:cNvSpPr txBox="1"/>
                  <p:nvPr/>
                </p:nvSpPr>
                <p:spPr>
                  <a:xfrm>
                    <a:off x="2640829" y="2257012"/>
                    <a:ext cx="280537" cy="14779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9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1.4%</a:t>
                    </a:r>
                  </a:p>
                </p:txBody>
              </p:sp>
              <p:sp>
                <p:nvSpPr>
                  <p:cNvPr id="318" name="文本框 8"/>
                  <p:cNvSpPr txBox="1"/>
                  <p:nvPr/>
                </p:nvSpPr>
                <p:spPr>
                  <a:xfrm>
                    <a:off x="763996" y="1913030"/>
                    <a:ext cx="280537" cy="14779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9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3.7%</a:t>
                    </a:r>
                  </a:p>
                </p:txBody>
              </p:sp>
            </p:grpSp>
            <p:sp>
              <p:nvSpPr>
                <p:cNvPr id="285" name="文本框 8"/>
                <p:cNvSpPr txBox="1"/>
                <p:nvPr/>
              </p:nvSpPr>
              <p:spPr>
                <a:xfrm>
                  <a:off x="3779360" y="1897301"/>
                  <a:ext cx="280537" cy="14779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3.9%</a:t>
                  </a:r>
                </a:p>
              </p:txBody>
            </p:sp>
            <p:sp>
              <p:nvSpPr>
                <p:cNvPr id="286" name="文本框 8"/>
                <p:cNvSpPr txBox="1"/>
                <p:nvPr/>
              </p:nvSpPr>
              <p:spPr>
                <a:xfrm>
                  <a:off x="5660895" y="2241284"/>
                  <a:ext cx="280537" cy="14779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1.5%</a:t>
                  </a:r>
                </a:p>
              </p:txBody>
            </p:sp>
          </p:grpSp>
          <p:grpSp>
            <p:nvGrpSpPr>
              <p:cNvPr id="3" name="组合 2"/>
              <p:cNvGrpSpPr/>
              <p:nvPr/>
            </p:nvGrpSpPr>
            <p:grpSpPr>
              <a:xfrm>
                <a:off x="563541" y="261369"/>
                <a:ext cx="5374855" cy="1390643"/>
                <a:chOff x="563541" y="147069"/>
                <a:chExt cx="5374855" cy="1390643"/>
              </a:xfrm>
            </p:grpSpPr>
            <p:sp>
              <p:nvSpPr>
                <p:cNvPr id="148" name="文本框 1074"/>
                <p:cNvSpPr txBox="1">
                  <a:spLocks noChangeArrowheads="1"/>
                </p:cNvSpPr>
                <p:nvPr/>
              </p:nvSpPr>
              <p:spPr bwMode="auto">
                <a:xfrm>
                  <a:off x="563541" y="147069"/>
                  <a:ext cx="157374" cy="2627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600" b="1" dirty="0">
                      <a:latin typeface="Arial" panose="020B0604020202020204" pitchFamily="34" charset="0"/>
                    </a:rPr>
                    <a:t>A</a:t>
                  </a:r>
                </a:p>
              </p:txBody>
            </p:sp>
            <p:sp>
              <p:nvSpPr>
                <p:cNvPr id="149" name="文本框 8"/>
                <p:cNvSpPr txBox="1">
                  <a:spLocks noChangeArrowheads="1"/>
                </p:cNvSpPr>
                <p:nvPr/>
              </p:nvSpPr>
              <p:spPr bwMode="auto">
                <a:xfrm>
                  <a:off x="1936443" y="206818"/>
                  <a:ext cx="234352" cy="1806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100">
                      <a:latin typeface="Arial" panose="020B0604020202020204" pitchFamily="34" charset="0"/>
                    </a:rPr>
                    <a:t>WT</a:t>
                  </a:r>
                </a:p>
              </p:txBody>
            </p:sp>
            <p:sp>
              <p:nvSpPr>
                <p:cNvPr id="150" name="文本框 8"/>
                <p:cNvSpPr txBox="1">
                  <a:spLocks noChangeArrowheads="1"/>
                </p:cNvSpPr>
                <p:nvPr/>
              </p:nvSpPr>
              <p:spPr bwMode="auto">
                <a:xfrm>
                  <a:off x="4505902" y="206818"/>
                  <a:ext cx="585023" cy="1806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100">
                      <a:latin typeface="Arial" panose="020B0604020202020204" pitchFamily="34" charset="0"/>
                    </a:rPr>
                    <a:t>RelA</a:t>
                  </a:r>
                  <a:r>
                    <a:rPr lang="en-US" altLang="en-US" sz="1100" baseline="30000">
                      <a:latin typeface="Arial" panose="020B0604020202020204" pitchFamily="34" charset="0"/>
                    </a:rPr>
                    <a:t>ΔMye</a:t>
                  </a:r>
                  <a:endParaRPr lang="en-US" altLang="en-US" sz="1100"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151" name="直接连接符 150"/>
                <p:cNvCxnSpPr/>
                <p:nvPr/>
              </p:nvCxnSpPr>
              <p:spPr bwMode="auto">
                <a:xfrm>
                  <a:off x="1002196" y="398166"/>
                  <a:ext cx="2103438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直接连接符 151"/>
                <p:cNvCxnSpPr/>
                <p:nvPr/>
              </p:nvCxnSpPr>
              <p:spPr bwMode="auto">
                <a:xfrm>
                  <a:off x="3746646" y="398166"/>
                  <a:ext cx="2103438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3" name="Group 6"/>
                <p:cNvGrpSpPr>
                  <a:grpSpLocks/>
                </p:cNvGrpSpPr>
                <p:nvPr/>
              </p:nvGrpSpPr>
              <p:grpSpPr bwMode="auto">
                <a:xfrm>
                  <a:off x="690694" y="455704"/>
                  <a:ext cx="1287815" cy="1082008"/>
                  <a:chOff x="460203" y="487773"/>
                  <a:chExt cx="1287815" cy="1082008"/>
                </a:xfrm>
              </p:grpSpPr>
              <p:sp>
                <p:nvSpPr>
                  <p:cNvPr id="215" name="文本框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53981" y="1389143"/>
                    <a:ext cx="384884" cy="1806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1100" dirty="0">
                        <a:latin typeface="Arial" panose="020B0604020202020204" pitchFamily="34" charset="0"/>
                      </a:rPr>
                      <a:t>F4/80</a:t>
                    </a:r>
                  </a:p>
                </p:txBody>
              </p:sp>
              <p:pic>
                <p:nvPicPr>
                  <p:cNvPr id="216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27">
                    <a:grayscl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4310" t="12576" r="16524" b="25887"/>
                  <a:stretch>
                    <a:fillRect/>
                  </a:stretch>
                </p:blipFill>
                <p:spPr bwMode="auto">
                  <a:xfrm>
                    <a:off x="693856" y="487880"/>
                    <a:ext cx="958088" cy="87782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grpSp>
                <p:nvGrpSpPr>
                  <p:cNvPr id="217" name="组合 216"/>
                  <p:cNvGrpSpPr>
                    <a:grpSpLocks/>
                  </p:cNvGrpSpPr>
                  <p:nvPr/>
                </p:nvGrpSpPr>
                <p:grpSpPr bwMode="auto">
                  <a:xfrm>
                    <a:off x="997130" y="684623"/>
                    <a:ext cx="319088" cy="496887"/>
                    <a:chOff x="1467581" y="3434837"/>
                    <a:chExt cx="319088" cy="496887"/>
                  </a:xfrm>
                </p:grpSpPr>
                <p:cxnSp>
                  <p:nvCxnSpPr>
                    <p:cNvPr id="226" name="直接连接符 225"/>
                    <p:cNvCxnSpPr/>
                    <p:nvPr/>
                  </p:nvCxnSpPr>
                  <p:spPr>
                    <a:xfrm>
                      <a:off x="1467581" y="3434837"/>
                      <a:ext cx="0" cy="217487"/>
                    </a:xfrm>
                    <a:prstGeom prst="line">
                      <a:avLst/>
                    </a:prstGeom>
                    <a:ln w="95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7" name="直接连接符 226"/>
                    <p:cNvCxnSpPr/>
                    <p:nvPr/>
                  </p:nvCxnSpPr>
                  <p:spPr>
                    <a:xfrm>
                      <a:off x="1786669" y="3434837"/>
                      <a:ext cx="0" cy="496887"/>
                    </a:xfrm>
                    <a:prstGeom prst="line">
                      <a:avLst/>
                    </a:prstGeom>
                    <a:ln w="95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8" name="直接连接符 227"/>
                    <p:cNvCxnSpPr/>
                    <p:nvPr/>
                  </p:nvCxnSpPr>
                  <p:spPr>
                    <a:xfrm flipV="1">
                      <a:off x="1467581" y="3434837"/>
                      <a:ext cx="319088" cy="1587"/>
                    </a:xfrm>
                    <a:prstGeom prst="line">
                      <a:avLst/>
                    </a:prstGeom>
                    <a:ln w="95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" name="直接连接符 228"/>
                    <p:cNvCxnSpPr/>
                    <p:nvPr/>
                  </p:nvCxnSpPr>
                  <p:spPr>
                    <a:xfrm>
                      <a:off x="1531081" y="3928549"/>
                      <a:ext cx="255588" cy="3175"/>
                    </a:xfrm>
                    <a:prstGeom prst="line">
                      <a:avLst/>
                    </a:prstGeom>
                    <a:ln w="95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0" name="直接连接符 229"/>
                    <p:cNvCxnSpPr/>
                    <p:nvPr/>
                  </p:nvCxnSpPr>
                  <p:spPr>
                    <a:xfrm>
                      <a:off x="1467581" y="3647562"/>
                      <a:ext cx="63500" cy="25400"/>
                    </a:xfrm>
                    <a:prstGeom prst="line">
                      <a:avLst/>
                    </a:prstGeom>
                    <a:ln w="95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1" name="直接连接符 230"/>
                    <p:cNvCxnSpPr/>
                    <p:nvPr/>
                  </p:nvCxnSpPr>
                  <p:spPr>
                    <a:xfrm>
                      <a:off x="1531081" y="3677724"/>
                      <a:ext cx="4763" cy="254000"/>
                    </a:xfrm>
                    <a:prstGeom prst="line">
                      <a:avLst/>
                    </a:prstGeom>
                    <a:ln w="95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18" name="直接箭头连接符 217"/>
                  <p:cNvCxnSpPr/>
                  <p:nvPr/>
                </p:nvCxnSpPr>
                <p:spPr>
                  <a:xfrm>
                    <a:off x="1316218" y="922748"/>
                    <a:ext cx="431800" cy="0"/>
                  </a:xfrm>
                  <a:prstGeom prst="straightConnector1">
                    <a:avLst/>
                  </a:prstGeom>
                  <a:ln w="12700">
                    <a:solidFill>
                      <a:srgbClr val="FF0000"/>
                    </a:solidFill>
                    <a:prstDash val="solid"/>
                    <a:headEnd type="none"/>
                    <a:tailEnd type="stealth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" name="直接箭头连接符 218"/>
                  <p:cNvCxnSpPr/>
                  <p:nvPr/>
                </p:nvCxnSpPr>
                <p:spPr>
                  <a:xfrm flipV="1">
                    <a:off x="635180" y="1402173"/>
                    <a:ext cx="1006475" cy="0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" name="直接箭头连接符 220"/>
                  <p:cNvCxnSpPr/>
                  <p:nvPr/>
                </p:nvCxnSpPr>
                <p:spPr>
                  <a:xfrm rot="16200000" flipV="1">
                    <a:off x="177980" y="944973"/>
                    <a:ext cx="914400" cy="0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4" name="文本框 8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315316" y="844579"/>
                    <a:ext cx="470413" cy="1806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1100">
                        <a:latin typeface="Arial" panose="020B0604020202020204" pitchFamily="34" charset="0"/>
                      </a:rPr>
                      <a:t>CD11b</a:t>
                    </a:r>
                  </a:p>
                </p:txBody>
              </p:sp>
              <p:sp>
                <p:nvSpPr>
                  <p:cNvPr id="225" name="文本框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55841" y="513555"/>
                    <a:ext cx="246325" cy="14779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900" dirty="0">
                        <a:solidFill>
                          <a:srgbClr val="FF0000"/>
                        </a:solidFill>
                        <a:latin typeface="Arial" panose="020B0604020202020204" pitchFamily="34" charset="0"/>
                      </a:rPr>
                      <a:t>23%</a:t>
                    </a:r>
                  </a:p>
                </p:txBody>
              </p:sp>
            </p:grpSp>
            <p:grpSp>
              <p:nvGrpSpPr>
                <p:cNvPr id="154" name="Group 7"/>
                <p:cNvGrpSpPr>
                  <a:grpSpLocks/>
                </p:cNvGrpSpPr>
                <p:nvPr/>
              </p:nvGrpSpPr>
              <p:grpSpPr bwMode="auto">
                <a:xfrm>
                  <a:off x="3432032" y="451898"/>
                  <a:ext cx="1303627" cy="1085813"/>
                  <a:chOff x="3147711" y="483967"/>
                  <a:chExt cx="1303627" cy="1085813"/>
                </a:xfrm>
              </p:grpSpPr>
              <p:pic>
                <p:nvPicPr>
                  <p:cNvPr id="200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28">
                    <a:grayscl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4127" t="12273" r="16342" b="26086"/>
                  <a:stretch>
                    <a:fillRect/>
                  </a:stretch>
                </p:blipFill>
                <p:spPr bwMode="auto">
                  <a:xfrm>
                    <a:off x="3380837" y="483967"/>
                    <a:ext cx="961547" cy="87782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grpSp>
                <p:nvGrpSpPr>
                  <p:cNvPr id="201" name="组合 200"/>
                  <p:cNvGrpSpPr>
                    <a:grpSpLocks/>
                  </p:cNvGrpSpPr>
                  <p:nvPr/>
                </p:nvGrpSpPr>
                <p:grpSpPr bwMode="auto">
                  <a:xfrm>
                    <a:off x="3700450" y="662398"/>
                    <a:ext cx="320675" cy="496887"/>
                    <a:chOff x="1466320" y="3434836"/>
                    <a:chExt cx="320675" cy="496887"/>
                  </a:xfrm>
                </p:grpSpPr>
                <p:cxnSp>
                  <p:nvCxnSpPr>
                    <p:cNvPr id="209" name="直接连接符 208"/>
                    <p:cNvCxnSpPr/>
                    <p:nvPr/>
                  </p:nvCxnSpPr>
                  <p:spPr>
                    <a:xfrm>
                      <a:off x="1466320" y="3434836"/>
                      <a:ext cx="0" cy="217487"/>
                    </a:xfrm>
                    <a:prstGeom prst="line">
                      <a:avLst/>
                    </a:prstGeom>
                    <a:ln w="95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0" name="直接连接符 209"/>
                    <p:cNvCxnSpPr/>
                    <p:nvPr/>
                  </p:nvCxnSpPr>
                  <p:spPr>
                    <a:xfrm>
                      <a:off x="1786995" y="3434836"/>
                      <a:ext cx="0" cy="496887"/>
                    </a:xfrm>
                    <a:prstGeom prst="line">
                      <a:avLst/>
                    </a:prstGeom>
                    <a:ln w="95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1" name="直接连接符 210"/>
                    <p:cNvCxnSpPr/>
                    <p:nvPr/>
                  </p:nvCxnSpPr>
                  <p:spPr>
                    <a:xfrm flipV="1">
                      <a:off x="1466320" y="3434836"/>
                      <a:ext cx="320675" cy="1587"/>
                    </a:xfrm>
                    <a:prstGeom prst="line">
                      <a:avLst/>
                    </a:prstGeom>
                    <a:ln w="95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2" name="直接连接符 211"/>
                    <p:cNvCxnSpPr/>
                    <p:nvPr/>
                  </p:nvCxnSpPr>
                  <p:spPr>
                    <a:xfrm>
                      <a:off x="1531408" y="3928548"/>
                      <a:ext cx="255587" cy="3175"/>
                    </a:xfrm>
                    <a:prstGeom prst="line">
                      <a:avLst/>
                    </a:prstGeom>
                    <a:ln w="95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3" name="直接连接符 212"/>
                    <p:cNvCxnSpPr/>
                    <p:nvPr/>
                  </p:nvCxnSpPr>
                  <p:spPr>
                    <a:xfrm>
                      <a:off x="1466320" y="3647561"/>
                      <a:ext cx="65088" cy="25400"/>
                    </a:xfrm>
                    <a:prstGeom prst="line">
                      <a:avLst/>
                    </a:prstGeom>
                    <a:ln w="95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4" name="直接连接符 213"/>
                    <p:cNvCxnSpPr/>
                    <p:nvPr/>
                  </p:nvCxnSpPr>
                  <p:spPr>
                    <a:xfrm>
                      <a:off x="1531408" y="3677723"/>
                      <a:ext cx="4762" cy="254000"/>
                    </a:xfrm>
                    <a:prstGeom prst="line">
                      <a:avLst/>
                    </a:prstGeom>
                    <a:ln w="9525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02" name="直接箭头连接符 201"/>
                  <p:cNvCxnSpPr/>
                  <p:nvPr/>
                </p:nvCxnSpPr>
                <p:spPr>
                  <a:xfrm>
                    <a:off x="4021125" y="900523"/>
                    <a:ext cx="430213" cy="0"/>
                  </a:xfrm>
                  <a:prstGeom prst="straightConnector1">
                    <a:avLst/>
                  </a:prstGeom>
                  <a:ln w="12700">
                    <a:solidFill>
                      <a:srgbClr val="FF0000"/>
                    </a:solidFill>
                    <a:prstDash val="solid"/>
                    <a:headEnd type="none"/>
                    <a:tailEnd type="stealth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3" name="直接箭头连接符 202"/>
                  <p:cNvCxnSpPr/>
                  <p:nvPr/>
                </p:nvCxnSpPr>
                <p:spPr>
                  <a:xfrm flipV="1">
                    <a:off x="3327388" y="1402173"/>
                    <a:ext cx="1006475" cy="0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4" name="直接箭头连接符 203"/>
                  <p:cNvCxnSpPr/>
                  <p:nvPr/>
                </p:nvCxnSpPr>
                <p:spPr>
                  <a:xfrm rot="16200000" flipV="1">
                    <a:off x="2870188" y="944973"/>
                    <a:ext cx="914400" cy="0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5" name="文本框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29824" y="1389141"/>
                    <a:ext cx="384884" cy="1806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1100">
                        <a:latin typeface="Arial" panose="020B0604020202020204" pitchFamily="34" charset="0"/>
                      </a:rPr>
                      <a:t>F4/80</a:t>
                    </a:r>
                  </a:p>
                </p:txBody>
              </p:sp>
              <p:sp>
                <p:nvSpPr>
                  <p:cNvPr id="206" name="文本框 8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3002824" y="836129"/>
                    <a:ext cx="470413" cy="1806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1100">
                        <a:latin typeface="Arial" panose="020B0604020202020204" pitchFamily="34" charset="0"/>
                      </a:rPr>
                      <a:t>CD11b</a:t>
                    </a:r>
                  </a:p>
                </p:txBody>
              </p:sp>
              <p:sp>
                <p:nvSpPr>
                  <p:cNvPr id="207" name="文本框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48550" y="513555"/>
                    <a:ext cx="246325" cy="14779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900">
                        <a:solidFill>
                          <a:srgbClr val="FF0000"/>
                        </a:solidFill>
                        <a:latin typeface="Arial" panose="020B0604020202020204" pitchFamily="34" charset="0"/>
                      </a:rPr>
                      <a:t>16%</a:t>
                    </a:r>
                  </a:p>
                </p:txBody>
              </p:sp>
            </p:grpSp>
            <p:grpSp>
              <p:nvGrpSpPr>
                <p:cNvPr id="155" name="Group 5"/>
                <p:cNvGrpSpPr>
                  <a:grpSpLocks/>
                </p:cNvGrpSpPr>
                <p:nvPr/>
              </p:nvGrpSpPr>
              <p:grpSpPr bwMode="auto">
                <a:xfrm>
                  <a:off x="1975397" y="455704"/>
                  <a:ext cx="1202913" cy="1082007"/>
                  <a:chOff x="1744906" y="487773"/>
                  <a:chExt cx="1202913" cy="1082007"/>
                </a:xfrm>
              </p:grpSpPr>
              <p:pic>
                <p:nvPicPr>
                  <p:cNvPr id="172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29">
                    <a:grayscl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4064" t="12471" r="16588" b="26244"/>
                  <a:stretch>
                    <a:fillRect/>
                  </a:stretch>
                </p:blipFill>
                <p:spPr bwMode="auto">
                  <a:xfrm>
                    <a:off x="1983234" y="487880"/>
                    <a:ext cx="964585" cy="87782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73" name="文本框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59122" y="1138534"/>
                    <a:ext cx="567917" cy="14779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900" dirty="0">
                        <a:solidFill>
                          <a:schemeClr val="accent1"/>
                        </a:solidFill>
                        <a:latin typeface="Arial" panose="020B0604020202020204" pitchFamily="34" charset="0"/>
                      </a:rPr>
                      <a:t>Eosinophil</a:t>
                    </a:r>
                  </a:p>
                </p:txBody>
              </p:sp>
              <p:grpSp>
                <p:nvGrpSpPr>
                  <p:cNvPr id="174" name="组合 173"/>
                  <p:cNvGrpSpPr>
                    <a:grpSpLocks/>
                  </p:cNvGrpSpPr>
                  <p:nvPr/>
                </p:nvGrpSpPr>
                <p:grpSpPr bwMode="auto">
                  <a:xfrm>
                    <a:off x="2182993" y="686210"/>
                    <a:ext cx="477837" cy="460375"/>
                    <a:chOff x="1853480" y="589381"/>
                    <a:chExt cx="477837" cy="460375"/>
                  </a:xfrm>
                </p:grpSpPr>
                <p:sp>
                  <p:nvSpPr>
                    <p:cNvPr id="197" name="矩形 196"/>
                    <p:cNvSpPr/>
                    <p:nvPr/>
                  </p:nvSpPr>
                  <p:spPr>
                    <a:xfrm>
                      <a:off x="2031280" y="589381"/>
                      <a:ext cx="296862" cy="246063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none" lIns="0" tIns="0" rIns="0" bIns="0" anchor="ctr"/>
                    <a:lstStyle>
                      <a:defPPr>
                        <a:defRPr lang="en-US"/>
                      </a:defPPr>
                      <a:lvl1pPr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eaLnBrk="1" hangingPunct="1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8" name="矩形 197"/>
                    <p:cNvSpPr/>
                    <p:nvPr/>
                  </p:nvSpPr>
                  <p:spPr>
                    <a:xfrm>
                      <a:off x="1853480" y="846556"/>
                      <a:ext cx="260350" cy="203200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none" lIns="0" tIns="0" rIns="0" bIns="0" anchor="ctr"/>
                    <a:lstStyle>
                      <a:defPPr>
                        <a:defRPr lang="en-US"/>
                      </a:defPPr>
                      <a:lvl1pPr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eaLnBrk="1" hangingPunct="1">
                        <a:defRPr/>
                      </a:pPr>
                      <a:endParaRPr 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99" name="矩形 198"/>
                    <p:cNvSpPr/>
                    <p:nvPr/>
                  </p:nvSpPr>
                  <p:spPr>
                    <a:xfrm>
                      <a:off x="2120180" y="846556"/>
                      <a:ext cx="211137" cy="198438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none" lIns="0" tIns="0" rIns="0" bIns="0" anchor="ctr"/>
                    <a:lstStyle>
                      <a:defPPr>
                        <a:defRPr lang="en-US"/>
                      </a:defPPr>
                      <a:lvl1pPr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eaLnBrk="1" hangingPunct="1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176" name="文本框 8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1604296" y="857434"/>
                    <a:ext cx="461860" cy="1806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1100">
                        <a:latin typeface="Arial" panose="020B0604020202020204" pitchFamily="34" charset="0"/>
                      </a:rPr>
                      <a:t>CD11c</a:t>
                    </a:r>
                  </a:p>
                </p:txBody>
              </p:sp>
              <p:cxnSp>
                <p:nvCxnSpPr>
                  <p:cNvPr id="177" name="直接箭头连接符 176"/>
                  <p:cNvCxnSpPr/>
                  <p:nvPr/>
                </p:nvCxnSpPr>
                <p:spPr>
                  <a:xfrm flipV="1">
                    <a:off x="1925818" y="1402173"/>
                    <a:ext cx="1004887" cy="0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" name="直接箭头连接符 185"/>
                  <p:cNvCxnSpPr/>
                  <p:nvPr/>
                </p:nvCxnSpPr>
                <p:spPr>
                  <a:xfrm rot="16200000" flipV="1">
                    <a:off x="1468618" y="944973"/>
                    <a:ext cx="914400" cy="0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1" name="文本框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25413" y="1389142"/>
                    <a:ext cx="554232" cy="1806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1100" dirty="0" err="1">
                        <a:latin typeface="Arial" panose="020B0604020202020204" pitchFamily="34" charset="0"/>
                      </a:rPr>
                      <a:t>Siglec</a:t>
                    </a:r>
                    <a:r>
                      <a:rPr lang="en-US" altLang="en-US" sz="1100" dirty="0">
                        <a:latin typeface="Arial" panose="020B0604020202020204" pitchFamily="34" charset="0"/>
                      </a:rPr>
                      <a:t>-F</a:t>
                    </a:r>
                  </a:p>
                </p:txBody>
              </p:sp>
              <p:sp>
                <p:nvSpPr>
                  <p:cNvPr id="192" name="文本框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67113" y="717651"/>
                    <a:ext cx="246325" cy="14779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900" dirty="0">
                        <a:latin typeface="Arial" panose="020B0604020202020204" pitchFamily="34" charset="0"/>
                      </a:rPr>
                      <a:t>82%</a:t>
                    </a:r>
                  </a:p>
                </p:txBody>
              </p:sp>
              <p:sp>
                <p:nvSpPr>
                  <p:cNvPr id="193" name="文本框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44469" y="1138534"/>
                    <a:ext cx="246325" cy="14779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900" dirty="0">
                        <a:latin typeface="Arial" panose="020B0604020202020204" pitchFamily="34" charset="0"/>
                      </a:rPr>
                      <a:t>14%</a:t>
                    </a:r>
                  </a:p>
                </p:txBody>
              </p:sp>
              <p:sp>
                <p:nvSpPr>
                  <p:cNvPr id="194" name="文本框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66166" y="947707"/>
                    <a:ext cx="280537" cy="14779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900" dirty="0">
                        <a:solidFill>
                          <a:schemeClr val="accent1"/>
                        </a:solidFill>
                        <a:latin typeface="Arial" panose="020B0604020202020204" pitchFamily="34" charset="0"/>
                      </a:rPr>
                      <a:t>0.5%</a:t>
                    </a:r>
                  </a:p>
                </p:txBody>
              </p:sp>
              <p:sp>
                <p:nvSpPr>
                  <p:cNvPr id="195" name="文本框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16580" y="544443"/>
                    <a:ext cx="184744" cy="14779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900" dirty="0">
                        <a:latin typeface="Arial" panose="020B0604020202020204" pitchFamily="34" charset="0"/>
                      </a:rPr>
                      <a:t>AM</a:t>
                    </a:r>
                  </a:p>
                </p:txBody>
              </p:sp>
              <p:sp>
                <p:nvSpPr>
                  <p:cNvPr id="196" name="文本框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44469" y="973503"/>
                    <a:ext cx="136847" cy="14779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900" dirty="0">
                        <a:latin typeface="Arial" panose="020B0604020202020204" pitchFamily="34" charset="0"/>
                      </a:rPr>
                      <a:t>IM</a:t>
                    </a:r>
                  </a:p>
                </p:txBody>
              </p:sp>
            </p:grpSp>
            <p:grpSp>
              <p:nvGrpSpPr>
                <p:cNvPr id="156" name="Group 8"/>
                <p:cNvGrpSpPr>
                  <a:grpSpLocks/>
                </p:cNvGrpSpPr>
                <p:nvPr/>
              </p:nvGrpSpPr>
              <p:grpSpPr bwMode="auto">
                <a:xfrm>
                  <a:off x="4732046" y="455704"/>
                  <a:ext cx="1206350" cy="1082007"/>
                  <a:chOff x="4447725" y="487773"/>
                  <a:chExt cx="1206350" cy="1082007"/>
                </a:xfrm>
              </p:grpSpPr>
              <p:pic>
                <p:nvPicPr>
                  <p:cNvPr id="157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30">
                    <a:grayscl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4247" t="12451" r="16222" b="26086"/>
                  <a:stretch>
                    <a:fillRect/>
                  </a:stretch>
                </p:blipFill>
                <p:spPr bwMode="auto">
                  <a:xfrm>
                    <a:off x="4689741" y="495418"/>
                    <a:ext cx="964334" cy="87782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58" name="文本框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72969" y="1138534"/>
                    <a:ext cx="567917" cy="14779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900">
                        <a:solidFill>
                          <a:schemeClr val="accent1"/>
                        </a:solidFill>
                        <a:latin typeface="Arial" panose="020B0604020202020204" pitchFamily="34" charset="0"/>
                      </a:rPr>
                      <a:t>Eosinophil</a:t>
                    </a:r>
                  </a:p>
                </p:txBody>
              </p:sp>
              <p:grpSp>
                <p:nvGrpSpPr>
                  <p:cNvPr id="159" name="组合 158"/>
                  <p:cNvGrpSpPr>
                    <a:grpSpLocks/>
                  </p:cNvGrpSpPr>
                  <p:nvPr/>
                </p:nvGrpSpPr>
                <p:grpSpPr bwMode="auto">
                  <a:xfrm>
                    <a:off x="4892663" y="686210"/>
                    <a:ext cx="468312" cy="457200"/>
                    <a:chOff x="1872916" y="614362"/>
                    <a:chExt cx="468312" cy="457200"/>
                  </a:xfrm>
                </p:grpSpPr>
                <p:sp>
                  <p:nvSpPr>
                    <p:cNvPr id="169" name="矩形 168"/>
                    <p:cNvSpPr/>
                    <p:nvPr/>
                  </p:nvSpPr>
                  <p:spPr>
                    <a:xfrm>
                      <a:off x="2055478" y="614362"/>
                      <a:ext cx="285750" cy="246063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none" lIns="0" tIns="0" rIns="0" bIns="0" anchor="ctr"/>
                    <a:lstStyle>
                      <a:defPPr>
                        <a:defRPr lang="en-US"/>
                      </a:defPPr>
                      <a:lvl1pPr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eaLnBrk="1" hangingPunct="1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0" name="矩形 169"/>
                    <p:cNvSpPr/>
                    <p:nvPr/>
                  </p:nvSpPr>
                  <p:spPr>
                    <a:xfrm>
                      <a:off x="1872916" y="869950"/>
                      <a:ext cx="258762" cy="201612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none" lIns="0" tIns="0" rIns="0" bIns="0" anchor="ctr"/>
                    <a:lstStyle>
                      <a:defPPr>
                        <a:defRPr lang="en-US"/>
                      </a:defPPr>
                      <a:lvl1pPr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eaLnBrk="1" hangingPunct="1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1" name="矩形 170"/>
                    <p:cNvSpPr/>
                    <p:nvPr/>
                  </p:nvSpPr>
                  <p:spPr>
                    <a:xfrm>
                      <a:off x="2131678" y="869950"/>
                      <a:ext cx="209550" cy="201612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none" lIns="0" tIns="0" rIns="0" bIns="0" anchor="ctr"/>
                    <a:lstStyle>
                      <a:defPPr>
                        <a:defRPr lang="en-US"/>
                      </a:defPPr>
                      <a:lvl1pPr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eaLnBrk="1" hangingPunct="1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160" name="文本框 8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4307115" y="856957"/>
                    <a:ext cx="461860" cy="1806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1100">
                        <a:latin typeface="Arial" panose="020B0604020202020204" pitchFamily="34" charset="0"/>
                      </a:rPr>
                      <a:t>CD11c</a:t>
                    </a:r>
                  </a:p>
                </p:txBody>
              </p:sp>
              <p:cxnSp>
                <p:nvCxnSpPr>
                  <p:cNvPr id="161" name="直接箭头连接符 160"/>
                  <p:cNvCxnSpPr/>
                  <p:nvPr/>
                </p:nvCxnSpPr>
                <p:spPr>
                  <a:xfrm flipV="1">
                    <a:off x="4627550" y="1402173"/>
                    <a:ext cx="1006475" cy="0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2" name="直接箭头连接符 161"/>
                  <p:cNvCxnSpPr/>
                  <p:nvPr/>
                </p:nvCxnSpPr>
                <p:spPr>
                  <a:xfrm rot="16200000" flipV="1">
                    <a:off x="4170350" y="944973"/>
                    <a:ext cx="914400" cy="0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3" name="文本框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56808" y="1389142"/>
                    <a:ext cx="554232" cy="1806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1100">
                        <a:latin typeface="Arial" panose="020B0604020202020204" pitchFamily="34" charset="0"/>
                      </a:rPr>
                      <a:t>Siglec-F</a:t>
                    </a:r>
                  </a:p>
                </p:txBody>
              </p:sp>
              <p:sp>
                <p:nvSpPr>
                  <p:cNvPr id="164" name="文本框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369990" y="689076"/>
                    <a:ext cx="246325" cy="14779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900">
                        <a:latin typeface="Arial" panose="020B0604020202020204" pitchFamily="34" charset="0"/>
                      </a:rPr>
                      <a:t>86%</a:t>
                    </a:r>
                  </a:p>
                </p:txBody>
              </p:sp>
              <p:sp>
                <p:nvSpPr>
                  <p:cNvPr id="165" name="文本框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51094" y="1138534"/>
                    <a:ext cx="177901" cy="14779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900">
                        <a:latin typeface="Arial" panose="020B0604020202020204" pitchFamily="34" charset="0"/>
                      </a:rPr>
                      <a:t>9%</a:t>
                    </a:r>
                  </a:p>
                </p:txBody>
              </p:sp>
              <p:sp>
                <p:nvSpPr>
                  <p:cNvPr id="166" name="文本框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366911" y="947707"/>
                    <a:ext cx="280537" cy="14779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900">
                        <a:solidFill>
                          <a:schemeClr val="accent1"/>
                        </a:solidFill>
                        <a:latin typeface="Arial" panose="020B0604020202020204" pitchFamily="34" charset="0"/>
                      </a:rPr>
                      <a:t>2.4%</a:t>
                    </a:r>
                  </a:p>
                </p:txBody>
              </p:sp>
              <p:sp>
                <p:nvSpPr>
                  <p:cNvPr id="167" name="文本框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21680" y="544443"/>
                    <a:ext cx="184744" cy="14779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900">
                        <a:latin typeface="Arial" panose="020B0604020202020204" pitchFamily="34" charset="0"/>
                      </a:rPr>
                      <a:t>AM</a:t>
                    </a:r>
                  </a:p>
                </p:txBody>
              </p:sp>
              <p:sp>
                <p:nvSpPr>
                  <p:cNvPr id="168" name="文本框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51094" y="973504"/>
                    <a:ext cx="136847" cy="14779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sz="900" dirty="0">
                        <a:latin typeface="Arial" panose="020B0604020202020204" pitchFamily="34" charset="0"/>
                      </a:rPr>
                      <a:t>IM</a:t>
                    </a: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570665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156837"/>
              </p:ext>
            </p:extLst>
          </p:nvPr>
        </p:nvGraphicFramePr>
        <p:xfrm>
          <a:off x="572212" y="1463266"/>
          <a:ext cx="6642553" cy="10544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37869"/>
                <a:gridCol w="2526172"/>
                <a:gridCol w="2378512"/>
              </a:tblGrid>
              <a:tr h="277256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Forward primer (5’-3’)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Reverse primer (5’-3’)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IL-10 (-95/+37)</a:t>
                      </a:r>
                      <a:endParaRPr lang="en-US" sz="11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TAGAAGAGGGAGGAGGAGCC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TGTGGCTTTGGTAGTGCAAG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B7H4</a:t>
                      </a:r>
                      <a:r>
                        <a:rPr lang="en-US" sz="1100" b="0" i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0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(-11939/-11752)</a:t>
                      </a:r>
                      <a:endParaRPr lang="en-US" sz="11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TTCCCAACCCCAAGGATTGTT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CAGATGGGTGACTGAGGACAC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B7H4</a:t>
                      </a:r>
                      <a:r>
                        <a:rPr lang="en-US" sz="1100" b="0" i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0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(+52/+243)</a:t>
                      </a:r>
                      <a:endParaRPr lang="en-US" sz="11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AAAATCTGGCCCCACACACA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CAGCCCACAGGTTCTTAGCA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1934902" y="1163240"/>
            <a:ext cx="395894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Supplementary Table S3</a:t>
            </a:r>
            <a:r>
              <a:rPr lang="en-US" sz="1100" b="1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. </a:t>
            </a:r>
            <a:r>
              <a:rPr lang="en-US" sz="11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Primers Used for </a:t>
            </a:r>
            <a:r>
              <a:rPr lang="en-US" sz="1100" b="1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ChIP</a:t>
            </a:r>
            <a:r>
              <a:rPr lang="en-US" sz="11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Assays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19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1469838" y="2692249"/>
            <a:ext cx="4832729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Fig. S2. </a:t>
            </a:r>
            <a:r>
              <a:rPr lang="en-US" sz="1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FACS gating strategy for apoptotic lung macrophages from urethane-treated WT,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RelA</a:t>
            </a:r>
            <a:r>
              <a:rPr lang="en-US" sz="11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ΔMye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RelA</a:t>
            </a:r>
            <a:r>
              <a:rPr lang="en-US" sz="11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ΔMye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/CD8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KO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KO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mice. Cells are stained by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Annexin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V and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F4/80 antibodies.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F4/80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cells are gated to analyze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Annexin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V staining.  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Annexin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V-positive cells are apoptotic macrophages.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100" baseline="30000" dirty="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563611" y="917778"/>
            <a:ext cx="4517547" cy="1612326"/>
            <a:chOff x="1138211" y="265974"/>
            <a:chExt cx="4517547" cy="1612326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28" t="12561" r="16425" b="25952"/>
            <a:stretch/>
          </p:blipFill>
          <p:spPr bwMode="auto">
            <a:xfrm>
              <a:off x="1451554" y="694169"/>
              <a:ext cx="962775" cy="8778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89" t="12231" r="16424" b="26283"/>
            <a:stretch/>
          </p:blipFill>
          <p:spPr bwMode="auto">
            <a:xfrm>
              <a:off x="2503300" y="694169"/>
              <a:ext cx="967494" cy="8778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28" t="12562" r="16425" b="25620"/>
            <a:stretch/>
          </p:blipFill>
          <p:spPr bwMode="auto">
            <a:xfrm>
              <a:off x="3559765" y="694169"/>
              <a:ext cx="957626" cy="8778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/>
            <p:cNvPicPr>
              <a:picLocks noChangeAspect="1" noChangeArrowheads="1"/>
            </p:cNvPicPr>
            <p:nvPr/>
          </p:nvPicPr>
          <p:blipFill rotWithShape="1"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68" t="12314" r="16085" b="26198"/>
            <a:stretch/>
          </p:blipFill>
          <p:spPr bwMode="auto">
            <a:xfrm>
              <a:off x="4606362" y="694169"/>
              <a:ext cx="962775" cy="8778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直接箭头连接符 6"/>
            <p:cNvCxnSpPr/>
            <p:nvPr/>
          </p:nvCxnSpPr>
          <p:spPr>
            <a:xfrm>
              <a:off x="1368806" y="1645375"/>
              <a:ext cx="4146826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6"/>
            <p:cNvSpPr txBox="1"/>
            <p:nvPr/>
          </p:nvSpPr>
          <p:spPr>
            <a:xfrm>
              <a:off x="3146830" y="1616690"/>
              <a:ext cx="9201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Annexin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 V</a:t>
              </a:r>
            </a:p>
          </p:txBody>
        </p:sp>
        <p:sp>
          <p:nvSpPr>
            <p:cNvPr id="9" name="文本框 7"/>
            <p:cNvSpPr txBox="1"/>
            <p:nvPr/>
          </p:nvSpPr>
          <p:spPr>
            <a:xfrm rot="16200000">
              <a:off x="754176" y="1012986"/>
              <a:ext cx="10296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Count</a:t>
              </a:r>
            </a:p>
          </p:txBody>
        </p:sp>
        <p:cxnSp>
          <p:nvCxnSpPr>
            <p:cNvPr id="10" name="直接箭头连接符 9"/>
            <p:cNvCxnSpPr/>
            <p:nvPr/>
          </p:nvCxnSpPr>
          <p:spPr>
            <a:xfrm flipV="1">
              <a:off x="1368806" y="703543"/>
              <a:ext cx="0" cy="94183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0"/>
            <p:cNvSpPr txBox="1"/>
            <p:nvPr/>
          </p:nvSpPr>
          <p:spPr>
            <a:xfrm>
              <a:off x="1637666" y="482944"/>
              <a:ext cx="5905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</a:p>
          </p:txBody>
        </p:sp>
        <p:sp>
          <p:nvSpPr>
            <p:cNvPr id="13" name="文本框 11"/>
            <p:cNvSpPr txBox="1"/>
            <p:nvPr/>
          </p:nvSpPr>
          <p:spPr>
            <a:xfrm>
              <a:off x="2852735" y="265974"/>
              <a:ext cx="12997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F4/80 </a:t>
              </a:r>
              <a:r>
                <a:rPr lang="en-US" altLang="zh-CN" sz="11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gate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 flipV="1">
              <a:off x="1704868" y="509063"/>
              <a:ext cx="36576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3"/>
            <p:cNvSpPr txBox="1"/>
            <p:nvPr/>
          </p:nvSpPr>
          <p:spPr>
            <a:xfrm>
              <a:off x="3438002" y="482944"/>
              <a:ext cx="12140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RelA</a:t>
              </a:r>
              <a:r>
                <a:rPr lang="en-US" sz="1100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ΔMye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/CD8</a:t>
              </a:r>
              <a:r>
                <a:rPr lang="en-US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KO</a:t>
              </a:r>
            </a:p>
          </p:txBody>
        </p:sp>
        <p:sp>
          <p:nvSpPr>
            <p:cNvPr id="16" name="文本框 14"/>
            <p:cNvSpPr txBox="1"/>
            <p:nvPr/>
          </p:nvSpPr>
          <p:spPr>
            <a:xfrm>
              <a:off x="4770405" y="482944"/>
              <a:ext cx="63468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CD8</a:t>
              </a:r>
              <a:r>
                <a:rPr lang="en-US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KO</a:t>
              </a:r>
            </a:p>
          </p:txBody>
        </p:sp>
        <p:sp>
          <p:nvSpPr>
            <p:cNvPr id="17" name="文本框 15"/>
            <p:cNvSpPr txBox="1"/>
            <p:nvPr/>
          </p:nvSpPr>
          <p:spPr>
            <a:xfrm>
              <a:off x="2071381" y="661703"/>
              <a:ext cx="43650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33</a:t>
              </a:r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文本框 16"/>
            <p:cNvSpPr txBox="1"/>
            <p:nvPr/>
          </p:nvSpPr>
          <p:spPr>
            <a:xfrm>
              <a:off x="4178257" y="661703"/>
              <a:ext cx="43650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文本框 17"/>
            <p:cNvSpPr txBox="1"/>
            <p:nvPr/>
          </p:nvSpPr>
          <p:spPr>
            <a:xfrm>
              <a:off x="5219254" y="661703"/>
              <a:ext cx="43650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文本框 18"/>
            <p:cNvSpPr txBox="1"/>
            <p:nvPr/>
          </p:nvSpPr>
          <p:spPr>
            <a:xfrm>
              <a:off x="3122426" y="661703"/>
              <a:ext cx="43650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47%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文本框 15"/>
            <p:cNvSpPr txBox="1"/>
            <p:nvPr/>
          </p:nvSpPr>
          <p:spPr>
            <a:xfrm>
              <a:off x="2609331" y="482944"/>
              <a:ext cx="7554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RelA</a:t>
              </a:r>
              <a:r>
                <a:rPr lang="en-US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ΔMye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0531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矩形 86"/>
          <p:cNvSpPr/>
          <p:nvPr/>
        </p:nvSpPr>
        <p:spPr>
          <a:xfrm>
            <a:off x="914400" y="6224031"/>
            <a:ext cx="5943600" cy="118494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/>
            <a:r>
              <a:rPr lang="en-US" sz="11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Fig. S3.  </a:t>
            </a:r>
            <a:r>
              <a:rPr lang="en-US" sz="1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FACS gating strategy for activated CD8</a:t>
            </a:r>
            <a:r>
              <a:rPr lang="en-US" sz="1100" baseline="30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T cells co-cultured </a:t>
            </a:r>
            <a:r>
              <a:rPr lang="en-US" sz="1100" dirty="0" smtClean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with 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macrophages as well as for </a:t>
            </a:r>
            <a:r>
              <a:rPr lang="en-US" sz="1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apoptotic WT and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RelA</a:t>
            </a:r>
            <a:r>
              <a:rPr lang="en-US" sz="11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KO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macrophages cultured alone or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co-cultured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with lung tumor antigen-specific activated T cells.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100" dirty="0" smtClea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)</a:t>
            </a:r>
            <a:r>
              <a:rPr lang="en-US" sz="1100" dirty="0" smtClea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FACS gating strategy for </a:t>
            </a:r>
            <a:r>
              <a:rPr lang="en-US" sz="1100" dirty="0" err="1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Granzyme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B</a:t>
            </a:r>
            <a:r>
              <a:rPr lang="en-US" sz="1100" baseline="300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+ 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or </a:t>
            </a:r>
            <a:r>
              <a:rPr lang="en-US" sz="1100" dirty="0" err="1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IFN</a:t>
            </a:r>
            <a:r>
              <a:rPr lang="en-US" sz="1100" dirty="0" err="1">
                <a:solidFill>
                  <a:prstClr val="black"/>
                </a:solidFill>
                <a:latin typeface="Symbol" panose="05050102010706020507" pitchFamily="18" charset="2"/>
                <a:ea typeface="宋体" panose="02010600030101010101" pitchFamily="2" charset="-122"/>
                <a:cs typeface="Arial" panose="020B0604020202020204" pitchFamily="34" charset="0"/>
              </a:rPr>
              <a:t>g</a:t>
            </a:r>
            <a:r>
              <a:rPr lang="en-US" sz="1100" baseline="300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+ 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CD8</a:t>
            </a:r>
            <a:r>
              <a:rPr lang="en-US" sz="1100" baseline="300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+ 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 cells in T cells cultured alone, or co-cultured with WT macrophages (</a:t>
            </a:r>
            <a:r>
              <a:rPr lang="en-US" sz="1100" dirty="0" err="1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</a:t>
            </a:r>
            <a:r>
              <a:rPr lang="en-US" sz="1100" dirty="0" err="1">
                <a:solidFill>
                  <a:prstClr val="black"/>
                </a:solidFill>
                <a:latin typeface="Symbol" panose="05050102010706020507" pitchFamily="18" charset="2"/>
                <a:ea typeface="宋体" panose="02010600030101010101" pitchFamily="2" charset="-122"/>
                <a:cs typeface="Arial" panose="020B0604020202020204" pitchFamily="34" charset="0"/>
              </a:rPr>
              <a:t>j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) or tumor antigen-pulsed WT macrophages (Ag-</a:t>
            </a:r>
            <a:r>
              <a:rPr lang="en-US" sz="1100" dirty="0" err="1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</a:t>
            </a:r>
            <a:r>
              <a:rPr lang="en-US" sz="1100" dirty="0" err="1">
                <a:solidFill>
                  <a:prstClr val="black"/>
                </a:solidFill>
                <a:latin typeface="Symbol" panose="05050102010706020507" pitchFamily="18" charset="2"/>
                <a:ea typeface="宋体" panose="02010600030101010101" pitchFamily="2" charset="-122"/>
                <a:cs typeface="Arial" panose="020B0604020202020204" pitchFamily="34" charset="0"/>
              </a:rPr>
              <a:t>j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). </a:t>
            </a:r>
            <a:r>
              <a:rPr lang="en-US" sz="1100" dirty="0" smtClea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(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FACS gating strategy for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Annexin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V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F4/80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cells in </a:t>
            </a:r>
            <a:r>
              <a:rPr lang="en-US" sz="11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 indicated 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macrophages cultured alone or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co-cultured with tumor antigen-specific activated T cells. </a:t>
            </a:r>
            <a:endParaRPr lang="en-US" sz="1100" baseline="30000" dirty="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00068" y="1021237"/>
            <a:ext cx="5949756" cy="4916116"/>
            <a:chOff x="442868" y="672667"/>
            <a:chExt cx="5949756" cy="4916116"/>
          </a:xfrm>
        </p:grpSpPr>
        <p:grpSp>
          <p:nvGrpSpPr>
            <p:cNvPr id="4" name="Group 3"/>
            <p:cNvGrpSpPr/>
            <p:nvPr/>
          </p:nvGrpSpPr>
          <p:grpSpPr>
            <a:xfrm>
              <a:off x="446599" y="672667"/>
              <a:ext cx="5944338" cy="1509671"/>
              <a:chOff x="423739" y="672667"/>
              <a:chExt cx="5944338" cy="1509671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447851" y="672667"/>
                <a:ext cx="147476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</p:txBody>
          </p:sp>
          <p:pic>
            <p:nvPicPr>
              <p:cNvPr id="23" name="Picture 3"/>
              <p:cNvPicPr>
                <a:picLocks noChangeAspect="1" noChangeArrowheads="1"/>
              </p:cNvPicPr>
              <p:nvPr/>
            </p:nvPicPr>
            <p:blipFill rotWithShape="1">
              <a:blip r:embed="rId2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319" t="12397" r="15745" b="25619"/>
              <a:stretch/>
            </p:blipFill>
            <p:spPr bwMode="auto">
              <a:xfrm>
                <a:off x="2498258" y="1128503"/>
                <a:ext cx="891974" cy="82590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3"/>
              <p:cNvPicPr>
                <a:picLocks noChangeAspect="1" noChangeArrowheads="1"/>
              </p:cNvPicPr>
              <p:nvPr/>
            </p:nvPicPr>
            <p:blipFill rotWithShape="1">
              <a:blip r:embed="rId3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298" t="12396" r="16767" b="25620"/>
              <a:stretch/>
            </p:blipFill>
            <p:spPr bwMode="auto">
              <a:xfrm>
                <a:off x="1573084" y="1128503"/>
                <a:ext cx="891974" cy="82590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Picture 3"/>
              <p:cNvPicPr>
                <a:picLocks noChangeAspect="1" noChangeArrowheads="1"/>
              </p:cNvPicPr>
              <p:nvPr/>
            </p:nvPicPr>
            <p:blipFill rotWithShape="1">
              <a:blip r:embed="rId4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320" t="12397" r="15745" b="25619"/>
              <a:stretch/>
            </p:blipFill>
            <p:spPr bwMode="auto">
              <a:xfrm>
                <a:off x="663150" y="1128503"/>
                <a:ext cx="891974" cy="82590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6" name="文本框 25"/>
              <p:cNvSpPr txBox="1"/>
              <p:nvPr/>
            </p:nvSpPr>
            <p:spPr>
              <a:xfrm>
                <a:off x="3115051" y="2013061"/>
                <a:ext cx="283732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CD8</a:t>
                </a: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 rot="16200000">
                <a:off x="117245" y="1489181"/>
                <a:ext cx="782265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Granzyme</a:t>
                </a:r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 B</a:t>
                </a:r>
              </a:p>
            </p:txBody>
          </p:sp>
          <p:cxnSp>
            <p:nvCxnSpPr>
              <p:cNvPr id="28" name="直接箭头连接符 27"/>
              <p:cNvCxnSpPr/>
              <p:nvPr/>
            </p:nvCxnSpPr>
            <p:spPr>
              <a:xfrm>
                <a:off x="603968" y="1996208"/>
                <a:ext cx="5764109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箭头连接符 28"/>
              <p:cNvCxnSpPr/>
              <p:nvPr/>
            </p:nvCxnSpPr>
            <p:spPr>
              <a:xfrm flipV="1">
                <a:off x="603968" y="1153100"/>
                <a:ext cx="0" cy="84310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文本框 29"/>
              <p:cNvSpPr txBox="1"/>
              <p:nvPr/>
            </p:nvSpPr>
            <p:spPr>
              <a:xfrm>
                <a:off x="3111532" y="728314"/>
                <a:ext cx="596317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CD8 gate</a:t>
                </a:r>
              </a:p>
            </p:txBody>
          </p:sp>
          <p:cxnSp>
            <p:nvCxnSpPr>
              <p:cNvPr id="31" name="直接连接符 30"/>
              <p:cNvCxnSpPr/>
              <p:nvPr/>
            </p:nvCxnSpPr>
            <p:spPr>
              <a:xfrm flipV="1">
                <a:off x="645181" y="905422"/>
                <a:ext cx="570585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文本框 31"/>
              <p:cNvSpPr txBox="1"/>
              <p:nvPr/>
            </p:nvSpPr>
            <p:spPr>
              <a:xfrm>
                <a:off x="740039" y="941903"/>
                <a:ext cx="722954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T cell alone</a:t>
                </a: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1641941" y="941903"/>
                <a:ext cx="698909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T cell + </a:t>
                </a:r>
                <a:r>
                  <a:rPr lang="en-US" altLang="en-US" sz="1100" dirty="0" err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altLang="en-US" sz="1100" dirty="0" err="1">
                    <a:solidFill>
                      <a:srgbClr val="000000"/>
                    </a:solidFill>
                    <a:latin typeface="Symbol" panose="05050102010706020507" pitchFamily="18" charset="2"/>
                  </a:rPr>
                  <a:t>j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2471206" y="941903"/>
                <a:ext cx="918521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T cell + Ag-</a:t>
                </a:r>
                <a:r>
                  <a:rPr lang="en-US" altLang="en-US" sz="1100" dirty="0" err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altLang="en-US" sz="1100" dirty="0" err="1">
                    <a:solidFill>
                      <a:srgbClr val="000000"/>
                    </a:solidFill>
                    <a:latin typeface="Symbol" panose="05050102010706020507" pitchFamily="18" charset="2"/>
                  </a:rPr>
                  <a:t>j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1329674" y="1146111"/>
                <a:ext cx="166712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0%</a:t>
                </a: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3106573" y="1146111"/>
                <a:ext cx="230832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59%</a:t>
                </a: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2159336" y="1146111"/>
                <a:ext cx="262892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0.5%</a:t>
                </a:r>
              </a:p>
            </p:txBody>
          </p:sp>
          <p:pic>
            <p:nvPicPr>
              <p:cNvPr id="20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319" t="12396" r="15745" b="25620"/>
              <a:stretch/>
            </p:blipFill>
            <p:spPr bwMode="auto">
              <a:xfrm>
                <a:off x="5463640" y="1128503"/>
                <a:ext cx="891974" cy="82590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Picture 3"/>
              <p:cNvPicPr>
                <a:picLocks noChangeAspect="1" noChangeArrowheads="1"/>
              </p:cNvPicPr>
              <p:nvPr/>
            </p:nvPicPr>
            <p:blipFill rotWithShape="1">
              <a:blip r:embed="rId6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319" t="12397" r="15745" b="25619"/>
              <a:stretch/>
            </p:blipFill>
            <p:spPr bwMode="auto">
              <a:xfrm>
                <a:off x="4547428" y="1128503"/>
                <a:ext cx="891974" cy="82590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Picture 3"/>
              <p:cNvPicPr>
                <a:picLocks noChangeAspect="1" noChangeArrowheads="1"/>
              </p:cNvPicPr>
              <p:nvPr/>
            </p:nvPicPr>
            <p:blipFill rotWithShape="1">
              <a:blip r:embed="rId7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319" t="12397" r="15745" b="25619"/>
              <a:stretch/>
            </p:blipFill>
            <p:spPr bwMode="auto">
              <a:xfrm>
                <a:off x="3631215" y="1128503"/>
                <a:ext cx="891974" cy="82590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文本框 6"/>
              <p:cNvSpPr txBox="1"/>
              <p:nvPr/>
            </p:nvSpPr>
            <p:spPr>
              <a:xfrm rot="16200000">
                <a:off x="3341395" y="1474902"/>
                <a:ext cx="285335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sz="11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IFN</a:t>
                </a:r>
                <a:r>
                  <a:rPr lang="en-US" sz="1100" dirty="0" err="1">
                    <a:latin typeface="Symbol" panose="05050102010706020507" pitchFamily="18" charset="2"/>
                    <a:cs typeface="Arial" panose="020B0604020202020204" pitchFamily="34" charset="0"/>
                  </a:rPr>
                  <a:t>g</a:t>
                </a:r>
                <a:endParaRPr lang="en-US" sz="1100" dirty="0">
                  <a:latin typeface="Symbol" panose="05050102010706020507" pitchFamily="18" charset="2"/>
                  <a:cs typeface="Arial" panose="020B0604020202020204" pitchFamily="34" charset="0"/>
                </a:endParaRPr>
              </a:p>
            </p:txBody>
          </p:sp>
          <p:cxnSp>
            <p:nvCxnSpPr>
              <p:cNvPr id="9" name="直接箭头连接符 8"/>
              <p:cNvCxnSpPr/>
              <p:nvPr/>
            </p:nvCxnSpPr>
            <p:spPr>
              <a:xfrm flipV="1">
                <a:off x="3579653" y="1154961"/>
                <a:ext cx="0" cy="84310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文本框 11"/>
              <p:cNvSpPr txBox="1"/>
              <p:nvPr/>
            </p:nvSpPr>
            <p:spPr>
              <a:xfrm>
                <a:off x="3683302" y="941903"/>
                <a:ext cx="722954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T cell alone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4579800" y="941903"/>
                <a:ext cx="698909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T cell + </a:t>
                </a:r>
                <a:r>
                  <a:rPr lang="en-US" altLang="en-US" sz="1100" dirty="0" err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altLang="en-US" sz="1100" dirty="0" err="1">
                    <a:solidFill>
                      <a:srgbClr val="000000"/>
                    </a:solidFill>
                    <a:latin typeface="Symbol" panose="05050102010706020507" pitchFamily="18" charset="2"/>
                  </a:rPr>
                  <a:t>j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5425372" y="941903"/>
                <a:ext cx="918521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T cell + Ag-</a:t>
                </a:r>
                <a:r>
                  <a:rPr lang="en-US" altLang="en-US" sz="1100" dirty="0" err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altLang="en-US" sz="1100" dirty="0" err="1">
                    <a:solidFill>
                      <a:srgbClr val="000000"/>
                    </a:solidFill>
                    <a:latin typeface="Symbol" panose="05050102010706020507" pitchFamily="18" charset="2"/>
                  </a:rPr>
                  <a:t>j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4214728" y="1146111"/>
                <a:ext cx="262892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0.3%</a:t>
                </a: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6071955" y="1146111"/>
                <a:ext cx="230832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42%</a:t>
                </a: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5124717" y="1146111"/>
                <a:ext cx="262892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0.4%</a:t>
                </a: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42868" y="2427223"/>
              <a:ext cx="5949756" cy="3161560"/>
              <a:chOff x="420008" y="2427223"/>
              <a:chExt cx="5949756" cy="3161560"/>
            </a:xfrm>
          </p:grpSpPr>
          <p:pic>
            <p:nvPicPr>
              <p:cNvPr id="47" name="图片 70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87868" y="2934551"/>
                <a:ext cx="911934" cy="825902"/>
              </a:xfrm>
              <a:prstGeom prst="rect">
                <a:avLst/>
              </a:prstGeom>
            </p:spPr>
          </p:pic>
          <p:pic>
            <p:nvPicPr>
              <p:cNvPr id="48" name="图片 71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1823" y="2934551"/>
                <a:ext cx="911934" cy="825902"/>
              </a:xfrm>
              <a:prstGeom prst="rect">
                <a:avLst/>
              </a:prstGeom>
            </p:spPr>
          </p:pic>
          <p:pic>
            <p:nvPicPr>
              <p:cNvPr id="49" name="图片 72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7667" y="2934551"/>
                <a:ext cx="906198" cy="825902"/>
              </a:xfrm>
              <a:prstGeom prst="rect">
                <a:avLst/>
              </a:prstGeom>
            </p:spPr>
          </p:pic>
          <p:pic>
            <p:nvPicPr>
              <p:cNvPr id="50" name="图片 73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42025" y="2934551"/>
                <a:ext cx="911934" cy="825902"/>
              </a:xfrm>
              <a:prstGeom prst="rect">
                <a:avLst/>
              </a:prstGeom>
            </p:spPr>
          </p:pic>
          <p:sp>
            <p:nvSpPr>
              <p:cNvPr id="51" name="文本框 74"/>
              <p:cNvSpPr txBox="1"/>
              <p:nvPr/>
            </p:nvSpPr>
            <p:spPr>
              <a:xfrm>
                <a:off x="2235312" y="2945775"/>
                <a:ext cx="230832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  <a:r>
                  <a:rPr lang="en-US" altLang="zh-CN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en-US" sz="9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文本框 75"/>
              <p:cNvSpPr txBox="1"/>
              <p:nvPr/>
            </p:nvSpPr>
            <p:spPr>
              <a:xfrm>
                <a:off x="1299582" y="2945775"/>
                <a:ext cx="230832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23</a:t>
                </a:r>
                <a:r>
                  <a:rPr lang="en-US" altLang="zh-CN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en-US" sz="9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3" name="直接箭头连接符 76"/>
              <p:cNvCxnSpPr/>
              <p:nvPr/>
            </p:nvCxnSpPr>
            <p:spPr>
              <a:xfrm>
                <a:off x="598536" y="3815269"/>
                <a:ext cx="3901548" cy="0"/>
              </a:xfrm>
              <a:prstGeom prst="straightConnector1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54" name="文本框 77"/>
              <p:cNvSpPr txBox="1"/>
              <p:nvPr/>
            </p:nvSpPr>
            <p:spPr>
              <a:xfrm>
                <a:off x="2270197" y="3811141"/>
                <a:ext cx="644406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defRPr/>
                </a:pPr>
                <a:r>
                  <a:rPr lang="en-US" sz="1100" kern="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Annexin</a:t>
                </a:r>
                <a:r>
                  <a:rPr lang="en-US" sz="11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V</a:t>
                </a:r>
              </a:p>
            </p:txBody>
          </p:sp>
          <p:sp>
            <p:nvSpPr>
              <p:cNvPr id="55" name="文本框 78"/>
              <p:cNvSpPr txBox="1"/>
              <p:nvPr/>
            </p:nvSpPr>
            <p:spPr>
              <a:xfrm rot="16200000">
                <a:off x="316294" y="3258714"/>
                <a:ext cx="376705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Count</a:t>
                </a:r>
              </a:p>
            </p:txBody>
          </p:sp>
          <p:cxnSp>
            <p:nvCxnSpPr>
              <p:cNvPr id="56" name="直接箭头连接符 79"/>
              <p:cNvCxnSpPr/>
              <p:nvPr/>
            </p:nvCxnSpPr>
            <p:spPr>
              <a:xfrm flipV="1">
                <a:off x="598536" y="2929145"/>
                <a:ext cx="0" cy="886125"/>
              </a:xfrm>
              <a:prstGeom prst="straightConnector1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57" name="文本框 80"/>
              <p:cNvSpPr txBox="1"/>
              <p:nvPr/>
            </p:nvSpPr>
            <p:spPr>
              <a:xfrm>
                <a:off x="1863403" y="2765512"/>
                <a:ext cx="444031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RelA</a:t>
                </a:r>
                <a:r>
                  <a:rPr lang="en-US" sz="1100" kern="0" baseline="3000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KO</a:t>
                </a:r>
                <a:endParaRPr lang="en-US" sz="11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文本框 81"/>
              <p:cNvSpPr txBox="1"/>
              <p:nvPr/>
            </p:nvSpPr>
            <p:spPr>
              <a:xfrm>
                <a:off x="1017984" y="2765512"/>
                <a:ext cx="219612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sp>
            <p:nvSpPr>
              <p:cNvPr id="59" name="文本框 82"/>
              <p:cNvSpPr txBox="1"/>
              <p:nvPr/>
            </p:nvSpPr>
            <p:spPr>
              <a:xfrm>
                <a:off x="3373341" y="2538201"/>
                <a:ext cx="421589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altLang="en-US" sz="1100" kern="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Ag-</a:t>
                </a:r>
                <a:r>
                  <a:rPr lang="en-US" altLang="en-US" sz="1100" kern="0" dirty="0" err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altLang="en-US" sz="1100" kern="0" dirty="0" err="1">
                    <a:solidFill>
                      <a:srgbClr val="000000"/>
                    </a:solidFill>
                    <a:latin typeface="Symbol" panose="05050102010706020507" pitchFamily="18" charset="2"/>
                  </a:rPr>
                  <a:t>j</a:t>
                </a:r>
                <a:endParaRPr lang="en-US" sz="11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0" name="直接连接符 83"/>
              <p:cNvCxnSpPr/>
              <p:nvPr/>
            </p:nvCxnSpPr>
            <p:spPr>
              <a:xfrm flipV="1">
                <a:off x="2758420" y="2753125"/>
                <a:ext cx="1637872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1" name="文本框 84"/>
              <p:cNvSpPr txBox="1"/>
              <p:nvPr/>
            </p:nvSpPr>
            <p:spPr>
              <a:xfrm>
                <a:off x="3821820" y="2765512"/>
                <a:ext cx="444031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RelA</a:t>
                </a:r>
                <a:r>
                  <a:rPr lang="en-US" sz="1100" kern="0" baseline="3000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KO</a:t>
                </a:r>
                <a:endParaRPr lang="en-US" sz="11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文本框 85"/>
              <p:cNvSpPr txBox="1"/>
              <p:nvPr/>
            </p:nvSpPr>
            <p:spPr>
              <a:xfrm>
                <a:off x="2990362" y="2765512"/>
                <a:ext cx="219612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sp>
            <p:nvSpPr>
              <p:cNvPr id="63" name="文本框 86"/>
              <p:cNvSpPr txBox="1"/>
              <p:nvPr/>
            </p:nvSpPr>
            <p:spPr>
              <a:xfrm>
                <a:off x="1537348" y="2538201"/>
                <a:ext cx="201978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en-US" sz="1100" kern="0" dirty="0" err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altLang="en-US" sz="1100" kern="0" dirty="0" err="1">
                    <a:solidFill>
                      <a:srgbClr val="000000"/>
                    </a:solidFill>
                    <a:latin typeface="Symbol" panose="05050102010706020507" pitchFamily="18" charset="2"/>
                  </a:rPr>
                  <a:t>j</a:t>
                </a:r>
                <a:endParaRPr lang="en-US" altLang="en-US" kern="0" dirty="0">
                  <a:solidFill>
                    <a:prstClr val="black"/>
                  </a:solidFill>
                  <a:latin typeface="Arial" panose="020B0604020202020204" pitchFamily="34" charset="0"/>
                </a:endParaRPr>
              </a:p>
            </p:txBody>
          </p:sp>
          <p:cxnSp>
            <p:nvCxnSpPr>
              <p:cNvPr id="64" name="直接连接符 87"/>
              <p:cNvCxnSpPr/>
              <p:nvPr/>
            </p:nvCxnSpPr>
            <p:spPr>
              <a:xfrm flipV="1">
                <a:off x="802107" y="2753125"/>
                <a:ext cx="1637872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5" name="文本框 88"/>
              <p:cNvSpPr txBox="1"/>
              <p:nvPr/>
            </p:nvSpPr>
            <p:spPr>
              <a:xfrm>
                <a:off x="3273213" y="2945776"/>
                <a:ext cx="230832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24</a:t>
                </a:r>
                <a:r>
                  <a:rPr lang="en-US" altLang="zh-CN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en-US" sz="9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文本框 89"/>
              <p:cNvSpPr txBox="1"/>
              <p:nvPr/>
            </p:nvSpPr>
            <p:spPr>
              <a:xfrm>
                <a:off x="4217903" y="2945776"/>
                <a:ext cx="230832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28</a:t>
                </a:r>
                <a:r>
                  <a:rPr lang="en-US" altLang="zh-CN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en-US" sz="9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41" name="图片 64"/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63566" y="4545341"/>
                <a:ext cx="906198" cy="825902"/>
              </a:xfrm>
              <a:prstGeom prst="rect">
                <a:avLst/>
              </a:prstGeom>
            </p:spPr>
          </p:pic>
          <p:pic>
            <p:nvPicPr>
              <p:cNvPr id="42" name="图片 65"/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0587" y="4545341"/>
                <a:ext cx="900463" cy="825902"/>
              </a:xfrm>
              <a:prstGeom prst="rect">
                <a:avLst/>
              </a:prstGeom>
            </p:spPr>
          </p:pic>
          <p:pic>
            <p:nvPicPr>
              <p:cNvPr id="43" name="图片 66"/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88017" y="4545341"/>
                <a:ext cx="900463" cy="825902"/>
              </a:xfrm>
              <a:prstGeom prst="rect">
                <a:avLst/>
              </a:prstGeom>
            </p:spPr>
          </p:pic>
          <p:pic>
            <p:nvPicPr>
              <p:cNvPr id="44" name="图片 67"/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85495" y="4545341"/>
                <a:ext cx="900463" cy="825902"/>
              </a:xfrm>
              <a:prstGeom prst="rect">
                <a:avLst/>
              </a:prstGeom>
            </p:spPr>
          </p:pic>
          <p:pic>
            <p:nvPicPr>
              <p:cNvPr id="45" name="图片 68"/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22925" y="4545341"/>
                <a:ext cx="900463" cy="825902"/>
              </a:xfrm>
              <a:prstGeom prst="rect">
                <a:avLst/>
              </a:prstGeom>
            </p:spPr>
          </p:pic>
          <p:pic>
            <p:nvPicPr>
              <p:cNvPr id="46" name="图片 69"/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0402" y="4545341"/>
                <a:ext cx="906198" cy="825902"/>
              </a:xfrm>
              <a:prstGeom prst="rect">
                <a:avLst/>
              </a:prstGeom>
            </p:spPr>
          </p:pic>
          <p:cxnSp>
            <p:nvCxnSpPr>
              <p:cNvPr id="67" name="直接箭头连接符 90"/>
              <p:cNvCxnSpPr/>
              <p:nvPr/>
            </p:nvCxnSpPr>
            <p:spPr>
              <a:xfrm>
                <a:off x="602877" y="5414407"/>
                <a:ext cx="5764109" cy="0"/>
              </a:xfrm>
              <a:prstGeom prst="straightConnector1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68" name="文本框 91"/>
              <p:cNvSpPr txBox="1"/>
              <p:nvPr/>
            </p:nvSpPr>
            <p:spPr>
              <a:xfrm>
                <a:off x="3152479" y="5419506"/>
                <a:ext cx="644406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defRPr/>
                </a:pPr>
                <a:r>
                  <a:rPr lang="en-US" sz="1100" kern="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Annexin</a:t>
                </a:r>
                <a:r>
                  <a:rPr lang="en-US" sz="11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V</a:t>
                </a:r>
              </a:p>
            </p:txBody>
          </p:sp>
          <p:sp>
            <p:nvSpPr>
              <p:cNvPr id="69" name="文本框 92"/>
              <p:cNvSpPr txBox="1"/>
              <p:nvPr/>
            </p:nvSpPr>
            <p:spPr>
              <a:xfrm rot="16200000">
                <a:off x="316294" y="4846821"/>
                <a:ext cx="376705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Count</a:t>
                </a:r>
              </a:p>
            </p:txBody>
          </p:sp>
          <p:cxnSp>
            <p:nvCxnSpPr>
              <p:cNvPr id="70" name="直接箭头连接符 93"/>
              <p:cNvCxnSpPr/>
              <p:nvPr/>
            </p:nvCxnSpPr>
            <p:spPr>
              <a:xfrm flipV="1">
                <a:off x="602877" y="4528283"/>
                <a:ext cx="0" cy="886125"/>
              </a:xfrm>
              <a:prstGeom prst="straightConnector1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71" name="文本框 94"/>
              <p:cNvSpPr txBox="1"/>
              <p:nvPr/>
            </p:nvSpPr>
            <p:spPr>
              <a:xfrm>
                <a:off x="2226519" y="4555902"/>
                <a:ext cx="230832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23</a:t>
                </a:r>
                <a:r>
                  <a:rPr lang="en-US" altLang="zh-CN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en-US" sz="9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文本框 95"/>
              <p:cNvSpPr txBox="1"/>
              <p:nvPr/>
            </p:nvSpPr>
            <p:spPr>
              <a:xfrm>
                <a:off x="1285379" y="4555902"/>
                <a:ext cx="230832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  <a:r>
                  <a:rPr lang="en-US" altLang="zh-CN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en-US" sz="9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文本框 96"/>
              <p:cNvSpPr txBox="1"/>
              <p:nvPr/>
            </p:nvSpPr>
            <p:spPr>
              <a:xfrm>
                <a:off x="1816234" y="4378985"/>
                <a:ext cx="444031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RelA</a:t>
                </a:r>
                <a:r>
                  <a:rPr lang="en-US" sz="1100" kern="0" baseline="3000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KO</a:t>
                </a:r>
                <a:endParaRPr lang="en-US" sz="11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文本框 97"/>
              <p:cNvSpPr txBox="1"/>
              <p:nvPr/>
            </p:nvSpPr>
            <p:spPr>
              <a:xfrm>
                <a:off x="991013" y="4378985"/>
                <a:ext cx="219612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sp>
            <p:nvSpPr>
              <p:cNvPr id="75" name="文本框 98"/>
              <p:cNvSpPr txBox="1"/>
              <p:nvPr/>
            </p:nvSpPr>
            <p:spPr>
              <a:xfrm>
                <a:off x="1232417" y="4187495"/>
                <a:ext cx="766234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en-US" sz="1100" kern="0" dirty="0" err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altLang="en-US" sz="1100" kern="0" dirty="0" err="1">
                    <a:solidFill>
                      <a:srgbClr val="000000"/>
                    </a:solidFill>
                    <a:latin typeface="Symbol" panose="05050102010706020507" pitchFamily="18" charset="2"/>
                  </a:rPr>
                  <a:t>j</a:t>
                </a:r>
                <a:r>
                  <a:rPr lang="en-US" altLang="en-US" sz="1100" kern="0" dirty="0">
                    <a:solidFill>
                      <a:srgbClr val="000000"/>
                    </a:solidFill>
                    <a:latin typeface="Symbol" panose="05050102010706020507" pitchFamily="18" charset="2"/>
                  </a:rPr>
                  <a:t> </a:t>
                </a:r>
                <a:r>
                  <a:rPr lang="en-US" altLang="en-US" sz="1100" kern="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 T cells</a:t>
                </a:r>
                <a:endParaRPr lang="en-US" altLang="en-US" kern="0" dirty="0">
                  <a:solidFill>
                    <a:prstClr val="black"/>
                  </a:solidFill>
                  <a:latin typeface="Arial" panose="020B0604020202020204" pitchFamily="34" charset="0"/>
                </a:endParaRPr>
              </a:p>
            </p:txBody>
          </p:sp>
          <p:cxnSp>
            <p:nvCxnSpPr>
              <p:cNvPr id="76" name="直接连接符 99"/>
              <p:cNvCxnSpPr/>
              <p:nvPr/>
            </p:nvCxnSpPr>
            <p:spPr>
              <a:xfrm flipV="1">
                <a:off x="717002" y="4380698"/>
                <a:ext cx="1719072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77" name="文本框 100"/>
              <p:cNvSpPr txBox="1"/>
              <p:nvPr/>
            </p:nvSpPr>
            <p:spPr>
              <a:xfrm>
                <a:off x="3227705" y="4555902"/>
                <a:ext cx="230832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29</a:t>
                </a:r>
                <a:r>
                  <a:rPr lang="en-US" altLang="zh-CN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en-US" sz="9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文本框 101"/>
              <p:cNvSpPr txBox="1"/>
              <p:nvPr/>
            </p:nvSpPr>
            <p:spPr>
              <a:xfrm>
                <a:off x="4168845" y="4555902"/>
                <a:ext cx="230832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defRPr/>
                </a:pPr>
                <a:r>
                  <a:rPr lang="en-US" altLang="zh-CN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38%</a:t>
                </a:r>
                <a:endParaRPr lang="en-US" sz="9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文本框 102"/>
              <p:cNvSpPr txBox="1"/>
              <p:nvPr/>
            </p:nvSpPr>
            <p:spPr>
              <a:xfrm>
                <a:off x="3751139" y="4378985"/>
                <a:ext cx="444031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RelA</a:t>
                </a:r>
                <a:r>
                  <a:rPr lang="en-US" sz="1100" kern="0" baseline="3000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KO</a:t>
                </a:r>
                <a:endParaRPr lang="en-US" sz="11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文本框 103"/>
              <p:cNvSpPr txBox="1"/>
              <p:nvPr/>
            </p:nvSpPr>
            <p:spPr>
              <a:xfrm>
                <a:off x="2925919" y="4378985"/>
                <a:ext cx="219612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sp>
            <p:nvSpPr>
              <p:cNvPr id="81" name="文本框 104"/>
              <p:cNvSpPr txBox="1"/>
              <p:nvPr/>
            </p:nvSpPr>
            <p:spPr>
              <a:xfrm>
                <a:off x="3047857" y="4187495"/>
                <a:ext cx="985845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en-US" sz="1100" kern="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Ag-</a:t>
                </a:r>
                <a:r>
                  <a:rPr lang="en-US" altLang="en-US" sz="1100" kern="0" dirty="0" err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altLang="en-US" sz="1100" kern="0" dirty="0" err="1">
                    <a:solidFill>
                      <a:srgbClr val="000000"/>
                    </a:solidFill>
                    <a:latin typeface="Symbol" panose="05050102010706020507" pitchFamily="18" charset="2"/>
                  </a:rPr>
                  <a:t>j</a:t>
                </a:r>
                <a:r>
                  <a:rPr lang="en-US" altLang="en-US" sz="1100" kern="0" dirty="0">
                    <a:solidFill>
                      <a:srgbClr val="000000"/>
                    </a:solidFill>
                    <a:latin typeface="Symbol" panose="05050102010706020507" pitchFamily="18" charset="2"/>
                  </a:rPr>
                  <a:t> </a:t>
                </a:r>
                <a:r>
                  <a:rPr lang="en-US" altLang="en-US" sz="1100" kern="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 T cells</a:t>
                </a:r>
                <a:endParaRPr lang="en-US" altLang="en-US" kern="0" dirty="0">
                  <a:solidFill>
                    <a:prstClr val="black"/>
                  </a:solidFill>
                  <a:latin typeface="Arial" panose="020B0604020202020204" pitchFamily="34" charset="0"/>
                </a:endParaRPr>
              </a:p>
            </p:txBody>
          </p:sp>
          <p:cxnSp>
            <p:nvCxnSpPr>
              <p:cNvPr id="82" name="直接连接符 105"/>
              <p:cNvCxnSpPr/>
              <p:nvPr/>
            </p:nvCxnSpPr>
            <p:spPr>
              <a:xfrm flipV="1">
                <a:off x="2628384" y="4380698"/>
                <a:ext cx="1719072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83" name="文本框 106"/>
              <p:cNvSpPr txBox="1"/>
              <p:nvPr/>
            </p:nvSpPr>
            <p:spPr>
              <a:xfrm>
                <a:off x="5170033" y="4555902"/>
                <a:ext cx="230832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27</a:t>
                </a:r>
                <a:r>
                  <a:rPr lang="en-US" altLang="zh-CN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en-US" sz="9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文本框 107"/>
              <p:cNvSpPr txBox="1"/>
              <p:nvPr/>
            </p:nvSpPr>
            <p:spPr>
              <a:xfrm>
                <a:off x="6111172" y="4555902"/>
                <a:ext cx="230832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24</a:t>
                </a:r>
                <a:r>
                  <a:rPr lang="en-US" altLang="zh-CN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en-US" sz="9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文本框 108"/>
              <p:cNvSpPr txBox="1"/>
              <p:nvPr/>
            </p:nvSpPr>
            <p:spPr>
              <a:xfrm>
                <a:off x="5694648" y="4378985"/>
                <a:ext cx="444031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RelA</a:t>
                </a:r>
                <a:r>
                  <a:rPr lang="en-US" sz="1100" kern="0" baseline="3000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KO</a:t>
                </a:r>
                <a:endParaRPr lang="en-US" sz="11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文本框 109"/>
              <p:cNvSpPr txBox="1"/>
              <p:nvPr/>
            </p:nvSpPr>
            <p:spPr>
              <a:xfrm>
                <a:off x="4863697" y="4378985"/>
                <a:ext cx="219612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defRPr/>
                </a:pPr>
                <a:r>
                  <a:rPr lang="en-US" sz="11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sp>
            <p:nvSpPr>
              <p:cNvPr id="87" name="文本框 110"/>
              <p:cNvSpPr txBox="1"/>
              <p:nvPr/>
            </p:nvSpPr>
            <p:spPr>
              <a:xfrm>
                <a:off x="4574650" y="4187494"/>
                <a:ext cx="1731242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en-US" sz="1100" kern="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Ag-</a:t>
                </a:r>
                <a:r>
                  <a:rPr lang="en-US" altLang="en-US" sz="1100" kern="0" dirty="0" err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altLang="en-US" sz="1100" kern="0" dirty="0" err="1">
                    <a:solidFill>
                      <a:srgbClr val="000000"/>
                    </a:solidFill>
                    <a:latin typeface="Symbol" panose="05050102010706020507" pitchFamily="18" charset="2"/>
                  </a:rPr>
                  <a:t>j</a:t>
                </a:r>
                <a:r>
                  <a:rPr lang="en-US" altLang="en-US" sz="1100" kern="0" dirty="0">
                    <a:solidFill>
                      <a:srgbClr val="000000"/>
                    </a:solidFill>
                    <a:latin typeface="Symbol" panose="05050102010706020507" pitchFamily="18" charset="2"/>
                  </a:rPr>
                  <a:t> </a:t>
                </a:r>
                <a:r>
                  <a:rPr lang="en-US" altLang="en-US" sz="1100" kern="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 T cells </a:t>
                </a:r>
                <a:r>
                  <a:rPr lang="en-US" altLang="en-US" sz="1100" kern="0" dirty="0">
                    <a:solidFill>
                      <a:prstClr val="black"/>
                    </a:solidFill>
                    <a:latin typeface="Arial" panose="020B0604020202020204" pitchFamily="34" charset="0"/>
                  </a:rPr>
                  <a:t>in </a:t>
                </a:r>
                <a:r>
                  <a:rPr lang="en-US" altLang="en-US" sz="1100" kern="0" dirty="0" err="1">
                    <a:solidFill>
                      <a:prstClr val="black"/>
                    </a:solidFill>
                    <a:latin typeface="Arial" panose="020B0604020202020204" pitchFamily="34" charset="0"/>
                  </a:rPr>
                  <a:t>transwell</a:t>
                </a:r>
                <a:endParaRPr lang="en-US" altLang="en-US" sz="1100" kern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8" name="直接连接符 111"/>
              <p:cNvCxnSpPr/>
              <p:nvPr/>
            </p:nvCxnSpPr>
            <p:spPr>
              <a:xfrm flipV="1">
                <a:off x="4589232" y="4380698"/>
                <a:ext cx="1719072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90" name="文本框 37"/>
              <p:cNvSpPr txBox="1"/>
              <p:nvPr/>
            </p:nvSpPr>
            <p:spPr>
              <a:xfrm>
                <a:off x="447851" y="2427223"/>
                <a:ext cx="147476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7924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14400" y="1025515"/>
            <a:ext cx="5943600" cy="2488316"/>
            <a:chOff x="457200" y="454014"/>
            <a:chExt cx="5943600" cy="2488316"/>
          </a:xfrm>
        </p:grpSpPr>
        <p:grpSp>
          <p:nvGrpSpPr>
            <p:cNvPr id="35" name="Group 12"/>
            <p:cNvGrpSpPr>
              <a:grpSpLocks/>
            </p:cNvGrpSpPr>
            <p:nvPr/>
          </p:nvGrpSpPr>
          <p:grpSpPr bwMode="auto">
            <a:xfrm>
              <a:off x="1421348" y="454014"/>
              <a:ext cx="4015304" cy="1716814"/>
              <a:chOff x="230046" y="2020615"/>
              <a:chExt cx="4015049" cy="1716636"/>
            </a:xfrm>
          </p:grpSpPr>
          <p:grpSp>
            <p:nvGrpSpPr>
              <p:cNvPr id="37" name="Group 1376"/>
              <p:cNvGrpSpPr>
                <a:grpSpLocks/>
              </p:cNvGrpSpPr>
              <p:nvPr/>
            </p:nvGrpSpPr>
            <p:grpSpPr bwMode="auto">
              <a:xfrm>
                <a:off x="230046" y="2221609"/>
                <a:ext cx="2001591" cy="1515642"/>
                <a:chOff x="2377376" y="2101482"/>
                <a:chExt cx="2001591" cy="1515642"/>
              </a:xfrm>
            </p:grpSpPr>
            <p:sp>
              <p:nvSpPr>
                <p:cNvPr id="78" name="文本框 832"/>
                <p:cNvSpPr txBox="1">
                  <a:spLocks noChangeArrowheads="1"/>
                </p:cNvSpPr>
                <p:nvPr/>
              </p:nvSpPr>
              <p:spPr bwMode="auto">
                <a:xfrm>
                  <a:off x="3091037" y="3370903"/>
                  <a:ext cx="635494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000">
                      <a:latin typeface="Arial" panose="020B0604020202020204" pitchFamily="34" charset="0"/>
                    </a:rPr>
                    <a:t>Contact</a:t>
                  </a:r>
                </a:p>
              </p:txBody>
            </p:sp>
            <p:sp>
              <p:nvSpPr>
                <p:cNvPr id="79" name="文本框 833"/>
                <p:cNvSpPr txBox="1">
                  <a:spLocks noChangeArrowheads="1"/>
                </p:cNvSpPr>
                <p:nvPr/>
              </p:nvSpPr>
              <p:spPr bwMode="auto">
                <a:xfrm>
                  <a:off x="3552212" y="3370903"/>
                  <a:ext cx="826755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000">
                      <a:latin typeface="Arial" panose="020B0604020202020204" pitchFamily="34" charset="0"/>
                    </a:rPr>
                    <a:t>Transwell</a:t>
                  </a:r>
                </a:p>
              </p:txBody>
            </p:sp>
            <p:sp>
              <p:nvSpPr>
                <p:cNvPr id="80" name="Line 127"/>
                <p:cNvSpPr>
                  <a:spLocks noChangeShapeType="1"/>
                </p:cNvSpPr>
                <p:nvPr/>
              </p:nvSpPr>
              <p:spPr bwMode="auto">
                <a:xfrm>
                  <a:off x="2880944" y="3414719"/>
                  <a:ext cx="1353312" cy="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1" name="Rectangle 128"/>
                <p:cNvSpPr>
                  <a:spLocks noChangeArrowheads="1"/>
                </p:cNvSpPr>
                <p:nvPr/>
              </p:nvSpPr>
              <p:spPr bwMode="auto">
                <a:xfrm>
                  <a:off x="2804790" y="3340825"/>
                  <a:ext cx="64116" cy="1384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US" altLang="en-US" sz="9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0</a:t>
                  </a:r>
                  <a:endParaRPr lang="en-US" altLang="en-US" sz="9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" name="Rectangle 129"/>
                <p:cNvSpPr>
                  <a:spLocks noChangeArrowheads="1"/>
                </p:cNvSpPr>
                <p:nvPr/>
              </p:nvSpPr>
              <p:spPr bwMode="auto">
                <a:xfrm>
                  <a:off x="2740952" y="3031339"/>
                  <a:ext cx="128232" cy="1384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US" altLang="en-US" sz="9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10</a:t>
                  </a:r>
                  <a:endParaRPr lang="en-US" altLang="en-US" sz="9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3" name="Rectangle 130"/>
                <p:cNvSpPr>
                  <a:spLocks noChangeArrowheads="1"/>
                </p:cNvSpPr>
                <p:nvPr/>
              </p:nvSpPr>
              <p:spPr bwMode="auto">
                <a:xfrm>
                  <a:off x="2740952" y="2721854"/>
                  <a:ext cx="128232" cy="1384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US" altLang="en-US" sz="9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20</a:t>
                  </a:r>
                  <a:endParaRPr lang="en-US" altLang="en-US" sz="9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4" name="Rectangle 131"/>
                <p:cNvSpPr>
                  <a:spLocks noChangeArrowheads="1"/>
                </p:cNvSpPr>
                <p:nvPr/>
              </p:nvSpPr>
              <p:spPr bwMode="auto">
                <a:xfrm>
                  <a:off x="2740952" y="2412368"/>
                  <a:ext cx="128232" cy="1384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US" altLang="en-US" sz="9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30</a:t>
                  </a:r>
                  <a:endParaRPr lang="en-US" altLang="en-US" sz="9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5" name="Rectangle 132"/>
                <p:cNvSpPr>
                  <a:spLocks noChangeArrowheads="1"/>
                </p:cNvSpPr>
                <p:nvPr/>
              </p:nvSpPr>
              <p:spPr bwMode="auto">
                <a:xfrm>
                  <a:off x="2740952" y="2101482"/>
                  <a:ext cx="128232" cy="1384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US" altLang="en-US" sz="9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40</a:t>
                  </a:r>
                  <a:endParaRPr lang="en-US" altLang="en-US" sz="9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6" name="Line 133"/>
                <p:cNvSpPr>
                  <a:spLocks noChangeShapeType="1"/>
                </p:cNvSpPr>
                <p:nvPr/>
              </p:nvSpPr>
              <p:spPr bwMode="auto">
                <a:xfrm flipV="1">
                  <a:off x="2885199" y="2166975"/>
                  <a:ext cx="0" cy="1247744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" name="Line 134"/>
                <p:cNvSpPr>
                  <a:spLocks noChangeShapeType="1"/>
                </p:cNvSpPr>
                <p:nvPr/>
              </p:nvSpPr>
              <p:spPr bwMode="auto">
                <a:xfrm>
                  <a:off x="2885199" y="3414719"/>
                  <a:ext cx="21280" cy="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" name="Line 135"/>
                <p:cNvSpPr>
                  <a:spLocks noChangeShapeType="1"/>
                </p:cNvSpPr>
                <p:nvPr/>
              </p:nvSpPr>
              <p:spPr bwMode="auto">
                <a:xfrm>
                  <a:off x="2885199" y="3105234"/>
                  <a:ext cx="21280" cy="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" name="Line 136"/>
                <p:cNvSpPr>
                  <a:spLocks noChangeShapeType="1"/>
                </p:cNvSpPr>
                <p:nvPr/>
              </p:nvSpPr>
              <p:spPr bwMode="auto">
                <a:xfrm>
                  <a:off x="2885199" y="2795749"/>
                  <a:ext cx="21280" cy="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0" name="Line 137"/>
                <p:cNvSpPr>
                  <a:spLocks noChangeShapeType="1"/>
                </p:cNvSpPr>
                <p:nvPr/>
              </p:nvSpPr>
              <p:spPr bwMode="auto">
                <a:xfrm>
                  <a:off x="2885199" y="2484863"/>
                  <a:ext cx="21280" cy="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1" name="Line 138"/>
                <p:cNvSpPr>
                  <a:spLocks noChangeShapeType="1"/>
                </p:cNvSpPr>
                <p:nvPr/>
              </p:nvSpPr>
              <p:spPr bwMode="auto">
                <a:xfrm>
                  <a:off x="2885199" y="2166975"/>
                  <a:ext cx="21280" cy="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2" name="Rectangle 77"/>
                <p:cNvSpPr>
                  <a:spLocks noChangeArrowheads="1"/>
                </p:cNvSpPr>
                <p:nvPr/>
              </p:nvSpPr>
              <p:spPr bwMode="auto">
                <a:xfrm>
                  <a:off x="2941094" y="2889574"/>
                  <a:ext cx="166481" cy="525145"/>
                </a:xfrm>
                <a:prstGeom prst="rect">
                  <a:avLst/>
                </a:pr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93" name="Freeform 78"/>
                <p:cNvSpPr>
                  <a:spLocks/>
                </p:cNvSpPr>
                <p:nvPr/>
              </p:nvSpPr>
              <p:spPr bwMode="auto">
                <a:xfrm>
                  <a:off x="2941094" y="2889574"/>
                  <a:ext cx="166481" cy="525145"/>
                </a:xfrm>
                <a:custGeom>
                  <a:avLst/>
                  <a:gdLst>
                    <a:gd name="T0" fmla="*/ 0 w 416"/>
                    <a:gd name="T1" fmla="*/ 244917647 h 1126"/>
                    <a:gd name="T2" fmla="*/ 0 w 416"/>
                    <a:gd name="T3" fmla="*/ 0 h 1126"/>
                    <a:gd name="T4" fmla="*/ 0 w 416"/>
                    <a:gd name="T5" fmla="*/ 0 h 1126"/>
                    <a:gd name="T6" fmla="*/ 66624816 w 416"/>
                    <a:gd name="T7" fmla="*/ 0 h 1126"/>
                    <a:gd name="T8" fmla="*/ 66624816 w 416"/>
                    <a:gd name="T9" fmla="*/ 0 h 1126"/>
                    <a:gd name="T10" fmla="*/ 66624816 w 416"/>
                    <a:gd name="T11" fmla="*/ 244917647 h 112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416" h="1126">
                      <a:moveTo>
                        <a:pt x="0" y="1126"/>
                      </a:moveTo>
                      <a:lnTo>
                        <a:pt x="0" y="0"/>
                      </a:lnTo>
                      <a:lnTo>
                        <a:pt x="416" y="0"/>
                      </a:lnTo>
                      <a:lnTo>
                        <a:pt x="416" y="1126"/>
                      </a:lnTo>
                    </a:path>
                  </a:pathLst>
                </a:custGeom>
                <a:noFill/>
                <a:ln w="12700">
                  <a:solidFill>
                    <a:srgbClr val="60606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4" name="Freeform 79"/>
                <p:cNvSpPr>
                  <a:spLocks/>
                </p:cNvSpPr>
                <p:nvPr/>
              </p:nvSpPr>
              <p:spPr bwMode="auto">
                <a:xfrm>
                  <a:off x="2980611" y="2787346"/>
                  <a:ext cx="87817" cy="102228"/>
                </a:xfrm>
                <a:custGeom>
                  <a:avLst/>
                  <a:gdLst>
                    <a:gd name="T0" fmla="*/ 0 w 206"/>
                    <a:gd name="T1" fmla="*/ 0 h 217"/>
                    <a:gd name="T2" fmla="*/ 37436046 w 206"/>
                    <a:gd name="T3" fmla="*/ 0 h 217"/>
                    <a:gd name="T4" fmla="*/ 18718236 w 206"/>
                    <a:gd name="T5" fmla="*/ 0 h 217"/>
                    <a:gd name="T6" fmla="*/ 18718236 w 206"/>
                    <a:gd name="T7" fmla="*/ 48159281 h 217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06" h="217">
                      <a:moveTo>
                        <a:pt x="0" y="0"/>
                      </a:moveTo>
                      <a:lnTo>
                        <a:pt x="206" y="0"/>
                      </a:lnTo>
                      <a:lnTo>
                        <a:pt x="103" y="0"/>
                      </a:lnTo>
                      <a:lnTo>
                        <a:pt x="103" y="217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5" name="Freeform 81"/>
                <p:cNvSpPr>
                  <a:spLocks/>
                </p:cNvSpPr>
                <p:nvPr/>
              </p:nvSpPr>
              <p:spPr bwMode="auto">
                <a:xfrm>
                  <a:off x="3216840" y="2991803"/>
                  <a:ext cx="166481" cy="422917"/>
                </a:xfrm>
                <a:custGeom>
                  <a:avLst/>
                  <a:gdLst>
                    <a:gd name="T0" fmla="*/ 0 w 415"/>
                    <a:gd name="T1" fmla="*/ 197415882 h 906"/>
                    <a:gd name="T2" fmla="*/ 0 w 415"/>
                    <a:gd name="T3" fmla="*/ 0 h 906"/>
                    <a:gd name="T4" fmla="*/ 0 w 415"/>
                    <a:gd name="T5" fmla="*/ 0 h 906"/>
                    <a:gd name="T6" fmla="*/ 66785357 w 415"/>
                    <a:gd name="T7" fmla="*/ 0 h 906"/>
                    <a:gd name="T8" fmla="*/ 66785357 w 415"/>
                    <a:gd name="T9" fmla="*/ 0 h 906"/>
                    <a:gd name="T10" fmla="*/ 66785357 w 415"/>
                    <a:gd name="T11" fmla="*/ 197415882 h 90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415" h="906">
                      <a:moveTo>
                        <a:pt x="0" y="906"/>
                      </a:moveTo>
                      <a:lnTo>
                        <a:pt x="0" y="0"/>
                      </a:lnTo>
                      <a:lnTo>
                        <a:pt x="415" y="0"/>
                      </a:lnTo>
                      <a:lnTo>
                        <a:pt x="415" y="906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6" name="Freeform 82"/>
                <p:cNvSpPr>
                  <a:spLocks/>
                </p:cNvSpPr>
                <p:nvPr/>
              </p:nvSpPr>
              <p:spPr bwMode="auto">
                <a:xfrm>
                  <a:off x="3259198" y="2984800"/>
                  <a:ext cx="87817" cy="7001"/>
                </a:xfrm>
                <a:custGeom>
                  <a:avLst/>
                  <a:gdLst>
                    <a:gd name="T0" fmla="*/ 0 w 206"/>
                    <a:gd name="T1" fmla="*/ 0 h 16"/>
                    <a:gd name="T2" fmla="*/ 37436046 w 206"/>
                    <a:gd name="T3" fmla="*/ 0 h 16"/>
                    <a:gd name="T4" fmla="*/ 18718236 w 206"/>
                    <a:gd name="T5" fmla="*/ 0 h 16"/>
                    <a:gd name="T6" fmla="*/ 18718236 w 206"/>
                    <a:gd name="T7" fmla="*/ 3063375 h 1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06" h="16">
                      <a:moveTo>
                        <a:pt x="0" y="0"/>
                      </a:moveTo>
                      <a:lnTo>
                        <a:pt x="206" y="0"/>
                      </a:lnTo>
                      <a:lnTo>
                        <a:pt x="103" y="0"/>
                      </a:lnTo>
                      <a:lnTo>
                        <a:pt x="103" y="16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" name="Rectangle 83"/>
                <p:cNvSpPr>
                  <a:spLocks noChangeArrowheads="1"/>
                </p:cNvSpPr>
                <p:nvPr/>
              </p:nvSpPr>
              <p:spPr bwMode="auto">
                <a:xfrm>
                  <a:off x="3465517" y="2423246"/>
                  <a:ext cx="166481" cy="991474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98" name="Freeform 84"/>
                <p:cNvSpPr>
                  <a:spLocks/>
                </p:cNvSpPr>
                <p:nvPr/>
              </p:nvSpPr>
              <p:spPr bwMode="auto">
                <a:xfrm>
                  <a:off x="3465517" y="2423246"/>
                  <a:ext cx="166481" cy="991474"/>
                </a:xfrm>
                <a:custGeom>
                  <a:avLst/>
                  <a:gdLst>
                    <a:gd name="T0" fmla="*/ 0 w 415"/>
                    <a:gd name="T1" fmla="*/ 463033770 h 2123"/>
                    <a:gd name="T2" fmla="*/ 0 w 415"/>
                    <a:gd name="T3" fmla="*/ 0 h 2123"/>
                    <a:gd name="T4" fmla="*/ 0 w 415"/>
                    <a:gd name="T5" fmla="*/ 0 h 2123"/>
                    <a:gd name="T6" fmla="*/ 66785357 w 415"/>
                    <a:gd name="T7" fmla="*/ 0 h 2123"/>
                    <a:gd name="T8" fmla="*/ 66785357 w 415"/>
                    <a:gd name="T9" fmla="*/ 0 h 2123"/>
                    <a:gd name="T10" fmla="*/ 66785357 w 415"/>
                    <a:gd name="T11" fmla="*/ 463033770 h 212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415" h="2123">
                      <a:moveTo>
                        <a:pt x="0" y="2123"/>
                      </a:moveTo>
                      <a:lnTo>
                        <a:pt x="0" y="0"/>
                      </a:lnTo>
                      <a:lnTo>
                        <a:pt x="415" y="0"/>
                      </a:lnTo>
                      <a:lnTo>
                        <a:pt x="415" y="2123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9" name="Freeform 85"/>
                <p:cNvSpPr>
                  <a:spLocks/>
                </p:cNvSpPr>
                <p:nvPr/>
              </p:nvSpPr>
              <p:spPr bwMode="auto">
                <a:xfrm>
                  <a:off x="3510716" y="2364429"/>
                  <a:ext cx="87817" cy="58816"/>
                </a:xfrm>
                <a:custGeom>
                  <a:avLst/>
                  <a:gdLst>
                    <a:gd name="T0" fmla="*/ 0 w 206"/>
                    <a:gd name="T1" fmla="*/ 0 h 126"/>
                    <a:gd name="T2" fmla="*/ 37436046 w 206"/>
                    <a:gd name="T3" fmla="*/ 0 h 126"/>
                    <a:gd name="T4" fmla="*/ 18718236 w 206"/>
                    <a:gd name="T5" fmla="*/ 0 h 126"/>
                    <a:gd name="T6" fmla="*/ 18718236 w 206"/>
                    <a:gd name="T7" fmla="*/ 27454935 h 12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06" h="126">
                      <a:moveTo>
                        <a:pt x="0" y="0"/>
                      </a:moveTo>
                      <a:lnTo>
                        <a:pt x="206" y="0"/>
                      </a:lnTo>
                      <a:lnTo>
                        <a:pt x="103" y="0"/>
                      </a:lnTo>
                      <a:lnTo>
                        <a:pt x="103" y="126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0" name="Freeform 87"/>
                <p:cNvSpPr>
                  <a:spLocks/>
                </p:cNvSpPr>
                <p:nvPr/>
              </p:nvSpPr>
              <p:spPr bwMode="auto">
                <a:xfrm>
                  <a:off x="3751232" y="2671114"/>
                  <a:ext cx="166481" cy="743605"/>
                </a:xfrm>
                <a:custGeom>
                  <a:avLst/>
                  <a:gdLst>
                    <a:gd name="T0" fmla="*/ 0 w 415"/>
                    <a:gd name="T1" fmla="*/ 347111360 h 1593"/>
                    <a:gd name="T2" fmla="*/ 0 w 415"/>
                    <a:gd name="T3" fmla="*/ 0 h 1593"/>
                    <a:gd name="T4" fmla="*/ 0 w 415"/>
                    <a:gd name="T5" fmla="*/ 0 h 1593"/>
                    <a:gd name="T6" fmla="*/ 66785357 w 415"/>
                    <a:gd name="T7" fmla="*/ 0 h 1593"/>
                    <a:gd name="T8" fmla="*/ 66785357 w 415"/>
                    <a:gd name="T9" fmla="*/ 0 h 1593"/>
                    <a:gd name="T10" fmla="*/ 66785357 w 415"/>
                    <a:gd name="T11" fmla="*/ 347111360 h 159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415" h="1593">
                      <a:moveTo>
                        <a:pt x="0" y="1593"/>
                      </a:moveTo>
                      <a:lnTo>
                        <a:pt x="0" y="0"/>
                      </a:lnTo>
                      <a:lnTo>
                        <a:pt x="415" y="0"/>
                      </a:lnTo>
                      <a:lnTo>
                        <a:pt x="415" y="1593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1" name="Freeform 88"/>
                <p:cNvSpPr>
                  <a:spLocks/>
                </p:cNvSpPr>
                <p:nvPr/>
              </p:nvSpPr>
              <p:spPr bwMode="auto">
                <a:xfrm>
                  <a:off x="3796432" y="2658511"/>
                  <a:ext cx="89109" cy="12603"/>
                </a:xfrm>
                <a:custGeom>
                  <a:avLst/>
                  <a:gdLst>
                    <a:gd name="T0" fmla="*/ 0 w 207"/>
                    <a:gd name="T1" fmla="*/ 0 h 28"/>
                    <a:gd name="T2" fmla="*/ 38359487 w 207"/>
                    <a:gd name="T3" fmla="*/ 0 h 28"/>
                    <a:gd name="T4" fmla="*/ 19086976 w 207"/>
                    <a:gd name="T5" fmla="*/ 0 h 28"/>
                    <a:gd name="T6" fmla="*/ 19086976 w 207"/>
                    <a:gd name="T7" fmla="*/ 5672700 h 28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07" h="28">
                      <a:moveTo>
                        <a:pt x="0" y="0"/>
                      </a:moveTo>
                      <a:lnTo>
                        <a:pt x="207" y="0"/>
                      </a:lnTo>
                      <a:lnTo>
                        <a:pt x="103" y="0"/>
                      </a:lnTo>
                      <a:lnTo>
                        <a:pt x="103" y="28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" name="Rectangle 89"/>
                <p:cNvSpPr>
                  <a:spLocks noChangeArrowheads="1"/>
                </p:cNvSpPr>
                <p:nvPr/>
              </p:nvSpPr>
              <p:spPr bwMode="auto">
                <a:xfrm>
                  <a:off x="3999909" y="2518472"/>
                  <a:ext cx="166481" cy="896247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103" name="Freeform 90"/>
                <p:cNvSpPr>
                  <a:spLocks/>
                </p:cNvSpPr>
                <p:nvPr/>
              </p:nvSpPr>
              <p:spPr bwMode="auto">
                <a:xfrm>
                  <a:off x="3999909" y="2518472"/>
                  <a:ext cx="166481" cy="896247"/>
                </a:xfrm>
                <a:custGeom>
                  <a:avLst/>
                  <a:gdLst>
                    <a:gd name="T0" fmla="*/ 0 w 415"/>
                    <a:gd name="T1" fmla="*/ 418146114 h 1921"/>
                    <a:gd name="T2" fmla="*/ 0 w 415"/>
                    <a:gd name="T3" fmla="*/ 0 h 1921"/>
                    <a:gd name="T4" fmla="*/ 0 w 415"/>
                    <a:gd name="T5" fmla="*/ 0 h 1921"/>
                    <a:gd name="T6" fmla="*/ 66785357 w 415"/>
                    <a:gd name="T7" fmla="*/ 0 h 1921"/>
                    <a:gd name="T8" fmla="*/ 66785357 w 415"/>
                    <a:gd name="T9" fmla="*/ 0 h 1921"/>
                    <a:gd name="T10" fmla="*/ 66785357 w 415"/>
                    <a:gd name="T11" fmla="*/ 418146114 h 19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415" h="1921">
                      <a:moveTo>
                        <a:pt x="0" y="1921"/>
                      </a:moveTo>
                      <a:lnTo>
                        <a:pt x="0" y="0"/>
                      </a:lnTo>
                      <a:lnTo>
                        <a:pt x="415" y="0"/>
                      </a:lnTo>
                      <a:lnTo>
                        <a:pt x="415" y="1921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4" name="Freeform 91"/>
                <p:cNvSpPr>
                  <a:spLocks/>
                </p:cNvSpPr>
                <p:nvPr/>
              </p:nvSpPr>
              <p:spPr bwMode="auto">
                <a:xfrm>
                  <a:off x="4045109" y="2515671"/>
                  <a:ext cx="89109" cy="2801"/>
                </a:xfrm>
                <a:custGeom>
                  <a:avLst/>
                  <a:gdLst>
                    <a:gd name="T0" fmla="*/ 0 w 207"/>
                    <a:gd name="T1" fmla="*/ 0 h 5"/>
                    <a:gd name="T2" fmla="*/ 38359487 w 207"/>
                    <a:gd name="T3" fmla="*/ 0 h 5"/>
                    <a:gd name="T4" fmla="*/ 19272512 w 207"/>
                    <a:gd name="T5" fmla="*/ 0 h 5"/>
                    <a:gd name="T6" fmla="*/ 19272512 w 207"/>
                    <a:gd name="T7" fmla="*/ 1569120 h 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07" h="5">
                      <a:moveTo>
                        <a:pt x="0" y="0"/>
                      </a:moveTo>
                      <a:lnTo>
                        <a:pt x="207" y="0"/>
                      </a:lnTo>
                      <a:lnTo>
                        <a:pt x="104" y="0"/>
                      </a:lnTo>
                      <a:lnTo>
                        <a:pt x="104" y="5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" name="Freeform 139"/>
                <p:cNvSpPr>
                  <a:spLocks/>
                </p:cNvSpPr>
                <p:nvPr/>
              </p:nvSpPr>
              <p:spPr bwMode="auto">
                <a:xfrm>
                  <a:off x="3298688" y="2262201"/>
                  <a:ext cx="258678" cy="690390"/>
                </a:xfrm>
                <a:custGeom>
                  <a:avLst/>
                  <a:gdLst>
                    <a:gd name="T0" fmla="*/ 0 w 632"/>
                    <a:gd name="T1" fmla="*/ 321835484 h 1481"/>
                    <a:gd name="T2" fmla="*/ 0 w 632"/>
                    <a:gd name="T3" fmla="*/ 0 h 1481"/>
                    <a:gd name="T4" fmla="*/ 105877069 w 632"/>
                    <a:gd name="T5" fmla="*/ 0 h 1481"/>
                    <a:gd name="T6" fmla="*/ 105877069 w 632"/>
                    <a:gd name="T7" fmla="*/ 32161639 h 1481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632" h="1481">
                      <a:moveTo>
                        <a:pt x="0" y="1481"/>
                      </a:moveTo>
                      <a:lnTo>
                        <a:pt x="0" y="0"/>
                      </a:lnTo>
                      <a:lnTo>
                        <a:pt x="632" y="0"/>
                      </a:lnTo>
                      <a:lnTo>
                        <a:pt x="632" y="148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" name="Rectangle 140"/>
                <p:cNvSpPr>
                  <a:spLocks noChangeArrowheads="1"/>
                </p:cNvSpPr>
                <p:nvPr/>
              </p:nvSpPr>
              <p:spPr bwMode="auto">
                <a:xfrm>
                  <a:off x="3362874" y="2113504"/>
                  <a:ext cx="150672" cy="2308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US" altLang="en-US" sz="15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**</a:t>
                  </a:r>
                  <a:endParaRPr lang="en-US" altLang="en-US" sz="15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7" name="Freeform 141"/>
                <p:cNvSpPr>
                  <a:spLocks/>
                </p:cNvSpPr>
                <p:nvPr/>
              </p:nvSpPr>
              <p:spPr bwMode="auto">
                <a:xfrm>
                  <a:off x="3837411" y="2407841"/>
                  <a:ext cx="247588" cy="222661"/>
                </a:xfrm>
                <a:custGeom>
                  <a:avLst/>
                  <a:gdLst>
                    <a:gd name="T0" fmla="*/ 0 w 635"/>
                    <a:gd name="T1" fmla="*/ 104155296 h 476"/>
                    <a:gd name="T2" fmla="*/ 0 w 635"/>
                    <a:gd name="T3" fmla="*/ 0 h 476"/>
                    <a:gd name="T4" fmla="*/ 96535146 w 635"/>
                    <a:gd name="T5" fmla="*/ 0 h 476"/>
                    <a:gd name="T6" fmla="*/ 96535146 w 635"/>
                    <a:gd name="T7" fmla="*/ 32384546 h 47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635" h="476">
                      <a:moveTo>
                        <a:pt x="0" y="476"/>
                      </a:moveTo>
                      <a:lnTo>
                        <a:pt x="0" y="0"/>
                      </a:lnTo>
                      <a:lnTo>
                        <a:pt x="635" y="0"/>
                      </a:lnTo>
                      <a:lnTo>
                        <a:pt x="635" y="148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8" name="Rectangle 142"/>
                <p:cNvSpPr>
                  <a:spLocks noChangeArrowheads="1"/>
                </p:cNvSpPr>
                <p:nvPr/>
              </p:nvSpPr>
              <p:spPr bwMode="auto">
                <a:xfrm>
                  <a:off x="3929811" y="2261945"/>
                  <a:ext cx="75337" cy="2308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US" altLang="en-US" sz="15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*</a:t>
                  </a:r>
                  <a:endParaRPr lang="en-US" altLang="en-US" sz="15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9" name="文本框 678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2027982" y="2616172"/>
                  <a:ext cx="1037341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/>
                  <a:r>
                    <a:rPr lang="en-US" altLang="zh-CN" sz="11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IFN</a:t>
                  </a:r>
                  <a:r>
                    <a:rPr lang="en-US" altLang="en-US" sz="1100">
                      <a:solidFill>
                        <a:srgbClr val="000000"/>
                      </a:solidFill>
                      <a:latin typeface="Symbol" panose="05050102010706020507" pitchFamily="18" charset="2"/>
                    </a:rPr>
                    <a:t>g</a:t>
                  </a:r>
                  <a:r>
                    <a:rPr lang="en-US" altLang="zh-CN" sz="1100" baseline="300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+</a:t>
                  </a:r>
                  <a:r>
                    <a:rPr lang="en-US" altLang="zh-CN" sz="11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 cells in</a:t>
                  </a:r>
                </a:p>
                <a:p>
                  <a:pPr algn="ctr"/>
                  <a:r>
                    <a:rPr lang="en-US" altLang="zh-CN" sz="11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CD8</a:t>
                  </a:r>
                  <a:r>
                    <a:rPr lang="en-US" altLang="zh-CN" sz="1100" baseline="300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+</a:t>
                  </a:r>
                  <a:r>
                    <a:rPr lang="en-US" altLang="zh-CN" sz="11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 T cells (%)</a:t>
                  </a:r>
                  <a:endParaRPr lang="zh-CN" altLang="en-US" sz="1100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38" name="组合 9"/>
              <p:cNvGrpSpPr>
                <a:grpSpLocks/>
              </p:cNvGrpSpPr>
              <p:nvPr/>
            </p:nvGrpSpPr>
            <p:grpSpPr bwMode="auto">
              <a:xfrm>
                <a:off x="686808" y="2020615"/>
                <a:ext cx="3558287" cy="230832"/>
                <a:chOff x="975693" y="308812"/>
                <a:chExt cx="3352510" cy="230832"/>
              </a:xfrm>
            </p:grpSpPr>
            <p:sp>
              <p:nvSpPr>
                <p:cNvPr id="72" name="文本框 681"/>
                <p:cNvSpPr txBox="1">
                  <a:spLocks noChangeArrowheads="1"/>
                </p:cNvSpPr>
                <p:nvPr/>
              </p:nvSpPr>
              <p:spPr bwMode="auto">
                <a:xfrm>
                  <a:off x="1818380" y="308812"/>
                  <a:ext cx="1166610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en-US" sz="9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T cell + WT BMDM</a:t>
                  </a:r>
                  <a:r>
                    <a:rPr lang="en-US" altLang="en-US" sz="900">
                      <a:solidFill>
                        <a:srgbClr val="000000"/>
                      </a:solidFill>
                      <a:latin typeface="Symbol" panose="05050102010706020507" pitchFamily="18" charset="2"/>
                    </a:rPr>
                    <a:t> </a:t>
                  </a:r>
                  <a:endParaRPr lang="en-US" altLang="en-US" sz="900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3" name="文本框 682"/>
                <p:cNvSpPr txBox="1">
                  <a:spLocks noChangeArrowheads="1"/>
                </p:cNvSpPr>
                <p:nvPr/>
              </p:nvSpPr>
              <p:spPr bwMode="auto">
                <a:xfrm>
                  <a:off x="2936881" y="308812"/>
                  <a:ext cx="1391322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en-US" sz="9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 T cell + RelA</a:t>
                  </a:r>
                  <a:r>
                    <a:rPr lang="en-US" altLang="en-US" sz="900" baseline="300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KO</a:t>
                  </a:r>
                  <a:r>
                    <a:rPr lang="en-US" altLang="en-US" sz="9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 BMDM</a:t>
                  </a:r>
                  <a:r>
                    <a:rPr lang="en-US" altLang="en-US" sz="900">
                      <a:solidFill>
                        <a:srgbClr val="000000"/>
                      </a:solidFill>
                      <a:latin typeface="Symbol" panose="05050102010706020507" pitchFamily="18" charset="2"/>
                    </a:rPr>
                    <a:t> </a:t>
                  </a:r>
                  <a:endParaRPr lang="en-US" altLang="en-US" sz="900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4" name="矩形 73"/>
                <p:cNvSpPr/>
                <p:nvPr/>
              </p:nvSpPr>
              <p:spPr>
                <a:xfrm>
                  <a:off x="1779622" y="379054"/>
                  <a:ext cx="91232" cy="92065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5" name="矩形 74"/>
                <p:cNvSpPr/>
                <p:nvPr/>
              </p:nvSpPr>
              <p:spPr>
                <a:xfrm>
                  <a:off x="2919268" y="377466"/>
                  <a:ext cx="91232" cy="92065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6" name="矩形 75"/>
                <p:cNvSpPr/>
                <p:nvPr/>
              </p:nvSpPr>
              <p:spPr>
                <a:xfrm>
                  <a:off x="974989" y="385403"/>
                  <a:ext cx="91232" cy="90478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2700"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7" name="文本框 687"/>
                <p:cNvSpPr txBox="1">
                  <a:spLocks noChangeArrowheads="1"/>
                </p:cNvSpPr>
                <p:nvPr/>
              </p:nvSpPr>
              <p:spPr bwMode="auto">
                <a:xfrm>
                  <a:off x="1014680" y="308812"/>
                  <a:ext cx="797859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en-US" sz="9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T cell alone</a:t>
                  </a:r>
                </a:p>
              </p:txBody>
            </p:sp>
          </p:grpSp>
          <p:grpSp>
            <p:nvGrpSpPr>
              <p:cNvPr id="39" name="Group 4"/>
              <p:cNvGrpSpPr>
                <a:grpSpLocks/>
              </p:cNvGrpSpPr>
              <p:nvPr/>
            </p:nvGrpSpPr>
            <p:grpSpPr bwMode="auto">
              <a:xfrm>
                <a:off x="2163350" y="2218842"/>
                <a:ext cx="2042877" cy="1514721"/>
                <a:chOff x="2125442" y="2228319"/>
                <a:chExt cx="2042877" cy="1514721"/>
              </a:xfrm>
            </p:grpSpPr>
            <p:sp>
              <p:nvSpPr>
                <p:cNvPr id="40" name="文本框 921"/>
                <p:cNvSpPr txBox="1">
                  <a:spLocks noChangeArrowheads="1"/>
                </p:cNvSpPr>
                <p:nvPr/>
              </p:nvSpPr>
              <p:spPr bwMode="auto">
                <a:xfrm>
                  <a:off x="2832824" y="3496818"/>
                  <a:ext cx="713758" cy="2462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000">
                      <a:latin typeface="Arial" panose="020B0604020202020204" pitchFamily="34" charset="0"/>
                    </a:rPr>
                    <a:t>Contact</a:t>
                  </a:r>
                </a:p>
              </p:txBody>
            </p:sp>
            <p:sp>
              <p:nvSpPr>
                <p:cNvPr id="41" name="文本框 922"/>
                <p:cNvSpPr txBox="1">
                  <a:spLocks noChangeArrowheads="1"/>
                </p:cNvSpPr>
                <p:nvPr/>
              </p:nvSpPr>
              <p:spPr bwMode="auto">
                <a:xfrm>
                  <a:off x="3368608" y="3496818"/>
                  <a:ext cx="799711" cy="2462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000">
                      <a:latin typeface="Arial" panose="020B0604020202020204" pitchFamily="34" charset="0"/>
                    </a:rPr>
                    <a:t>Transwell</a:t>
                  </a:r>
                </a:p>
              </p:txBody>
            </p:sp>
            <p:sp>
              <p:nvSpPr>
                <p:cNvPr id="42" name="Rectangle 59"/>
                <p:cNvSpPr>
                  <a:spLocks noChangeArrowheads="1"/>
                </p:cNvSpPr>
                <p:nvPr/>
              </p:nvSpPr>
              <p:spPr bwMode="auto">
                <a:xfrm>
                  <a:off x="2555969" y="3467662"/>
                  <a:ext cx="64116" cy="1384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US" altLang="en-US" sz="9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0</a:t>
                  </a:r>
                  <a:endParaRPr lang="en-US" altLang="en-US" sz="9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3" name="Rectangle 60"/>
                <p:cNvSpPr>
                  <a:spLocks noChangeArrowheads="1"/>
                </p:cNvSpPr>
                <p:nvPr/>
              </p:nvSpPr>
              <p:spPr bwMode="auto">
                <a:xfrm>
                  <a:off x="2492131" y="3158176"/>
                  <a:ext cx="128232" cy="1384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US" altLang="en-US" sz="9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20</a:t>
                  </a:r>
                  <a:endParaRPr lang="en-US" altLang="en-US" sz="9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4" name="Rectangle 61"/>
                <p:cNvSpPr>
                  <a:spLocks noChangeArrowheads="1"/>
                </p:cNvSpPr>
                <p:nvPr/>
              </p:nvSpPr>
              <p:spPr bwMode="auto">
                <a:xfrm>
                  <a:off x="2492131" y="2848691"/>
                  <a:ext cx="128232" cy="1384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US" altLang="en-US" sz="9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40</a:t>
                  </a:r>
                  <a:endParaRPr lang="en-US" altLang="en-US" sz="9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5" name="Rectangle 62"/>
                <p:cNvSpPr>
                  <a:spLocks noChangeArrowheads="1"/>
                </p:cNvSpPr>
                <p:nvPr/>
              </p:nvSpPr>
              <p:spPr bwMode="auto">
                <a:xfrm>
                  <a:off x="2492131" y="2539205"/>
                  <a:ext cx="128232" cy="1384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US" altLang="en-US" sz="9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60</a:t>
                  </a:r>
                  <a:endParaRPr lang="en-US" altLang="en-US" sz="9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6" name="Rectangle 63"/>
                <p:cNvSpPr>
                  <a:spLocks noChangeArrowheads="1"/>
                </p:cNvSpPr>
                <p:nvPr/>
              </p:nvSpPr>
              <p:spPr bwMode="auto">
                <a:xfrm>
                  <a:off x="2492131" y="2228319"/>
                  <a:ext cx="128232" cy="1384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US" altLang="en-US" sz="9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80</a:t>
                  </a:r>
                  <a:endParaRPr lang="en-US" altLang="en-US" sz="9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7" name="Line 64"/>
                <p:cNvSpPr>
                  <a:spLocks noChangeShapeType="1"/>
                </p:cNvSpPr>
                <p:nvPr/>
              </p:nvSpPr>
              <p:spPr bwMode="auto">
                <a:xfrm flipV="1">
                  <a:off x="2636378" y="2298013"/>
                  <a:ext cx="0" cy="1247744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" name="Line 65"/>
                <p:cNvSpPr>
                  <a:spLocks noChangeShapeType="1"/>
                </p:cNvSpPr>
                <p:nvPr/>
              </p:nvSpPr>
              <p:spPr bwMode="auto">
                <a:xfrm>
                  <a:off x="2636378" y="3541556"/>
                  <a:ext cx="21280" cy="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" name="Line 66"/>
                <p:cNvSpPr>
                  <a:spLocks noChangeShapeType="1"/>
                </p:cNvSpPr>
                <p:nvPr/>
              </p:nvSpPr>
              <p:spPr bwMode="auto">
                <a:xfrm>
                  <a:off x="2636378" y="3232070"/>
                  <a:ext cx="21280" cy="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" name="Line 67"/>
                <p:cNvSpPr>
                  <a:spLocks noChangeShapeType="1"/>
                </p:cNvSpPr>
                <p:nvPr/>
              </p:nvSpPr>
              <p:spPr bwMode="auto">
                <a:xfrm>
                  <a:off x="2636378" y="2922585"/>
                  <a:ext cx="21280" cy="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" name="Line 68"/>
                <p:cNvSpPr>
                  <a:spLocks noChangeShapeType="1"/>
                </p:cNvSpPr>
                <p:nvPr/>
              </p:nvSpPr>
              <p:spPr bwMode="auto">
                <a:xfrm>
                  <a:off x="2636378" y="2611700"/>
                  <a:ext cx="21280" cy="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2" name="Line 69"/>
                <p:cNvSpPr>
                  <a:spLocks noChangeShapeType="1"/>
                </p:cNvSpPr>
                <p:nvPr/>
              </p:nvSpPr>
              <p:spPr bwMode="auto">
                <a:xfrm>
                  <a:off x="2636378" y="2298013"/>
                  <a:ext cx="21280" cy="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" name="Freeform 9"/>
                <p:cNvSpPr>
                  <a:spLocks/>
                </p:cNvSpPr>
                <p:nvPr/>
              </p:nvSpPr>
              <p:spPr bwMode="auto">
                <a:xfrm>
                  <a:off x="2983274" y="3293687"/>
                  <a:ext cx="167337" cy="247868"/>
                </a:xfrm>
                <a:custGeom>
                  <a:avLst/>
                  <a:gdLst>
                    <a:gd name="T0" fmla="*/ 0 w 367"/>
                    <a:gd name="T1" fmla="*/ 115485988 h 532"/>
                    <a:gd name="T2" fmla="*/ 0 w 367"/>
                    <a:gd name="T3" fmla="*/ 0 h 532"/>
                    <a:gd name="T4" fmla="*/ 0 w 367"/>
                    <a:gd name="T5" fmla="*/ 0 h 532"/>
                    <a:gd name="T6" fmla="*/ 76298833 w 367"/>
                    <a:gd name="T7" fmla="*/ 0 h 532"/>
                    <a:gd name="T8" fmla="*/ 76298833 w 367"/>
                    <a:gd name="T9" fmla="*/ 0 h 532"/>
                    <a:gd name="T10" fmla="*/ 76298833 w 367"/>
                    <a:gd name="T11" fmla="*/ 115485988 h 53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367" h="532">
                      <a:moveTo>
                        <a:pt x="0" y="532"/>
                      </a:moveTo>
                      <a:lnTo>
                        <a:pt x="0" y="0"/>
                      </a:lnTo>
                      <a:lnTo>
                        <a:pt x="367" y="0"/>
                      </a:lnTo>
                      <a:lnTo>
                        <a:pt x="367" y="532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" name="Rectangle 5"/>
                <p:cNvSpPr>
                  <a:spLocks noChangeArrowheads="1"/>
                </p:cNvSpPr>
                <p:nvPr/>
              </p:nvSpPr>
              <p:spPr bwMode="auto">
                <a:xfrm>
                  <a:off x="2697380" y="3435127"/>
                  <a:ext cx="167337" cy="106429"/>
                </a:xfrm>
                <a:prstGeom prst="rect">
                  <a:avLst/>
                </a:pr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5" name="Freeform 6"/>
                <p:cNvSpPr>
                  <a:spLocks/>
                </p:cNvSpPr>
                <p:nvPr/>
              </p:nvSpPr>
              <p:spPr bwMode="auto">
                <a:xfrm>
                  <a:off x="2697380" y="3435127"/>
                  <a:ext cx="167337" cy="106429"/>
                </a:xfrm>
                <a:custGeom>
                  <a:avLst/>
                  <a:gdLst>
                    <a:gd name="T0" fmla="*/ 0 w 367"/>
                    <a:gd name="T1" fmla="*/ 49463459 h 229"/>
                    <a:gd name="T2" fmla="*/ 0 w 367"/>
                    <a:gd name="T3" fmla="*/ 0 h 229"/>
                    <a:gd name="T4" fmla="*/ 0 w 367"/>
                    <a:gd name="T5" fmla="*/ 0 h 229"/>
                    <a:gd name="T6" fmla="*/ 76298833 w 367"/>
                    <a:gd name="T7" fmla="*/ 0 h 229"/>
                    <a:gd name="T8" fmla="*/ 76298833 w 367"/>
                    <a:gd name="T9" fmla="*/ 0 h 229"/>
                    <a:gd name="T10" fmla="*/ 76298833 w 367"/>
                    <a:gd name="T11" fmla="*/ 49463459 h 22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367" h="229">
                      <a:moveTo>
                        <a:pt x="0" y="229"/>
                      </a:moveTo>
                      <a:lnTo>
                        <a:pt x="0" y="0"/>
                      </a:lnTo>
                      <a:lnTo>
                        <a:pt x="367" y="0"/>
                      </a:lnTo>
                      <a:lnTo>
                        <a:pt x="367" y="229"/>
                      </a:lnTo>
                    </a:path>
                  </a:pathLst>
                </a:custGeom>
                <a:noFill/>
                <a:ln w="12700">
                  <a:solidFill>
                    <a:srgbClr val="60606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" name="Freeform 7"/>
                <p:cNvSpPr>
                  <a:spLocks/>
                </p:cNvSpPr>
                <p:nvPr/>
              </p:nvSpPr>
              <p:spPr bwMode="auto">
                <a:xfrm>
                  <a:off x="2738528" y="3423924"/>
                  <a:ext cx="83669" cy="11203"/>
                </a:xfrm>
                <a:custGeom>
                  <a:avLst/>
                  <a:gdLst>
                    <a:gd name="T0" fmla="*/ 0 w 183"/>
                    <a:gd name="T1" fmla="*/ 0 h 24"/>
                    <a:gd name="T2" fmla="*/ 38254107 w 183"/>
                    <a:gd name="T3" fmla="*/ 0 h 24"/>
                    <a:gd name="T4" fmla="*/ 19231525 w 183"/>
                    <a:gd name="T5" fmla="*/ 0 h 24"/>
                    <a:gd name="T6" fmla="*/ 19231525 w 183"/>
                    <a:gd name="T7" fmla="*/ 5229467 h 2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3" h="24">
                      <a:moveTo>
                        <a:pt x="0" y="0"/>
                      </a:moveTo>
                      <a:lnTo>
                        <a:pt x="183" y="0"/>
                      </a:lnTo>
                      <a:lnTo>
                        <a:pt x="92" y="0"/>
                      </a:lnTo>
                      <a:lnTo>
                        <a:pt x="92" y="24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7" name="Freeform 10"/>
                <p:cNvSpPr>
                  <a:spLocks/>
                </p:cNvSpPr>
                <p:nvPr/>
              </p:nvSpPr>
              <p:spPr bwMode="auto">
                <a:xfrm>
                  <a:off x="3024422" y="3282484"/>
                  <a:ext cx="83669" cy="11203"/>
                </a:xfrm>
                <a:custGeom>
                  <a:avLst/>
                  <a:gdLst>
                    <a:gd name="T0" fmla="*/ 0 w 182"/>
                    <a:gd name="T1" fmla="*/ 0 h 24"/>
                    <a:gd name="T2" fmla="*/ 38464294 w 182"/>
                    <a:gd name="T3" fmla="*/ 0 h 24"/>
                    <a:gd name="T4" fmla="*/ 19232377 w 182"/>
                    <a:gd name="T5" fmla="*/ 0 h 24"/>
                    <a:gd name="T6" fmla="*/ 19232377 w 182"/>
                    <a:gd name="T7" fmla="*/ 5229467 h 2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2" h="24">
                      <a:moveTo>
                        <a:pt x="0" y="0"/>
                      </a:moveTo>
                      <a:lnTo>
                        <a:pt x="182" y="0"/>
                      </a:lnTo>
                      <a:lnTo>
                        <a:pt x="91" y="0"/>
                      </a:lnTo>
                      <a:lnTo>
                        <a:pt x="91" y="24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" name="Rectangle 11"/>
                <p:cNvSpPr>
                  <a:spLocks noChangeArrowheads="1"/>
                </p:cNvSpPr>
                <p:nvPr/>
              </p:nvSpPr>
              <p:spPr bwMode="auto">
                <a:xfrm>
                  <a:off x="3248421" y="3066825"/>
                  <a:ext cx="167337" cy="47473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9" name="Freeform 12"/>
                <p:cNvSpPr>
                  <a:spLocks/>
                </p:cNvSpPr>
                <p:nvPr/>
              </p:nvSpPr>
              <p:spPr bwMode="auto">
                <a:xfrm>
                  <a:off x="3248421" y="3066825"/>
                  <a:ext cx="167337" cy="474731"/>
                </a:xfrm>
                <a:custGeom>
                  <a:avLst/>
                  <a:gdLst>
                    <a:gd name="T0" fmla="*/ 0 w 366"/>
                    <a:gd name="T1" fmla="*/ 221820396 h 1016"/>
                    <a:gd name="T2" fmla="*/ 0 w 366"/>
                    <a:gd name="T3" fmla="*/ 0 h 1016"/>
                    <a:gd name="T4" fmla="*/ 0 w 366"/>
                    <a:gd name="T5" fmla="*/ 0 h 1016"/>
                    <a:gd name="T6" fmla="*/ 76507299 w 366"/>
                    <a:gd name="T7" fmla="*/ 0 h 1016"/>
                    <a:gd name="T8" fmla="*/ 76507299 w 366"/>
                    <a:gd name="T9" fmla="*/ 0 h 1016"/>
                    <a:gd name="T10" fmla="*/ 76507299 w 366"/>
                    <a:gd name="T11" fmla="*/ 221820396 h 10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366" h="1016">
                      <a:moveTo>
                        <a:pt x="0" y="1016"/>
                      </a:moveTo>
                      <a:lnTo>
                        <a:pt x="0" y="0"/>
                      </a:lnTo>
                      <a:lnTo>
                        <a:pt x="366" y="0"/>
                      </a:lnTo>
                      <a:lnTo>
                        <a:pt x="366" y="1016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" name="Freeform 13"/>
                <p:cNvSpPr>
                  <a:spLocks/>
                </p:cNvSpPr>
                <p:nvPr/>
              </p:nvSpPr>
              <p:spPr bwMode="auto">
                <a:xfrm>
                  <a:off x="3289569" y="3054222"/>
                  <a:ext cx="83669" cy="12603"/>
                </a:xfrm>
                <a:custGeom>
                  <a:avLst/>
                  <a:gdLst>
                    <a:gd name="T0" fmla="*/ 0 w 182"/>
                    <a:gd name="T1" fmla="*/ 0 h 28"/>
                    <a:gd name="T2" fmla="*/ 38464294 w 182"/>
                    <a:gd name="T3" fmla="*/ 0 h 28"/>
                    <a:gd name="T4" fmla="*/ 19232377 w 182"/>
                    <a:gd name="T5" fmla="*/ 0 h 28"/>
                    <a:gd name="T6" fmla="*/ 19232377 w 182"/>
                    <a:gd name="T7" fmla="*/ 5672700 h 28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2" h="28">
                      <a:moveTo>
                        <a:pt x="0" y="0"/>
                      </a:moveTo>
                      <a:lnTo>
                        <a:pt x="182" y="0"/>
                      </a:lnTo>
                      <a:lnTo>
                        <a:pt x="91" y="0"/>
                      </a:lnTo>
                      <a:lnTo>
                        <a:pt x="91" y="28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" name="Freeform 15"/>
                <p:cNvSpPr>
                  <a:spLocks/>
                </p:cNvSpPr>
                <p:nvPr/>
              </p:nvSpPr>
              <p:spPr bwMode="auto">
                <a:xfrm>
                  <a:off x="3553867" y="2639707"/>
                  <a:ext cx="167337" cy="901849"/>
                </a:xfrm>
                <a:custGeom>
                  <a:avLst/>
                  <a:gdLst>
                    <a:gd name="T0" fmla="*/ 0 w 366"/>
                    <a:gd name="T1" fmla="*/ 420761313 h 1933"/>
                    <a:gd name="T2" fmla="*/ 0 w 366"/>
                    <a:gd name="T3" fmla="*/ 0 h 1933"/>
                    <a:gd name="T4" fmla="*/ 0 w 366"/>
                    <a:gd name="T5" fmla="*/ 0 h 1933"/>
                    <a:gd name="T6" fmla="*/ 76507299 w 366"/>
                    <a:gd name="T7" fmla="*/ 0 h 1933"/>
                    <a:gd name="T8" fmla="*/ 76507299 w 366"/>
                    <a:gd name="T9" fmla="*/ 0 h 1933"/>
                    <a:gd name="T10" fmla="*/ 76507299 w 366"/>
                    <a:gd name="T11" fmla="*/ 420761313 h 193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366" h="1933">
                      <a:moveTo>
                        <a:pt x="0" y="1933"/>
                      </a:moveTo>
                      <a:lnTo>
                        <a:pt x="0" y="0"/>
                      </a:lnTo>
                      <a:lnTo>
                        <a:pt x="366" y="0"/>
                      </a:lnTo>
                      <a:lnTo>
                        <a:pt x="366" y="1933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" name="Freeform 16"/>
                <p:cNvSpPr>
                  <a:spLocks/>
                </p:cNvSpPr>
                <p:nvPr/>
              </p:nvSpPr>
              <p:spPr bwMode="auto">
                <a:xfrm>
                  <a:off x="3595015" y="2625704"/>
                  <a:ext cx="83669" cy="14004"/>
                </a:xfrm>
                <a:custGeom>
                  <a:avLst/>
                  <a:gdLst>
                    <a:gd name="T0" fmla="*/ 0 w 182"/>
                    <a:gd name="T1" fmla="*/ 0 h 29"/>
                    <a:gd name="T2" fmla="*/ 38464294 w 182"/>
                    <a:gd name="T3" fmla="*/ 0 h 29"/>
                    <a:gd name="T4" fmla="*/ 19232377 w 182"/>
                    <a:gd name="T5" fmla="*/ 0 h 29"/>
                    <a:gd name="T6" fmla="*/ 19232377 w 182"/>
                    <a:gd name="T7" fmla="*/ 6762483 h 2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2" h="29">
                      <a:moveTo>
                        <a:pt x="0" y="0"/>
                      </a:moveTo>
                      <a:lnTo>
                        <a:pt x="182" y="0"/>
                      </a:lnTo>
                      <a:lnTo>
                        <a:pt x="91" y="0"/>
                      </a:lnTo>
                      <a:lnTo>
                        <a:pt x="91" y="29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" name="Rectangle 17"/>
                <p:cNvSpPr>
                  <a:spLocks noChangeArrowheads="1"/>
                </p:cNvSpPr>
                <p:nvPr/>
              </p:nvSpPr>
              <p:spPr bwMode="auto">
                <a:xfrm>
                  <a:off x="3819014" y="2562686"/>
                  <a:ext cx="167337" cy="97887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64" name="Freeform 18"/>
                <p:cNvSpPr>
                  <a:spLocks/>
                </p:cNvSpPr>
                <p:nvPr/>
              </p:nvSpPr>
              <p:spPr bwMode="auto">
                <a:xfrm>
                  <a:off x="3819014" y="2562686"/>
                  <a:ext cx="167337" cy="978870"/>
                </a:xfrm>
                <a:custGeom>
                  <a:avLst/>
                  <a:gdLst>
                    <a:gd name="T0" fmla="*/ 0 w 366"/>
                    <a:gd name="T1" fmla="*/ 456932035 h 2097"/>
                    <a:gd name="T2" fmla="*/ 0 w 366"/>
                    <a:gd name="T3" fmla="*/ 0 h 2097"/>
                    <a:gd name="T4" fmla="*/ 0 w 366"/>
                    <a:gd name="T5" fmla="*/ 0 h 2097"/>
                    <a:gd name="T6" fmla="*/ 76507299 w 366"/>
                    <a:gd name="T7" fmla="*/ 0 h 2097"/>
                    <a:gd name="T8" fmla="*/ 76507299 w 366"/>
                    <a:gd name="T9" fmla="*/ 0 h 2097"/>
                    <a:gd name="T10" fmla="*/ 76507299 w 366"/>
                    <a:gd name="T11" fmla="*/ 456932035 h 209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366" h="2097">
                      <a:moveTo>
                        <a:pt x="0" y="2097"/>
                      </a:moveTo>
                      <a:lnTo>
                        <a:pt x="0" y="0"/>
                      </a:lnTo>
                      <a:lnTo>
                        <a:pt x="366" y="0"/>
                      </a:lnTo>
                      <a:lnTo>
                        <a:pt x="366" y="2097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5" name="Freeform 19"/>
                <p:cNvSpPr>
                  <a:spLocks/>
                </p:cNvSpPr>
                <p:nvPr/>
              </p:nvSpPr>
              <p:spPr bwMode="auto">
                <a:xfrm>
                  <a:off x="3860162" y="2537479"/>
                  <a:ext cx="83669" cy="25207"/>
                </a:xfrm>
                <a:custGeom>
                  <a:avLst/>
                  <a:gdLst>
                    <a:gd name="T0" fmla="*/ 0 w 183"/>
                    <a:gd name="T1" fmla="*/ 0 h 53"/>
                    <a:gd name="T2" fmla="*/ 38254107 w 183"/>
                    <a:gd name="T3" fmla="*/ 0 h 53"/>
                    <a:gd name="T4" fmla="*/ 19022581 w 183"/>
                    <a:gd name="T5" fmla="*/ 0 h 53"/>
                    <a:gd name="T6" fmla="*/ 19022581 w 183"/>
                    <a:gd name="T7" fmla="*/ 11988544 h 5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3" h="53">
                      <a:moveTo>
                        <a:pt x="0" y="0"/>
                      </a:moveTo>
                      <a:lnTo>
                        <a:pt x="183" y="0"/>
                      </a:lnTo>
                      <a:lnTo>
                        <a:pt x="91" y="0"/>
                      </a:lnTo>
                      <a:lnTo>
                        <a:pt x="91" y="53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6" name="Freeform 70"/>
                <p:cNvSpPr>
                  <a:spLocks/>
                </p:cNvSpPr>
                <p:nvPr/>
              </p:nvSpPr>
              <p:spPr bwMode="auto">
                <a:xfrm>
                  <a:off x="3065097" y="2991204"/>
                  <a:ext cx="269626" cy="261872"/>
                </a:xfrm>
                <a:custGeom>
                  <a:avLst/>
                  <a:gdLst>
                    <a:gd name="T0" fmla="*/ 0 w 603"/>
                    <a:gd name="T1" fmla="*/ 122240543 h 561"/>
                    <a:gd name="T2" fmla="*/ 0 w 603"/>
                    <a:gd name="T3" fmla="*/ 0 h 561"/>
                    <a:gd name="T4" fmla="*/ 120560829 w 603"/>
                    <a:gd name="T5" fmla="*/ 0 h 561"/>
                    <a:gd name="T6" fmla="*/ 120560829 w 603"/>
                    <a:gd name="T7" fmla="*/ 16342493 h 561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603" h="561">
                      <a:moveTo>
                        <a:pt x="0" y="561"/>
                      </a:moveTo>
                      <a:lnTo>
                        <a:pt x="0" y="0"/>
                      </a:lnTo>
                      <a:lnTo>
                        <a:pt x="603" y="0"/>
                      </a:lnTo>
                      <a:lnTo>
                        <a:pt x="603" y="75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7" name="Rectangle 71"/>
                <p:cNvSpPr>
                  <a:spLocks noChangeArrowheads="1"/>
                </p:cNvSpPr>
                <p:nvPr/>
              </p:nvSpPr>
              <p:spPr bwMode="auto">
                <a:xfrm>
                  <a:off x="3128192" y="2842049"/>
                  <a:ext cx="150672" cy="2308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US" altLang="en-US" sz="15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**</a:t>
                  </a:r>
                  <a:endParaRPr lang="en-US" altLang="en-US" sz="15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8" name="Freeform 72"/>
                <p:cNvSpPr>
                  <a:spLocks/>
                </p:cNvSpPr>
                <p:nvPr/>
              </p:nvSpPr>
              <p:spPr bwMode="auto">
                <a:xfrm>
                  <a:off x="3641019" y="2452056"/>
                  <a:ext cx="260365" cy="144239"/>
                </a:xfrm>
                <a:custGeom>
                  <a:avLst/>
                  <a:gdLst>
                    <a:gd name="T0" fmla="*/ 0 w 635"/>
                    <a:gd name="T1" fmla="*/ 67768368 h 307"/>
                    <a:gd name="T2" fmla="*/ 0 w 635"/>
                    <a:gd name="T3" fmla="*/ 0 h 307"/>
                    <a:gd name="T4" fmla="*/ 106755800 w 635"/>
                    <a:gd name="T5" fmla="*/ 0 h 307"/>
                    <a:gd name="T6" fmla="*/ 106755800 w 635"/>
                    <a:gd name="T7" fmla="*/ 28255339 h 307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635" h="307">
                      <a:moveTo>
                        <a:pt x="0" y="307"/>
                      </a:moveTo>
                      <a:lnTo>
                        <a:pt x="0" y="0"/>
                      </a:lnTo>
                      <a:lnTo>
                        <a:pt x="635" y="0"/>
                      </a:lnTo>
                      <a:lnTo>
                        <a:pt x="635" y="128"/>
                      </a:ln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9" name="Rectangle 73"/>
                <p:cNvSpPr>
                  <a:spLocks noChangeArrowheads="1"/>
                </p:cNvSpPr>
                <p:nvPr/>
              </p:nvSpPr>
              <p:spPr bwMode="auto">
                <a:xfrm>
                  <a:off x="3781220" y="2301958"/>
                  <a:ext cx="75337" cy="2308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US" altLang="en-US" sz="15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*</a:t>
                  </a:r>
                  <a:endParaRPr lang="en-US" altLang="en-US" sz="15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0" name="文本框 679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1776048" y="2746977"/>
                  <a:ext cx="1037341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/>
                  <a:r>
                    <a:rPr lang="en-US" altLang="zh-CN" sz="11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Gran B</a:t>
                  </a:r>
                  <a:r>
                    <a:rPr lang="en-US" altLang="zh-CN" sz="1100" baseline="300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+ </a:t>
                  </a:r>
                  <a:r>
                    <a:rPr lang="en-US" altLang="zh-CN" sz="11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cells in</a:t>
                  </a:r>
                </a:p>
                <a:p>
                  <a:pPr algn="ctr"/>
                  <a:r>
                    <a:rPr lang="en-US" altLang="zh-CN" sz="11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CD8</a:t>
                  </a:r>
                  <a:r>
                    <a:rPr lang="en-US" altLang="zh-CN" sz="1100" baseline="300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+</a:t>
                  </a:r>
                  <a:r>
                    <a:rPr lang="en-US" altLang="zh-CN" sz="11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 T cells (%)</a:t>
                  </a:r>
                  <a:endParaRPr lang="zh-CN" altLang="en-US" sz="1100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1" name="Line 58"/>
                <p:cNvSpPr>
                  <a:spLocks noChangeShapeType="1"/>
                </p:cNvSpPr>
                <p:nvPr/>
              </p:nvSpPr>
              <p:spPr bwMode="auto">
                <a:xfrm>
                  <a:off x="2636378" y="3541556"/>
                  <a:ext cx="1417320" cy="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59" name="矩形 158"/>
            <p:cNvSpPr/>
            <p:nvPr/>
          </p:nvSpPr>
          <p:spPr>
            <a:xfrm>
              <a:off x="457200" y="2434499"/>
              <a:ext cx="5943600" cy="5078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en-US" sz="11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Fig. S4. 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FACS of </a:t>
              </a:r>
              <a:r>
                <a:rPr lang="en-US" sz="1100" dirty="0" err="1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IFN</a:t>
              </a:r>
              <a:r>
                <a:rPr lang="en-US" sz="1100" dirty="0" err="1">
                  <a:latin typeface="Symbol" panose="05050102010706020507" pitchFamily="18" charset="2"/>
                  <a:ea typeface="宋体" panose="02010600030101010101" pitchFamily="2" charset="-122"/>
                  <a:cs typeface="Arial" panose="020B0604020202020204" pitchFamily="34" charset="0"/>
                </a:rPr>
                <a:t>g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or </a:t>
              </a:r>
              <a:r>
                <a:rPr lang="en-US" sz="1100" dirty="0" err="1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granzyme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B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cells in CD8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T cells co-cultured with WT or </a:t>
              </a:r>
              <a:r>
                <a:rPr lang="en-US" sz="1100" dirty="0" err="1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RelA</a:t>
              </a:r>
              <a:r>
                <a:rPr lang="en-US" sz="1100" baseline="30000" dirty="0" err="1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KO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BMDMs in normal plates or </a:t>
              </a:r>
              <a:r>
                <a:rPr lang="en-US" sz="1100" dirty="0" err="1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transwell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plates with LCCM containing anti-CD3 and anti-CD28 antibodies. Data are means ± SD (n &gt; 3). *, p &lt; 0.05, **, p &lt; 0.01, Student’s t test.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9921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582BDAB-6021-4538-9FBA-67F6A634E457}"/>
              </a:ext>
            </a:extLst>
          </p:cNvPr>
          <p:cNvSpPr/>
          <p:nvPr/>
        </p:nvSpPr>
        <p:spPr>
          <a:xfrm>
            <a:off x="914400" y="3800456"/>
            <a:ext cx="59436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11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Figure S5.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FACS of Granzyme B</a:t>
            </a:r>
            <a:r>
              <a:rPr lang="en-US" sz="1100" baseline="300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+ 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cells in CD8</a:t>
            </a:r>
            <a:r>
              <a:rPr lang="en-US" sz="1100" baseline="300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+ 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 cells co-cultured with lung tumor antigen(Ag)-pulsed WT or </a:t>
            </a:r>
            <a:r>
              <a:rPr lang="en-US" sz="1100" dirty="0" err="1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RelA</a:t>
            </a:r>
            <a:r>
              <a:rPr lang="en-US" sz="1100" baseline="30000" dirty="0" err="1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KO</a:t>
            </a:r>
            <a:r>
              <a:rPr lang="en-US" sz="1100" baseline="300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macrophages.  Data are means ± SD (n ≥ 3).  *p &lt; </a:t>
            </a:r>
            <a:r>
              <a:rPr lang="en-US" sz="1100" dirty="0" smtClea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0.05, 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Student’s t test.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028D349B-C334-4193-AF35-251266BBD52A}"/>
              </a:ext>
            </a:extLst>
          </p:cNvPr>
          <p:cNvGrpSpPr/>
          <p:nvPr/>
        </p:nvGrpSpPr>
        <p:grpSpPr>
          <a:xfrm>
            <a:off x="1732621" y="1777181"/>
            <a:ext cx="4307158" cy="1860249"/>
            <a:chOff x="1446115" y="2803606"/>
            <a:chExt cx="4241898" cy="1832063"/>
          </a:xfrm>
        </p:grpSpPr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xmlns="" id="{D7DA620D-DAD6-4248-B702-3152971E024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19" t="12396" r="15744" b="25621"/>
            <a:stretch/>
          </p:blipFill>
          <p:spPr bwMode="auto">
            <a:xfrm>
              <a:off x="3109267" y="3245789"/>
              <a:ext cx="1185063" cy="1097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3">
              <a:extLst>
                <a:ext uri="{FF2B5EF4-FFF2-40B4-BE49-F238E27FC236}">
                  <a16:creationId xmlns:a16="http://schemas.microsoft.com/office/drawing/2014/main" xmlns="" id="{B5FD6940-2473-4E43-90B8-8B7B3EEA0D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18" t="12396" r="15746" b="25620"/>
            <a:stretch>
              <a:fillRect/>
            </a:stretch>
          </p:blipFill>
          <p:spPr bwMode="auto">
            <a:xfrm>
              <a:off x="1778361" y="3245789"/>
              <a:ext cx="1184701" cy="1097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文本框 4">
              <a:extLst>
                <a:ext uri="{FF2B5EF4-FFF2-40B4-BE49-F238E27FC236}">
                  <a16:creationId xmlns:a16="http://schemas.microsoft.com/office/drawing/2014/main" xmlns="" id="{2D23CFE3-EC73-4C53-AC67-E3C008F818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8305" y="4371429"/>
              <a:ext cx="535722" cy="264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117" dirty="0">
                  <a:cs typeface="Arial" panose="020B0604020202020204" pitchFamily="34" charset="0"/>
                </a:rPr>
                <a:t>CD8</a:t>
              </a:r>
            </a:p>
          </p:txBody>
        </p:sp>
        <p:sp>
          <p:nvSpPr>
            <p:cNvPr id="8" name="文本框 5">
              <a:extLst>
                <a:ext uri="{FF2B5EF4-FFF2-40B4-BE49-F238E27FC236}">
                  <a16:creationId xmlns:a16="http://schemas.microsoft.com/office/drawing/2014/main" xmlns="" id="{81E19F01-2B8A-4BF2-B217-0989EFF394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063328" y="3612187"/>
              <a:ext cx="1029814" cy="264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117" dirty="0" err="1">
                  <a:cs typeface="Arial" panose="020B0604020202020204" pitchFamily="34" charset="0"/>
                </a:rPr>
                <a:t>Granzyme</a:t>
              </a:r>
              <a:r>
                <a:rPr lang="en-US" altLang="en-US" sz="1117" dirty="0">
                  <a:cs typeface="Arial" panose="020B0604020202020204" pitchFamily="34" charset="0"/>
                </a:rPr>
                <a:t> B</a:t>
              </a:r>
            </a:p>
          </p:txBody>
        </p:sp>
        <p:cxnSp>
          <p:nvCxnSpPr>
            <p:cNvPr id="9" name="直接箭头连接符 20">
              <a:extLst>
                <a:ext uri="{FF2B5EF4-FFF2-40B4-BE49-F238E27FC236}">
                  <a16:creationId xmlns:a16="http://schemas.microsoft.com/office/drawing/2014/main" xmlns="" id="{2234AA68-D00B-4E01-A4E7-3767D4916606}"/>
                </a:ext>
              </a:extLst>
            </p:cNvPr>
            <p:cNvCxnSpPr/>
            <p:nvPr/>
          </p:nvCxnSpPr>
          <p:spPr bwMode="auto">
            <a:xfrm>
              <a:off x="1707992" y="4406824"/>
              <a:ext cx="27432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8">
              <a:extLst>
                <a:ext uri="{FF2B5EF4-FFF2-40B4-BE49-F238E27FC236}">
                  <a16:creationId xmlns:a16="http://schemas.microsoft.com/office/drawing/2014/main" xmlns="" id="{1A24B4F9-C7FF-4AC4-9AED-DD688F4F2F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2583" y="2803606"/>
              <a:ext cx="832843" cy="264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117" dirty="0">
                  <a:cs typeface="Arial" panose="020B0604020202020204" pitchFamily="34" charset="0"/>
                </a:rPr>
                <a:t>CD8 gate</a:t>
              </a:r>
            </a:p>
          </p:txBody>
        </p:sp>
        <p:cxnSp>
          <p:nvCxnSpPr>
            <p:cNvPr id="11" name="直接连接符 22">
              <a:extLst>
                <a:ext uri="{FF2B5EF4-FFF2-40B4-BE49-F238E27FC236}">
                  <a16:creationId xmlns:a16="http://schemas.microsoft.com/office/drawing/2014/main" xmlns="" id="{66CBC4F3-A313-4C9A-9AAC-FF86C5C4CDCE}"/>
                </a:ext>
              </a:extLst>
            </p:cNvPr>
            <p:cNvCxnSpPr/>
            <p:nvPr/>
          </p:nvCxnSpPr>
          <p:spPr bwMode="auto">
            <a:xfrm flipV="1">
              <a:off x="1773277" y="3060307"/>
              <a:ext cx="256032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23">
              <a:extLst>
                <a:ext uri="{FF2B5EF4-FFF2-40B4-BE49-F238E27FC236}">
                  <a16:creationId xmlns:a16="http://schemas.microsoft.com/office/drawing/2014/main" xmlns="" id="{3A8E560D-1222-4347-B170-EEC2B8355F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47746" y="3034206"/>
              <a:ext cx="150810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en-US" sz="1015" dirty="0">
                  <a:cs typeface="Arial" panose="020B0604020202020204" pitchFamily="34" charset="0"/>
                </a:rPr>
                <a:t>T cell + Ag-</a:t>
              </a:r>
              <a:r>
                <a:rPr lang="en-US" altLang="en-US" sz="1015" dirty="0" err="1">
                  <a:cs typeface="Arial" panose="020B0604020202020204" pitchFamily="34" charset="0"/>
                </a:rPr>
                <a:t>RelA</a:t>
              </a:r>
              <a:r>
                <a:rPr lang="en-US" altLang="en-US" sz="1015" baseline="30000" dirty="0" err="1">
                  <a:cs typeface="Arial" panose="020B0604020202020204" pitchFamily="34" charset="0"/>
                </a:rPr>
                <a:t>KO</a:t>
              </a:r>
              <a:r>
                <a:rPr lang="en-US" altLang="en-US" sz="1015" dirty="0">
                  <a:cs typeface="Arial" panose="020B0604020202020204" pitchFamily="34" charset="0"/>
                </a:rPr>
                <a:t> </a:t>
              </a:r>
              <a:r>
                <a:rPr lang="en-US" altLang="en-US" sz="1015" dirty="0" err="1">
                  <a:solidFill>
                    <a:srgbClr val="000000"/>
                  </a:solidFill>
                  <a:cs typeface="Arial" panose="020B0604020202020204" pitchFamily="34" charset="0"/>
                </a:rPr>
                <a:t>M</a:t>
              </a:r>
              <a:r>
                <a:rPr lang="en-US" altLang="en-US" sz="1015" dirty="0" err="1">
                  <a:solidFill>
                    <a:srgbClr val="000000"/>
                  </a:solidFill>
                  <a:latin typeface="Symbol" panose="05050102010706020507" pitchFamily="18" charset="2"/>
                </a:rPr>
                <a:t>j</a:t>
              </a:r>
              <a:endParaRPr lang="en-US" altLang="en-US" sz="1015" dirty="0">
                <a:cs typeface="Arial" panose="020B0604020202020204" pitchFamily="34" charset="0"/>
              </a:endParaRPr>
            </a:p>
          </p:txBody>
        </p:sp>
        <p:sp>
          <p:nvSpPr>
            <p:cNvPr id="13" name="文本框 25">
              <a:extLst>
                <a:ext uri="{FF2B5EF4-FFF2-40B4-BE49-F238E27FC236}">
                  <a16:creationId xmlns:a16="http://schemas.microsoft.com/office/drawing/2014/main" xmlns="" id="{8ACB0314-3232-4C32-BA51-D16685C154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0238" y="3034206"/>
              <a:ext cx="1246068" cy="2447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015" dirty="0">
                  <a:cs typeface="Arial" panose="020B0604020202020204" pitchFamily="34" charset="0"/>
                </a:rPr>
                <a:t>T cell + Ag-WT </a:t>
              </a:r>
              <a:r>
                <a:rPr lang="en-US" altLang="en-US" sz="1015" dirty="0" err="1">
                  <a:solidFill>
                    <a:srgbClr val="000000"/>
                  </a:solidFill>
                  <a:cs typeface="Arial" panose="020B0604020202020204" pitchFamily="34" charset="0"/>
                </a:rPr>
                <a:t>M</a:t>
              </a:r>
              <a:r>
                <a:rPr lang="en-US" altLang="en-US" sz="1015" dirty="0" err="1">
                  <a:solidFill>
                    <a:srgbClr val="000000"/>
                  </a:solidFill>
                  <a:latin typeface="Symbol" panose="05050102010706020507" pitchFamily="18" charset="2"/>
                </a:rPr>
                <a:t>j</a:t>
              </a:r>
              <a:endParaRPr lang="en-US" altLang="en-US" sz="1015" dirty="0">
                <a:cs typeface="Arial" panose="020B0604020202020204" pitchFamily="34" charset="0"/>
              </a:endParaRPr>
            </a:p>
          </p:txBody>
        </p:sp>
        <p:cxnSp>
          <p:nvCxnSpPr>
            <p:cNvPr id="14" name="直接箭头连接符 26">
              <a:extLst>
                <a:ext uri="{FF2B5EF4-FFF2-40B4-BE49-F238E27FC236}">
                  <a16:creationId xmlns:a16="http://schemas.microsoft.com/office/drawing/2014/main" xmlns="" id="{0EA09271-531D-4A7F-9264-439FCFFE98FD}"/>
                </a:ext>
              </a:extLst>
            </p:cNvPr>
            <p:cNvCxnSpPr/>
            <p:nvPr/>
          </p:nvCxnSpPr>
          <p:spPr bwMode="auto">
            <a:xfrm flipV="1">
              <a:off x="1707992" y="3309544"/>
              <a:ext cx="0" cy="109728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24">
              <a:extLst>
                <a:ext uri="{FF2B5EF4-FFF2-40B4-BE49-F238E27FC236}">
                  <a16:creationId xmlns:a16="http://schemas.microsoft.com/office/drawing/2014/main" xmlns="" id="{0D76B3AB-3CE7-4431-AAF2-9F64889DBB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7699" y="3230563"/>
              <a:ext cx="43940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914" dirty="0">
                  <a:cs typeface="Arial" panose="020B0604020202020204" pitchFamily="34" charset="0"/>
                </a:rPr>
                <a:t>60%</a:t>
              </a:r>
            </a:p>
          </p:txBody>
        </p:sp>
        <p:sp>
          <p:nvSpPr>
            <p:cNvPr id="16" name="文本框 27">
              <a:extLst>
                <a:ext uri="{FF2B5EF4-FFF2-40B4-BE49-F238E27FC236}">
                  <a16:creationId xmlns:a16="http://schemas.microsoft.com/office/drawing/2014/main" xmlns="" id="{F21D8DDE-AD35-4E2A-B8C6-C2930F97BD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08150" y="3226936"/>
              <a:ext cx="43698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914" dirty="0">
                  <a:cs typeface="Arial" panose="020B0604020202020204" pitchFamily="34" charset="0"/>
                </a:rPr>
                <a:t>70% </a:t>
              </a:r>
            </a:p>
          </p:txBody>
        </p:sp>
        <p:sp>
          <p:nvSpPr>
            <p:cNvPr id="18" name="文本框 679">
              <a:extLst>
                <a:ext uri="{FF2B5EF4-FFF2-40B4-BE49-F238E27FC236}">
                  <a16:creationId xmlns:a16="http://schemas.microsoft.com/office/drawing/2014/main" xmlns="" id="{D92DA307-2D11-4AFE-98D4-2A6170D6C5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156066" y="3596058"/>
              <a:ext cx="1064395" cy="34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1117" dirty="0">
                  <a:solidFill>
                    <a:srgbClr val="000000"/>
                  </a:solidFill>
                  <a:latin typeface="Arial" panose="020B0604020202020204" pitchFamily="34" charset="0"/>
                </a:rPr>
                <a:t>Gran B</a:t>
              </a:r>
              <a:r>
                <a:rPr lang="en-US" altLang="zh-CN" sz="1117" baseline="30000" dirty="0">
                  <a:solidFill>
                    <a:srgbClr val="000000"/>
                  </a:solidFill>
                  <a:latin typeface="Arial" panose="020B0604020202020204" pitchFamily="34" charset="0"/>
                </a:rPr>
                <a:t>+ </a:t>
              </a:r>
              <a:r>
                <a:rPr lang="en-US" altLang="zh-CN" sz="1117" dirty="0">
                  <a:solidFill>
                    <a:srgbClr val="000000"/>
                  </a:solidFill>
                  <a:latin typeface="Arial" panose="020B0604020202020204" pitchFamily="34" charset="0"/>
                </a:rPr>
                <a:t>cells in</a:t>
              </a:r>
            </a:p>
            <a:p>
              <a:pPr algn="ctr"/>
              <a:r>
                <a:rPr lang="en-US" altLang="zh-CN" sz="1117" dirty="0">
                  <a:solidFill>
                    <a:srgbClr val="000000"/>
                  </a:solidFill>
                  <a:latin typeface="Arial" panose="020B0604020202020204" pitchFamily="34" charset="0"/>
                </a:rPr>
                <a:t>CD8</a:t>
              </a:r>
              <a:r>
                <a:rPr lang="en-US" altLang="zh-CN" sz="1117" baseline="30000" dirty="0">
                  <a:solidFill>
                    <a:srgbClr val="000000"/>
                  </a:solidFill>
                  <a:latin typeface="Arial" panose="020B0604020202020204" pitchFamily="34" charset="0"/>
                </a:rPr>
                <a:t>+</a:t>
              </a:r>
              <a:r>
                <a:rPr lang="en-US" altLang="zh-CN" sz="1117" dirty="0">
                  <a:solidFill>
                    <a:srgbClr val="000000"/>
                  </a:solidFill>
                  <a:latin typeface="Arial" panose="020B0604020202020204" pitchFamily="34" charset="0"/>
                </a:rPr>
                <a:t> T cells (%)</a:t>
              </a:r>
              <a:endParaRPr lang="zh-CN" altLang="en-US" sz="1117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" name="Rectangle 73">
              <a:extLst>
                <a:ext uri="{FF2B5EF4-FFF2-40B4-BE49-F238E27FC236}">
                  <a16:creationId xmlns:a16="http://schemas.microsoft.com/office/drawing/2014/main" xmlns="" id="{F0C1A24B-C6B7-4A03-BB24-5545675468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0522" y="3139731"/>
              <a:ext cx="75342" cy="234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1523" dirty="0">
                  <a:solidFill>
                    <a:srgbClr val="000000"/>
                  </a:solidFill>
                  <a:latin typeface="Arial" panose="020B0604020202020204" pitchFamily="34" charset="0"/>
                </a:rPr>
                <a:t>*</a:t>
              </a:r>
              <a:endParaRPr lang="en-US" altLang="en-US" sz="1523" dirty="0">
                <a:latin typeface="Arial" panose="020B0604020202020204" pitchFamily="34" charset="0"/>
              </a:endParaRPr>
            </a:p>
          </p:txBody>
        </p:sp>
        <p:grpSp>
          <p:nvGrpSpPr>
            <p:cNvPr id="20" name="Group 4">
              <a:extLst>
                <a:ext uri="{FF2B5EF4-FFF2-40B4-BE49-F238E27FC236}">
                  <a16:creationId xmlns:a16="http://schemas.microsoft.com/office/drawing/2014/main" xmlns="" id="{9F40D7F2-ECE1-486C-B442-8ECAD40A6A9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594225" y="2974976"/>
              <a:ext cx="1093788" cy="1493838"/>
              <a:chOff x="2894" y="1874"/>
              <a:chExt cx="689" cy="941"/>
            </a:xfrm>
          </p:grpSpPr>
          <p:sp>
            <p:nvSpPr>
              <p:cNvPr id="21" name="AutoShape 3">
                <a:extLst>
                  <a:ext uri="{FF2B5EF4-FFF2-40B4-BE49-F238E27FC236}">
                    <a16:creationId xmlns:a16="http://schemas.microsoft.com/office/drawing/2014/main" xmlns="" id="{868D8563-3578-4341-8635-902571ACC336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894" y="1874"/>
                <a:ext cx="689" cy="9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2847" tIns="46423" rIns="92847" bIns="4642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37"/>
              </a:p>
            </p:txBody>
          </p:sp>
          <p:sp>
            <p:nvSpPr>
              <p:cNvPr id="22" name="Rectangle 5">
                <a:extLst>
                  <a:ext uri="{FF2B5EF4-FFF2-40B4-BE49-F238E27FC236}">
                    <a16:creationId xmlns:a16="http://schemas.microsoft.com/office/drawing/2014/main" xmlns="" id="{C2E500E3-4D75-49FF-AF70-02D51474C6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7" y="2216"/>
                <a:ext cx="116" cy="55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2847" tIns="46423" rIns="92847" bIns="4642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37"/>
              </a:p>
            </p:txBody>
          </p:sp>
          <p:sp>
            <p:nvSpPr>
              <p:cNvPr id="23" name="Freeform 6">
                <a:extLst>
                  <a:ext uri="{FF2B5EF4-FFF2-40B4-BE49-F238E27FC236}">
                    <a16:creationId xmlns:a16="http://schemas.microsoft.com/office/drawing/2014/main" xmlns="" id="{089056D9-3952-4A9C-BF7C-B729B23442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7" y="2216"/>
                <a:ext cx="115" cy="550"/>
              </a:xfrm>
              <a:custGeom>
                <a:avLst/>
                <a:gdLst>
                  <a:gd name="T0" fmla="*/ 0 w 347"/>
                  <a:gd name="T1" fmla="*/ 1651 h 1651"/>
                  <a:gd name="T2" fmla="*/ 0 w 347"/>
                  <a:gd name="T3" fmla="*/ 0 h 1651"/>
                  <a:gd name="T4" fmla="*/ 0 w 347"/>
                  <a:gd name="T5" fmla="*/ 0 h 1651"/>
                  <a:gd name="T6" fmla="*/ 347 w 347"/>
                  <a:gd name="T7" fmla="*/ 0 h 1651"/>
                  <a:gd name="T8" fmla="*/ 347 w 347"/>
                  <a:gd name="T9" fmla="*/ 0 h 1651"/>
                  <a:gd name="T10" fmla="*/ 347 w 347"/>
                  <a:gd name="T11" fmla="*/ 1651 h 1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7" h="1651">
                    <a:moveTo>
                      <a:pt x="0" y="165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47" y="0"/>
                    </a:lnTo>
                    <a:lnTo>
                      <a:pt x="347" y="0"/>
                    </a:lnTo>
                    <a:lnTo>
                      <a:pt x="347" y="1651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2847" tIns="46423" rIns="92847" bIns="4642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37"/>
              </a:p>
            </p:txBody>
          </p:sp>
          <p:sp>
            <p:nvSpPr>
              <p:cNvPr id="24" name="Freeform 7">
                <a:extLst>
                  <a:ext uri="{FF2B5EF4-FFF2-40B4-BE49-F238E27FC236}">
                    <a16:creationId xmlns:a16="http://schemas.microsoft.com/office/drawing/2014/main" xmlns="" id="{C123F516-7FFA-4C89-9291-76682BA22B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6" y="2177"/>
                <a:ext cx="57" cy="39"/>
              </a:xfrm>
              <a:custGeom>
                <a:avLst/>
                <a:gdLst>
                  <a:gd name="T0" fmla="*/ 0 w 172"/>
                  <a:gd name="T1" fmla="*/ 0 h 118"/>
                  <a:gd name="T2" fmla="*/ 172 w 172"/>
                  <a:gd name="T3" fmla="*/ 0 h 118"/>
                  <a:gd name="T4" fmla="*/ 86 w 172"/>
                  <a:gd name="T5" fmla="*/ 0 h 118"/>
                  <a:gd name="T6" fmla="*/ 86 w 172"/>
                  <a:gd name="T7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2" h="118">
                    <a:moveTo>
                      <a:pt x="0" y="0"/>
                    </a:moveTo>
                    <a:lnTo>
                      <a:pt x="172" y="0"/>
                    </a:lnTo>
                    <a:lnTo>
                      <a:pt x="86" y="0"/>
                    </a:lnTo>
                    <a:lnTo>
                      <a:pt x="86" y="118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2847" tIns="46423" rIns="92847" bIns="4642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37"/>
              </a:p>
            </p:txBody>
          </p:sp>
          <p:sp>
            <p:nvSpPr>
              <p:cNvPr id="25" name="Rectangle 8">
                <a:extLst>
                  <a:ext uri="{FF2B5EF4-FFF2-40B4-BE49-F238E27FC236}">
                    <a16:creationId xmlns:a16="http://schemas.microsoft.com/office/drawing/2014/main" xmlns="" id="{838299DF-5759-4703-9E1D-B3156DD22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3" y="2088"/>
                <a:ext cx="116" cy="67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2847" tIns="46423" rIns="92847" bIns="4642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37"/>
              </a:p>
            </p:txBody>
          </p:sp>
          <p:sp>
            <p:nvSpPr>
              <p:cNvPr id="26" name="Freeform 9">
                <a:extLst>
                  <a:ext uri="{FF2B5EF4-FFF2-40B4-BE49-F238E27FC236}">
                    <a16:creationId xmlns:a16="http://schemas.microsoft.com/office/drawing/2014/main" xmlns="" id="{AE179D1D-DC85-4FD4-A6B2-50C60A6F7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3" y="2088"/>
                <a:ext cx="116" cy="678"/>
              </a:xfrm>
              <a:custGeom>
                <a:avLst/>
                <a:gdLst>
                  <a:gd name="T0" fmla="*/ 0 w 346"/>
                  <a:gd name="T1" fmla="*/ 2035 h 2035"/>
                  <a:gd name="T2" fmla="*/ 0 w 346"/>
                  <a:gd name="T3" fmla="*/ 0 h 2035"/>
                  <a:gd name="T4" fmla="*/ 0 w 346"/>
                  <a:gd name="T5" fmla="*/ 0 h 2035"/>
                  <a:gd name="T6" fmla="*/ 346 w 346"/>
                  <a:gd name="T7" fmla="*/ 0 h 2035"/>
                  <a:gd name="T8" fmla="*/ 346 w 346"/>
                  <a:gd name="T9" fmla="*/ 0 h 2035"/>
                  <a:gd name="T10" fmla="*/ 346 w 346"/>
                  <a:gd name="T11" fmla="*/ 2035 h 20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6" h="2035">
                    <a:moveTo>
                      <a:pt x="0" y="203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46" y="0"/>
                    </a:lnTo>
                    <a:lnTo>
                      <a:pt x="346" y="0"/>
                    </a:lnTo>
                    <a:lnTo>
                      <a:pt x="346" y="2035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2847" tIns="46423" rIns="92847" bIns="4642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37"/>
              </a:p>
            </p:txBody>
          </p:sp>
          <p:sp>
            <p:nvSpPr>
              <p:cNvPr id="27" name="Freeform 10">
                <a:extLst>
                  <a:ext uri="{FF2B5EF4-FFF2-40B4-BE49-F238E27FC236}">
                    <a16:creationId xmlns:a16="http://schemas.microsoft.com/office/drawing/2014/main" xmlns="" id="{B5BF61FB-7A11-449A-94B3-01B3456EA5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2" y="2078"/>
                <a:ext cx="57" cy="10"/>
              </a:xfrm>
              <a:custGeom>
                <a:avLst/>
                <a:gdLst>
                  <a:gd name="T0" fmla="*/ 0 w 171"/>
                  <a:gd name="T1" fmla="*/ 0 h 30"/>
                  <a:gd name="T2" fmla="*/ 171 w 171"/>
                  <a:gd name="T3" fmla="*/ 0 h 30"/>
                  <a:gd name="T4" fmla="*/ 86 w 171"/>
                  <a:gd name="T5" fmla="*/ 0 h 30"/>
                  <a:gd name="T6" fmla="*/ 86 w 171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30">
                    <a:moveTo>
                      <a:pt x="0" y="0"/>
                    </a:moveTo>
                    <a:lnTo>
                      <a:pt x="171" y="0"/>
                    </a:lnTo>
                    <a:lnTo>
                      <a:pt x="86" y="0"/>
                    </a:lnTo>
                    <a:lnTo>
                      <a:pt x="86" y="30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2847" tIns="46423" rIns="92847" bIns="4642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37"/>
              </a:p>
            </p:txBody>
          </p:sp>
          <p:sp>
            <p:nvSpPr>
              <p:cNvPr id="28" name="Line 11">
                <a:extLst>
                  <a:ext uri="{FF2B5EF4-FFF2-40B4-BE49-F238E27FC236}">
                    <a16:creationId xmlns:a16="http://schemas.microsoft.com/office/drawing/2014/main" xmlns="" id="{197B9CA2-05B1-4EEC-9AE4-D280DB10F0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3" y="2766"/>
                <a:ext cx="400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2847" tIns="46423" rIns="92847" bIns="4642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37"/>
              </a:p>
            </p:txBody>
          </p:sp>
          <p:sp>
            <p:nvSpPr>
              <p:cNvPr id="29" name="Rectangle 12">
                <a:extLst>
                  <a:ext uri="{FF2B5EF4-FFF2-40B4-BE49-F238E27FC236}">
                    <a16:creationId xmlns:a16="http://schemas.microsoft.com/office/drawing/2014/main" xmlns="" id="{D320BE59-832A-4309-AA2A-CB48B831EF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2" y="2726"/>
                <a:ext cx="41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28482"/>
                <a:r>
                  <a:rPr lang="en-US" altLang="en-US" sz="914">
                    <a:solidFill>
                      <a:srgbClr val="000000"/>
                    </a:solidFill>
                  </a:rPr>
                  <a:t>0</a:t>
                </a:r>
                <a:endParaRPr lang="en-US" altLang="en-US" sz="1828"/>
              </a:p>
            </p:txBody>
          </p:sp>
          <p:sp>
            <p:nvSpPr>
              <p:cNvPr id="30" name="Rectangle 13">
                <a:extLst>
                  <a:ext uri="{FF2B5EF4-FFF2-40B4-BE49-F238E27FC236}">
                    <a16:creationId xmlns:a16="http://schemas.microsoft.com/office/drawing/2014/main" xmlns="" id="{7FA99569-C92E-448E-BB43-C0240C957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2" y="2529"/>
                <a:ext cx="83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28482"/>
                <a:r>
                  <a:rPr lang="en-US" altLang="en-US" sz="914">
                    <a:solidFill>
                      <a:srgbClr val="000000"/>
                    </a:solidFill>
                  </a:rPr>
                  <a:t>20</a:t>
                </a:r>
                <a:endParaRPr lang="en-US" altLang="en-US" sz="1828"/>
              </a:p>
            </p:txBody>
          </p:sp>
          <p:sp>
            <p:nvSpPr>
              <p:cNvPr id="31" name="Rectangle 14">
                <a:extLst>
                  <a:ext uri="{FF2B5EF4-FFF2-40B4-BE49-F238E27FC236}">
                    <a16:creationId xmlns:a16="http://schemas.microsoft.com/office/drawing/2014/main" xmlns="" id="{25B2604C-EC43-49A3-89EE-081E2C3033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2" y="2333"/>
                <a:ext cx="83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28482"/>
                <a:r>
                  <a:rPr lang="en-US" altLang="en-US" sz="914">
                    <a:solidFill>
                      <a:srgbClr val="000000"/>
                    </a:solidFill>
                  </a:rPr>
                  <a:t>40</a:t>
                </a:r>
                <a:endParaRPr lang="en-US" altLang="en-US" sz="1828"/>
              </a:p>
            </p:txBody>
          </p:sp>
          <p:sp>
            <p:nvSpPr>
              <p:cNvPr id="32" name="Rectangle 15">
                <a:extLst>
                  <a:ext uri="{FF2B5EF4-FFF2-40B4-BE49-F238E27FC236}">
                    <a16:creationId xmlns:a16="http://schemas.microsoft.com/office/drawing/2014/main" xmlns="" id="{7D121D8F-7DE4-4EFA-8E35-7239CB2ED0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2" y="2136"/>
                <a:ext cx="83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28482"/>
                <a:r>
                  <a:rPr lang="en-US" altLang="en-US" sz="914">
                    <a:solidFill>
                      <a:srgbClr val="000000"/>
                    </a:solidFill>
                  </a:rPr>
                  <a:t>60</a:t>
                </a:r>
                <a:endParaRPr lang="en-US" altLang="en-US" sz="1828"/>
              </a:p>
            </p:txBody>
          </p:sp>
          <p:sp>
            <p:nvSpPr>
              <p:cNvPr id="33" name="Rectangle 16">
                <a:extLst>
                  <a:ext uri="{FF2B5EF4-FFF2-40B4-BE49-F238E27FC236}">
                    <a16:creationId xmlns:a16="http://schemas.microsoft.com/office/drawing/2014/main" xmlns="" id="{37D20AE4-998B-43A8-B0FC-6F66C62ACC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2" y="1939"/>
                <a:ext cx="83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28482"/>
                <a:r>
                  <a:rPr lang="en-US" altLang="en-US" sz="914">
                    <a:solidFill>
                      <a:srgbClr val="000000"/>
                    </a:solidFill>
                  </a:rPr>
                  <a:t>80</a:t>
                </a:r>
                <a:endParaRPr lang="en-US" altLang="en-US" sz="1828"/>
              </a:p>
            </p:txBody>
          </p:sp>
          <p:sp>
            <p:nvSpPr>
              <p:cNvPr id="34" name="Line 17">
                <a:extLst>
                  <a:ext uri="{FF2B5EF4-FFF2-40B4-BE49-F238E27FC236}">
                    <a16:creationId xmlns:a16="http://schemas.microsoft.com/office/drawing/2014/main" xmlns="" id="{78F8798C-AAC8-49A3-B74D-644FE1D7F5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66" y="1976"/>
                <a:ext cx="0" cy="794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2847" tIns="46423" rIns="92847" bIns="4642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37"/>
              </a:p>
            </p:txBody>
          </p:sp>
          <p:sp>
            <p:nvSpPr>
              <p:cNvPr id="35" name="Line 18">
                <a:extLst>
                  <a:ext uri="{FF2B5EF4-FFF2-40B4-BE49-F238E27FC236}">
                    <a16:creationId xmlns:a16="http://schemas.microsoft.com/office/drawing/2014/main" xmlns="" id="{FDD7F8D4-2827-4AAE-8E18-3E85769EBF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6" y="2766"/>
                <a:ext cx="14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2847" tIns="46423" rIns="92847" bIns="4642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37"/>
              </a:p>
            </p:txBody>
          </p:sp>
          <p:sp>
            <p:nvSpPr>
              <p:cNvPr id="36" name="Line 19">
                <a:extLst>
                  <a:ext uri="{FF2B5EF4-FFF2-40B4-BE49-F238E27FC236}">
                    <a16:creationId xmlns:a16="http://schemas.microsoft.com/office/drawing/2014/main" xmlns="" id="{0C87B3ED-5D38-4FE8-9016-83518B9F7C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6" y="2570"/>
                <a:ext cx="14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2847" tIns="46423" rIns="92847" bIns="4642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37"/>
              </a:p>
            </p:txBody>
          </p:sp>
          <p:sp>
            <p:nvSpPr>
              <p:cNvPr id="37" name="Line 20">
                <a:extLst>
                  <a:ext uri="{FF2B5EF4-FFF2-40B4-BE49-F238E27FC236}">
                    <a16:creationId xmlns:a16="http://schemas.microsoft.com/office/drawing/2014/main" xmlns="" id="{C7560084-9900-4250-B4CA-FF78F16423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6" y="2373"/>
                <a:ext cx="14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2847" tIns="46423" rIns="92847" bIns="4642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37"/>
              </a:p>
            </p:txBody>
          </p:sp>
          <p:sp>
            <p:nvSpPr>
              <p:cNvPr id="38" name="Line 21">
                <a:extLst>
                  <a:ext uri="{FF2B5EF4-FFF2-40B4-BE49-F238E27FC236}">
                    <a16:creationId xmlns:a16="http://schemas.microsoft.com/office/drawing/2014/main" xmlns="" id="{2E33711D-8784-4923-BDDF-D7CD792045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6" y="2177"/>
                <a:ext cx="14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2847" tIns="46423" rIns="92847" bIns="4642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37"/>
              </a:p>
            </p:txBody>
          </p:sp>
          <p:sp>
            <p:nvSpPr>
              <p:cNvPr id="39" name="Line 22">
                <a:extLst>
                  <a:ext uri="{FF2B5EF4-FFF2-40B4-BE49-F238E27FC236}">
                    <a16:creationId xmlns:a16="http://schemas.microsoft.com/office/drawing/2014/main" xmlns="" id="{83FCD2E0-F8D7-4B46-A52E-A4396B9A8F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6" y="1980"/>
                <a:ext cx="14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2847" tIns="46423" rIns="92847" bIns="4642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37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5712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Group 1"/>
          <p:cNvGrpSpPr>
            <a:grpSpLocks/>
          </p:cNvGrpSpPr>
          <p:nvPr/>
        </p:nvGrpSpPr>
        <p:grpSpPr bwMode="auto">
          <a:xfrm>
            <a:off x="2147675" y="1094233"/>
            <a:ext cx="3477055" cy="1701286"/>
            <a:chOff x="299817" y="603504"/>
            <a:chExt cx="3476835" cy="1702268"/>
          </a:xfrm>
        </p:grpSpPr>
        <p:sp>
          <p:nvSpPr>
            <p:cNvPr id="191" name="文本框 23"/>
            <p:cNvSpPr txBox="1">
              <a:spLocks noChangeArrowheads="1"/>
            </p:cNvSpPr>
            <p:nvPr/>
          </p:nvSpPr>
          <p:spPr bwMode="auto">
            <a:xfrm>
              <a:off x="2035724" y="603504"/>
              <a:ext cx="174092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450"/>
                </a:spcBef>
                <a:buFont typeface="Arial" panose="020B0604020202020204" pitchFamily="34" charset="0"/>
                <a:buChar char="•"/>
                <a:defRPr sz="40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989013" indent="-328613" eaLnBrk="0" hangingPunct="0">
                <a:lnSpc>
                  <a:spcPct val="90000"/>
                </a:lnSpc>
                <a:spcBef>
                  <a:spcPts val="725"/>
                </a:spcBef>
                <a:buFont typeface="Arial" panose="020B0604020202020204" pitchFamily="34" charset="0"/>
                <a:buChar char="•"/>
                <a:defRPr sz="3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649413" indent="-328613" eaLnBrk="0" hangingPunct="0">
                <a:lnSpc>
                  <a:spcPct val="90000"/>
                </a:lnSpc>
                <a:spcBef>
                  <a:spcPts val="725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2309813" indent="-328613" eaLnBrk="0" hangingPunct="0">
                <a:lnSpc>
                  <a:spcPct val="90000"/>
                </a:lnSpc>
                <a:spcBef>
                  <a:spcPts val="725"/>
                </a:spcBef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970213" indent="-328613" eaLnBrk="0" hangingPunct="0">
                <a:lnSpc>
                  <a:spcPct val="90000"/>
                </a:lnSpc>
                <a:spcBef>
                  <a:spcPts val="725"/>
                </a:spcBef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3427413" indent="-328613" eaLnBrk="0" fontAlgn="base" hangingPunct="0">
                <a:lnSpc>
                  <a:spcPct val="90000"/>
                </a:lnSpc>
                <a:spcBef>
                  <a:spcPts val="72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3884613" indent="-328613" eaLnBrk="0" fontAlgn="base" hangingPunct="0">
                <a:lnSpc>
                  <a:spcPct val="90000"/>
                </a:lnSpc>
                <a:spcBef>
                  <a:spcPts val="72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4341813" indent="-328613" eaLnBrk="0" fontAlgn="base" hangingPunct="0">
                <a:lnSpc>
                  <a:spcPct val="90000"/>
                </a:lnSpc>
                <a:spcBef>
                  <a:spcPts val="72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4799013" indent="-328613" eaLnBrk="0" fontAlgn="base" hangingPunct="0">
                <a:lnSpc>
                  <a:spcPct val="90000"/>
                </a:lnSpc>
                <a:spcBef>
                  <a:spcPts val="72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rgbClr val="00B0F0"/>
                  </a:solidFill>
                  <a:latin typeface="Arial" panose="020B0604020202020204" pitchFamily="34" charset="0"/>
                </a:rPr>
                <a:t>tumor examinations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rgbClr val="00B0F0"/>
                  </a:solidFill>
                  <a:latin typeface="Arial" panose="020B0604020202020204" pitchFamily="34" charset="0"/>
                </a:rPr>
                <a:t>immune cell analysis</a:t>
              </a:r>
            </a:p>
          </p:txBody>
        </p:sp>
        <p:sp>
          <p:nvSpPr>
            <p:cNvPr id="161" name="文本框 9"/>
            <p:cNvSpPr txBox="1">
              <a:spLocks noChangeArrowheads="1"/>
            </p:cNvSpPr>
            <p:nvPr/>
          </p:nvSpPr>
          <p:spPr bwMode="auto">
            <a:xfrm>
              <a:off x="299817" y="1371559"/>
              <a:ext cx="3239589" cy="275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450"/>
                </a:spcBef>
                <a:buFont typeface="Arial" panose="020B0604020202020204" pitchFamily="34" charset="0"/>
                <a:buChar char="•"/>
                <a:defRPr sz="40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989013" indent="-328613" eaLnBrk="0" hangingPunct="0">
                <a:lnSpc>
                  <a:spcPct val="90000"/>
                </a:lnSpc>
                <a:spcBef>
                  <a:spcPts val="725"/>
                </a:spcBef>
                <a:buFont typeface="Arial" panose="020B0604020202020204" pitchFamily="34" charset="0"/>
                <a:buChar char="•"/>
                <a:defRPr sz="3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649413" indent="-328613" eaLnBrk="0" hangingPunct="0">
                <a:lnSpc>
                  <a:spcPct val="90000"/>
                </a:lnSpc>
                <a:spcBef>
                  <a:spcPts val="725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2309813" indent="-328613" eaLnBrk="0" hangingPunct="0">
                <a:lnSpc>
                  <a:spcPct val="90000"/>
                </a:lnSpc>
                <a:spcBef>
                  <a:spcPts val="725"/>
                </a:spcBef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970213" indent="-328613" eaLnBrk="0" hangingPunct="0">
                <a:lnSpc>
                  <a:spcPct val="90000"/>
                </a:lnSpc>
                <a:spcBef>
                  <a:spcPts val="725"/>
                </a:spcBef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3427413" indent="-328613" eaLnBrk="0" fontAlgn="base" hangingPunct="0">
                <a:lnSpc>
                  <a:spcPct val="90000"/>
                </a:lnSpc>
                <a:spcBef>
                  <a:spcPts val="72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3884613" indent="-328613" eaLnBrk="0" fontAlgn="base" hangingPunct="0">
                <a:lnSpc>
                  <a:spcPct val="90000"/>
                </a:lnSpc>
                <a:spcBef>
                  <a:spcPts val="72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4341813" indent="-328613" eaLnBrk="0" fontAlgn="base" hangingPunct="0">
                <a:lnSpc>
                  <a:spcPct val="90000"/>
                </a:lnSpc>
                <a:spcBef>
                  <a:spcPts val="72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4799013" indent="-328613" eaLnBrk="0" fontAlgn="base" hangingPunct="0">
                <a:lnSpc>
                  <a:spcPct val="90000"/>
                </a:lnSpc>
                <a:spcBef>
                  <a:spcPts val="72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latin typeface="Arial" panose="020B0604020202020204" pitchFamily="34" charset="0"/>
                </a:rPr>
                <a:t>0    1     2    3    4     5    6     7    8    9 weeks     </a:t>
              </a:r>
            </a:p>
          </p:txBody>
        </p:sp>
        <p:cxnSp>
          <p:nvCxnSpPr>
            <p:cNvPr id="162" name="直接箭头连接符 161"/>
            <p:cNvCxnSpPr/>
            <p:nvPr/>
          </p:nvCxnSpPr>
          <p:spPr>
            <a:xfrm>
              <a:off x="557406" y="1079514"/>
              <a:ext cx="0" cy="228732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箭头连接符 162"/>
            <p:cNvCxnSpPr/>
            <p:nvPr/>
          </p:nvCxnSpPr>
          <p:spPr>
            <a:xfrm>
              <a:off x="832025" y="1079514"/>
              <a:ext cx="0" cy="228732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文本框 12"/>
            <p:cNvSpPr txBox="1">
              <a:spLocks noChangeArrowheads="1"/>
            </p:cNvSpPr>
            <p:nvPr/>
          </p:nvSpPr>
          <p:spPr bwMode="auto">
            <a:xfrm>
              <a:off x="437210" y="613245"/>
              <a:ext cx="1600293" cy="461665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450"/>
                </a:spcBef>
                <a:buFont typeface="Arial" panose="020B0604020202020204" pitchFamily="34" charset="0"/>
                <a:buChar char="•"/>
                <a:defRPr sz="40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989013" indent="-328613" eaLnBrk="0" hangingPunct="0">
                <a:lnSpc>
                  <a:spcPct val="90000"/>
                </a:lnSpc>
                <a:spcBef>
                  <a:spcPts val="725"/>
                </a:spcBef>
                <a:buFont typeface="Arial" panose="020B0604020202020204" pitchFamily="34" charset="0"/>
                <a:buChar char="•"/>
                <a:defRPr sz="3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649413" indent="-328613" eaLnBrk="0" hangingPunct="0">
                <a:lnSpc>
                  <a:spcPct val="90000"/>
                </a:lnSpc>
                <a:spcBef>
                  <a:spcPts val="725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2309813" indent="-328613" eaLnBrk="0" hangingPunct="0">
                <a:lnSpc>
                  <a:spcPct val="90000"/>
                </a:lnSpc>
                <a:spcBef>
                  <a:spcPts val="725"/>
                </a:spcBef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970213" indent="-328613" eaLnBrk="0" hangingPunct="0">
                <a:lnSpc>
                  <a:spcPct val="90000"/>
                </a:lnSpc>
                <a:spcBef>
                  <a:spcPts val="725"/>
                </a:spcBef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3427413" indent="-328613" eaLnBrk="0" fontAlgn="base" hangingPunct="0">
                <a:lnSpc>
                  <a:spcPct val="90000"/>
                </a:lnSpc>
                <a:spcBef>
                  <a:spcPts val="72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3884613" indent="-328613" eaLnBrk="0" fontAlgn="base" hangingPunct="0">
                <a:lnSpc>
                  <a:spcPct val="90000"/>
                </a:lnSpc>
                <a:spcBef>
                  <a:spcPts val="72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4341813" indent="-328613" eaLnBrk="0" fontAlgn="base" hangingPunct="0">
                <a:lnSpc>
                  <a:spcPct val="90000"/>
                </a:lnSpc>
                <a:spcBef>
                  <a:spcPts val="72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4799013" indent="-328613" eaLnBrk="0" fontAlgn="base" hangingPunct="0">
                <a:lnSpc>
                  <a:spcPct val="90000"/>
                </a:lnSpc>
                <a:spcBef>
                  <a:spcPts val="72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latin typeface="Arial" panose="020B0604020202020204" pitchFamily="34" charset="0"/>
                </a:rPr>
                <a:t>urethane 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latin typeface="Arial" panose="020B0604020202020204" pitchFamily="34" charset="0"/>
                </a:rPr>
                <a:t>(1 time/week)</a:t>
              </a:r>
            </a:p>
          </p:txBody>
        </p:sp>
        <p:cxnSp>
          <p:nvCxnSpPr>
            <p:cNvPr id="165" name="直接箭头连接符 164"/>
            <p:cNvCxnSpPr/>
            <p:nvPr/>
          </p:nvCxnSpPr>
          <p:spPr>
            <a:xfrm>
              <a:off x="1106646" y="1079514"/>
              <a:ext cx="0" cy="228732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接箭头连接符 165"/>
            <p:cNvCxnSpPr/>
            <p:nvPr/>
          </p:nvCxnSpPr>
          <p:spPr>
            <a:xfrm>
              <a:off x="1381265" y="1079514"/>
              <a:ext cx="0" cy="228732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接箭头连接符 166"/>
            <p:cNvCxnSpPr/>
            <p:nvPr/>
          </p:nvCxnSpPr>
          <p:spPr>
            <a:xfrm>
              <a:off x="1654298" y="1079514"/>
              <a:ext cx="0" cy="228732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箭头连接符 167"/>
            <p:cNvCxnSpPr/>
            <p:nvPr/>
          </p:nvCxnSpPr>
          <p:spPr>
            <a:xfrm>
              <a:off x="1928919" y="1079514"/>
              <a:ext cx="0" cy="228732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箭头连接符 168"/>
            <p:cNvCxnSpPr/>
            <p:nvPr/>
          </p:nvCxnSpPr>
          <p:spPr>
            <a:xfrm rot="10800000">
              <a:off x="1381265" y="1540155"/>
              <a:ext cx="0" cy="227144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接箭头连接符 169"/>
            <p:cNvCxnSpPr/>
            <p:nvPr/>
          </p:nvCxnSpPr>
          <p:spPr>
            <a:xfrm rot="10800000">
              <a:off x="1654298" y="1540155"/>
              <a:ext cx="0" cy="227144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接箭头连接符 170"/>
            <p:cNvCxnSpPr/>
            <p:nvPr/>
          </p:nvCxnSpPr>
          <p:spPr>
            <a:xfrm rot="10800000">
              <a:off x="1928919" y="1540155"/>
              <a:ext cx="0" cy="227144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接箭头连接符 171"/>
            <p:cNvCxnSpPr/>
            <p:nvPr/>
          </p:nvCxnSpPr>
          <p:spPr>
            <a:xfrm rot="10800000">
              <a:off x="2203538" y="1540155"/>
              <a:ext cx="0" cy="227144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箭头连接符 172"/>
            <p:cNvCxnSpPr/>
            <p:nvPr/>
          </p:nvCxnSpPr>
          <p:spPr>
            <a:xfrm rot="10800000">
              <a:off x="2478159" y="1540155"/>
              <a:ext cx="0" cy="227144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箭头连接符 173"/>
            <p:cNvCxnSpPr/>
            <p:nvPr/>
          </p:nvCxnSpPr>
          <p:spPr>
            <a:xfrm rot="10800000">
              <a:off x="2752779" y="1540155"/>
              <a:ext cx="0" cy="227144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文本框 23"/>
            <p:cNvSpPr txBox="1">
              <a:spLocks noChangeArrowheads="1"/>
            </p:cNvSpPr>
            <p:nvPr/>
          </p:nvSpPr>
          <p:spPr bwMode="auto">
            <a:xfrm>
              <a:off x="1192055" y="1781102"/>
              <a:ext cx="174092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450"/>
                </a:spcBef>
                <a:buFont typeface="Arial" panose="020B0604020202020204" pitchFamily="34" charset="0"/>
                <a:buChar char="•"/>
                <a:defRPr sz="40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989013" indent="-328613" eaLnBrk="0" hangingPunct="0">
                <a:lnSpc>
                  <a:spcPct val="90000"/>
                </a:lnSpc>
                <a:spcBef>
                  <a:spcPts val="725"/>
                </a:spcBef>
                <a:buFont typeface="Arial" panose="020B0604020202020204" pitchFamily="34" charset="0"/>
                <a:buChar char="•"/>
                <a:defRPr sz="3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649413" indent="-328613" eaLnBrk="0" hangingPunct="0">
                <a:lnSpc>
                  <a:spcPct val="90000"/>
                </a:lnSpc>
                <a:spcBef>
                  <a:spcPts val="725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2309813" indent="-328613" eaLnBrk="0" hangingPunct="0">
                <a:lnSpc>
                  <a:spcPct val="90000"/>
                </a:lnSpc>
                <a:spcBef>
                  <a:spcPts val="725"/>
                </a:spcBef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970213" indent="-328613" eaLnBrk="0" hangingPunct="0">
                <a:lnSpc>
                  <a:spcPct val="90000"/>
                </a:lnSpc>
                <a:spcBef>
                  <a:spcPts val="725"/>
                </a:spcBef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3427413" indent="-328613" eaLnBrk="0" fontAlgn="base" hangingPunct="0">
                <a:lnSpc>
                  <a:spcPct val="90000"/>
                </a:lnSpc>
                <a:spcBef>
                  <a:spcPts val="72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3884613" indent="-328613" eaLnBrk="0" fontAlgn="base" hangingPunct="0">
                <a:lnSpc>
                  <a:spcPct val="90000"/>
                </a:lnSpc>
                <a:spcBef>
                  <a:spcPts val="72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4341813" indent="-328613" eaLnBrk="0" fontAlgn="base" hangingPunct="0">
                <a:lnSpc>
                  <a:spcPct val="90000"/>
                </a:lnSpc>
                <a:spcBef>
                  <a:spcPts val="72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4799013" indent="-328613" eaLnBrk="0" fontAlgn="base" hangingPunct="0">
                <a:lnSpc>
                  <a:spcPct val="90000"/>
                </a:lnSpc>
                <a:spcBef>
                  <a:spcPts val="72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FF0000"/>
                  </a:solidFill>
                  <a:latin typeface="Symbol" panose="05050102010706020507" pitchFamily="18" charset="2"/>
                </a:rPr>
                <a:t>a</a:t>
              </a:r>
              <a:r>
                <a:rPr lang="en-US" altLang="en-US" sz="1200">
                  <a:solidFill>
                    <a:srgbClr val="FF0000"/>
                  </a:solidFill>
                  <a:latin typeface="Arial" panose="020B0604020202020204" pitchFamily="34" charset="0"/>
                </a:rPr>
                <a:t>IL-10 (2 times/week)</a:t>
              </a:r>
            </a:p>
          </p:txBody>
        </p:sp>
        <p:sp>
          <p:nvSpPr>
            <p:cNvPr id="176" name="文本框 24"/>
            <p:cNvSpPr txBox="1">
              <a:spLocks noChangeArrowheads="1"/>
            </p:cNvSpPr>
            <p:nvPr/>
          </p:nvSpPr>
          <p:spPr bwMode="auto">
            <a:xfrm>
              <a:off x="1012249" y="2003984"/>
              <a:ext cx="206378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450"/>
                </a:spcBef>
                <a:buFont typeface="Arial" panose="020B0604020202020204" pitchFamily="34" charset="0"/>
                <a:buChar char="•"/>
                <a:defRPr sz="40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989013" indent="-328613" eaLnBrk="0" hangingPunct="0">
                <a:lnSpc>
                  <a:spcPct val="90000"/>
                </a:lnSpc>
                <a:spcBef>
                  <a:spcPts val="725"/>
                </a:spcBef>
                <a:buFont typeface="Arial" panose="020B0604020202020204" pitchFamily="34" charset="0"/>
                <a:buChar char="•"/>
                <a:defRPr sz="3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649413" indent="-328613" eaLnBrk="0" hangingPunct="0">
                <a:lnSpc>
                  <a:spcPct val="90000"/>
                </a:lnSpc>
                <a:spcBef>
                  <a:spcPts val="725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2309813" indent="-328613" eaLnBrk="0" hangingPunct="0">
                <a:lnSpc>
                  <a:spcPct val="90000"/>
                </a:lnSpc>
                <a:spcBef>
                  <a:spcPts val="725"/>
                </a:spcBef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970213" indent="-328613" eaLnBrk="0" hangingPunct="0">
                <a:lnSpc>
                  <a:spcPct val="90000"/>
                </a:lnSpc>
                <a:spcBef>
                  <a:spcPts val="725"/>
                </a:spcBef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3427413" indent="-328613" eaLnBrk="0" fontAlgn="base" hangingPunct="0">
                <a:lnSpc>
                  <a:spcPct val="90000"/>
                </a:lnSpc>
                <a:spcBef>
                  <a:spcPts val="72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3884613" indent="-328613" eaLnBrk="0" fontAlgn="base" hangingPunct="0">
                <a:lnSpc>
                  <a:spcPct val="90000"/>
                </a:lnSpc>
                <a:spcBef>
                  <a:spcPts val="72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4341813" indent="-328613" eaLnBrk="0" fontAlgn="base" hangingPunct="0">
                <a:lnSpc>
                  <a:spcPct val="90000"/>
                </a:lnSpc>
                <a:spcBef>
                  <a:spcPts val="72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4799013" indent="-328613" eaLnBrk="0" fontAlgn="base" hangingPunct="0">
                <a:lnSpc>
                  <a:spcPct val="90000"/>
                </a:lnSpc>
                <a:spcBef>
                  <a:spcPts val="72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rgbClr val="FF0000"/>
                  </a:solidFill>
                  <a:latin typeface="Arial" panose="020B0604020202020204" pitchFamily="34" charset="0"/>
                </a:rPr>
                <a:t>or </a:t>
              </a:r>
              <a:r>
                <a:rPr lang="en-US" altLang="en-US" sz="1200" dirty="0">
                  <a:solidFill>
                    <a:srgbClr val="FF0000"/>
                  </a:solidFill>
                  <a:latin typeface="Symbol" panose="05050102010706020507" pitchFamily="18" charset="2"/>
                </a:rPr>
                <a:t>a</a:t>
              </a:r>
              <a:r>
                <a:rPr lang="en-US" altLang="en-US" sz="1200" dirty="0">
                  <a:solidFill>
                    <a:srgbClr val="FF0000"/>
                  </a:solidFill>
                  <a:latin typeface="Arial" panose="020B0604020202020204" pitchFamily="34" charset="0"/>
                </a:rPr>
                <a:t>B7x (2-3 times/week)</a:t>
              </a:r>
            </a:p>
          </p:txBody>
        </p:sp>
        <p:sp>
          <p:nvSpPr>
            <p:cNvPr id="177" name="文本框 25"/>
            <p:cNvSpPr txBox="1">
              <a:spLocks noChangeArrowheads="1"/>
            </p:cNvSpPr>
            <p:nvPr/>
          </p:nvSpPr>
          <p:spPr bwMode="auto">
            <a:xfrm>
              <a:off x="2121631" y="613244"/>
              <a:ext cx="1536192" cy="466613"/>
            </a:xfrm>
            <a:prstGeom prst="rect">
              <a:avLst/>
            </a:prstGeom>
            <a:noFill/>
            <a:ln w="15875">
              <a:solidFill>
                <a:srgbClr val="00B0F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en-US" sz="1200">
                <a:solidFill>
                  <a:schemeClr val="accent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78" name="矩形 177"/>
            <p:cNvSpPr/>
            <p:nvPr/>
          </p:nvSpPr>
          <p:spPr>
            <a:xfrm>
              <a:off x="1147918" y="1781594"/>
              <a:ext cx="1796936" cy="524178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79" name="直接连接符 178"/>
            <p:cNvCxnSpPr/>
            <p:nvPr/>
          </p:nvCxnSpPr>
          <p:spPr>
            <a:xfrm>
              <a:off x="422476" y="1405140"/>
              <a:ext cx="2468407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接连接符 179"/>
            <p:cNvCxnSpPr/>
            <p:nvPr/>
          </p:nvCxnSpPr>
          <p:spPr>
            <a:xfrm>
              <a:off x="419301" y="1325719"/>
              <a:ext cx="0" cy="921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接连接符 180"/>
            <p:cNvCxnSpPr/>
            <p:nvPr/>
          </p:nvCxnSpPr>
          <p:spPr>
            <a:xfrm>
              <a:off x="695509" y="1325719"/>
              <a:ext cx="0" cy="921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连接符 181"/>
            <p:cNvCxnSpPr/>
            <p:nvPr/>
          </p:nvCxnSpPr>
          <p:spPr>
            <a:xfrm>
              <a:off x="968542" y="1325719"/>
              <a:ext cx="0" cy="921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2"/>
            <p:cNvCxnSpPr/>
            <p:nvPr/>
          </p:nvCxnSpPr>
          <p:spPr>
            <a:xfrm>
              <a:off x="1243162" y="1325719"/>
              <a:ext cx="0" cy="921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>
              <a:off x="1517782" y="1325719"/>
              <a:ext cx="0" cy="921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接连接符 184"/>
            <p:cNvCxnSpPr/>
            <p:nvPr/>
          </p:nvCxnSpPr>
          <p:spPr>
            <a:xfrm>
              <a:off x="1792402" y="1325719"/>
              <a:ext cx="0" cy="921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>
              <a:off x="2067022" y="1325719"/>
              <a:ext cx="0" cy="921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186"/>
            <p:cNvCxnSpPr/>
            <p:nvPr/>
          </p:nvCxnSpPr>
          <p:spPr>
            <a:xfrm>
              <a:off x="2341643" y="1325719"/>
              <a:ext cx="0" cy="921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连接符 187"/>
            <p:cNvCxnSpPr/>
            <p:nvPr/>
          </p:nvCxnSpPr>
          <p:spPr>
            <a:xfrm>
              <a:off x="2614675" y="1325719"/>
              <a:ext cx="0" cy="921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接连接符 188"/>
            <p:cNvCxnSpPr/>
            <p:nvPr/>
          </p:nvCxnSpPr>
          <p:spPr>
            <a:xfrm>
              <a:off x="2889295" y="1325719"/>
              <a:ext cx="0" cy="9212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接箭头连接符 189"/>
            <p:cNvCxnSpPr/>
            <p:nvPr/>
          </p:nvCxnSpPr>
          <p:spPr>
            <a:xfrm>
              <a:off x="2889295" y="1079514"/>
              <a:ext cx="0" cy="228732"/>
            </a:xfrm>
            <a:prstGeom prst="straightConnector1">
              <a:avLst/>
            </a:prstGeom>
            <a:ln w="158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2" name="矩形 191"/>
          <p:cNvSpPr/>
          <p:nvPr/>
        </p:nvSpPr>
        <p:spPr>
          <a:xfrm>
            <a:off x="1844776" y="3152904"/>
            <a:ext cx="4082849" cy="16927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algn="just"/>
            <a:r>
              <a:rPr lang="en-US" sz="11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Fig. </a:t>
            </a:r>
            <a:r>
              <a:rPr lang="en-US" sz="1100" b="1" dirty="0" smtClean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S6.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Schedule of mouse treatment with IL-10 or B7x antibody.</a:t>
            </a:r>
          </a:p>
        </p:txBody>
      </p:sp>
    </p:spTree>
    <p:extLst>
      <p:ext uri="{BB962C8B-B14F-4D97-AF65-F5344CB8AC3E}">
        <p14:creationId xmlns:p14="http://schemas.microsoft.com/office/powerpoint/2010/main" val="2682945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914400" y="955906"/>
            <a:ext cx="5943600" cy="2626043"/>
            <a:chOff x="457200" y="409806"/>
            <a:chExt cx="5943600" cy="2626043"/>
          </a:xfrm>
        </p:grpSpPr>
        <p:grpSp>
          <p:nvGrpSpPr>
            <p:cNvPr id="2" name="组合 40"/>
            <p:cNvGrpSpPr>
              <a:grpSpLocks/>
            </p:cNvGrpSpPr>
            <p:nvPr/>
          </p:nvGrpSpPr>
          <p:grpSpPr bwMode="auto">
            <a:xfrm>
              <a:off x="3417500" y="409806"/>
              <a:ext cx="2204310" cy="1764686"/>
              <a:chOff x="4518059" y="7311985"/>
              <a:chExt cx="2204171" cy="1764503"/>
            </a:xfrm>
          </p:grpSpPr>
          <p:sp>
            <p:nvSpPr>
              <p:cNvPr id="3" name="文本框 391"/>
              <p:cNvSpPr txBox="1">
                <a:spLocks noChangeArrowheads="1"/>
              </p:cNvSpPr>
              <p:nvPr/>
            </p:nvSpPr>
            <p:spPr bwMode="auto">
              <a:xfrm>
                <a:off x="4518059" y="7311985"/>
                <a:ext cx="350127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sz="1600" b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B</a:t>
                </a:r>
              </a:p>
            </p:txBody>
          </p:sp>
          <p:grpSp>
            <p:nvGrpSpPr>
              <p:cNvPr id="4" name="组合 50"/>
              <p:cNvGrpSpPr>
                <a:grpSpLocks/>
              </p:cNvGrpSpPr>
              <p:nvPr/>
            </p:nvGrpSpPr>
            <p:grpSpPr bwMode="auto">
              <a:xfrm>
                <a:off x="5231332" y="7458773"/>
                <a:ext cx="1490898" cy="235245"/>
                <a:chOff x="4784705" y="7241842"/>
                <a:chExt cx="1490898" cy="235245"/>
              </a:xfrm>
            </p:grpSpPr>
            <p:sp>
              <p:nvSpPr>
                <p:cNvPr id="28" name="矩形 393"/>
                <p:cNvSpPr/>
                <p:nvPr/>
              </p:nvSpPr>
              <p:spPr>
                <a:xfrm>
                  <a:off x="4784158" y="7323107"/>
                  <a:ext cx="92069" cy="90479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" name="矩形 394"/>
                <p:cNvSpPr/>
                <p:nvPr/>
              </p:nvSpPr>
              <p:spPr>
                <a:xfrm>
                  <a:off x="5331810" y="7323107"/>
                  <a:ext cx="92069" cy="88891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9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" name="文本框 395"/>
                <p:cNvSpPr txBox="1">
                  <a:spLocks noChangeArrowheads="1"/>
                </p:cNvSpPr>
                <p:nvPr/>
              </p:nvSpPr>
              <p:spPr bwMode="auto">
                <a:xfrm>
                  <a:off x="4823418" y="7246255"/>
                  <a:ext cx="523515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en-US" sz="9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T cells</a:t>
                  </a:r>
                </a:p>
              </p:txBody>
            </p:sp>
            <p:sp>
              <p:nvSpPr>
                <p:cNvPr id="31" name="文本框 396"/>
                <p:cNvSpPr txBox="1">
                  <a:spLocks noChangeArrowheads="1"/>
                </p:cNvSpPr>
                <p:nvPr/>
              </p:nvSpPr>
              <p:spPr bwMode="auto">
                <a:xfrm>
                  <a:off x="5339348" y="7241842"/>
                  <a:ext cx="936255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en-US" sz="9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 T cells + IL-10</a:t>
                  </a:r>
                </a:p>
              </p:txBody>
            </p:sp>
          </p:grpSp>
          <p:grpSp>
            <p:nvGrpSpPr>
              <p:cNvPr id="5" name="Group 72"/>
              <p:cNvGrpSpPr>
                <a:grpSpLocks/>
              </p:cNvGrpSpPr>
              <p:nvPr/>
            </p:nvGrpSpPr>
            <p:grpSpPr bwMode="auto">
              <a:xfrm>
                <a:off x="5647918" y="7650541"/>
                <a:ext cx="1016035" cy="1425947"/>
                <a:chOff x="4590897" y="7465098"/>
                <a:chExt cx="1016035" cy="1425947"/>
              </a:xfrm>
            </p:grpSpPr>
            <p:sp>
              <p:nvSpPr>
                <p:cNvPr id="6" name="Rectangle 338"/>
                <p:cNvSpPr>
                  <a:spLocks noChangeArrowheads="1"/>
                </p:cNvSpPr>
                <p:nvPr/>
              </p:nvSpPr>
              <p:spPr bwMode="auto">
                <a:xfrm>
                  <a:off x="5021510" y="8752560"/>
                  <a:ext cx="64116" cy="1384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US" altLang="en-US" sz="9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0</a:t>
                  </a:r>
                  <a:endParaRPr lang="en-US" altLang="en-US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" name="Rectangle 339"/>
                <p:cNvSpPr>
                  <a:spLocks noChangeArrowheads="1"/>
                </p:cNvSpPr>
                <p:nvPr/>
              </p:nvSpPr>
              <p:spPr bwMode="auto">
                <a:xfrm>
                  <a:off x="5021510" y="8495385"/>
                  <a:ext cx="64116" cy="1384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US" altLang="en-US" sz="9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5</a:t>
                  </a:r>
                  <a:endParaRPr lang="en-US" altLang="en-US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" name="Rectangle 340"/>
                <p:cNvSpPr>
                  <a:spLocks noChangeArrowheads="1"/>
                </p:cNvSpPr>
                <p:nvPr/>
              </p:nvSpPr>
              <p:spPr bwMode="auto">
                <a:xfrm>
                  <a:off x="4956423" y="8238210"/>
                  <a:ext cx="128232" cy="1384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US" altLang="en-US" sz="9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10</a:t>
                  </a:r>
                  <a:endParaRPr lang="en-US" altLang="en-US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" name="Rectangle 341"/>
                <p:cNvSpPr>
                  <a:spLocks noChangeArrowheads="1"/>
                </p:cNvSpPr>
                <p:nvPr/>
              </p:nvSpPr>
              <p:spPr bwMode="auto">
                <a:xfrm>
                  <a:off x="4956423" y="7981035"/>
                  <a:ext cx="128232" cy="1384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US" altLang="en-US" sz="9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15</a:t>
                  </a:r>
                  <a:endParaRPr lang="en-US" altLang="en-US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" name="Rectangle 342"/>
                <p:cNvSpPr>
                  <a:spLocks noChangeArrowheads="1"/>
                </p:cNvSpPr>
                <p:nvPr/>
              </p:nvSpPr>
              <p:spPr bwMode="auto">
                <a:xfrm>
                  <a:off x="4956423" y="7723860"/>
                  <a:ext cx="128232" cy="1384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US" altLang="en-US" sz="9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20</a:t>
                  </a:r>
                  <a:endParaRPr lang="en-US" altLang="en-US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" name="Rectangle 343"/>
                <p:cNvSpPr>
                  <a:spLocks noChangeArrowheads="1"/>
                </p:cNvSpPr>
                <p:nvPr/>
              </p:nvSpPr>
              <p:spPr bwMode="auto">
                <a:xfrm>
                  <a:off x="4956423" y="7465098"/>
                  <a:ext cx="128232" cy="1384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US" altLang="en-US" sz="9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25</a:t>
                  </a:r>
                  <a:endParaRPr lang="en-US" altLang="en-US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" name="Line 344"/>
                <p:cNvSpPr>
                  <a:spLocks noChangeShapeType="1"/>
                </p:cNvSpPr>
                <p:nvPr/>
              </p:nvSpPr>
              <p:spPr bwMode="auto">
                <a:xfrm flipV="1">
                  <a:off x="5104012" y="7539408"/>
                  <a:ext cx="0" cy="1289304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" name="Line 345"/>
                <p:cNvSpPr>
                  <a:spLocks noChangeShapeType="1"/>
                </p:cNvSpPr>
                <p:nvPr/>
              </p:nvSpPr>
              <p:spPr bwMode="auto">
                <a:xfrm>
                  <a:off x="5104012" y="8828712"/>
                  <a:ext cx="22225" cy="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" name="Line 346"/>
                <p:cNvSpPr>
                  <a:spLocks noChangeShapeType="1"/>
                </p:cNvSpPr>
                <p:nvPr/>
              </p:nvSpPr>
              <p:spPr bwMode="auto">
                <a:xfrm>
                  <a:off x="5104012" y="8571537"/>
                  <a:ext cx="22225" cy="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" name="Line 347"/>
                <p:cNvSpPr>
                  <a:spLocks noChangeShapeType="1"/>
                </p:cNvSpPr>
                <p:nvPr/>
              </p:nvSpPr>
              <p:spPr bwMode="auto">
                <a:xfrm>
                  <a:off x="5104012" y="8314362"/>
                  <a:ext cx="22225" cy="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" name="Line 348"/>
                <p:cNvSpPr>
                  <a:spLocks noChangeShapeType="1"/>
                </p:cNvSpPr>
                <p:nvPr/>
              </p:nvSpPr>
              <p:spPr bwMode="auto">
                <a:xfrm>
                  <a:off x="5104012" y="8055600"/>
                  <a:ext cx="22225" cy="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" name="Line 349"/>
                <p:cNvSpPr>
                  <a:spLocks noChangeShapeType="1"/>
                </p:cNvSpPr>
                <p:nvPr/>
              </p:nvSpPr>
              <p:spPr bwMode="auto">
                <a:xfrm>
                  <a:off x="5104012" y="7798425"/>
                  <a:ext cx="22225" cy="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" name="Line 350"/>
                <p:cNvSpPr>
                  <a:spLocks noChangeShapeType="1"/>
                </p:cNvSpPr>
                <p:nvPr/>
              </p:nvSpPr>
              <p:spPr bwMode="auto">
                <a:xfrm>
                  <a:off x="5104012" y="7539408"/>
                  <a:ext cx="22225" cy="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" name="Rectangle 293"/>
                <p:cNvSpPr>
                  <a:spLocks noChangeArrowheads="1"/>
                </p:cNvSpPr>
                <p:nvPr/>
              </p:nvSpPr>
              <p:spPr bwMode="auto">
                <a:xfrm>
                  <a:off x="5170687" y="8509625"/>
                  <a:ext cx="164562" cy="31908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" name="Freeform 294"/>
                <p:cNvSpPr>
                  <a:spLocks/>
                </p:cNvSpPr>
                <p:nvPr/>
              </p:nvSpPr>
              <p:spPr bwMode="auto">
                <a:xfrm>
                  <a:off x="5170687" y="8509625"/>
                  <a:ext cx="164562" cy="319088"/>
                </a:xfrm>
                <a:custGeom>
                  <a:avLst/>
                  <a:gdLst>
                    <a:gd name="T0" fmla="*/ 0 w 358"/>
                    <a:gd name="T1" fmla="*/ 169131481 h 602"/>
                    <a:gd name="T2" fmla="*/ 0 w 358"/>
                    <a:gd name="T3" fmla="*/ 0 h 602"/>
                    <a:gd name="T4" fmla="*/ 0 w 358"/>
                    <a:gd name="T5" fmla="*/ 0 h 602"/>
                    <a:gd name="T6" fmla="*/ 75644279 w 358"/>
                    <a:gd name="T7" fmla="*/ 0 h 602"/>
                    <a:gd name="T8" fmla="*/ 75644279 w 358"/>
                    <a:gd name="T9" fmla="*/ 0 h 602"/>
                    <a:gd name="T10" fmla="*/ 75644279 w 358"/>
                    <a:gd name="T11" fmla="*/ 169131481 h 60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358" h="602">
                      <a:moveTo>
                        <a:pt x="0" y="602"/>
                      </a:moveTo>
                      <a:lnTo>
                        <a:pt x="0" y="0"/>
                      </a:lnTo>
                      <a:lnTo>
                        <a:pt x="358" y="0"/>
                      </a:lnTo>
                      <a:lnTo>
                        <a:pt x="358" y="602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" name="Freeform 295"/>
                <p:cNvSpPr>
                  <a:spLocks/>
                </p:cNvSpPr>
                <p:nvPr/>
              </p:nvSpPr>
              <p:spPr bwMode="auto">
                <a:xfrm>
                  <a:off x="5212173" y="8477875"/>
                  <a:ext cx="81590" cy="31750"/>
                </a:xfrm>
                <a:custGeom>
                  <a:avLst/>
                  <a:gdLst>
                    <a:gd name="T0" fmla="*/ 0 w 177"/>
                    <a:gd name="T1" fmla="*/ 0 h 59"/>
                    <a:gd name="T2" fmla="*/ 37609763 w 177"/>
                    <a:gd name="T3" fmla="*/ 0 h 59"/>
                    <a:gd name="T4" fmla="*/ 18698861 w 177"/>
                    <a:gd name="T5" fmla="*/ 0 h 59"/>
                    <a:gd name="T6" fmla="*/ 18698861 w 177"/>
                    <a:gd name="T7" fmla="*/ 17085805 h 5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77" h="59">
                      <a:moveTo>
                        <a:pt x="0" y="0"/>
                      </a:moveTo>
                      <a:lnTo>
                        <a:pt x="177" y="0"/>
                      </a:lnTo>
                      <a:lnTo>
                        <a:pt x="88" y="0"/>
                      </a:lnTo>
                      <a:lnTo>
                        <a:pt x="88" y="59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" name="Rectangle 296"/>
                <p:cNvSpPr>
                  <a:spLocks noChangeArrowheads="1"/>
                </p:cNvSpPr>
                <p:nvPr/>
              </p:nvSpPr>
              <p:spPr bwMode="auto">
                <a:xfrm>
                  <a:off x="5407079" y="7873037"/>
                  <a:ext cx="165944" cy="95567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" name="Freeform 297"/>
                <p:cNvSpPr>
                  <a:spLocks/>
                </p:cNvSpPr>
                <p:nvPr/>
              </p:nvSpPr>
              <p:spPr bwMode="auto">
                <a:xfrm>
                  <a:off x="5407079" y="7873037"/>
                  <a:ext cx="164562" cy="955675"/>
                </a:xfrm>
                <a:custGeom>
                  <a:avLst/>
                  <a:gdLst>
                    <a:gd name="T0" fmla="*/ 0 w 358"/>
                    <a:gd name="T1" fmla="*/ 505991527 h 1805"/>
                    <a:gd name="T2" fmla="*/ 0 w 358"/>
                    <a:gd name="T3" fmla="*/ 0 h 1805"/>
                    <a:gd name="T4" fmla="*/ 0 w 358"/>
                    <a:gd name="T5" fmla="*/ 0 h 1805"/>
                    <a:gd name="T6" fmla="*/ 75644279 w 358"/>
                    <a:gd name="T7" fmla="*/ 0 h 1805"/>
                    <a:gd name="T8" fmla="*/ 75644279 w 358"/>
                    <a:gd name="T9" fmla="*/ 0 h 1805"/>
                    <a:gd name="T10" fmla="*/ 75644279 w 358"/>
                    <a:gd name="T11" fmla="*/ 505991527 h 180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358" h="1805">
                      <a:moveTo>
                        <a:pt x="0" y="1805"/>
                      </a:moveTo>
                      <a:lnTo>
                        <a:pt x="0" y="0"/>
                      </a:lnTo>
                      <a:lnTo>
                        <a:pt x="358" y="0"/>
                      </a:lnTo>
                      <a:lnTo>
                        <a:pt x="358" y="1805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" name="Freeform 298"/>
                <p:cNvSpPr>
                  <a:spLocks/>
                </p:cNvSpPr>
                <p:nvPr/>
              </p:nvSpPr>
              <p:spPr bwMode="auto">
                <a:xfrm>
                  <a:off x="5448565" y="7796837"/>
                  <a:ext cx="81590" cy="76200"/>
                </a:xfrm>
                <a:custGeom>
                  <a:avLst/>
                  <a:gdLst>
                    <a:gd name="T0" fmla="*/ 0 w 177"/>
                    <a:gd name="T1" fmla="*/ 0 h 143"/>
                    <a:gd name="T2" fmla="*/ 37609763 w 177"/>
                    <a:gd name="T3" fmla="*/ 0 h 143"/>
                    <a:gd name="T4" fmla="*/ 18910903 w 177"/>
                    <a:gd name="T5" fmla="*/ 0 h 143"/>
                    <a:gd name="T6" fmla="*/ 18910903 w 177"/>
                    <a:gd name="T7" fmla="*/ 40604476 h 14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77" h="143">
                      <a:moveTo>
                        <a:pt x="0" y="0"/>
                      </a:moveTo>
                      <a:lnTo>
                        <a:pt x="177" y="0"/>
                      </a:lnTo>
                      <a:lnTo>
                        <a:pt x="89" y="0"/>
                      </a:lnTo>
                      <a:lnTo>
                        <a:pt x="89" y="143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" name="Rectangle 351"/>
                <p:cNvSpPr>
                  <a:spLocks noChangeArrowheads="1"/>
                </p:cNvSpPr>
                <p:nvPr/>
              </p:nvSpPr>
              <p:spPr bwMode="auto">
                <a:xfrm>
                  <a:off x="5420653" y="7657137"/>
                  <a:ext cx="150673" cy="2308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r>
                    <a:rPr lang="en-US" altLang="en-US" sz="15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**</a:t>
                  </a:r>
                </a:p>
              </p:txBody>
            </p:sp>
            <p:sp>
              <p:nvSpPr>
                <p:cNvPr id="26" name="文本框 849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4241503" y="8017818"/>
                  <a:ext cx="1037341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/>
                  <a:r>
                    <a:rPr lang="en-US" altLang="zh-CN" sz="11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Gran B</a:t>
                  </a:r>
                  <a:r>
                    <a:rPr lang="en-US" altLang="zh-CN" sz="1100" baseline="300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+ </a:t>
                  </a:r>
                  <a:r>
                    <a:rPr lang="en-US" altLang="zh-CN" sz="11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cells in</a:t>
                  </a:r>
                </a:p>
                <a:p>
                  <a:pPr algn="ctr"/>
                  <a:r>
                    <a:rPr lang="en-US" altLang="zh-CN" sz="11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CD8</a:t>
                  </a:r>
                  <a:r>
                    <a:rPr lang="en-US" altLang="zh-CN" sz="1100" baseline="300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+</a:t>
                  </a:r>
                  <a:r>
                    <a:rPr lang="en-US" altLang="zh-CN" sz="11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 T cells (%)</a:t>
                  </a:r>
                  <a:endParaRPr lang="zh-CN" altLang="en-US" sz="1100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7" name="Line 337"/>
                <p:cNvSpPr>
                  <a:spLocks noChangeShapeType="1"/>
                </p:cNvSpPr>
                <p:nvPr/>
              </p:nvSpPr>
              <p:spPr bwMode="auto">
                <a:xfrm>
                  <a:off x="5104012" y="8828712"/>
                  <a:ext cx="502920" cy="0"/>
                </a:xfrm>
                <a:prstGeom prst="line">
                  <a:avLst/>
                </a:pr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32" name="组合 32"/>
            <p:cNvGrpSpPr>
              <a:grpSpLocks/>
            </p:cNvGrpSpPr>
            <p:nvPr/>
          </p:nvGrpSpPr>
          <p:grpSpPr bwMode="auto">
            <a:xfrm>
              <a:off x="3541893" y="763194"/>
              <a:ext cx="1001369" cy="1426095"/>
              <a:chOff x="4652833" y="7665335"/>
              <a:chExt cx="1001305" cy="1425947"/>
            </a:xfrm>
          </p:grpSpPr>
          <p:sp>
            <p:nvSpPr>
              <p:cNvPr id="33" name="Rectangle 397"/>
              <p:cNvSpPr>
                <a:spLocks noChangeArrowheads="1"/>
              </p:cNvSpPr>
              <p:nvPr/>
            </p:nvSpPr>
            <p:spPr bwMode="auto">
              <a:xfrm>
                <a:off x="5068854" y="8952797"/>
                <a:ext cx="64116" cy="138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r>
                  <a:rPr lang="en-US" altLang="en-US" sz="900">
                    <a:solidFill>
                      <a:srgbClr val="000000"/>
                    </a:solidFill>
                    <a:latin typeface="Arial" panose="020B0604020202020204" pitchFamily="34" charset="0"/>
                  </a:rPr>
                  <a:t>0</a:t>
                </a:r>
                <a:endParaRPr lang="en-US" altLang="en-US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4" name="Rectangle 398"/>
              <p:cNvSpPr>
                <a:spLocks noChangeArrowheads="1"/>
              </p:cNvSpPr>
              <p:nvPr/>
            </p:nvSpPr>
            <p:spPr bwMode="auto">
              <a:xfrm>
                <a:off x="5068854" y="8695622"/>
                <a:ext cx="64116" cy="138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r>
                  <a:rPr lang="en-US" altLang="en-US" sz="900">
                    <a:solidFill>
                      <a:srgbClr val="000000"/>
                    </a:solidFill>
                    <a:latin typeface="Arial" panose="020B0604020202020204" pitchFamily="34" charset="0"/>
                  </a:rPr>
                  <a:t>5</a:t>
                </a:r>
                <a:endParaRPr lang="en-US" altLang="en-US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5" name="Rectangle 399"/>
              <p:cNvSpPr>
                <a:spLocks noChangeArrowheads="1"/>
              </p:cNvSpPr>
              <p:nvPr/>
            </p:nvSpPr>
            <p:spPr bwMode="auto">
              <a:xfrm>
                <a:off x="5003767" y="8438447"/>
                <a:ext cx="128232" cy="138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r>
                  <a:rPr lang="en-US" altLang="en-US" sz="900">
                    <a:solidFill>
                      <a:srgbClr val="000000"/>
                    </a:solidFill>
                    <a:latin typeface="Arial" panose="020B0604020202020204" pitchFamily="34" charset="0"/>
                  </a:rPr>
                  <a:t>10</a:t>
                </a:r>
                <a:endParaRPr lang="en-US" altLang="en-US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6" name="Rectangle 400"/>
              <p:cNvSpPr>
                <a:spLocks noChangeArrowheads="1"/>
              </p:cNvSpPr>
              <p:nvPr/>
            </p:nvSpPr>
            <p:spPr bwMode="auto">
              <a:xfrm>
                <a:off x="5003767" y="8181272"/>
                <a:ext cx="128232" cy="138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r>
                  <a:rPr lang="en-US" altLang="en-US" sz="900">
                    <a:solidFill>
                      <a:srgbClr val="000000"/>
                    </a:solidFill>
                    <a:latin typeface="Arial" panose="020B0604020202020204" pitchFamily="34" charset="0"/>
                  </a:rPr>
                  <a:t>15</a:t>
                </a:r>
                <a:endParaRPr lang="en-US" altLang="en-US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7" name="Rectangle 401"/>
              <p:cNvSpPr>
                <a:spLocks noChangeArrowheads="1"/>
              </p:cNvSpPr>
              <p:nvPr/>
            </p:nvSpPr>
            <p:spPr bwMode="auto">
              <a:xfrm>
                <a:off x="5003767" y="7924097"/>
                <a:ext cx="128232" cy="138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r>
                  <a:rPr lang="en-US" altLang="en-US" sz="900">
                    <a:solidFill>
                      <a:srgbClr val="000000"/>
                    </a:solidFill>
                    <a:latin typeface="Arial" panose="020B0604020202020204" pitchFamily="34" charset="0"/>
                  </a:rPr>
                  <a:t>20</a:t>
                </a:r>
                <a:endParaRPr lang="en-US" altLang="en-US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8" name="Rectangle 402"/>
              <p:cNvSpPr>
                <a:spLocks noChangeArrowheads="1"/>
              </p:cNvSpPr>
              <p:nvPr/>
            </p:nvSpPr>
            <p:spPr bwMode="auto">
              <a:xfrm>
                <a:off x="5003767" y="7665335"/>
                <a:ext cx="128232" cy="138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r>
                  <a:rPr lang="en-US" altLang="en-US" sz="900">
                    <a:solidFill>
                      <a:srgbClr val="000000"/>
                    </a:solidFill>
                    <a:latin typeface="Arial" panose="020B0604020202020204" pitchFamily="34" charset="0"/>
                  </a:rPr>
                  <a:t>25</a:t>
                </a:r>
                <a:endParaRPr lang="en-US" altLang="en-US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9" name="Line 403"/>
              <p:cNvSpPr>
                <a:spLocks noChangeShapeType="1"/>
              </p:cNvSpPr>
              <p:nvPr/>
            </p:nvSpPr>
            <p:spPr bwMode="auto">
              <a:xfrm flipV="1">
                <a:off x="5151218" y="7728835"/>
                <a:ext cx="0" cy="129381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Line 405"/>
              <p:cNvSpPr>
                <a:spLocks noChangeShapeType="1"/>
              </p:cNvSpPr>
              <p:nvPr/>
            </p:nvSpPr>
            <p:spPr bwMode="auto">
              <a:xfrm>
                <a:off x="5151218" y="8762297"/>
                <a:ext cx="21232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Line 406"/>
              <p:cNvSpPr>
                <a:spLocks noChangeShapeType="1"/>
              </p:cNvSpPr>
              <p:nvPr/>
            </p:nvSpPr>
            <p:spPr bwMode="auto">
              <a:xfrm>
                <a:off x="5151218" y="8505122"/>
                <a:ext cx="21232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407"/>
              <p:cNvSpPr>
                <a:spLocks noChangeShapeType="1"/>
              </p:cNvSpPr>
              <p:nvPr/>
            </p:nvSpPr>
            <p:spPr bwMode="auto">
              <a:xfrm>
                <a:off x="5151218" y="8246360"/>
                <a:ext cx="21232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Line 408"/>
              <p:cNvSpPr>
                <a:spLocks noChangeShapeType="1"/>
              </p:cNvSpPr>
              <p:nvPr/>
            </p:nvSpPr>
            <p:spPr bwMode="auto">
              <a:xfrm>
                <a:off x="5151218" y="7989185"/>
                <a:ext cx="21232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Line 409"/>
              <p:cNvSpPr>
                <a:spLocks noChangeShapeType="1"/>
              </p:cNvSpPr>
              <p:nvPr/>
            </p:nvSpPr>
            <p:spPr bwMode="auto">
              <a:xfrm>
                <a:off x="5151218" y="7728835"/>
                <a:ext cx="21232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Rectangle 355"/>
              <p:cNvSpPr>
                <a:spLocks noChangeArrowheads="1"/>
              </p:cNvSpPr>
              <p:nvPr/>
            </p:nvSpPr>
            <p:spPr bwMode="auto">
              <a:xfrm>
                <a:off x="5214914" y="8225722"/>
                <a:ext cx="163283" cy="7937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Freeform 356"/>
              <p:cNvSpPr>
                <a:spLocks/>
              </p:cNvSpPr>
              <p:nvPr/>
            </p:nvSpPr>
            <p:spPr bwMode="auto">
              <a:xfrm>
                <a:off x="5214914" y="8225722"/>
                <a:ext cx="163283" cy="793750"/>
              </a:xfrm>
              <a:custGeom>
                <a:avLst/>
                <a:gdLst>
                  <a:gd name="T0" fmla="*/ 0 w 358"/>
                  <a:gd name="T1" fmla="*/ 420026042 h 1500"/>
                  <a:gd name="T2" fmla="*/ 0 w 358"/>
                  <a:gd name="T3" fmla="*/ 0 h 1500"/>
                  <a:gd name="T4" fmla="*/ 0 w 358"/>
                  <a:gd name="T5" fmla="*/ 0 h 1500"/>
                  <a:gd name="T6" fmla="*/ 74473011 w 358"/>
                  <a:gd name="T7" fmla="*/ 0 h 1500"/>
                  <a:gd name="T8" fmla="*/ 74473011 w 358"/>
                  <a:gd name="T9" fmla="*/ 0 h 1500"/>
                  <a:gd name="T10" fmla="*/ 74473011 w 358"/>
                  <a:gd name="T11" fmla="*/ 420026042 h 1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58" h="1500">
                    <a:moveTo>
                      <a:pt x="0" y="1500"/>
                    </a:moveTo>
                    <a:lnTo>
                      <a:pt x="0" y="0"/>
                    </a:lnTo>
                    <a:lnTo>
                      <a:pt x="358" y="0"/>
                    </a:lnTo>
                    <a:lnTo>
                      <a:pt x="358" y="1500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Freeform 357"/>
              <p:cNvSpPr>
                <a:spLocks/>
              </p:cNvSpPr>
              <p:nvPr/>
            </p:nvSpPr>
            <p:spPr bwMode="auto">
              <a:xfrm>
                <a:off x="5256078" y="8179685"/>
                <a:ext cx="80956" cy="46038"/>
              </a:xfrm>
              <a:custGeom>
                <a:avLst/>
                <a:gdLst>
                  <a:gd name="T0" fmla="*/ 0 w 177"/>
                  <a:gd name="T1" fmla="*/ 0 h 87"/>
                  <a:gd name="T2" fmla="*/ 37027536 w 177"/>
                  <a:gd name="T3" fmla="*/ 0 h 87"/>
                  <a:gd name="T4" fmla="*/ 18409028 w 177"/>
                  <a:gd name="T5" fmla="*/ 0 h 87"/>
                  <a:gd name="T6" fmla="*/ 18409028 w 177"/>
                  <a:gd name="T7" fmla="*/ 24362040 h 8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7" h="87">
                    <a:moveTo>
                      <a:pt x="0" y="0"/>
                    </a:moveTo>
                    <a:lnTo>
                      <a:pt x="177" y="0"/>
                    </a:lnTo>
                    <a:lnTo>
                      <a:pt x="88" y="0"/>
                    </a:lnTo>
                    <a:lnTo>
                      <a:pt x="88" y="87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Rectangle 358"/>
              <p:cNvSpPr>
                <a:spLocks noChangeArrowheads="1"/>
              </p:cNvSpPr>
              <p:nvPr/>
            </p:nvSpPr>
            <p:spPr bwMode="auto">
              <a:xfrm>
                <a:off x="5438294" y="7998710"/>
                <a:ext cx="164655" cy="10239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Freeform 359"/>
              <p:cNvSpPr>
                <a:spLocks/>
              </p:cNvSpPr>
              <p:nvPr/>
            </p:nvSpPr>
            <p:spPr bwMode="auto">
              <a:xfrm>
                <a:off x="5438980" y="7995535"/>
                <a:ext cx="163283" cy="1023938"/>
              </a:xfrm>
              <a:custGeom>
                <a:avLst/>
                <a:gdLst>
                  <a:gd name="T0" fmla="*/ 0 w 358"/>
                  <a:gd name="T1" fmla="*/ 541834123 h 1935"/>
                  <a:gd name="T2" fmla="*/ 0 w 358"/>
                  <a:gd name="T3" fmla="*/ 0 h 1935"/>
                  <a:gd name="T4" fmla="*/ 0 w 358"/>
                  <a:gd name="T5" fmla="*/ 0 h 1935"/>
                  <a:gd name="T6" fmla="*/ 74473011 w 358"/>
                  <a:gd name="T7" fmla="*/ 0 h 1935"/>
                  <a:gd name="T8" fmla="*/ 74473011 w 358"/>
                  <a:gd name="T9" fmla="*/ 0 h 1935"/>
                  <a:gd name="T10" fmla="*/ 74473011 w 358"/>
                  <a:gd name="T11" fmla="*/ 541834123 h 193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58" h="1935">
                    <a:moveTo>
                      <a:pt x="0" y="1935"/>
                    </a:moveTo>
                    <a:lnTo>
                      <a:pt x="0" y="0"/>
                    </a:lnTo>
                    <a:lnTo>
                      <a:pt x="358" y="0"/>
                    </a:lnTo>
                    <a:lnTo>
                      <a:pt x="358" y="1935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Freeform 360"/>
              <p:cNvSpPr>
                <a:spLocks/>
              </p:cNvSpPr>
              <p:nvPr/>
            </p:nvSpPr>
            <p:spPr bwMode="auto">
              <a:xfrm>
                <a:off x="5480143" y="7959022"/>
                <a:ext cx="80956" cy="36513"/>
              </a:xfrm>
              <a:custGeom>
                <a:avLst/>
                <a:gdLst>
                  <a:gd name="T0" fmla="*/ 0 w 177"/>
                  <a:gd name="T1" fmla="*/ 0 h 69"/>
                  <a:gd name="T2" fmla="*/ 37027536 w 177"/>
                  <a:gd name="T3" fmla="*/ 0 h 69"/>
                  <a:gd name="T4" fmla="*/ 18618508 w 177"/>
                  <a:gd name="T5" fmla="*/ 0 h 69"/>
                  <a:gd name="T6" fmla="*/ 18618508 w 177"/>
                  <a:gd name="T7" fmla="*/ 19321727 h 6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7" h="69">
                    <a:moveTo>
                      <a:pt x="0" y="0"/>
                    </a:moveTo>
                    <a:lnTo>
                      <a:pt x="177" y="0"/>
                    </a:lnTo>
                    <a:lnTo>
                      <a:pt x="89" y="0"/>
                    </a:lnTo>
                    <a:lnTo>
                      <a:pt x="89" y="69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Rectangle 410"/>
              <p:cNvSpPr>
                <a:spLocks noChangeArrowheads="1"/>
              </p:cNvSpPr>
              <p:nvPr/>
            </p:nvSpPr>
            <p:spPr bwMode="auto">
              <a:xfrm>
                <a:off x="5482950" y="7824085"/>
                <a:ext cx="75342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/>
                <a:r>
                  <a:rPr lang="en-US" altLang="en-US" sz="1500">
                    <a:solidFill>
                      <a:srgbClr val="000000"/>
                    </a:solidFill>
                    <a:latin typeface="Arial" panose="020B0604020202020204" pitchFamily="34" charset="0"/>
                  </a:rPr>
                  <a:t>*</a:t>
                </a:r>
                <a:endParaRPr lang="en-US" altLang="en-US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53" name="文本框 870"/>
              <p:cNvSpPr txBox="1">
                <a:spLocks noChangeArrowheads="1"/>
              </p:cNvSpPr>
              <p:nvPr/>
            </p:nvSpPr>
            <p:spPr bwMode="auto">
              <a:xfrm rot="-5400000">
                <a:off x="4303439" y="8226752"/>
                <a:ext cx="1037341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/>
                <a:r>
                  <a:rPr lang="en-US" altLang="zh-CN" sz="1100">
                    <a:solidFill>
                      <a:srgbClr val="000000"/>
                    </a:solidFill>
                    <a:latin typeface="Arial" panose="020B0604020202020204" pitchFamily="34" charset="0"/>
                  </a:rPr>
                  <a:t>IFN</a:t>
                </a:r>
                <a:r>
                  <a:rPr lang="en-US" altLang="en-US" sz="1100">
                    <a:solidFill>
                      <a:srgbClr val="000000"/>
                    </a:solidFill>
                    <a:latin typeface="Symbol" panose="05050102010706020507" pitchFamily="18" charset="2"/>
                  </a:rPr>
                  <a:t>g</a:t>
                </a:r>
                <a:r>
                  <a:rPr lang="en-US" altLang="zh-CN" sz="1100" baseline="30000">
                    <a:solidFill>
                      <a:srgbClr val="000000"/>
                    </a:solidFill>
                    <a:latin typeface="Arial" panose="020B0604020202020204" pitchFamily="34" charset="0"/>
                  </a:rPr>
                  <a:t>+ </a:t>
                </a:r>
                <a:r>
                  <a:rPr lang="en-US" altLang="zh-CN" sz="1100">
                    <a:solidFill>
                      <a:srgbClr val="000000"/>
                    </a:solidFill>
                    <a:latin typeface="Arial" panose="020B0604020202020204" pitchFamily="34" charset="0"/>
                  </a:rPr>
                  <a:t>cells in</a:t>
                </a:r>
              </a:p>
              <a:p>
                <a:pPr algn="ctr"/>
                <a:r>
                  <a:rPr lang="en-US" altLang="zh-CN" sz="1100">
                    <a:solidFill>
                      <a:srgbClr val="000000"/>
                    </a:solidFill>
                    <a:latin typeface="Arial" panose="020B0604020202020204" pitchFamily="34" charset="0"/>
                  </a:rPr>
                  <a:t>CD8</a:t>
                </a:r>
                <a:r>
                  <a:rPr lang="en-US" altLang="zh-CN" sz="1100" baseline="30000">
                    <a:solidFill>
                      <a:srgbClr val="000000"/>
                    </a:solidFill>
                    <a:latin typeface="Arial" panose="020B0604020202020204" pitchFamily="34" charset="0"/>
                  </a:rPr>
                  <a:t>+</a:t>
                </a:r>
                <a:r>
                  <a:rPr lang="en-US" altLang="zh-CN" sz="1100">
                    <a:solidFill>
                      <a:srgbClr val="000000"/>
                    </a:solidFill>
                    <a:latin typeface="Arial" panose="020B0604020202020204" pitchFamily="34" charset="0"/>
                  </a:rPr>
                  <a:t> T cells (%)</a:t>
                </a:r>
                <a:endParaRPr lang="zh-CN" altLang="en-US" sz="11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54" name="Line 396"/>
              <p:cNvSpPr>
                <a:spLocks noChangeShapeType="1"/>
              </p:cNvSpPr>
              <p:nvPr/>
            </p:nvSpPr>
            <p:spPr bwMode="auto">
              <a:xfrm>
                <a:off x="5151218" y="9022648"/>
                <a:ext cx="50292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5" name="Group 10"/>
            <p:cNvGrpSpPr>
              <a:grpSpLocks/>
            </p:cNvGrpSpPr>
            <p:nvPr/>
          </p:nvGrpSpPr>
          <p:grpSpPr bwMode="auto">
            <a:xfrm>
              <a:off x="1281328" y="409807"/>
              <a:ext cx="1338302" cy="1886840"/>
              <a:chOff x="3105267" y="7199223"/>
              <a:chExt cx="1338221" cy="1886645"/>
            </a:xfrm>
          </p:grpSpPr>
          <p:sp>
            <p:nvSpPr>
              <p:cNvPr id="56" name="文本框 70"/>
              <p:cNvSpPr txBox="1">
                <a:spLocks noChangeArrowheads="1"/>
              </p:cNvSpPr>
              <p:nvPr/>
            </p:nvSpPr>
            <p:spPr bwMode="auto">
              <a:xfrm>
                <a:off x="3105267" y="7199223"/>
                <a:ext cx="315938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en-US" sz="1600" b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A</a:t>
                </a:r>
              </a:p>
            </p:txBody>
          </p:sp>
          <p:sp>
            <p:nvSpPr>
              <p:cNvPr id="57" name="文本框 72"/>
              <p:cNvSpPr txBox="1">
                <a:spLocks noChangeArrowheads="1"/>
              </p:cNvSpPr>
              <p:nvPr/>
            </p:nvSpPr>
            <p:spPr bwMode="auto">
              <a:xfrm>
                <a:off x="3126981" y="8654325"/>
                <a:ext cx="707233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eaLnBrk="1" hangingPunct="1"/>
                <a:r>
                  <a:rPr lang="en-US" altLang="en-US" sz="1100">
                    <a:solidFill>
                      <a:srgbClr val="000000"/>
                    </a:solidFill>
                    <a:latin typeface="Arial" panose="020B0604020202020204" pitchFamily="34" charset="0"/>
                  </a:rPr>
                  <a:t>T cells</a:t>
                </a:r>
              </a:p>
            </p:txBody>
          </p:sp>
          <p:sp>
            <p:nvSpPr>
              <p:cNvPr id="58" name="文本框 122"/>
              <p:cNvSpPr txBox="1">
                <a:spLocks noChangeArrowheads="1"/>
              </p:cNvSpPr>
              <p:nvPr/>
            </p:nvSpPr>
            <p:spPr bwMode="auto">
              <a:xfrm>
                <a:off x="3131511" y="8814647"/>
                <a:ext cx="707233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eaLnBrk="1" hangingPunct="1"/>
                <a:r>
                  <a:rPr lang="en-US" altLang="en-US" sz="1100">
                    <a:solidFill>
                      <a:srgbClr val="000000"/>
                    </a:solidFill>
                    <a:latin typeface="Arial" panose="020B0604020202020204" pitchFamily="34" charset="0"/>
                  </a:rPr>
                  <a:t>IL-10</a:t>
                </a:r>
              </a:p>
            </p:txBody>
          </p:sp>
          <p:sp>
            <p:nvSpPr>
              <p:cNvPr id="59" name="文本框 849"/>
              <p:cNvSpPr txBox="1">
                <a:spLocks noChangeArrowheads="1"/>
              </p:cNvSpPr>
              <p:nvPr/>
            </p:nvSpPr>
            <p:spPr bwMode="auto">
              <a:xfrm rot="-5400000">
                <a:off x="2898502" y="8012527"/>
                <a:ext cx="1194087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/>
                <a:r>
                  <a:rPr lang="en-US" altLang="zh-CN" sz="1100">
                    <a:solidFill>
                      <a:srgbClr val="000000"/>
                    </a:solidFill>
                    <a:latin typeface="Arial" panose="020B0604020202020204" pitchFamily="34" charset="0"/>
                  </a:rPr>
                  <a:t>Tumoricidal activity</a:t>
                </a:r>
                <a:endParaRPr lang="zh-CN" altLang="en-US" sz="11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grpSp>
            <p:nvGrpSpPr>
              <p:cNvPr id="60" name="Group 7"/>
              <p:cNvGrpSpPr>
                <a:grpSpLocks/>
              </p:cNvGrpSpPr>
              <p:nvPr/>
            </p:nvGrpSpPr>
            <p:grpSpPr bwMode="auto">
              <a:xfrm>
                <a:off x="3764555" y="8638758"/>
                <a:ext cx="640080" cy="447110"/>
                <a:chOff x="3782827" y="8711846"/>
                <a:chExt cx="640080" cy="447110"/>
              </a:xfrm>
            </p:grpSpPr>
            <p:sp>
              <p:nvSpPr>
                <p:cNvPr id="86" name="文本框 76"/>
                <p:cNvSpPr txBox="1">
                  <a:spLocks noChangeArrowheads="1"/>
                </p:cNvSpPr>
                <p:nvPr/>
              </p:nvSpPr>
              <p:spPr bwMode="auto">
                <a:xfrm>
                  <a:off x="3784414" y="8711846"/>
                  <a:ext cx="235288" cy="2616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en-US" sz="11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-</a:t>
                  </a:r>
                </a:p>
              </p:txBody>
            </p:sp>
            <p:sp>
              <p:nvSpPr>
                <p:cNvPr id="87" name="文本框 77"/>
                <p:cNvSpPr txBox="1">
                  <a:spLocks noChangeArrowheads="1"/>
                </p:cNvSpPr>
                <p:nvPr/>
              </p:nvSpPr>
              <p:spPr bwMode="auto">
                <a:xfrm>
                  <a:off x="3986199" y="8719103"/>
                  <a:ext cx="203439" cy="2616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en-US" sz="11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+</a:t>
                  </a:r>
                </a:p>
              </p:txBody>
            </p:sp>
            <p:sp>
              <p:nvSpPr>
                <p:cNvPr id="88" name="文本框 78"/>
                <p:cNvSpPr txBox="1">
                  <a:spLocks noChangeArrowheads="1"/>
                </p:cNvSpPr>
                <p:nvPr/>
              </p:nvSpPr>
              <p:spPr bwMode="auto">
                <a:xfrm>
                  <a:off x="4219468" y="8718128"/>
                  <a:ext cx="203439" cy="2616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en-US" sz="11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+</a:t>
                  </a:r>
                </a:p>
              </p:txBody>
            </p:sp>
            <p:sp>
              <p:nvSpPr>
                <p:cNvPr id="89" name="文本框 123"/>
                <p:cNvSpPr txBox="1">
                  <a:spLocks noChangeArrowheads="1"/>
                </p:cNvSpPr>
                <p:nvPr/>
              </p:nvSpPr>
              <p:spPr bwMode="auto">
                <a:xfrm>
                  <a:off x="3782827" y="8882425"/>
                  <a:ext cx="235288" cy="2616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en-US" sz="11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-</a:t>
                  </a:r>
                </a:p>
              </p:txBody>
            </p:sp>
            <p:sp>
              <p:nvSpPr>
                <p:cNvPr id="90" name="文本框 124"/>
                <p:cNvSpPr txBox="1">
                  <a:spLocks noChangeArrowheads="1"/>
                </p:cNvSpPr>
                <p:nvPr/>
              </p:nvSpPr>
              <p:spPr bwMode="auto">
                <a:xfrm>
                  <a:off x="4001735" y="8886596"/>
                  <a:ext cx="203439" cy="2616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en-US" sz="11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-</a:t>
                  </a:r>
                </a:p>
              </p:txBody>
            </p:sp>
            <p:sp>
              <p:nvSpPr>
                <p:cNvPr id="91" name="文本框 125"/>
                <p:cNvSpPr txBox="1">
                  <a:spLocks noChangeArrowheads="1"/>
                </p:cNvSpPr>
                <p:nvPr/>
              </p:nvSpPr>
              <p:spPr bwMode="auto">
                <a:xfrm>
                  <a:off x="4217881" y="8897346"/>
                  <a:ext cx="203439" cy="2616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en-US" sz="1100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+</a:t>
                  </a:r>
                </a:p>
              </p:txBody>
            </p:sp>
          </p:grpSp>
          <p:sp>
            <p:nvSpPr>
              <p:cNvPr id="61" name="Line 82"/>
              <p:cNvSpPr>
                <a:spLocks noChangeShapeType="1"/>
              </p:cNvSpPr>
              <p:nvPr/>
            </p:nvSpPr>
            <p:spPr bwMode="auto">
              <a:xfrm>
                <a:off x="3748544" y="8694185"/>
                <a:ext cx="694944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Rectangle 83"/>
              <p:cNvSpPr>
                <a:spLocks noChangeArrowheads="1"/>
              </p:cNvSpPr>
              <p:nvPr/>
            </p:nvSpPr>
            <p:spPr bwMode="auto">
              <a:xfrm>
                <a:off x="3658104" y="8587524"/>
                <a:ext cx="64116" cy="138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r>
                  <a:rPr lang="en-US" altLang="en-US" sz="900">
                    <a:solidFill>
                      <a:srgbClr val="000000"/>
                    </a:solidFill>
                    <a:latin typeface="Arial" panose="020B0604020202020204" pitchFamily="34" charset="0"/>
                  </a:rPr>
                  <a:t>0</a:t>
                </a:r>
                <a:endParaRPr lang="en-US" altLang="en-US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3" name="Rectangle 84"/>
              <p:cNvSpPr>
                <a:spLocks noChangeArrowheads="1"/>
              </p:cNvSpPr>
              <p:nvPr/>
            </p:nvSpPr>
            <p:spPr bwMode="auto">
              <a:xfrm>
                <a:off x="3658104" y="8322420"/>
                <a:ext cx="64116" cy="138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r>
                  <a:rPr lang="en-US" altLang="en-US" sz="900">
                    <a:solidFill>
                      <a:srgbClr val="000000"/>
                    </a:solidFill>
                    <a:latin typeface="Arial" panose="020B0604020202020204" pitchFamily="34" charset="0"/>
                  </a:rPr>
                  <a:t>5</a:t>
                </a:r>
                <a:endParaRPr lang="en-US" altLang="en-US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4" name="Rectangle 85"/>
              <p:cNvSpPr>
                <a:spLocks noChangeArrowheads="1"/>
              </p:cNvSpPr>
              <p:nvPr/>
            </p:nvSpPr>
            <p:spPr bwMode="auto">
              <a:xfrm>
                <a:off x="3593017" y="8021279"/>
                <a:ext cx="128232" cy="138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r>
                  <a:rPr lang="en-US" altLang="en-US" sz="900">
                    <a:solidFill>
                      <a:srgbClr val="000000"/>
                    </a:solidFill>
                    <a:latin typeface="Arial" panose="020B0604020202020204" pitchFamily="34" charset="0"/>
                  </a:rPr>
                  <a:t>10</a:t>
                </a:r>
                <a:endParaRPr lang="en-US" altLang="en-US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5" name="Rectangle 86"/>
              <p:cNvSpPr>
                <a:spLocks noChangeArrowheads="1"/>
              </p:cNvSpPr>
              <p:nvPr/>
            </p:nvSpPr>
            <p:spPr bwMode="auto">
              <a:xfrm>
                <a:off x="3593017" y="7720136"/>
                <a:ext cx="128232" cy="138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r>
                  <a:rPr lang="en-US" altLang="en-US" sz="900">
                    <a:solidFill>
                      <a:srgbClr val="000000"/>
                    </a:solidFill>
                    <a:latin typeface="Arial" panose="020B0604020202020204" pitchFamily="34" charset="0"/>
                  </a:rPr>
                  <a:t>15</a:t>
                </a:r>
                <a:endParaRPr lang="en-US" altLang="en-US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6" name="Rectangle 87"/>
              <p:cNvSpPr>
                <a:spLocks noChangeArrowheads="1"/>
              </p:cNvSpPr>
              <p:nvPr/>
            </p:nvSpPr>
            <p:spPr bwMode="auto">
              <a:xfrm>
                <a:off x="3593017" y="7428472"/>
                <a:ext cx="128232" cy="138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r>
                  <a:rPr lang="en-US" altLang="en-US" sz="900">
                    <a:solidFill>
                      <a:srgbClr val="000000"/>
                    </a:solidFill>
                    <a:latin typeface="Arial" panose="020B0604020202020204" pitchFamily="34" charset="0"/>
                  </a:rPr>
                  <a:t>20</a:t>
                </a:r>
                <a:endParaRPr lang="en-US" altLang="en-US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7" name="Line 88"/>
              <p:cNvSpPr>
                <a:spLocks noChangeShapeType="1"/>
              </p:cNvSpPr>
              <p:nvPr/>
            </p:nvSpPr>
            <p:spPr bwMode="auto">
              <a:xfrm flipV="1">
                <a:off x="3742194" y="7486560"/>
                <a:ext cx="0" cy="1210682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" name="Line 89"/>
              <p:cNvSpPr>
                <a:spLocks noChangeShapeType="1"/>
              </p:cNvSpPr>
              <p:nvPr/>
            </p:nvSpPr>
            <p:spPr bwMode="auto">
              <a:xfrm>
                <a:off x="3742194" y="8574951"/>
                <a:ext cx="22225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Line 90"/>
              <p:cNvSpPr>
                <a:spLocks noChangeShapeType="1"/>
              </p:cNvSpPr>
              <p:nvPr/>
            </p:nvSpPr>
            <p:spPr bwMode="auto">
              <a:xfrm>
                <a:off x="3742194" y="8393042"/>
                <a:ext cx="22225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Line 91"/>
              <p:cNvSpPr>
                <a:spLocks noChangeShapeType="1"/>
              </p:cNvSpPr>
              <p:nvPr/>
            </p:nvSpPr>
            <p:spPr bwMode="auto">
              <a:xfrm>
                <a:off x="3742194" y="8091901"/>
                <a:ext cx="22225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Line 92"/>
              <p:cNvSpPr>
                <a:spLocks noChangeShapeType="1"/>
              </p:cNvSpPr>
              <p:nvPr/>
            </p:nvSpPr>
            <p:spPr bwMode="auto">
              <a:xfrm>
                <a:off x="3742194" y="7792288"/>
                <a:ext cx="22225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Line 93"/>
              <p:cNvSpPr>
                <a:spLocks noChangeShapeType="1"/>
              </p:cNvSpPr>
              <p:nvPr/>
            </p:nvSpPr>
            <p:spPr bwMode="auto">
              <a:xfrm>
                <a:off x="3742194" y="7491146"/>
                <a:ext cx="22225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Rectangle 54"/>
              <p:cNvSpPr>
                <a:spLocks noChangeArrowheads="1"/>
              </p:cNvSpPr>
              <p:nvPr/>
            </p:nvSpPr>
            <p:spPr bwMode="auto">
              <a:xfrm>
                <a:off x="3803097" y="8633039"/>
                <a:ext cx="160423" cy="61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Freeform 55"/>
              <p:cNvSpPr>
                <a:spLocks/>
              </p:cNvSpPr>
              <p:nvPr/>
            </p:nvSpPr>
            <p:spPr bwMode="auto">
              <a:xfrm>
                <a:off x="3803097" y="8633039"/>
                <a:ext cx="160423" cy="61146"/>
              </a:xfrm>
              <a:custGeom>
                <a:avLst/>
                <a:gdLst>
                  <a:gd name="T0" fmla="*/ 0 w 342"/>
                  <a:gd name="T1" fmla="*/ 31685028 h 118"/>
                  <a:gd name="T2" fmla="*/ 0 w 342"/>
                  <a:gd name="T3" fmla="*/ 0 h 118"/>
                  <a:gd name="T4" fmla="*/ 0 w 342"/>
                  <a:gd name="T5" fmla="*/ 0 h 118"/>
                  <a:gd name="T6" fmla="*/ 75250114 w 342"/>
                  <a:gd name="T7" fmla="*/ 0 h 118"/>
                  <a:gd name="T8" fmla="*/ 75250114 w 342"/>
                  <a:gd name="T9" fmla="*/ 0 h 118"/>
                  <a:gd name="T10" fmla="*/ 75250114 w 342"/>
                  <a:gd name="T11" fmla="*/ 31685028 h 1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2" h="118">
                    <a:moveTo>
                      <a:pt x="0" y="118"/>
                    </a:moveTo>
                    <a:lnTo>
                      <a:pt x="0" y="0"/>
                    </a:lnTo>
                    <a:lnTo>
                      <a:pt x="342" y="0"/>
                    </a:lnTo>
                    <a:lnTo>
                      <a:pt x="342" y="118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" name="Freeform 56"/>
              <p:cNvSpPr>
                <a:spLocks/>
              </p:cNvSpPr>
              <p:nvPr/>
            </p:nvSpPr>
            <p:spPr bwMode="auto">
              <a:xfrm>
                <a:off x="3842499" y="8628453"/>
                <a:ext cx="80212" cy="4586"/>
              </a:xfrm>
              <a:custGeom>
                <a:avLst/>
                <a:gdLst>
                  <a:gd name="T0" fmla="*/ 0 w 171"/>
                  <a:gd name="T1" fmla="*/ 0 h 10"/>
                  <a:gd name="T2" fmla="*/ 37625526 w 171"/>
                  <a:gd name="T3" fmla="*/ 0 h 10"/>
                  <a:gd name="T4" fmla="*/ 18922996 w 171"/>
                  <a:gd name="T5" fmla="*/ 0 h 10"/>
                  <a:gd name="T6" fmla="*/ 18922996 w 171"/>
                  <a:gd name="T7" fmla="*/ 2103140 h 1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1" h="10">
                    <a:moveTo>
                      <a:pt x="0" y="0"/>
                    </a:moveTo>
                    <a:lnTo>
                      <a:pt x="171" y="0"/>
                    </a:lnTo>
                    <a:lnTo>
                      <a:pt x="86" y="0"/>
                    </a:lnTo>
                    <a:lnTo>
                      <a:pt x="86" y="10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Rectangle 57"/>
              <p:cNvSpPr>
                <a:spLocks noChangeArrowheads="1"/>
              </p:cNvSpPr>
              <p:nvPr/>
            </p:nvSpPr>
            <p:spPr bwMode="auto">
              <a:xfrm>
                <a:off x="4018401" y="8263109"/>
                <a:ext cx="160423" cy="43107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Freeform 58"/>
              <p:cNvSpPr>
                <a:spLocks/>
              </p:cNvSpPr>
              <p:nvPr/>
            </p:nvSpPr>
            <p:spPr bwMode="auto">
              <a:xfrm>
                <a:off x="4018401" y="8263109"/>
                <a:ext cx="160423" cy="431076"/>
              </a:xfrm>
              <a:custGeom>
                <a:avLst/>
                <a:gdLst>
                  <a:gd name="T0" fmla="*/ 0 w 342"/>
                  <a:gd name="T1" fmla="*/ 219653094 h 846"/>
                  <a:gd name="T2" fmla="*/ 0 w 342"/>
                  <a:gd name="T3" fmla="*/ 0 h 846"/>
                  <a:gd name="T4" fmla="*/ 0 w 342"/>
                  <a:gd name="T5" fmla="*/ 0 h 846"/>
                  <a:gd name="T6" fmla="*/ 75250114 w 342"/>
                  <a:gd name="T7" fmla="*/ 0 h 846"/>
                  <a:gd name="T8" fmla="*/ 75250114 w 342"/>
                  <a:gd name="T9" fmla="*/ 0 h 846"/>
                  <a:gd name="T10" fmla="*/ 75250114 w 342"/>
                  <a:gd name="T11" fmla="*/ 219653094 h 8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2" h="846">
                    <a:moveTo>
                      <a:pt x="0" y="846"/>
                    </a:moveTo>
                    <a:lnTo>
                      <a:pt x="0" y="0"/>
                    </a:lnTo>
                    <a:lnTo>
                      <a:pt x="342" y="0"/>
                    </a:lnTo>
                    <a:lnTo>
                      <a:pt x="342" y="846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Freeform 59"/>
              <p:cNvSpPr>
                <a:spLocks/>
              </p:cNvSpPr>
              <p:nvPr/>
            </p:nvSpPr>
            <p:spPr bwMode="auto">
              <a:xfrm>
                <a:off x="4057803" y="8224892"/>
                <a:ext cx="80212" cy="38216"/>
              </a:xfrm>
              <a:custGeom>
                <a:avLst/>
                <a:gdLst>
                  <a:gd name="T0" fmla="*/ 0 w 170"/>
                  <a:gd name="T1" fmla="*/ 0 h 73"/>
                  <a:gd name="T2" fmla="*/ 37846853 w 170"/>
                  <a:gd name="T3" fmla="*/ 0 h 73"/>
                  <a:gd name="T4" fmla="*/ 18923426 w 170"/>
                  <a:gd name="T5" fmla="*/ 0 h 73"/>
                  <a:gd name="T6" fmla="*/ 18923426 w 170"/>
                  <a:gd name="T7" fmla="*/ 20006338 h 7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0" h="73">
                    <a:moveTo>
                      <a:pt x="0" y="0"/>
                    </a:moveTo>
                    <a:lnTo>
                      <a:pt x="170" y="0"/>
                    </a:lnTo>
                    <a:lnTo>
                      <a:pt x="85" y="0"/>
                    </a:lnTo>
                    <a:lnTo>
                      <a:pt x="85" y="73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Rectangle 60"/>
              <p:cNvSpPr>
                <a:spLocks noChangeArrowheads="1"/>
              </p:cNvSpPr>
              <p:nvPr/>
            </p:nvSpPr>
            <p:spPr bwMode="auto">
              <a:xfrm>
                <a:off x="4249185" y="7899293"/>
                <a:ext cx="160423" cy="79489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Freeform 61"/>
              <p:cNvSpPr>
                <a:spLocks/>
              </p:cNvSpPr>
              <p:nvPr/>
            </p:nvSpPr>
            <p:spPr bwMode="auto">
              <a:xfrm>
                <a:off x="4249185" y="7899293"/>
                <a:ext cx="160423" cy="794892"/>
              </a:xfrm>
              <a:custGeom>
                <a:avLst/>
                <a:gdLst>
                  <a:gd name="T0" fmla="*/ 0 w 342"/>
                  <a:gd name="T1" fmla="*/ 405034161 h 1560"/>
                  <a:gd name="T2" fmla="*/ 0 w 342"/>
                  <a:gd name="T3" fmla="*/ 0 h 1560"/>
                  <a:gd name="T4" fmla="*/ 0 w 342"/>
                  <a:gd name="T5" fmla="*/ 0 h 1560"/>
                  <a:gd name="T6" fmla="*/ 75250114 w 342"/>
                  <a:gd name="T7" fmla="*/ 0 h 1560"/>
                  <a:gd name="T8" fmla="*/ 75250114 w 342"/>
                  <a:gd name="T9" fmla="*/ 0 h 1560"/>
                  <a:gd name="T10" fmla="*/ 75250114 w 342"/>
                  <a:gd name="T11" fmla="*/ 405034161 h 15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2" h="1560">
                    <a:moveTo>
                      <a:pt x="0" y="1560"/>
                    </a:moveTo>
                    <a:lnTo>
                      <a:pt x="0" y="0"/>
                    </a:lnTo>
                    <a:lnTo>
                      <a:pt x="342" y="0"/>
                    </a:lnTo>
                    <a:lnTo>
                      <a:pt x="342" y="1560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" name="Freeform 62"/>
              <p:cNvSpPr>
                <a:spLocks/>
              </p:cNvSpPr>
              <p:nvPr/>
            </p:nvSpPr>
            <p:spPr bwMode="auto">
              <a:xfrm>
                <a:off x="4288587" y="7856491"/>
                <a:ext cx="80212" cy="42802"/>
              </a:xfrm>
              <a:custGeom>
                <a:avLst/>
                <a:gdLst>
                  <a:gd name="T0" fmla="*/ 0 w 171"/>
                  <a:gd name="T1" fmla="*/ 0 h 82"/>
                  <a:gd name="T2" fmla="*/ 37625526 w 171"/>
                  <a:gd name="T3" fmla="*/ 0 h 82"/>
                  <a:gd name="T4" fmla="*/ 18702530 w 171"/>
                  <a:gd name="T5" fmla="*/ 0 h 82"/>
                  <a:gd name="T6" fmla="*/ 18702530 w 171"/>
                  <a:gd name="T7" fmla="*/ 22341600 h 8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1" h="82">
                    <a:moveTo>
                      <a:pt x="0" y="0"/>
                    </a:moveTo>
                    <a:lnTo>
                      <a:pt x="171" y="0"/>
                    </a:lnTo>
                    <a:lnTo>
                      <a:pt x="85" y="0"/>
                    </a:lnTo>
                    <a:lnTo>
                      <a:pt x="85" y="82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Rectangle 94"/>
              <p:cNvSpPr>
                <a:spLocks noChangeArrowheads="1"/>
              </p:cNvSpPr>
              <p:nvPr/>
            </p:nvSpPr>
            <p:spPr bwMode="auto">
              <a:xfrm>
                <a:off x="4172514" y="7579668"/>
                <a:ext cx="75337" cy="230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r>
                  <a:rPr lang="en-US" altLang="en-US" sz="1500">
                    <a:solidFill>
                      <a:srgbClr val="000000"/>
                    </a:solidFill>
                    <a:latin typeface="Arial" panose="020B0604020202020204" pitchFamily="34" charset="0"/>
                  </a:rPr>
                  <a:t>*</a:t>
                </a:r>
                <a:endParaRPr lang="en-US" altLang="en-US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cxnSp>
            <p:nvCxnSpPr>
              <p:cNvPr id="83" name="直接连接符 866"/>
              <p:cNvCxnSpPr/>
              <p:nvPr/>
            </p:nvCxnSpPr>
            <p:spPr>
              <a:xfrm rot="5400000">
                <a:off x="4284044" y="7765999"/>
                <a:ext cx="87304" cy="0"/>
              </a:xfrm>
              <a:prstGeom prst="line">
                <a:avLst/>
              </a:prstGeom>
              <a:ln w="11176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接连接符 867"/>
              <p:cNvCxnSpPr/>
              <p:nvPr/>
            </p:nvCxnSpPr>
            <p:spPr>
              <a:xfrm rot="5400000">
                <a:off x="3872123" y="7950922"/>
                <a:ext cx="457153" cy="0"/>
              </a:xfrm>
              <a:prstGeom prst="line">
                <a:avLst/>
              </a:prstGeom>
              <a:ln w="11176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68"/>
              <p:cNvCxnSpPr/>
              <p:nvPr/>
            </p:nvCxnSpPr>
            <p:spPr>
              <a:xfrm>
                <a:off x="4099111" y="7717585"/>
                <a:ext cx="226999" cy="0"/>
              </a:xfrm>
              <a:prstGeom prst="line">
                <a:avLst/>
              </a:prstGeom>
              <a:ln w="11176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矩形 91"/>
            <p:cNvSpPr/>
            <p:nvPr/>
          </p:nvSpPr>
          <p:spPr>
            <a:xfrm>
              <a:off x="457200" y="2528018"/>
              <a:ext cx="5943600" cy="5078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en-US" sz="11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Fig. </a:t>
              </a:r>
              <a:r>
                <a:rPr lang="en-US" sz="1100" b="1" dirty="0" smtClean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S7. </a:t>
              </a:r>
              <a:r>
                <a:rPr lang="en-US" sz="1100" dirty="0" smtClean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(A) </a:t>
              </a:r>
              <a:r>
                <a:rPr lang="en-US" sz="1100" i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In vitro </a:t>
              </a:r>
              <a:r>
                <a:rPr lang="en-US" sz="1100" dirty="0" err="1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tumoricidal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activity of T cells </a:t>
              </a:r>
              <a:r>
                <a:rPr lang="en-US" sz="1100" i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in vitro 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treated by IL-10. </a:t>
              </a:r>
              <a:r>
                <a:rPr lang="en-US" sz="1100" dirty="0" smtClean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(B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)</a:t>
              </a:r>
              <a:r>
                <a:rPr lang="en-US" sz="1100" dirty="0" smtClean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FACS of IFN</a:t>
              </a:r>
              <a:r>
                <a:rPr lang="en-US" sz="1100" dirty="0">
                  <a:latin typeface="Symbol" panose="05050102010706020507" pitchFamily="18" charset="2"/>
                  <a:ea typeface="宋体" panose="02010600030101010101" pitchFamily="2" charset="-122"/>
                  <a:cs typeface="Arial" panose="020B0604020202020204" pitchFamily="34" charset="0"/>
                </a:rPr>
                <a:t>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or </a:t>
              </a:r>
              <a:r>
                <a:rPr lang="en-US" sz="1100" dirty="0" err="1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granzyme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B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cells in CD8</a:t>
              </a:r>
              <a:r>
                <a:rPr lang="en-US" sz="1100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+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T cells </a:t>
              </a:r>
              <a:r>
                <a:rPr lang="en-US" sz="1100" i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in vitro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treated by IL-10. In </a:t>
              </a:r>
              <a:r>
                <a:rPr lang="en-US" sz="1100" dirty="0" smtClean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(A) 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and </a:t>
              </a:r>
              <a:r>
                <a:rPr lang="en-US" sz="1100" dirty="0" smtClean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(B) </a:t>
              </a:r>
              <a:r>
                <a:rPr lang="en-US" sz="11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data are means ± SD (n &gt; 3). *, p &lt; 0.05, **, p &lt; 0.01, Student’s t test.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2647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98316" y="342900"/>
            <a:ext cx="39757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Supplementary Table S1</a:t>
            </a:r>
            <a:r>
              <a:rPr lang="en-US" sz="1100" b="1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. Antibodies Used in the Studies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912008"/>
              </p:ext>
            </p:extLst>
          </p:nvPr>
        </p:nvGraphicFramePr>
        <p:xfrm>
          <a:off x="707567" y="638687"/>
          <a:ext cx="6400800" cy="85542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59369"/>
                <a:gridCol w="2007831"/>
                <a:gridCol w="2133600"/>
              </a:tblGrid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Antibody</a:t>
                      </a:r>
                      <a:endParaRPr lang="en-US"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Supplier</a:t>
                      </a:r>
                      <a:endParaRPr lang="en-US"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Cat.</a:t>
                      </a:r>
                      <a:r>
                        <a:rPr lang="en-US" sz="105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no.</a:t>
                      </a:r>
                      <a:endParaRPr lang="en-US"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</a:t>
                      </a:r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signaling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8242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Anti-HSP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90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Santa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5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cruz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sc-13119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Anti-F4/80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AbD</a:t>
                      </a:r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Serotec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MCA497G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Anti-CD4-PEcy7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25-0042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Anti-CD8-APC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17-0081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</a:t>
                      </a:r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IFNɣ</a:t>
                      </a:r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-FITC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11-7311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</a:t>
                      </a:r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Granzyme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B-FITC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11-8898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Anti-CD44-PEcy7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25-0441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Anti-CD25-PE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12-0251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Anti-Foxp3-FITC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11-5773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Anti-Ly6G-FITC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553127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Anti-CD11b-PE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11-9668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Anti-CD11c-FITC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11-0114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Anti-Ly6C-PerCP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-Cy5.5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45-5932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</a:t>
                      </a:r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Siglec</a:t>
                      </a:r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F-PerCP710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46-1702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Neutralized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5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FasL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antibody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16-5911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Neutralized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IL-10 antibody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16-7102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56032"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Neutralized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B7-H4 antibody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16-5972-81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Anti-CD3e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16-0031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Anti-CD28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eBioscience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16-0281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</a:t>
                      </a:r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Annexin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V-FITC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556547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Anti-Cleaved-caspase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signaling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9661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Anti-Arginase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Santa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5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cruz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sc-18351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Anti-p50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signaling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13586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Anti-p52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Santa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5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cruz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sc-848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Anti-BCL3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Santa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5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cruz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sc-185 X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Anti-RNA polymerase II (Rpb1)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signaling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2629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Donkey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anti-rat IgG-FITC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ImmunoReagents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DkxRt-003-FFITC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Donkey anti-goat IgG-TRITC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Jackson </a:t>
                      </a:r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ImmunoResearch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117339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Goat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anti-rabbit IgG Biotinylated 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Dako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E0432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Rabbit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anti-goat IgG Biotinylated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Santa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5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cruz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sc-2774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Goat anti-rabbit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IgG-HRP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Santa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5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cruz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sc-2054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927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Goat anti-mouse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IgG-HRP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Santa</a:t>
                      </a:r>
                      <a:r>
                        <a:rPr lang="en-US" sz="10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5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cruz</a:t>
                      </a:r>
                      <a:endPara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sc-2055</a:t>
                      </a:r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05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036313"/>
              </p:ext>
            </p:extLst>
          </p:nvPr>
        </p:nvGraphicFramePr>
        <p:xfrm>
          <a:off x="575813" y="721753"/>
          <a:ext cx="6642553" cy="62724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5713"/>
                <a:gridCol w="2704779"/>
                <a:gridCol w="3012061"/>
              </a:tblGrid>
              <a:tr h="277256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Forward primer (5’-3’)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Reverse primer (5’-3’)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</a:t>
                      </a:r>
                      <a:endParaRPr lang="en-US" sz="11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GCAGTGCGCCTCTGCTTCCA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CAGTGTTGGGGGCCCGGTTA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18S</a:t>
                      </a:r>
                      <a:endParaRPr lang="en-US" sz="11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AGGAATTGACGGAAGGGCAC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GGACATCTAAGGGCATCACA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IFN</a:t>
                      </a:r>
                      <a:r>
                        <a:rPr lang="en-US" sz="1100" b="0" i="0" dirty="0" err="1" smtClean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g</a:t>
                      </a:r>
                      <a:endParaRPr lang="en-US" sz="11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TTCAGCAACAGCAAGGCGAA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ATTGAATGCTTGGCGCTGGA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Bcl-2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AGTACCTGAACCGGCATCTG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CAGCCAGGAGAAATCAAACAG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Survivin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GAACCCGATGACAACCCGAT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ACATACAATTTTGTTCTTGGCTCT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Mcl-1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GAAACGGGACTGGCTTGTCA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TTCTGATGCCGCCTTCTAGG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Bcl-xL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AGATTCAGCACGAGCAGTCA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GGGCTCAACCAGTCCATTGT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B7H4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CCATCGCACTCATCATTGGC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GGATGACGATGCCGTTGAGT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77256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IL-10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AGCTGAAGACCCTCAGGATGCG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TCATTCATGGCCTTGTAGACACCTTG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77256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IL-12a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AACGCAGCACTTCAGAATCACAACC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GCTGAAGGCGTGAAGCAGGATG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IL-12b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CATCTCCTGGTTTGCCATCGTTT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GGGAGTCCAGTCCACCTCTACAACA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SCO2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TCATCACTGTGGACCCAGAA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TAGGCCCAGCGCTGTAGTAT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Arginase1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AATCTGCATGGGCAACCTGT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GTCTACGTCTCGCAAGCCAA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VEGFa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GCACTGGACCCTGGCTTTAC</a:t>
                      </a:r>
                      <a:endParaRPr lang="en-US" sz="11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GTCTCAATCGGACGGCAGTA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PD-L1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CCTGCTGTCACTTGCTACGG</a:t>
                      </a:r>
                      <a:endParaRPr lang="en-US" sz="11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CACTAACGCAAGCAGGTCCA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-actin</a:t>
                      </a:r>
                      <a:endParaRPr lang="en-US" sz="1100" b="0" dirty="0">
                        <a:latin typeface="Symbol" panose="05050102010706020507" pitchFamily="18" charset="2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CACCCGCCACCAGTTCGC</a:t>
                      </a:r>
                      <a:endParaRPr lang="en-US" sz="11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ATGCCGGAGCCGTTGTCG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</a:t>
                      </a:r>
                      <a:r>
                        <a:rPr lang="en-US" sz="1100" b="0" dirty="0" err="1" smtClean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a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GATGAGAAGTTCCCAAATGGC</a:t>
                      </a:r>
                      <a:endParaRPr lang="en-US" sz="11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ACTTGGTGGTTTGCTACGACG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</a:t>
                      </a:r>
                      <a:r>
                        <a:rPr lang="en-US" sz="1100" b="0" dirty="0" smtClean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b</a:t>
                      </a:r>
                      <a:endParaRPr lang="en-US" sz="1100" b="0" dirty="0">
                        <a:latin typeface="Symbol" panose="05050102010706020507" pitchFamily="18" charset="2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CCTCGTGCTGTCGGACCCAT</a:t>
                      </a:r>
                      <a:endParaRPr lang="en-US" sz="11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GGACAGGTATAGATTCTTTCCTTTGAGGC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IL-6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AAAGAAATGATGGATGCTACCAAACT</a:t>
                      </a:r>
                      <a:endParaRPr lang="en-US" sz="11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GGTACTCCAGAAGACCAGAGGAAATT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CCL2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GCTGTTCACAGTTGCCGGCTG</a:t>
                      </a:r>
                      <a:endParaRPr lang="en-US" sz="11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GGGCGTTAACTGCATCTGGCT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CCL3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GCTCCCAGCCAGGTGTCATTTTC</a:t>
                      </a:r>
                      <a:endParaRPr lang="en-US" sz="11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GGGTTCCTCGCTGCCTCCAA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p50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CGGTGGTGGAGGCATGTTCGG</a:t>
                      </a:r>
                      <a:endParaRPr lang="en-US" sz="11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TGACCCCTGCGTTGGATTTCGTG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6354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Bcl3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GCCTACTCACCCCTACTCCA</a:t>
                      </a:r>
                      <a:endParaRPr lang="en-US" sz="11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CGGTAGACAGCGGCTATGTT</a:t>
                      </a:r>
                      <a:endParaRPr lang="en-US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2144345" y="409180"/>
            <a:ext cx="348371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Supplementary Table S2</a:t>
            </a:r>
            <a:r>
              <a:rPr lang="en-US" sz="1100" b="1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. </a:t>
            </a:r>
            <a:r>
              <a:rPr lang="en-US" sz="11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Primers Used for qPCR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987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18198</TotalTime>
  <Words>1173</Words>
  <Application>Microsoft Office PowerPoint</Application>
  <PresentationFormat>Custom</PresentationFormat>
  <Paragraphs>435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宋体</vt:lpstr>
      <vt:lpstr>Arial</vt:lpstr>
      <vt:lpstr>Calibri</vt:lpstr>
      <vt:lpstr>Calibri Light</vt:lpstr>
      <vt:lpstr>Symbol</vt:lpstr>
      <vt:lpstr>Office 主题</vt:lpstr>
      <vt:lpstr>3_Office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Liwen</dc:creator>
  <cp:lastModifiedBy>Qu, Zhaoxia</cp:lastModifiedBy>
  <cp:revision>390</cp:revision>
  <cp:lastPrinted>2016-02-03T01:17:05Z</cp:lastPrinted>
  <dcterms:created xsi:type="dcterms:W3CDTF">2016-01-04T00:29:20Z</dcterms:created>
  <dcterms:modified xsi:type="dcterms:W3CDTF">2018-01-19T19:15:26Z</dcterms:modified>
</cp:coreProperties>
</file>