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3" r:id="rId2"/>
    <p:sldId id="268" r:id="rId3"/>
    <p:sldId id="265" r:id="rId4"/>
  </p:sldIdLst>
  <p:sldSz cx="6858000" cy="9144000" type="screen4x3"/>
  <p:notesSz cx="6867525" cy="9994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tto Marina" initials="" lastIdx="1" clrIdx="0"/>
  <p:cmAuthor id="1" name="Maha Saja" initials="M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09" autoAdjust="0"/>
    <p:restoredTop sz="94533" autoAdjust="0"/>
  </p:normalViewPr>
  <p:slideViewPr>
    <p:cSldViewPr>
      <p:cViewPr varScale="1">
        <p:scale>
          <a:sx n="76" d="100"/>
          <a:sy n="76" d="100"/>
        </p:scale>
        <p:origin x="3246" y="96"/>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40" d="100"/>
        <a:sy n="140" d="100"/>
      </p:scale>
      <p:origin x="0" y="12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745"/>
          </a:xfrm>
          <a:prstGeom prst="rect">
            <a:avLst/>
          </a:prstGeom>
        </p:spPr>
        <p:txBody>
          <a:bodyPr vert="horz" lIns="96350" tIns="48175" rIns="96350" bIns="48175" rtlCol="0"/>
          <a:lstStyle>
            <a:lvl1pPr algn="l">
              <a:defRPr sz="1300"/>
            </a:lvl1pPr>
          </a:lstStyle>
          <a:p>
            <a:endParaRPr lang="en-US"/>
          </a:p>
        </p:txBody>
      </p:sp>
      <p:sp>
        <p:nvSpPr>
          <p:cNvPr id="3" name="Date Placeholder 2"/>
          <p:cNvSpPr>
            <a:spLocks noGrp="1"/>
          </p:cNvSpPr>
          <p:nvPr>
            <p:ph type="dt" idx="1"/>
          </p:nvPr>
        </p:nvSpPr>
        <p:spPr>
          <a:xfrm>
            <a:off x="3890008" y="0"/>
            <a:ext cx="2975928" cy="499745"/>
          </a:xfrm>
          <a:prstGeom prst="rect">
            <a:avLst/>
          </a:prstGeom>
        </p:spPr>
        <p:txBody>
          <a:bodyPr vert="horz" lIns="96350" tIns="48175" rIns="96350" bIns="48175" rtlCol="0"/>
          <a:lstStyle>
            <a:lvl1pPr algn="r">
              <a:defRPr sz="1300"/>
            </a:lvl1pPr>
          </a:lstStyle>
          <a:p>
            <a:fld id="{01CC9DF5-724F-AA44-BB92-FBCEF3999341}" type="datetimeFigureOut">
              <a:rPr lang="en-US" smtClean="0"/>
              <a:t>2/2/2018</a:t>
            </a:fld>
            <a:endParaRPr lang="en-US"/>
          </a:p>
        </p:txBody>
      </p:sp>
      <p:sp>
        <p:nvSpPr>
          <p:cNvPr id="4" name="Slide Image Placeholder 3"/>
          <p:cNvSpPr>
            <a:spLocks noGrp="1" noRot="1" noChangeAspect="1"/>
          </p:cNvSpPr>
          <p:nvPr>
            <p:ph type="sldImg" idx="2"/>
          </p:nvPr>
        </p:nvSpPr>
        <p:spPr>
          <a:xfrm>
            <a:off x="2028825" y="749300"/>
            <a:ext cx="2809875" cy="3748088"/>
          </a:xfrm>
          <a:prstGeom prst="rect">
            <a:avLst/>
          </a:prstGeom>
          <a:noFill/>
          <a:ln w="12700">
            <a:solidFill>
              <a:prstClr val="black"/>
            </a:solidFill>
          </a:ln>
        </p:spPr>
        <p:txBody>
          <a:bodyPr vert="horz" lIns="96350" tIns="48175" rIns="96350" bIns="48175" rtlCol="0" anchor="ctr"/>
          <a:lstStyle/>
          <a:p>
            <a:endParaRPr lang="en-US"/>
          </a:p>
        </p:txBody>
      </p:sp>
      <p:sp>
        <p:nvSpPr>
          <p:cNvPr id="5" name="Notes Placeholder 4"/>
          <p:cNvSpPr>
            <a:spLocks noGrp="1"/>
          </p:cNvSpPr>
          <p:nvPr>
            <p:ph type="body" sz="quarter" idx="3"/>
          </p:nvPr>
        </p:nvSpPr>
        <p:spPr>
          <a:xfrm>
            <a:off x="686753" y="4747578"/>
            <a:ext cx="5494020" cy="4497705"/>
          </a:xfrm>
          <a:prstGeom prst="rect">
            <a:avLst/>
          </a:prstGeom>
        </p:spPr>
        <p:txBody>
          <a:bodyPr vert="horz" lIns="96350" tIns="48175" rIns="96350" bIns="48175"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93420"/>
            <a:ext cx="2975928" cy="499745"/>
          </a:xfrm>
          <a:prstGeom prst="rect">
            <a:avLst/>
          </a:prstGeom>
        </p:spPr>
        <p:txBody>
          <a:bodyPr vert="horz" lIns="96350" tIns="48175" rIns="96350" bIns="48175" rtlCol="0" anchor="b"/>
          <a:lstStyle>
            <a:lvl1pPr algn="l">
              <a:defRPr sz="1300"/>
            </a:lvl1pPr>
          </a:lstStyle>
          <a:p>
            <a:endParaRPr lang="en-US"/>
          </a:p>
        </p:txBody>
      </p:sp>
      <p:sp>
        <p:nvSpPr>
          <p:cNvPr id="7" name="Slide Number Placeholder 6"/>
          <p:cNvSpPr>
            <a:spLocks noGrp="1"/>
          </p:cNvSpPr>
          <p:nvPr>
            <p:ph type="sldNum" sz="quarter" idx="5"/>
          </p:nvPr>
        </p:nvSpPr>
        <p:spPr>
          <a:xfrm>
            <a:off x="3890008" y="9493420"/>
            <a:ext cx="2975928" cy="499745"/>
          </a:xfrm>
          <a:prstGeom prst="rect">
            <a:avLst/>
          </a:prstGeom>
        </p:spPr>
        <p:txBody>
          <a:bodyPr vert="horz" lIns="96350" tIns="48175" rIns="96350" bIns="48175" rtlCol="0" anchor="b"/>
          <a:lstStyle>
            <a:lvl1pPr algn="r">
              <a:defRPr sz="1300"/>
            </a:lvl1pPr>
          </a:lstStyle>
          <a:p>
            <a:fld id="{B30AD796-2A53-7741-B86C-FF3E91C6CC0B}" type="slidenum">
              <a:rPr lang="en-US" smtClean="0"/>
              <a:t>‹#›</a:t>
            </a:fld>
            <a:endParaRPr lang="en-US"/>
          </a:p>
        </p:txBody>
      </p:sp>
    </p:spTree>
    <p:extLst>
      <p:ext uri="{BB962C8B-B14F-4D97-AF65-F5344CB8AC3E}">
        <p14:creationId xmlns:p14="http://schemas.microsoft.com/office/powerpoint/2010/main" val="31768456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0AD796-2A53-7741-B86C-FF3E91C6CC0B}" type="slidenum">
              <a:rPr lang="en-US" smtClean="0"/>
              <a:t>2</a:t>
            </a:fld>
            <a:endParaRPr lang="en-US"/>
          </a:p>
        </p:txBody>
      </p:sp>
    </p:spTree>
    <p:extLst>
      <p:ext uri="{BB962C8B-B14F-4D97-AF65-F5344CB8AC3E}">
        <p14:creationId xmlns:p14="http://schemas.microsoft.com/office/powerpoint/2010/main" val="1938428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B22280C-AEB2-44CC-9DED-CCD04C87D8F2}"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3637854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22280C-AEB2-44CC-9DED-CCD04C87D8F2}"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158598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22280C-AEB2-44CC-9DED-CCD04C87D8F2}"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3550787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22280C-AEB2-44CC-9DED-CCD04C87D8F2}"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2553846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22280C-AEB2-44CC-9DED-CCD04C87D8F2}"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2705743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22280C-AEB2-44CC-9DED-CCD04C87D8F2}" type="datetimeFigureOut">
              <a:rPr lang="en-US" smtClean="0"/>
              <a:t>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2363466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B22280C-AEB2-44CC-9DED-CCD04C87D8F2}" type="datetimeFigureOut">
              <a:rPr lang="en-US" smtClean="0"/>
              <a:t>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1868451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B22280C-AEB2-44CC-9DED-CCD04C87D8F2}" type="datetimeFigureOut">
              <a:rPr lang="en-US" smtClean="0"/>
              <a:t>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80609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22280C-AEB2-44CC-9DED-CCD04C87D8F2}" type="datetimeFigureOut">
              <a:rPr lang="en-US" smtClean="0"/>
              <a:t>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843158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22280C-AEB2-44CC-9DED-CCD04C87D8F2}" type="datetimeFigureOut">
              <a:rPr lang="en-US" smtClean="0"/>
              <a:t>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3250491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22280C-AEB2-44CC-9DED-CCD04C87D8F2}" type="datetimeFigureOut">
              <a:rPr lang="en-US" smtClean="0"/>
              <a:t>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D8D4A8-7DCE-4E9B-A2CC-724D3C8FAFD5}" type="slidenum">
              <a:rPr lang="en-US" smtClean="0"/>
              <a:t>‹#›</a:t>
            </a:fld>
            <a:endParaRPr lang="en-US"/>
          </a:p>
        </p:txBody>
      </p:sp>
    </p:spTree>
    <p:extLst>
      <p:ext uri="{BB962C8B-B14F-4D97-AF65-F5344CB8AC3E}">
        <p14:creationId xmlns:p14="http://schemas.microsoft.com/office/powerpoint/2010/main" val="3386585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B22280C-AEB2-44CC-9DED-CCD04C87D8F2}" type="datetimeFigureOut">
              <a:rPr lang="en-US" smtClean="0"/>
              <a:t>2/2/2018</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7D8D4A8-7DCE-4E9B-A2CC-724D3C8FAFD5}" type="slidenum">
              <a:rPr lang="en-US" smtClean="0"/>
              <a:t>‹#›</a:t>
            </a:fld>
            <a:endParaRPr lang="en-US"/>
          </a:p>
        </p:txBody>
      </p:sp>
    </p:spTree>
    <p:extLst>
      <p:ext uri="{BB962C8B-B14F-4D97-AF65-F5344CB8AC3E}">
        <p14:creationId xmlns:p14="http://schemas.microsoft.com/office/powerpoint/2010/main" val="3174526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5.wmf"/><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7.wmf"/><Relationship Id="rId4" Type="http://schemas.openxmlformats.org/officeDocument/2006/relationships/image" Target="../media/image4.wmf"/><Relationship Id="rId9" Type="http://schemas.openxmlformats.org/officeDocument/2006/relationships/oleObject" Target="../embeddings/oleObject7.bin"/><Relationship Id="rId1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8637" y="1018347"/>
            <a:ext cx="309700" cy="338554"/>
          </a:xfrm>
          <a:prstGeom prst="rect">
            <a:avLst/>
          </a:prstGeom>
          <a:noFill/>
        </p:spPr>
        <p:txBody>
          <a:bodyPr wrap="none" rtlCol="0">
            <a:spAutoFit/>
          </a:bodyPr>
          <a:lstStyle/>
          <a:p>
            <a:r>
              <a:rPr lang="en-GB" sz="1600" b="1" dirty="0"/>
              <a:t>A</a:t>
            </a:r>
            <a:endParaRPr lang="en-US" sz="1600" b="1" dirty="0"/>
          </a:p>
        </p:txBody>
      </p:sp>
      <p:sp>
        <p:nvSpPr>
          <p:cNvPr id="4" name="TextBox 3"/>
          <p:cNvSpPr txBox="1"/>
          <p:nvPr/>
        </p:nvSpPr>
        <p:spPr>
          <a:xfrm>
            <a:off x="3388160" y="1018347"/>
            <a:ext cx="300082" cy="338554"/>
          </a:xfrm>
          <a:prstGeom prst="rect">
            <a:avLst/>
          </a:prstGeom>
          <a:noFill/>
        </p:spPr>
        <p:txBody>
          <a:bodyPr wrap="none" rtlCol="0">
            <a:spAutoFit/>
          </a:bodyPr>
          <a:lstStyle/>
          <a:p>
            <a:r>
              <a:rPr lang="en-GB" sz="1600" b="1" dirty="0"/>
              <a:t>B</a:t>
            </a:r>
            <a:endParaRPr lang="en-US" sz="1600" b="1" dirty="0"/>
          </a:p>
        </p:txBody>
      </p:sp>
      <p:graphicFrame>
        <p:nvGraphicFramePr>
          <p:cNvPr id="5" name="Object 4"/>
          <p:cNvGraphicFramePr>
            <a:graphicFrameLocks noChangeAspect="1"/>
          </p:cNvGraphicFramePr>
          <p:nvPr>
            <p:extLst>
              <p:ext uri="{D42A27DB-BD31-4B8C-83A1-F6EECF244321}">
                <p14:modId xmlns:p14="http://schemas.microsoft.com/office/powerpoint/2010/main" val="864053644"/>
              </p:ext>
            </p:extLst>
          </p:nvPr>
        </p:nvGraphicFramePr>
        <p:xfrm>
          <a:off x="78037" y="1331640"/>
          <a:ext cx="3348000" cy="1945510"/>
        </p:xfrm>
        <a:graphic>
          <a:graphicData uri="http://schemas.openxmlformats.org/presentationml/2006/ole">
            <mc:AlternateContent xmlns:mc="http://schemas.openxmlformats.org/markup-compatibility/2006">
              <mc:Choice xmlns:v="urn:schemas-microsoft-com:vml" Requires="v">
                <p:oleObj spid="_x0000_s8853" name="Prism Project" r:id="rId3" imgW="4198320" imgH="2439720" progId="Prism.Document">
                  <p:embed/>
                </p:oleObj>
              </mc:Choice>
              <mc:Fallback>
                <p:oleObj name="Prism Project" r:id="rId3" imgW="4198320" imgH="2439720" progId="Prism.Document">
                  <p:embed/>
                  <p:pic>
                    <p:nvPicPr>
                      <p:cNvPr id="0" name=""/>
                      <p:cNvPicPr/>
                      <p:nvPr/>
                    </p:nvPicPr>
                    <p:blipFill>
                      <a:blip r:embed="rId4"/>
                      <a:stretch>
                        <a:fillRect/>
                      </a:stretch>
                    </p:blipFill>
                    <p:spPr>
                      <a:xfrm>
                        <a:off x="78037" y="1331640"/>
                        <a:ext cx="3348000" cy="194551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376381849"/>
              </p:ext>
            </p:extLst>
          </p:nvPr>
        </p:nvGraphicFramePr>
        <p:xfrm>
          <a:off x="3295650" y="1319213"/>
          <a:ext cx="3325813" cy="1957387"/>
        </p:xfrm>
        <a:graphic>
          <a:graphicData uri="http://schemas.openxmlformats.org/presentationml/2006/ole">
            <mc:AlternateContent xmlns:mc="http://schemas.openxmlformats.org/markup-compatibility/2006">
              <mc:Choice xmlns:v="urn:schemas-microsoft-com:vml" Requires="v">
                <p:oleObj spid="_x0000_s8854" name="Prism Project" r:id="rId5" imgW="4233600" imgH="2490120" progId="Prism.Document">
                  <p:embed/>
                </p:oleObj>
              </mc:Choice>
              <mc:Fallback>
                <p:oleObj name="Prism Project" r:id="rId5" imgW="4233600" imgH="2490120" progId="Prism.Document">
                  <p:embed/>
                  <p:pic>
                    <p:nvPicPr>
                      <p:cNvPr id="0" name=""/>
                      <p:cNvPicPr/>
                      <p:nvPr/>
                    </p:nvPicPr>
                    <p:blipFill>
                      <a:blip r:embed="rId6"/>
                      <a:stretch>
                        <a:fillRect/>
                      </a:stretch>
                    </p:blipFill>
                    <p:spPr>
                      <a:xfrm>
                        <a:off x="3295650" y="1319213"/>
                        <a:ext cx="3325813" cy="1957387"/>
                      </a:xfrm>
                      <a:prstGeom prst="rect">
                        <a:avLst/>
                      </a:prstGeom>
                    </p:spPr>
                  </p:pic>
                </p:oleObj>
              </mc:Fallback>
            </mc:AlternateContent>
          </a:graphicData>
        </a:graphic>
      </p:graphicFrame>
      <p:sp>
        <p:nvSpPr>
          <p:cNvPr id="7" name="Rectangle 6"/>
          <p:cNvSpPr/>
          <p:nvPr/>
        </p:nvSpPr>
        <p:spPr>
          <a:xfrm>
            <a:off x="404664" y="5481969"/>
            <a:ext cx="6120680" cy="1938992"/>
          </a:xfrm>
          <a:prstGeom prst="rect">
            <a:avLst/>
          </a:prstGeom>
        </p:spPr>
        <p:txBody>
          <a:bodyPr wrap="square">
            <a:spAutoFit/>
          </a:bodyPr>
          <a:lstStyle/>
          <a:p>
            <a:pPr algn="just"/>
            <a:r>
              <a:rPr lang="en-GB" sz="1200" b="1" dirty="0">
                <a:latin typeface="Arial" panose="020B0604020202020204" pitchFamily="34" charset="0"/>
                <a:cs typeface="Arial" panose="020B0604020202020204" pitchFamily="34" charset="0"/>
              </a:rPr>
              <a:t>Supplemental figure 1</a:t>
            </a:r>
            <a:r>
              <a:rPr lang="en-GB" sz="1200" dirty="0">
                <a:latin typeface="Arial" panose="020B0604020202020204" pitchFamily="34" charset="0"/>
                <a:cs typeface="Arial" panose="020B0604020202020204" pitchFamily="34" charset="0"/>
              </a:rPr>
              <a:t>. </a:t>
            </a:r>
            <a:r>
              <a:rPr lang="en-GB" sz="1200" b="1" dirty="0">
                <a:latin typeface="Arial" panose="020B0604020202020204" pitchFamily="34" charset="0"/>
                <a:cs typeface="Arial" panose="020B0604020202020204" pitchFamily="34" charset="0"/>
              </a:rPr>
              <a:t>Haematuria and proteinuria in hyper-TGRL and </a:t>
            </a:r>
            <a:r>
              <a:rPr lang="en-GB" sz="1200" b="1" dirty="0" err="1">
                <a:latin typeface="Arial" panose="020B0604020202020204" pitchFamily="34" charset="0"/>
                <a:cs typeface="Arial" panose="020B0604020202020204" pitchFamily="34" charset="0"/>
              </a:rPr>
              <a:t>normolipidemic</a:t>
            </a:r>
            <a:r>
              <a:rPr lang="en-GB" sz="1200" b="1" dirty="0">
                <a:latin typeface="Arial" panose="020B0604020202020204" pitchFamily="34" charset="0"/>
                <a:cs typeface="Arial" panose="020B0604020202020204" pitchFamily="34" charset="0"/>
              </a:rPr>
              <a:t> mice during the ANTN model</a:t>
            </a:r>
            <a:r>
              <a:rPr lang="en-GB" sz="1200" dirty="0">
                <a:latin typeface="Arial" panose="020B0604020202020204" pitchFamily="34" charset="0"/>
                <a:cs typeface="Arial" panose="020B0604020202020204" pitchFamily="34" charset="0"/>
              </a:rPr>
              <a:t>. Haematuria (A) and proteinuria (B) of grade 2 or more after the induction of ANTN as shown in Figure 1A. D9 is the day of immunisation with sheep IgG, while D16 represents 2 days after the administration of NTS. A urine dipstick reading could not be obtained from all mice at each time point. The percentage was calculated by dividing the number of mice showing grade 2 or more over the total number of mice with an available urine dipstick reading. P value calculated using Fischer exact test at each time point. Tables (C &amp; D) show the P value results for haematuria and proteinuria, respectively at each time point. * P&lt;0.05, **P&lt;0.01, ***P&lt;0.001, ns = not significant and </a:t>
            </a:r>
            <a:r>
              <a:rPr lang="en-GB" sz="1200" dirty="0" err="1">
                <a:latin typeface="Arial" panose="020B0604020202020204" pitchFamily="34" charset="0"/>
                <a:cs typeface="Arial" panose="020B0604020202020204" pitchFamily="34" charset="0"/>
              </a:rPr>
              <a:t>na</a:t>
            </a:r>
            <a:r>
              <a:rPr lang="en-GB" sz="1200" dirty="0">
                <a:latin typeface="Arial" panose="020B0604020202020204" pitchFamily="34" charset="0"/>
                <a:cs typeface="Arial" panose="020B0604020202020204" pitchFamily="34" charset="0"/>
              </a:rPr>
              <a:t> = not applicable.</a:t>
            </a:r>
          </a:p>
        </p:txBody>
      </p:sp>
      <p:graphicFrame>
        <p:nvGraphicFramePr>
          <p:cNvPr id="8" name="Table 7"/>
          <p:cNvGraphicFramePr>
            <a:graphicFrameLocks noGrp="1"/>
          </p:cNvGraphicFramePr>
          <p:nvPr>
            <p:extLst>
              <p:ext uri="{D42A27DB-BD31-4B8C-83A1-F6EECF244321}">
                <p14:modId xmlns:p14="http://schemas.microsoft.com/office/powerpoint/2010/main" val="4103853582"/>
              </p:ext>
            </p:extLst>
          </p:nvPr>
        </p:nvGraphicFramePr>
        <p:xfrm>
          <a:off x="846956" y="3806568"/>
          <a:ext cx="1285900" cy="1226820"/>
        </p:xfrm>
        <a:graphic>
          <a:graphicData uri="http://schemas.openxmlformats.org/drawingml/2006/table">
            <a:tbl>
              <a:tblPr firstRow="1" firstCol="1" bandRow="1">
                <a:tableStyleId>{5940675A-B579-460E-94D1-54222C63F5DA}</a:tableStyleId>
              </a:tblPr>
              <a:tblGrid>
                <a:gridCol w="565820">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tblGrid>
              <a:tr h="216024">
                <a:tc>
                  <a:txBody>
                    <a:bodyPr/>
                    <a:lstStyle/>
                    <a:p>
                      <a:pPr algn="ctr">
                        <a:lnSpc>
                          <a:spcPct val="115000"/>
                        </a:lnSpc>
                        <a:spcAft>
                          <a:spcPts val="0"/>
                        </a:spcAft>
                      </a:pPr>
                      <a:r>
                        <a:rPr lang="en-GB" sz="700" b="1" dirty="0">
                          <a:effectLst/>
                          <a:latin typeface="Arial" panose="020B0604020202020204" pitchFamily="34" charset="0"/>
                          <a:cs typeface="Arial" panose="020B0604020202020204" pitchFamily="34" charset="0"/>
                        </a:rPr>
                        <a:t>Time point</a:t>
                      </a:r>
                      <a:endParaRPr lang="en-US" sz="1100" b="1" dirty="0">
                        <a:effectLst/>
                        <a:latin typeface="Arial" panose="020B0604020202020204" pitchFamily="34" charset="0"/>
                        <a:ea typeface="Calibri"/>
                        <a:cs typeface="Arial" panose="020B0604020202020204" pitchFamily="34" charset="0"/>
                      </a:endParaRPr>
                    </a:p>
                  </a:txBody>
                  <a:tcPr marL="68580" marR="68580" marT="0" marB="0" anchor="ctr">
                    <a:solidFill>
                      <a:schemeClr val="accent1">
                        <a:lumMod val="20000"/>
                        <a:lumOff val="80000"/>
                      </a:schemeClr>
                    </a:solidFill>
                  </a:tcPr>
                </a:tc>
                <a:tc>
                  <a:txBody>
                    <a:bodyPr/>
                    <a:lstStyle/>
                    <a:p>
                      <a:pPr algn="ctr">
                        <a:lnSpc>
                          <a:spcPct val="115000"/>
                        </a:lnSpc>
                        <a:spcAft>
                          <a:spcPts val="0"/>
                        </a:spcAft>
                      </a:pPr>
                      <a:r>
                        <a:rPr lang="en-GB" sz="700" b="1" dirty="0">
                          <a:effectLst/>
                          <a:latin typeface="Arial" panose="020B0604020202020204" pitchFamily="34" charset="0"/>
                          <a:cs typeface="Arial" panose="020B0604020202020204" pitchFamily="34" charset="0"/>
                        </a:rPr>
                        <a:t>P value</a:t>
                      </a:r>
                      <a:endParaRPr lang="en-US" sz="1100" b="1" dirty="0">
                        <a:effectLst/>
                        <a:latin typeface="Arial" panose="020B0604020202020204" pitchFamily="34" charset="0"/>
                        <a:ea typeface="Calibri"/>
                        <a:cs typeface="Arial" panose="020B0604020202020204" pitchFamily="34"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10000"/>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D9</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na</a:t>
                      </a:r>
                      <a:endParaRPr lang="en-US" sz="110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a16="http://schemas.microsoft.com/office/drawing/2014/main" val="10001"/>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D16</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0.015</a:t>
                      </a:r>
                    </a:p>
                  </a:txBody>
                  <a:tcPr marL="9525" marR="9525" marT="9525" marB="0"/>
                </a:tc>
                <a:extLst>
                  <a:ext uri="{0D108BD9-81ED-4DB2-BD59-A6C34878D82A}">
                    <a16:rowId xmlns:a16="http://schemas.microsoft.com/office/drawing/2014/main" val="10002"/>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D18</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0.017</a:t>
                      </a:r>
                    </a:p>
                  </a:txBody>
                  <a:tcPr marL="9525" marR="9525" marT="9525" marB="0"/>
                </a:tc>
                <a:extLst>
                  <a:ext uri="{0D108BD9-81ED-4DB2-BD59-A6C34878D82A}">
                    <a16:rowId xmlns:a16="http://schemas.microsoft.com/office/drawing/2014/main" val="10003"/>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D20</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0.005</a:t>
                      </a:r>
                    </a:p>
                  </a:txBody>
                  <a:tcPr marL="9525" marR="9525" marT="9525" marB="0"/>
                </a:tc>
                <a:extLst>
                  <a:ext uri="{0D108BD9-81ED-4DB2-BD59-A6C34878D82A}">
                    <a16:rowId xmlns:a16="http://schemas.microsoft.com/office/drawing/2014/main" val="10004"/>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D22</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0.087</a:t>
                      </a:r>
                    </a:p>
                  </a:txBody>
                  <a:tcPr marL="9525" marR="9525" marT="9525" marB="0"/>
                </a:tc>
                <a:extLst>
                  <a:ext uri="{0D108BD9-81ED-4DB2-BD59-A6C34878D82A}">
                    <a16:rowId xmlns:a16="http://schemas.microsoft.com/office/drawing/2014/main" val="10005"/>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D24</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0.111</a:t>
                      </a:r>
                    </a:p>
                  </a:txBody>
                  <a:tcPr marL="9525" marR="9525" marT="9525" marB="0"/>
                </a:tc>
                <a:extLst>
                  <a:ext uri="{0D108BD9-81ED-4DB2-BD59-A6C34878D82A}">
                    <a16:rowId xmlns:a16="http://schemas.microsoft.com/office/drawing/2014/main" val="10006"/>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D26</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0.017</a:t>
                      </a:r>
                    </a:p>
                  </a:txBody>
                  <a:tcPr marL="9525" marR="9525" marT="9525" marB="0"/>
                </a:tc>
                <a:extLst>
                  <a:ext uri="{0D108BD9-81ED-4DB2-BD59-A6C34878D82A}">
                    <a16:rowId xmlns:a16="http://schemas.microsoft.com/office/drawing/2014/main" val="10007"/>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D28</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0.005</a:t>
                      </a:r>
                    </a:p>
                  </a:txBody>
                  <a:tcPr marL="9525" marR="9525" marT="9525" marB="0"/>
                </a:tc>
                <a:extLst>
                  <a:ext uri="{0D108BD9-81ED-4DB2-BD59-A6C34878D82A}">
                    <a16:rowId xmlns:a16="http://schemas.microsoft.com/office/drawing/2014/main" val="10008"/>
                  </a:ext>
                </a:extLst>
              </a:tr>
            </a:tbl>
          </a:graphicData>
        </a:graphic>
      </p:graphicFrame>
      <p:sp>
        <p:nvSpPr>
          <p:cNvPr id="9" name="TextBox 8"/>
          <p:cNvSpPr txBox="1"/>
          <p:nvPr/>
        </p:nvSpPr>
        <p:spPr>
          <a:xfrm>
            <a:off x="733573" y="3564468"/>
            <a:ext cx="2047355" cy="215444"/>
          </a:xfrm>
          <a:prstGeom prst="rect">
            <a:avLst/>
          </a:prstGeom>
          <a:noFill/>
        </p:spPr>
        <p:txBody>
          <a:bodyPr wrap="none" rtlCol="0">
            <a:spAutoFit/>
          </a:bodyPr>
          <a:lstStyle/>
          <a:p>
            <a:r>
              <a:rPr lang="en-GB" sz="800" b="1" dirty="0">
                <a:latin typeface="Arial" panose="020B0604020202020204" pitchFamily="34" charset="0"/>
                <a:cs typeface="Arial" panose="020B0604020202020204" pitchFamily="34" charset="0"/>
              </a:rPr>
              <a:t>Haematuria</a:t>
            </a:r>
            <a:r>
              <a:rPr lang="en-US" sz="800" b="1" dirty="0">
                <a:latin typeface="Arial" panose="020B0604020202020204" pitchFamily="34" charset="0"/>
                <a:cs typeface="Arial" panose="020B0604020202020204" pitchFamily="34" charset="0"/>
              </a:rPr>
              <a:t> Fischer exact </a:t>
            </a:r>
            <a:r>
              <a:rPr lang="en-GB" sz="800" b="1" dirty="0">
                <a:latin typeface="Arial" panose="020B0604020202020204" pitchFamily="34" charset="0"/>
                <a:cs typeface="Arial" panose="020B0604020202020204" pitchFamily="34" charset="0"/>
              </a:rPr>
              <a:t>test results:</a:t>
            </a:r>
            <a:endParaRPr lang="en-US" sz="800" b="1" dirty="0">
              <a:latin typeface="Arial" panose="020B0604020202020204" pitchFamily="34" charset="0"/>
              <a:cs typeface="Arial" panose="020B0604020202020204" pitchFamily="34" charset="0"/>
            </a:endParaRPr>
          </a:p>
        </p:txBody>
      </p:sp>
      <p:sp>
        <p:nvSpPr>
          <p:cNvPr id="10" name="TextBox 9"/>
          <p:cNvSpPr txBox="1"/>
          <p:nvPr/>
        </p:nvSpPr>
        <p:spPr>
          <a:xfrm>
            <a:off x="296652" y="3225334"/>
            <a:ext cx="293670" cy="338554"/>
          </a:xfrm>
          <a:prstGeom prst="rect">
            <a:avLst/>
          </a:prstGeom>
          <a:noFill/>
        </p:spPr>
        <p:txBody>
          <a:bodyPr wrap="none" rtlCol="0">
            <a:spAutoFit/>
          </a:bodyPr>
          <a:lstStyle/>
          <a:p>
            <a:r>
              <a:rPr lang="en-GB" sz="1600" b="1" dirty="0"/>
              <a:t>C</a:t>
            </a:r>
            <a:endParaRPr lang="en-US" sz="1600" b="1" dirty="0"/>
          </a:p>
        </p:txBody>
      </p:sp>
      <p:sp>
        <p:nvSpPr>
          <p:cNvPr id="11" name="TextBox 10"/>
          <p:cNvSpPr txBox="1"/>
          <p:nvPr/>
        </p:nvSpPr>
        <p:spPr>
          <a:xfrm>
            <a:off x="3380946" y="3225334"/>
            <a:ext cx="314510" cy="338554"/>
          </a:xfrm>
          <a:prstGeom prst="rect">
            <a:avLst/>
          </a:prstGeom>
          <a:noFill/>
        </p:spPr>
        <p:txBody>
          <a:bodyPr wrap="none" rtlCol="0">
            <a:spAutoFit/>
          </a:bodyPr>
          <a:lstStyle/>
          <a:p>
            <a:r>
              <a:rPr lang="en-GB" sz="1600" b="1" dirty="0"/>
              <a:t>D</a:t>
            </a:r>
            <a:endParaRPr lang="en-US" sz="1600" b="1" dirty="0"/>
          </a:p>
        </p:txBody>
      </p:sp>
      <p:sp>
        <p:nvSpPr>
          <p:cNvPr id="12" name="TextBox 11"/>
          <p:cNvSpPr txBox="1"/>
          <p:nvPr/>
        </p:nvSpPr>
        <p:spPr>
          <a:xfrm>
            <a:off x="3852231" y="3564468"/>
            <a:ext cx="2097049" cy="215444"/>
          </a:xfrm>
          <a:prstGeom prst="rect">
            <a:avLst/>
          </a:prstGeom>
          <a:noFill/>
        </p:spPr>
        <p:txBody>
          <a:bodyPr wrap="none" rtlCol="0">
            <a:spAutoFit/>
          </a:bodyPr>
          <a:lstStyle/>
          <a:p>
            <a:r>
              <a:rPr lang="en-GB" sz="800" b="1" dirty="0">
                <a:latin typeface="Arial" panose="020B0604020202020204" pitchFamily="34" charset="0"/>
                <a:cs typeface="Arial" panose="020B0604020202020204" pitchFamily="34" charset="0"/>
              </a:rPr>
              <a:t>Proteinuria </a:t>
            </a:r>
            <a:r>
              <a:rPr lang="en-US" sz="800" b="1" dirty="0">
                <a:latin typeface="Arial" panose="020B0604020202020204" pitchFamily="34" charset="0"/>
                <a:cs typeface="Arial" panose="020B0604020202020204" pitchFamily="34" charset="0"/>
              </a:rPr>
              <a:t>Fischer exact</a:t>
            </a:r>
            <a:r>
              <a:rPr lang="en-GB" sz="800" b="1" dirty="0">
                <a:latin typeface="Arial" panose="020B0604020202020204" pitchFamily="34" charset="0"/>
                <a:cs typeface="Arial" panose="020B0604020202020204" pitchFamily="34" charset="0"/>
              </a:rPr>
              <a:t> test results:</a:t>
            </a:r>
            <a:endParaRPr lang="en-US" sz="800" b="1" dirty="0">
              <a:latin typeface="Arial" panose="020B0604020202020204" pitchFamily="34" charset="0"/>
              <a:cs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685528411"/>
              </p:ext>
            </p:extLst>
          </p:nvPr>
        </p:nvGraphicFramePr>
        <p:xfrm>
          <a:off x="3960932" y="3806568"/>
          <a:ext cx="1285900" cy="1226820"/>
        </p:xfrm>
        <a:graphic>
          <a:graphicData uri="http://schemas.openxmlformats.org/drawingml/2006/table">
            <a:tbl>
              <a:tblPr firstRow="1" firstCol="1" bandRow="1">
                <a:tableStyleId>{5940675A-B579-460E-94D1-54222C63F5DA}</a:tableStyleId>
              </a:tblPr>
              <a:tblGrid>
                <a:gridCol w="565820">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tblGrid>
              <a:tr h="216024">
                <a:tc>
                  <a:txBody>
                    <a:bodyPr/>
                    <a:lstStyle/>
                    <a:p>
                      <a:pPr algn="ctr">
                        <a:lnSpc>
                          <a:spcPct val="115000"/>
                        </a:lnSpc>
                        <a:spcAft>
                          <a:spcPts val="0"/>
                        </a:spcAft>
                      </a:pPr>
                      <a:r>
                        <a:rPr lang="en-GB" sz="700" b="1" dirty="0">
                          <a:effectLst/>
                          <a:latin typeface="Arial" panose="020B0604020202020204" pitchFamily="34" charset="0"/>
                          <a:cs typeface="Arial" panose="020B0604020202020204" pitchFamily="34" charset="0"/>
                        </a:rPr>
                        <a:t>Time point</a:t>
                      </a:r>
                      <a:endParaRPr lang="en-US" sz="1100" b="1" dirty="0">
                        <a:effectLst/>
                        <a:latin typeface="Arial" panose="020B0604020202020204" pitchFamily="34" charset="0"/>
                        <a:ea typeface="Calibri"/>
                        <a:cs typeface="Arial" panose="020B0604020202020204" pitchFamily="34" charset="0"/>
                      </a:endParaRPr>
                    </a:p>
                  </a:txBody>
                  <a:tcPr marL="68580" marR="68580" marT="0" marB="0" anchor="ctr">
                    <a:solidFill>
                      <a:schemeClr val="accent1">
                        <a:lumMod val="20000"/>
                        <a:lumOff val="80000"/>
                      </a:schemeClr>
                    </a:solidFill>
                  </a:tcPr>
                </a:tc>
                <a:tc>
                  <a:txBody>
                    <a:bodyPr/>
                    <a:lstStyle/>
                    <a:p>
                      <a:pPr algn="ctr">
                        <a:lnSpc>
                          <a:spcPct val="115000"/>
                        </a:lnSpc>
                        <a:spcAft>
                          <a:spcPts val="0"/>
                        </a:spcAft>
                      </a:pPr>
                      <a:r>
                        <a:rPr lang="en-GB" sz="700" b="1" dirty="0">
                          <a:effectLst/>
                          <a:latin typeface="Arial" panose="020B0604020202020204" pitchFamily="34" charset="0"/>
                          <a:cs typeface="Arial" panose="020B0604020202020204" pitchFamily="34" charset="0"/>
                        </a:rPr>
                        <a:t>P value</a:t>
                      </a:r>
                      <a:endParaRPr lang="en-US" sz="1100" b="1" dirty="0">
                        <a:effectLst/>
                        <a:latin typeface="Arial" panose="020B0604020202020204" pitchFamily="34" charset="0"/>
                        <a:ea typeface="Calibri"/>
                        <a:cs typeface="Arial" panose="020B0604020202020204" pitchFamily="34"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10000"/>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D9</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n-GB" sz="700">
                          <a:effectLst/>
                          <a:latin typeface="Arial" panose="020B0604020202020204" pitchFamily="34" charset="0"/>
                          <a:ea typeface="Calibri"/>
                          <a:cs typeface="Arial" panose="020B0604020202020204" pitchFamily="34" charset="0"/>
                        </a:rPr>
                        <a:t>na</a:t>
                      </a:r>
                      <a:endParaRPr lang="en-US" sz="110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a16="http://schemas.microsoft.com/office/drawing/2014/main" val="10001"/>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D16</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rgbClr val="000000"/>
                          </a:solidFill>
                          <a:effectLst/>
                          <a:latin typeface="Arial"/>
                        </a:rPr>
                        <a:t>0.001</a:t>
                      </a:r>
                    </a:p>
                  </a:txBody>
                  <a:tcPr marL="9525" marR="9525" marT="9525" marB="0"/>
                </a:tc>
                <a:extLst>
                  <a:ext uri="{0D108BD9-81ED-4DB2-BD59-A6C34878D82A}">
                    <a16:rowId xmlns:a16="http://schemas.microsoft.com/office/drawing/2014/main" val="10002"/>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D18</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0.011</a:t>
                      </a:r>
                    </a:p>
                  </a:txBody>
                  <a:tcPr marL="9525" marR="9525" marT="9525" marB="0"/>
                </a:tc>
                <a:extLst>
                  <a:ext uri="{0D108BD9-81ED-4DB2-BD59-A6C34878D82A}">
                    <a16:rowId xmlns:a16="http://schemas.microsoft.com/office/drawing/2014/main" val="10003"/>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D20</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0.294</a:t>
                      </a:r>
                    </a:p>
                  </a:txBody>
                  <a:tcPr marL="9525" marR="9525" marT="9525" marB="0"/>
                </a:tc>
                <a:extLst>
                  <a:ext uri="{0D108BD9-81ED-4DB2-BD59-A6C34878D82A}">
                    <a16:rowId xmlns:a16="http://schemas.microsoft.com/office/drawing/2014/main" val="10004"/>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D22</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0.041</a:t>
                      </a:r>
                    </a:p>
                  </a:txBody>
                  <a:tcPr marL="9525" marR="9525" marT="9525" marB="0"/>
                </a:tc>
                <a:extLst>
                  <a:ext uri="{0D108BD9-81ED-4DB2-BD59-A6C34878D82A}">
                    <a16:rowId xmlns:a16="http://schemas.microsoft.com/office/drawing/2014/main" val="10005"/>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D24</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0.145</a:t>
                      </a:r>
                    </a:p>
                  </a:txBody>
                  <a:tcPr marL="9525" marR="9525" marT="9525" marB="0"/>
                </a:tc>
                <a:extLst>
                  <a:ext uri="{0D108BD9-81ED-4DB2-BD59-A6C34878D82A}">
                    <a16:rowId xmlns:a16="http://schemas.microsoft.com/office/drawing/2014/main" val="10006"/>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D26</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0.092</a:t>
                      </a:r>
                    </a:p>
                  </a:txBody>
                  <a:tcPr marL="9525" marR="9525" marT="9525" marB="0"/>
                </a:tc>
                <a:extLst>
                  <a:ext uri="{0D108BD9-81ED-4DB2-BD59-A6C34878D82A}">
                    <a16:rowId xmlns:a16="http://schemas.microsoft.com/office/drawing/2014/main" val="10007"/>
                  </a:ext>
                </a:extLst>
              </a:tr>
              <a:tr h="122682">
                <a:tc>
                  <a:txBody>
                    <a:bodyPr/>
                    <a:lstStyle/>
                    <a:p>
                      <a:pPr>
                        <a:lnSpc>
                          <a:spcPct val="115000"/>
                        </a:lnSpc>
                        <a:spcAft>
                          <a:spcPts val="0"/>
                        </a:spcAft>
                      </a:pPr>
                      <a:r>
                        <a:rPr lang="en-GB" sz="700">
                          <a:effectLst/>
                          <a:latin typeface="Arial" panose="020B0604020202020204" pitchFamily="34" charset="0"/>
                          <a:cs typeface="Arial" panose="020B0604020202020204" pitchFamily="34" charset="0"/>
                        </a:rPr>
                        <a:t>D28</a:t>
                      </a:r>
                      <a:endParaRPr lang="en-US" sz="1100">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fontAlgn="t"/>
                      <a:r>
                        <a:rPr lang="en-US" sz="700" b="0" i="0" u="none" strike="noStrike" dirty="0">
                          <a:solidFill>
                            <a:schemeClr val="tx1"/>
                          </a:solidFill>
                          <a:effectLst/>
                          <a:latin typeface="Arial"/>
                        </a:rPr>
                        <a:t>0.374</a:t>
                      </a:r>
                    </a:p>
                  </a:txBody>
                  <a:tcPr marL="9525" marR="9525" marT="9525"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536363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3253" y="4283967"/>
            <a:ext cx="6624736" cy="1384995"/>
          </a:xfrm>
          <a:prstGeom prst="rect">
            <a:avLst/>
          </a:prstGeom>
          <a:noFill/>
        </p:spPr>
        <p:txBody>
          <a:bodyPr wrap="square" rtlCol="0">
            <a:spAutoFit/>
          </a:bodyPr>
          <a:lstStyle/>
          <a:p>
            <a:pPr algn="just"/>
            <a:r>
              <a:rPr lang="en-GB" sz="1200" b="1" dirty="0">
                <a:latin typeface="Arial" panose="020B0604020202020204" pitchFamily="34" charset="0"/>
                <a:cs typeface="Arial" panose="020B0604020202020204" pitchFamily="34" charset="0"/>
              </a:rPr>
              <a:t>Supplemental figure 2</a:t>
            </a:r>
            <a:r>
              <a:rPr lang="en-GB" sz="1200" dirty="0">
                <a:latin typeface="Arial" panose="020B0604020202020204" pitchFamily="34" charset="0"/>
                <a:cs typeface="Arial" panose="020B0604020202020204" pitchFamily="34" charset="0"/>
              </a:rPr>
              <a:t>. </a:t>
            </a:r>
            <a:r>
              <a:rPr lang="en-GB" sz="1200" b="1" dirty="0">
                <a:latin typeface="Arial" panose="020B0604020202020204" pitchFamily="34" charset="0"/>
                <a:cs typeface="Arial" panose="020B0604020202020204" pitchFamily="34" charset="0"/>
              </a:rPr>
              <a:t>Proteinuria 24 hour after the administration of the nephrotoxic serum.</a:t>
            </a:r>
            <a:r>
              <a:rPr lang="en-GB" sz="1200" dirty="0">
                <a:latin typeface="Arial" panose="020B0604020202020204" pitchFamily="34" charset="0"/>
                <a:cs typeface="Arial" panose="020B0604020202020204" pitchFamily="34" charset="0"/>
              </a:rPr>
              <a:t> Chow-fed B6 mice were injected </a:t>
            </a:r>
            <a:r>
              <a:rPr lang="en-GB" sz="1200" dirty="0" err="1">
                <a:latin typeface="Arial" panose="020B0604020202020204" pitchFamily="34" charset="0"/>
                <a:cs typeface="Arial" panose="020B0604020202020204" pitchFamily="34" charset="0"/>
              </a:rPr>
              <a:t>i.p</a:t>
            </a:r>
            <a:r>
              <a:rPr lang="en-GB" sz="1200" dirty="0">
                <a:latin typeface="Arial" panose="020B0604020202020204" pitchFamily="34" charset="0"/>
                <a:cs typeface="Arial" panose="020B0604020202020204" pitchFamily="34" charset="0"/>
              </a:rPr>
              <a:t>. every 48 hours with 10mg P-407 or PBS for 14 days. On day 15, mice from each group were randomly allocated to either receiving sheep NTS </a:t>
            </a:r>
            <a:r>
              <a:rPr lang="en-GB" sz="1200" dirty="0">
                <a:latin typeface="Arial"/>
                <a:cs typeface="Arial"/>
              </a:rPr>
              <a:t>intravenously</a:t>
            </a:r>
            <a:r>
              <a:rPr lang="en-GB" sz="1200" dirty="0">
                <a:latin typeface="Arial" panose="020B0604020202020204" pitchFamily="34" charset="0"/>
                <a:cs typeface="Arial" panose="020B0604020202020204" pitchFamily="34" charset="0"/>
              </a:rPr>
              <a:t> or not, as indicated. </a:t>
            </a:r>
            <a:r>
              <a:rPr lang="en-GB" sz="1200" dirty="0">
                <a:latin typeface="Arial"/>
                <a:cs typeface="Arial"/>
              </a:rPr>
              <a:t>The following day, urine samples were collected and analysed for proteinuria. </a:t>
            </a:r>
            <a:r>
              <a:rPr lang="en-GB" sz="1200" dirty="0">
                <a:latin typeface="Arial" panose="020B0604020202020204" pitchFamily="34" charset="0"/>
                <a:cs typeface="Arial" panose="020B0604020202020204" pitchFamily="34" charset="0"/>
              </a:rPr>
              <a:t>Values represent </a:t>
            </a:r>
            <a:r>
              <a:rPr lang="en-GB" sz="1200" dirty="0" err="1">
                <a:latin typeface="Arial" panose="020B0604020202020204" pitchFamily="34" charset="0"/>
                <a:cs typeface="Arial" panose="020B0604020202020204" pitchFamily="34" charset="0"/>
              </a:rPr>
              <a:t>mean±SE</a:t>
            </a:r>
            <a:r>
              <a:rPr lang="en-GB" sz="1200" dirty="0">
                <a:latin typeface="Arial" panose="020B0604020202020204" pitchFamily="34" charset="0"/>
                <a:cs typeface="Arial" panose="020B0604020202020204" pitchFamily="34" charset="0"/>
              </a:rPr>
              <a:t>, n=5 per group. One mouse was excluded from P-407 group due to sample contamination. P value calculated using Mann-Whitney test; ns=not significant; NTS=nephrotoxic serum. </a:t>
            </a:r>
          </a:p>
        </p:txBody>
      </p:sp>
      <p:graphicFrame>
        <p:nvGraphicFramePr>
          <p:cNvPr id="4" name="Object 3"/>
          <p:cNvGraphicFramePr>
            <a:graphicFrameLocks noChangeAspect="1"/>
          </p:cNvGraphicFramePr>
          <p:nvPr>
            <p:extLst>
              <p:ext uri="{D42A27DB-BD31-4B8C-83A1-F6EECF244321}">
                <p14:modId xmlns:p14="http://schemas.microsoft.com/office/powerpoint/2010/main" val="788015872"/>
              </p:ext>
            </p:extLst>
          </p:nvPr>
        </p:nvGraphicFramePr>
        <p:xfrm>
          <a:off x="1666726" y="1475656"/>
          <a:ext cx="3346450" cy="2592387"/>
        </p:xfrm>
        <a:graphic>
          <a:graphicData uri="http://schemas.openxmlformats.org/presentationml/2006/ole">
            <mc:AlternateContent xmlns:mc="http://schemas.openxmlformats.org/markup-compatibility/2006">
              <mc:Choice xmlns:v="urn:schemas-microsoft-com:vml" Requires="v">
                <p:oleObj spid="_x0000_s16477" name="Prism Project" r:id="rId4" imgW="3346560" imgH="2592000" progId="Prism.Document">
                  <p:embed/>
                </p:oleObj>
              </mc:Choice>
              <mc:Fallback>
                <p:oleObj name="Prism Project" r:id="rId4" imgW="3346560" imgH="2592000" progId="Prism.Document">
                  <p:embed/>
                  <p:pic>
                    <p:nvPicPr>
                      <p:cNvPr id="0" name=""/>
                      <p:cNvPicPr/>
                      <p:nvPr/>
                    </p:nvPicPr>
                    <p:blipFill>
                      <a:blip r:embed="rId5"/>
                      <a:stretch>
                        <a:fillRect/>
                      </a:stretch>
                    </p:blipFill>
                    <p:spPr>
                      <a:xfrm>
                        <a:off x="1666726" y="1475656"/>
                        <a:ext cx="3346450" cy="2592387"/>
                      </a:xfrm>
                      <a:prstGeom prst="rect">
                        <a:avLst/>
                      </a:prstGeom>
                    </p:spPr>
                  </p:pic>
                </p:oleObj>
              </mc:Fallback>
            </mc:AlternateContent>
          </a:graphicData>
        </a:graphic>
      </p:graphicFrame>
    </p:spTree>
    <p:extLst>
      <p:ext uri="{BB962C8B-B14F-4D97-AF65-F5344CB8AC3E}">
        <p14:creationId xmlns:p14="http://schemas.microsoft.com/office/powerpoint/2010/main" val="690087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250" y="2313112"/>
            <a:ext cx="314510" cy="338554"/>
          </a:xfrm>
          <a:prstGeom prst="rect">
            <a:avLst/>
          </a:prstGeom>
          <a:noFill/>
        </p:spPr>
        <p:txBody>
          <a:bodyPr wrap="none" rtlCol="0">
            <a:spAutoFit/>
          </a:bodyPr>
          <a:lstStyle/>
          <a:p>
            <a:r>
              <a:rPr lang="en-GB" sz="1600" b="1" dirty="0">
                <a:solidFill>
                  <a:prstClr val="black"/>
                </a:solidFill>
              </a:rPr>
              <a:t>D</a:t>
            </a:r>
            <a:endParaRPr lang="en-US" sz="1600" b="1" dirty="0">
              <a:solidFill>
                <a:prstClr val="black"/>
              </a:solidFill>
            </a:endParaRPr>
          </a:p>
        </p:txBody>
      </p:sp>
      <p:sp>
        <p:nvSpPr>
          <p:cNvPr id="7" name="TextBox 6"/>
          <p:cNvSpPr txBox="1"/>
          <p:nvPr/>
        </p:nvSpPr>
        <p:spPr>
          <a:xfrm>
            <a:off x="99655" y="179512"/>
            <a:ext cx="309700" cy="338554"/>
          </a:xfrm>
          <a:prstGeom prst="rect">
            <a:avLst/>
          </a:prstGeom>
          <a:noFill/>
        </p:spPr>
        <p:txBody>
          <a:bodyPr wrap="none" rtlCol="0">
            <a:spAutoFit/>
          </a:bodyPr>
          <a:lstStyle/>
          <a:p>
            <a:r>
              <a:rPr lang="en-GB" sz="1600" b="1" dirty="0">
                <a:solidFill>
                  <a:prstClr val="black"/>
                </a:solidFill>
              </a:rPr>
              <a:t>A</a:t>
            </a:r>
            <a:endParaRPr lang="en-US" sz="1600" b="1" dirty="0">
              <a:solidFill>
                <a:prstClr val="black"/>
              </a:solidFill>
            </a:endParaRPr>
          </a:p>
        </p:txBody>
      </p:sp>
      <p:sp>
        <p:nvSpPr>
          <p:cNvPr id="8" name="TextBox 7"/>
          <p:cNvSpPr txBox="1"/>
          <p:nvPr/>
        </p:nvSpPr>
        <p:spPr>
          <a:xfrm>
            <a:off x="2422279" y="179512"/>
            <a:ext cx="300082" cy="338554"/>
          </a:xfrm>
          <a:prstGeom prst="rect">
            <a:avLst/>
          </a:prstGeom>
          <a:noFill/>
        </p:spPr>
        <p:txBody>
          <a:bodyPr wrap="none" rtlCol="0">
            <a:spAutoFit/>
          </a:bodyPr>
          <a:lstStyle/>
          <a:p>
            <a:r>
              <a:rPr lang="en-GB" sz="1600" b="1" dirty="0">
                <a:solidFill>
                  <a:prstClr val="black"/>
                </a:solidFill>
              </a:rPr>
              <a:t>B</a:t>
            </a:r>
            <a:endParaRPr lang="en-US" sz="1600" b="1" dirty="0">
              <a:solidFill>
                <a:prstClr val="black"/>
              </a:solidFill>
            </a:endParaRPr>
          </a:p>
        </p:txBody>
      </p:sp>
      <p:sp>
        <p:nvSpPr>
          <p:cNvPr id="9" name="TextBox 8"/>
          <p:cNvSpPr txBox="1"/>
          <p:nvPr/>
        </p:nvSpPr>
        <p:spPr>
          <a:xfrm>
            <a:off x="4683502" y="179512"/>
            <a:ext cx="293670" cy="338554"/>
          </a:xfrm>
          <a:prstGeom prst="rect">
            <a:avLst/>
          </a:prstGeom>
          <a:noFill/>
        </p:spPr>
        <p:txBody>
          <a:bodyPr wrap="none" rtlCol="0">
            <a:spAutoFit/>
          </a:bodyPr>
          <a:lstStyle/>
          <a:p>
            <a:r>
              <a:rPr lang="en-GB" sz="1600" b="1" dirty="0">
                <a:solidFill>
                  <a:prstClr val="black"/>
                </a:solidFill>
              </a:rPr>
              <a:t>C</a:t>
            </a:r>
            <a:endParaRPr lang="en-US" sz="1600" b="1" dirty="0">
              <a:solidFill>
                <a:prstClr val="black"/>
              </a:solidFill>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306057925"/>
              </p:ext>
            </p:extLst>
          </p:nvPr>
        </p:nvGraphicFramePr>
        <p:xfrm>
          <a:off x="44624" y="455561"/>
          <a:ext cx="2520000" cy="1844449"/>
        </p:xfrm>
        <a:graphic>
          <a:graphicData uri="http://schemas.openxmlformats.org/presentationml/2006/ole">
            <mc:AlternateContent xmlns:mc="http://schemas.openxmlformats.org/markup-compatibility/2006">
              <mc:Choice xmlns:v="urn:schemas-microsoft-com:vml" Requires="v">
                <p:oleObj spid="_x0000_s15072" name="Prism Project" r:id="rId3" imgW="3754800" imgH="2747520" progId="Prism.Document">
                  <p:embed/>
                </p:oleObj>
              </mc:Choice>
              <mc:Fallback>
                <p:oleObj name="Prism Project" r:id="rId3" imgW="3754800" imgH="2747520" progId="Prism.Document">
                  <p:embed/>
                  <p:pic>
                    <p:nvPicPr>
                      <p:cNvPr id="0" name=""/>
                      <p:cNvPicPr/>
                      <p:nvPr/>
                    </p:nvPicPr>
                    <p:blipFill>
                      <a:blip r:embed="rId4"/>
                      <a:stretch>
                        <a:fillRect/>
                      </a:stretch>
                    </p:blipFill>
                    <p:spPr>
                      <a:xfrm>
                        <a:off x="44624" y="455561"/>
                        <a:ext cx="2520000" cy="1844449"/>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603453182"/>
              </p:ext>
            </p:extLst>
          </p:nvPr>
        </p:nvGraphicFramePr>
        <p:xfrm>
          <a:off x="2421168" y="518066"/>
          <a:ext cx="2520000" cy="1753878"/>
        </p:xfrm>
        <a:graphic>
          <a:graphicData uri="http://schemas.openxmlformats.org/presentationml/2006/ole">
            <mc:AlternateContent xmlns:mc="http://schemas.openxmlformats.org/markup-compatibility/2006">
              <mc:Choice xmlns:v="urn:schemas-microsoft-com:vml" Requires="v">
                <p:oleObj spid="_x0000_s15073" name="Prism Project" r:id="rId5" imgW="3754800" imgH="2613600" progId="Prism.Document">
                  <p:embed/>
                </p:oleObj>
              </mc:Choice>
              <mc:Fallback>
                <p:oleObj name="Prism Project" r:id="rId5" imgW="3754800" imgH="2613600" progId="Prism.Document">
                  <p:embed/>
                  <p:pic>
                    <p:nvPicPr>
                      <p:cNvPr id="0" name=""/>
                      <p:cNvPicPr/>
                      <p:nvPr/>
                    </p:nvPicPr>
                    <p:blipFill>
                      <a:blip r:embed="rId6"/>
                      <a:stretch>
                        <a:fillRect/>
                      </a:stretch>
                    </p:blipFill>
                    <p:spPr>
                      <a:xfrm>
                        <a:off x="2421168" y="518066"/>
                        <a:ext cx="2520000" cy="1753878"/>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1335017432"/>
              </p:ext>
            </p:extLst>
          </p:nvPr>
        </p:nvGraphicFramePr>
        <p:xfrm>
          <a:off x="4725144" y="467544"/>
          <a:ext cx="1860000" cy="1800000"/>
        </p:xfrm>
        <a:graphic>
          <a:graphicData uri="http://schemas.openxmlformats.org/presentationml/2006/ole">
            <mc:AlternateContent xmlns:mc="http://schemas.openxmlformats.org/markup-compatibility/2006">
              <mc:Choice xmlns:v="urn:schemas-microsoft-com:vml" Requires="v">
                <p:oleObj spid="_x0000_s15074" name="Prism Project" r:id="rId7" imgW="2706480" imgH="2619720" progId="Prism.Document">
                  <p:embed/>
                </p:oleObj>
              </mc:Choice>
              <mc:Fallback>
                <p:oleObj name="Prism Project" r:id="rId7" imgW="2706480" imgH="2619720" progId="Prism.Document">
                  <p:embed/>
                  <p:pic>
                    <p:nvPicPr>
                      <p:cNvPr id="0" name=""/>
                      <p:cNvPicPr/>
                      <p:nvPr/>
                    </p:nvPicPr>
                    <p:blipFill>
                      <a:blip r:embed="rId8"/>
                      <a:stretch>
                        <a:fillRect/>
                      </a:stretch>
                    </p:blipFill>
                    <p:spPr>
                      <a:xfrm>
                        <a:off x="4725144" y="467544"/>
                        <a:ext cx="1860000" cy="1800000"/>
                      </a:xfrm>
                      <a:prstGeom prst="rect">
                        <a:avLst/>
                      </a:prstGeom>
                    </p:spPr>
                  </p:pic>
                </p:oleObj>
              </mc:Fallback>
            </mc:AlternateContent>
          </a:graphicData>
        </a:graphic>
      </p:graphicFrame>
      <p:sp>
        <p:nvSpPr>
          <p:cNvPr id="30" name="TextBox 29"/>
          <p:cNvSpPr txBox="1"/>
          <p:nvPr/>
        </p:nvSpPr>
        <p:spPr>
          <a:xfrm>
            <a:off x="116632" y="4932040"/>
            <a:ext cx="6624736" cy="3139321"/>
          </a:xfrm>
          <a:prstGeom prst="rect">
            <a:avLst/>
          </a:prstGeom>
          <a:noFill/>
        </p:spPr>
        <p:txBody>
          <a:bodyPr wrap="square" rtlCol="0">
            <a:spAutoFit/>
          </a:bodyPr>
          <a:lstStyle/>
          <a:p>
            <a:pPr algn="just"/>
            <a:r>
              <a:rPr lang="en-GB" sz="1200" b="1" dirty="0">
                <a:latin typeface="Arial" panose="020B0604020202020204" pitchFamily="34" charset="0"/>
                <a:cs typeface="Arial" panose="020B0604020202020204" pitchFamily="34" charset="0"/>
              </a:rPr>
              <a:t>Supplemental figure 3</a:t>
            </a:r>
            <a:r>
              <a:rPr lang="en-GB" sz="1200" dirty="0">
                <a:latin typeface="Arial" panose="020B0604020202020204" pitchFamily="34" charset="0"/>
                <a:cs typeface="Arial" panose="020B0604020202020204" pitchFamily="34" charset="0"/>
              </a:rPr>
              <a:t>. </a:t>
            </a:r>
            <a:r>
              <a:rPr lang="en-GB" sz="1200" b="1" dirty="0">
                <a:latin typeface="Arial" panose="020B0604020202020204" pitchFamily="34" charset="0"/>
                <a:cs typeface="Arial" panose="020B0604020202020204" pitchFamily="34" charset="0"/>
              </a:rPr>
              <a:t>ANTN model in mice with less pronounced high-TGRL conditions.</a:t>
            </a:r>
            <a:r>
              <a:rPr lang="en-GB" sz="1200" dirty="0">
                <a:latin typeface="Arial" panose="020B0604020202020204" pitchFamily="34" charset="0"/>
                <a:cs typeface="Arial" panose="020B0604020202020204" pitchFamily="34" charset="0"/>
              </a:rPr>
              <a:t> Chow-fed B6 mice were injected </a:t>
            </a:r>
            <a:r>
              <a:rPr lang="en-GB" sz="1200" dirty="0" err="1">
                <a:latin typeface="Arial" panose="020B0604020202020204" pitchFamily="34" charset="0"/>
                <a:cs typeface="Arial" panose="020B0604020202020204" pitchFamily="34" charset="0"/>
              </a:rPr>
              <a:t>i.p</a:t>
            </a:r>
            <a:r>
              <a:rPr lang="en-GB" sz="1200" dirty="0">
                <a:latin typeface="Arial" panose="020B0604020202020204" pitchFamily="34" charset="0"/>
                <a:cs typeface="Arial" panose="020B0604020202020204" pitchFamily="34" charset="0"/>
              </a:rPr>
              <a:t>. every 48 hours with 2.5mg or 5mg P-407. Fourteen days later, ANTN was induced as in </a:t>
            </a:r>
            <a:r>
              <a:rPr lang="en-GB" sz="1200" b="1" dirty="0">
                <a:latin typeface="Arial" panose="020B0604020202020204" pitchFamily="34" charset="0"/>
                <a:cs typeface="Arial" panose="020B0604020202020204" pitchFamily="34" charset="0"/>
              </a:rPr>
              <a:t>Figure 1A </a:t>
            </a:r>
            <a:r>
              <a:rPr lang="en-GB" sz="1200" dirty="0">
                <a:latin typeface="Arial" panose="020B0604020202020204" pitchFamily="34" charset="0"/>
                <a:cs typeface="Arial" panose="020B0604020202020204" pitchFamily="34" charset="0"/>
              </a:rPr>
              <a:t>and mice were bled at the indicated time points. Plasma levels of TG (A), CHOL (B) and urea (C</a:t>
            </a:r>
            <a:r>
              <a:rPr lang="en-US"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 Values represent </a:t>
            </a:r>
            <a:r>
              <a:rPr lang="en-GB" sz="1200" dirty="0" err="1">
                <a:latin typeface="Arial" panose="020B0604020202020204" pitchFamily="34" charset="0"/>
                <a:cs typeface="Arial" panose="020B0604020202020204" pitchFamily="34" charset="0"/>
              </a:rPr>
              <a:t>mean±SE</a:t>
            </a:r>
            <a:r>
              <a:rPr lang="en-GB" sz="1200" dirty="0">
                <a:latin typeface="Arial" panose="020B0604020202020204" pitchFamily="34" charset="0"/>
                <a:cs typeface="Arial" panose="020B0604020202020204" pitchFamily="34" charset="0"/>
              </a:rPr>
              <a:t>, n= 8 in the 5mg P-407 group, n = 10 in the 2.5mg P-407 group, and n=9 in the PBS group. Due to insufficient blood collection a few samples were missing at day 0 and day 14 for urea levels in the PBS and 2.5mg P-407 groups. P value was calculated using ANOVA followed by Bonferroni’s multiple comparison test. When comparing between day 0 and day 28 within the same group, paired t-test was used.</a:t>
            </a:r>
            <a:r>
              <a:rPr lang="en-GB" sz="1200" b="1" dirty="0">
                <a:solidFill>
                  <a:srgbClr val="FF0000"/>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Haematuria (D) and proteinuria (E) measured by urine dipstick at day 28. Due to insufficient amount of urine, the data for one mouse was not available in the PBS and 2.5mg P-407 groups. (F) Glomerular cellularity score</a:t>
            </a:r>
            <a:r>
              <a:rPr lang="en-US"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of PAS-stained kidney sections. (D-F) Horizontal bars indicate median, each symbol represents a single mouse, </a:t>
            </a:r>
            <a:r>
              <a:rPr lang="en-GB" sz="1200" dirty="0" err="1">
                <a:latin typeface="Arial" panose="020B0604020202020204" pitchFamily="34" charset="0"/>
                <a:cs typeface="Arial" panose="020B0604020202020204" pitchFamily="34" charset="0"/>
              </a:rPr>
              <a:t>Kruskal</a:t>
            </a:r>
            <a:r>
              <a:rPr lang="en-GB" sz="1200" dirty="0">
                <a:latin typeface="Arial" panose="020B0604020202020204" pitchFamily="34" charset="0"/>
                <a:cs typeface="Arial" panose="020B0604020202020204" pitchFamily="34" charset="0"/>
              </a:rPr>
              <a:t>-Wallis test was used followed by Dunn’s multiple comparison test. *P&lt;0.05; **P&lt;0.01, ***P&lt;0.001. </a:t>
            </a:r>
            <a:endParaRPr lang="en-US"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grpSp>
        <p:nvGrpSpPr>
          <p:cNvPr id="14" name="Group 13"/>
          <p:cNvGrpSpPr/>
          <p:nvPr/>
        </p:nvGrpSpPr>
        <p:grpSpPr>
          <a:xfrm>
            <a:off x="44624" y="2313112"/>
            <a:ext cx="6784801" cy="2042864"/>
            <a:chOff x="44624" y="2313112"/>
            <a:chExt cx="6784801" cy="2042864"/>
          </a:xfrm>
        </p:grpSpPr>
        <p:sp>
          <p:nvSpPr>
            <p:cNvPr id="3" name="TextBox 2"/>
            <p:cNvSpPr txBox="1"/>
            <p:nvPr/>
          </p:nvSpPr>
          <p:spPr>
            <a:xfrm>
              <a:off x="2430294" y="2313112"/>
              <a:ext cx="284052" cy="338554"/>
            </a:xfrm>
            <a:prstGeom prst="rect">
              <a:avLst/>
            </a:prstGeom>
            <a:noFill/>
          </p:spPr>
          <p:txBody>
            <a:bodyPr wrap="none" rtlCol="0">
              <a:spAutoFit/>
            </a:bodyPr>
            <a:lstStyle/>
            <a:p>
              <a:r>
                <a:rPr lang="en-GB" sz="1600" b="1" dirty="0">
                  <a:solidFill>
                    <a:prstClr val="black"/>
                  </a:solidFill>
                </a:rPr>
                <a:t>E</a:t>
              </a:r>
              <a:endParaRPr lang="en-US" sz="1600" b="1" dirty="0">
                <a:solidFill>
                  <a:prstClr val="black"/>
                </a:solidFill>
              </a:endParaRPr>
            </a:p>
          </p:txBody>
        </p:sp>
        <p:sp>
          <p:nvSpPr>
            <p:cNvPr id="4" name="TextBox 3"/>
            <p:cNvSpPr txBox="1"/>
            <p:nvPr/>
          </p:nvSpPr>
          <p:spPr>
            <a:xfrm>
              <a:off x="4690715" y="2313112"/>
              <a:ext cx="279244" cy="338554"/>
            </a:xfrm>
            <a:prstGeom prst="rect">
              <a:avLst/>
            </a:prstGeom>
            <a:noFill/>
          </p:spPr>
          <p:txBody>
            <a:bodyPr wrap="none" rtlCol="0">
              <a:spAutoFit/>
            </a:bodyPr>
            <a:lstStyle/>
            <a:p>
              <a:r>
                <a:rPr lang="en-GB" sz="1600" b="1" dirty="0">
                  <a:solidFill>
                    <a:prstClr val="black"/>
                  </a:solidFill>
                </a:rPr>
                <a:t>F</a:t>
              </a:r>
              <a:endParaRPr lang="en-US" sz="1600" b="1" dirty="0">
                <a:solidFill>
                  <a:prstClr val="black"/>
                </a:solidFill>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4044563476"/>
                </p:ext>
              </p:extLst>
            </p:nvPr>
          </p:nvGraphicFramePr>
          <p:xfrm>
            <a:off x="44624" y="2431320"/>
            <a:ext cx="2340000" cy="1924656"/>
          </p:xfrm>
          <a:graphic>
            <a:graphicData uri="http://schemas.openxmlformats.org/presentationml/2006/ole">
              <mc:AlternateContent xmlns:mc="http://schemas.openxmlformats.org/markup-compatibility/2006">
                <mc:Choice xmlns:v="urn:schemas-microsoft-com:vml" Requires="v">
                  <p:oleObj spid="_x0000_s15075" name="Prism Project" r:id="rId9" imgW="3273480" imgH="2692800" progId="Prism.Document">
                    <p:embed/>
                  </p:oleObj>
                </mc:Choice>
                <mc:Fallback>
                  <p:oleObj name="Prism Project" r:id="rId9" imgW="3273480" imgH="2692800" progId="Prism.Document">
                    <p:embed/>
                    <p:pic>
                      <p:nvPicPr>
                        <p:cNvPr id="0" name=""/>
                        <p:cNvPicPr/>
                        <p:nvPr/>
                      </p:nvPicPr>
                      <p:blipFill>
                        <a:blip r:embed="rId10"/>
                        <a:stretch>
                          <a:fillRect/>
                        </a:stretch>
                      </p:blipFill>
                      <p:spPr>
                        <a:xfrm>
                          <a:off x="44624" y="2431320"/>
                          <a:ext cx="2340000" cy="1924656"/>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419733980"/>
                </p:ext>
              </p:extLst>
            </p:nvPr>
          </p:nvGraphicFramePr>
          <p:xfrm>
            <a:off x="4638675" y="2662779"/>
            <a:ext cx="2190750" cy="1654175"/>
          </p:xfrm>
          <a:graphic>
            <a:graphicData uri="http://schemas.openxmlformats.org/presentationml/2006/ole">
              <mc:AlternateContent xmlns:mc="http://schemas.openxmlformats.org/markup-compatibility/2006">
                <mc:Choice xmlns:v="urn:schemas-microsoft-com:vml" Requires="v">
                  <p:oleObj spid="_x0000_s15076" name="Prism Project" r:id="rId11" imgW="3465360" imgH="2617920" progId="Prism.Document">
                    <p:embed/>
                  </p:oleObj>
                </mc:Choice>
                <mc:Fallback>
                  <p:oleObj name="Prism Project" r:id="rId11" imgW="3465360" imgH="2617920" progId="Prism.Document">
                    <p:embed/>
                    <p:pic>
                      <p:nvPicPr>
                        <p:cNvPr id="0" name=""/>
                        <p:cNvPicPr/>
                        <p:nvPr/>
                      </p:nvPicPr>
                      <p:blipFill>
                        <a:blip r:embed="rId12"/>
                        <a:stretch>
                          <a:fillRect/>
                        </a:stretch>
                      </p:blipFill>
                      <p:spPr>
                        <a:xfrm>
                          <a:off x="4638675" y="2662779"/>
                          <a:ext cx="2190750" cy="1654175"/>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4221037168"/>
                </p:ext>
              </p:extLst>
            </p:nvPr>
          </p:nvGraphicFramePr>
          <p:xfrm>
            <a:off x="2420888" y="2590935"/>
            <a:ext cx="2340000" cy="1765041"/>
          </p:xfrm>
          <a:graphic>
            <a:graphicData uri="http://schemas.openxmlformats.org/presentationml/2006/ole">
              <mc:AlternateContent xmlns:mc="http://schemas.openxmlformats.org/markup-compatibility/2006">
                <mc:Choice xmlns:v="urn:schemas-microsoft-com:vml" Requires="v">
                  <p:oleObj spid="_x0000_s15077" name="Prism Project" r:id="rId13" imgW="3236760" imgH="2441160" progId="Prism.Document">
                    <p:embed/>
                  </p:oleObj>
                </mc:Choice>
                <mc:Fallback>
                  <p:oleObj name="Prism Project" r:id="rId13" imgW="3236760" imgH="2441160" progId="Prism.Document">
                    <p:embed/>
                    <p:pic>
                      <p:nvPicPr>
                        <p:cNvPr id="0" name=""/>
                        <p:cNvPicPr/>
                        <p:nvPr/>
                      </p:nvPicPr>
                      <p:blipFill>
                        <a:blip r:embed="rId14"/>
                        <a:stretch>
                          <a:fillRect/>
                        </a:stretch>
                      </p:blipFill>
                      <p:spPr>
                        <a:xfrm>
                          <a:off x="2420888" y="2590935"/>
                          <a:ext cx="2340000" cy="1765041"/>
                        </a:xfrm>
                        <a:prstGeom prst="rect">
                          <a:avLst/>
                        </a:prstGeom>
                      </p:spPr>
                    </p:pic>
                  </p:oleObj>
                </mc:Fallback>
              </mc:AlternateContent>
            </a:graphicData>
          </a:graphic>
        </p:graphicFrame>
        <p:sp>
          <p:nvSpPr>
            <p:cNvPr id="12" name="Rectangle 11"/>
            <p:cNvSpPr/>
            <p:nvPr/>
          </p:nvSpPr>
          <p:spPr>
            <a:xfrm>
              <a:off x="1340768" y="2411760"/>
              <a:ext cx="720080"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805264" y="2627784"/>
              <a:ext cx="720080"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431887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9708</TotalTime>
  <Words>410</Words>
  <Application>Microsoft Office PowerPoint</Application>
  <PresentationFormat>On-screen Show (4:3)</PresentationFormat>
  <Paragraphs>52</Paragraphs>
  <Slides>3</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7" baseType="lpstr">
      <vt:lpstr>Arial</vt:lpstr>
      <vt:lpstr>Calibri</vt:lpstr>
      <vt:lpstr>Office Theme</vt:lpstr>
      <vt:lpstr>Prism Project</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Maha Saja</dc:creator>
  <cp:lastModifiedBy>Imm</cp:lastModifiedBy>
  <cp:revision>317</cp:revision>
  <cp:lastPrinted>2016-12-11T08:50:55Z</cp:lastPrinted>
  <dcterms:created xsi:type="dcterms:W3CDTF">2015-11-10T08:47:34Z</dcterms:created>
  <dcterms:modified xsi:type="dcterms:W3CDTF">2018-02-02T12:26:20Z</dcterms:modified>
</cp:coreProperties>
</file>