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aveSubsetFonts="1">
  <p:sldMasterIdLst>
    <p:sldMasterId id="2147483648" r:id="rId1"/>
  </p:sldMasterIdLst>
  <p:notesMasterIdLst>
    <p:notesMasterId r:id="rId9"/>
  </p:notesMasterIdLst>
  <p:sldIdLst>
    <p:sldId id="294" r:id="rId2"/>
    <p:sldId id="295" r:id="rId3"/>
    <p:sldId id="296" r:id="rId4"/>
    <p:sldId id="300" r:id="rId5"/>
    <p:sldId id="301" r:id="rId6"/>
    <p:sldId id="302" r:id="rId7"/>
    <p:sldId id="299" r:id="rId8"/>
  </p:sldIdLst>
  <p:sldSz cx="10972800" cy="12801600"/>
  <p:notesSz cx="7010400" cy="9296400"/>
  <p:defaultTextStyle>
    <a:defPPr>
      <a:defRPr lang="en-US"/>
    </a:defPPr>
    <a:lvl1pPr marL="0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0319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0638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20957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61276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01595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41914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782233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22552" algn="l" defTabSz="1080638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032">
          <p15:clr>
            <a:srgbClr val="A4A3A4"/>
          </p15:clr>
        </p15:guide>
        <p15:guide id="4" pos="345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82878" autoAdjust="0"/>
  </p:normalViewPr>
  <p:slideViewPr>
    <p:cSldViewPr>
      <p:cViewPr>
        <p:scale>
          <a:sx n="100" d="100"/>
          <a:sy n="100" d="100"/>
        </p:scale>
        <p:origin x="-1194" y="-72"/>
      </p:cViewPr>
      <p:guideLst>
        <p:guide orient="horz" pos="2160"/>
        <p:guide orient="horz" pos="4032"/>
        <p:guide pos="2880"/>
        <p:guide pos="345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8FB1C-A46F-4B02-A6E9-82170D798652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011363" y="696913"/>
            <a:ext cx="298767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FB950C-D759-40F6-A7E8-F747FDF12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51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540319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1080638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620957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2161276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2701595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241914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782233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322552" algn="l" defTabSz="1080638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3976801"/>
            <a:ext cx="9326880" cy="27440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45920" y="7254240"/>
            <a:ext cx="7680960" cy="327152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03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0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209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61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01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419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782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22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52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4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55280" y="512667"/>
            <a:ext cx="2468880" cy="109228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8640" y="512667"/>
            <a:ext cx="7223760" cy="109228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3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366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6" y="8226213"/>
            <a:ext cx="9326880" cy="2542540"/>
          </a:xfrm>
        </p:spPr>
        <p:txBody>
          <a:bodyPr anchor="t"/>
          <a:lstStyle>
            <a:lvl1pPr algn="l">
              <a:defRPr sz="4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776" y="5425876"/>
            <a:ext cx="9326880" cy="2800349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031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06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20957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61276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015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4191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782233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2255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4890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" y="2987052"/>
            <a:ext cx="4846320" cy="84484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7840" y="2987052"/>
            <a:ext cx="4846320" cy="8448463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76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3" y="2865545"/>
            <a:ext cx="4848226" cy="119422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0319" indent="0">
              <a:buNone/>
              <a:defRPr sz="2400" b="1"/>
            </a:lvl2pPr>
            <a:lvl3pPr marL="1080638" indent="0">
              <a:buNone/>
              <a:defRPr sz="2100" b="1"/>
            </a:lvl3pPr>
            <a:lvl4pPr marL="1620957" indent="0">
              <a:buNone/>
              <a:defRPr sz="1900" b="1"/>
            </a:lvl4pPr>
            <a:lvl5pPr marL="2161276" indent="0">
              <a:buNone/>
              <a:defRPr sz="1900" b="1"/>
            </a:lvl5pPr>
            <a:lvl6pPr marL="2701595" indent="0">
              <a:buNone/>
              <a:defRPr sz="1900" b="1"/>
            </a:lvl6pPr>
            <a:lvl7pPr marL="3241914" indent="0">
              <a:buNone/>
              <a:defRPr sz="1900" b="1"/>
            </a:lvl7pPr>
            <a:lvl8pPr marL="3782233" indent="0">
              <a:buNone/>
              <a:defRPr sz="1900" b="1"/>
            </a:lvl8pPr>
            <a:lvl9pPr marL="4322552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3" y="4059767"/>
            <a:ext cx="4848226" cy="737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74037" y="2865545"/>
            <a:ext cx="4850130" cy="119422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40319" indent="0">
              <a:buNone/>
              <a:defRPr sz="2400" b="1"/>
            </a:lvl2pPr>
            <a:lvl3pPr marL="1080638" indent="0">
              <a:buNone/>
              <a:defRPr sz="2100" b="1"/>
            </a:lvl3pPr>
            <a:lvl4pPr marL="1620957" indent="0">
              <a:buNone/>
              <a:defRPr sz="1900" b="1"/>
            </a:lvl4pPr>
            <a:lvl5pPr marL="2161276" indent="0">
              <a:buNone/>
              <a:defRPr sz="1900" b="1"/>
            </a:lvl5pPr>
            <a:lvl6pPr marL="2701595" indent="0">
              <a:buNone/>
              <a:defRPr sz="1900" b="1"/>
            </a:lvl6pPr>
            <a:lvl7pPr marL="3241914" indent="0">
              <a:buNone/>
              <a:defRPr sz="1900" b="1"/>
            </a:lvl7pPr>
            <a:lvl8pPr marL="3782233" indent="0">
              <a:buNone/>
              <a:defRPr sz="1900" b="1"/>
            </a:lvl8pPr>
            <a:lvl9pPr marL="4322552" indent="0">
              <a:buNone/>
              <a:defRPr sz="19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74037" y="4059767"/>
            <a:ext cx="4850130" cy="73757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476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326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590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8" y="509693"/>
            <a:ext cx="3609976" cy="216916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069" y="509703"/>
            <a:ext cx="6134101" cy="10925811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8648" y="2678866"/>
            <a:ext cx="3609976" cy="8756651"/>
          </a:xfrm>
        </p:spPr>
        <p:txBody>
          <a:bodyPr/>
          <a:lstStyle>
            <a:lvl1pPr marL="0" indent="0">
              <a:buNone/>
              <a:defRPr sz="1700"/>
            </a:lvl1pPr>
            <a:lvl2pPr marL="540319" indent="0">
              <a:buNone/>
              <a:defRPr sz="1400"/>
            </a:lvl2pPr>
            <a:lvl3pPr marL="1080638" indent="0">
              <a:buNone/>
              <a:defRPr sz="1200"/>
            </a:lvl3pPr>
            <a:lvl4pPr marL="1620957" indent="0">
              <a:buNone/>
              <a:defRPr sz="1100"/>
            </a:lvl4pPr>
            <a:lvl5pPr marL="2161276" indent="0">
              <a:buNone/>
              <a:defRPr sz="1100"/>
            </a:lvl5pPr>
            <a:lvl6pPr marL="2701595" indent="0">
              <a:buNone/>
              <a:defRPr sz="1100"/>
            </a:lvl6pPr>
            <a:lvl7pPr marL="3241914" indent="0">
              <a:buNone/>
              <a:defRPr sz="1100"/>
            </a:lvl7pPr>
            <a:lvl8pPr marL="3782233" indent="0">
              <a:buNone/>
              <a:defRPr sz="1100"/>
            </a:lvl8pPr>
            <a:lvl9pPr marL="432255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45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0746" y="8961133"/>
            <a:ext cx="6583680" cy="1057911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150746" y="1143847"/>
            <a:ext cx="6583680" cy="7680960"/>
          </a:xfrm>
        </p:spPr>
        <p:txBody>
          <a:bodyPr/>
          <a:lstStyle>
            <a:lvl1pPr marL="0" indent="0">
              <a:buNone/>
              <a:defRPr sz="3800"/>
            </a:lvl1pPr>
            <a:lvl2pPr marL="540319" indent="0">
              <a:buNone/>
              <a:defRPr sz="3300"/>
            </a:lvl2pPr>
            <a:lvl3pPr marL="1080638" indent="0">
              <a:buNone/>
              <a:defRPr sz="2800"/>
            </a:lvl3pPr>
            <a:lvl4pPr marL="1620957" indent="0">
              <a:buNone/>
              <a:defRPr sz="2400"/>
            </a:lvl4pPr>
            <a:lvl5pPr marL="2161276" indent="0">
              <a:buNone/>
              <a:defRPr sz="2400"/>
            </a:lvl5pPr>
            <a:lvl6pPr marL="2701595" indent="0">
              <a:buNone/>
              <a:defRPr sz="2400"/>
            </a:lvl6pPr>
            <a:lvl7pPr marL="3241914" indent="0">
              <a:buNone/>
              <a:defRPr sz="2400"/>
            </a:lvl7pPr>
            <a:lvl8pPr marL="3782233" indent="0">
              <a:buNone/>
              <a:defRPr sz="2400"/>
            </a:lvl8pPr>
            <a:lvl9pPr marL="4322552" indent="0">
              <a:buNone/>
              <a:defRPr sz="24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0746" y="10019044"/>
            <a:ext cx="6583680" cy="1502409"/>
          </a:xfrm>
        </p:spPr>
        <p:txBody>
          <a:bodyPr/>
          <a:lstStyle>
            <a:lvl1pPr marL="0" indent="0">
              <a:buNone/>
              <a:defRPr sz="1700"/>
            </a:lvl1pPr>
            <a:lvl2pPr marL="540319" indent="0">
              <a:buNone/>
              <a:defRPr sz="1400"/>
            </a:lvl2pPr>
            <a:lvl3pPr marL="1080638" indent="0">
              <a:buNone/>
              <a:defRPr sz="1200"/>
            </a:lvl3pPr>
            <a:lvl4pPr marL="1620957" indent="0">
              <a:buNone/>
              <a:defRPr sz="1100"/>
            </a:lvl4pPr>
            <a:lvl5pPr marL="2161276" indent="0">
              <a:buNone/>
              <a:defRPr sz="1100"/>
            </a:lvl5pPr>
            <a:lvl6pPr marL="2701595" indent="0">
              <a:buNone/>
              <a:defRPr sz="1100"/>
            </a:lvl6pPr>
            <a:lvl7pPr marL="3241914" indent="0">
              <a:buNone/>
              <a:defRPr sz="1100"/>
            </a:lvl7pPr>
            <a:lvl8pPr marL="3782233" indent="0">
              <a:buNone/>
              <a:defRPr sz="1100"/>
            </a:lvl8pPr>
            <a:lvl9pPr marL="4322552" indent="0">
              <a:buNone/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63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8640" y="512658"/>
            <a:ext cx="9875520" cy="2133600"/>
          </a:xfrm>
          <a:prstGeom prst="rect">
            <a:avLst/>
          </a:prstGeom>
        </p:spPr>
        <p:txBody>
          <a:bodyPr vert="horz" lIns="108064" tIns="54032" rIns="108064" bIns="5403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8640" y="2987052"/>
            <a:ext cx="9875520" cy="8448463"/>
          </a:xfrm>
          <a:prstGeom prst="rect">
            <a:avLst/>
          </a:prstGeom>
        </p:spPr>
        <p:txBody>
          <a:bodyPr vert="horz" lIns="108064" tIns="54032" rIns="108064" bIns="5403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" y="11865203"/>
            <a:ext cx="2560320" cy="681567"/>
          </a:xfrm>
          <a:prstGeom prst="rect">
            <a:avLst/>
          </a:prstGeom>
        </p:spPr>
        <p:txBody>
          <a:bodyPr vert="horz" lIns="108064" tIns="54032" rIns="108064" bIns="54032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BFFA3-7327-49C5-86D0-43CE6F03E876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9040" y="11865203"/>
            <a:ext cx="3474720" cy="681567"/>
          </a:xfrm>
          <a:prstGeom prst="rect">
            <a:avLst/>
          </a:prstGeom>
        </p:spPr>
        <p:txBody>
          <a:bodyPr vert="horz" lIns="108064" tIns="54032" rIns="108064" bIns="54032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63840" y="11865203"/>
            <a:ext cx="2560320" cy="681567"/>
          </a:xfrm>
          <a:prstGeom prst="rect">
            <a:avLst/>
          </a:prstGeom>
        </p:spPr>
        <p:txBody>
          <a:bodyPr vert="horz" lIns="108064" tIns="54032" rIns="108064" bIns="54032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E6D5-40D6-4DEA-B7B3-4831F5A43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768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0638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5239" indent="-40523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78018" indent="-337699" algn="l" defTabSz="1080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50797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91116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1435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71754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12073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52392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711" indent="-270159" algn="l" defTabSz="1080638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0319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0638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20957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1276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01595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41914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82233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22552" algn="l" defTabSz="1080638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tiff"/><Relationship Id="rId7" Type="http://schemas.openxmlformats.org/officeDocument/2006/relationships/image" Target="../media/image14.pn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219200" y="838200"/>
            <a:ext cx="8763000" cy="1169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Supplementary Figure </a:t>
            </a: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1a  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Identification of ganglioside GM3 (d34:0) by UPLC-</a:t>
            </a:r>
            <a:r>
              <a:rPr kumimoji="0" lang="en-US" altLang="en-US" sz="14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MS</a:t>
            </a:r>
            <a:r>
              <a:rPr kumimoji="0" lang="en-US" altLang="en-US" sz="1400" i="0" u="none" strike="noStrike" cap="none" normalizeH="0" baseline="3000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e</a:t>
            </a:r>
            <a:r>
              <a:rPr kumimoji="0" lang="en-US" altLang="en-US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Putative biomarker GM3(d34:0) by database search was confirmed by authentic standard with retention time, fragmentation ions in EIC. Mass chromatogram was EIC using the molecular ion [MW-H]</a:t>
            </a:r>
            <a:r>
              <a:rPr kumimoji="0" lang="en-US" altLang="en-US" sz="14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</a:t>
            </a:r>
            <a:r>
              <a:rPr kumimoji="0" lang="en-US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Mass spectrum is for illustration with showing only extracted ions of interest and relative intensity.   </a:t>
            </a: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384939"/>
            <a:ext cx="6896100" cy="3486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4" y="375868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0" y="5874908"/>
            <a:ext cx="7239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1b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Identification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ganglioside GM3 (d34:2) by UPLC-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  <a:r>
              <a:rPr lang="en-US" sz="14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 Putative biomarker GM3(d34:2) by database search was confirmed by authentic standard with retention time, fragmentation ions in EIC. Mass chromatogram was EIC using the molecular ion [MW-H]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  Mass spectrum is for illustration with showing only extracted ions of interest and relative intensity.</a:t>
            </a:r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7" y="7239000"/>
            <a:ext cx="6715125" cy="4752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090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38692" y="914407"/>
            <a:ext cx="8001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Profile of gangliosides,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lactosylceramides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glucosylceramides in the NIKS cells: Gangliosides GM3, GM1, and GD3,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lactosylceramides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were significantly up-regulated in FANCD2 knockdown NIKS cells. *P &lt; 0.05; **P &lt; 0.01;  ***P &lt; 0.001; ****P &lt; 0.0001 (two-tailed t test); Volcano plot indicated ganglioside GM3 species are significantly altered in the FANCD2 knockdown NIKS cells. p-value was calculated with 2-tailed student’s t test, thresholds for significance: Bonferroni adjusted p-value &lt; 0.05, fold change &gt; 1.5.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438400"/>
            <a:ext cx="10451306" cy="49858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277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08567" y="838206"/>
            <a:ext cx="8534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3a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Gangliosides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GM3, GM1, and GD3,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lactosylceramides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were significantly up-regulated in FANCD2 knockdown NIKS cells. *P &lt; 0.05; ****P &lt; 0.0001 (two-tailed t test)</a:t>
            </a:r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600200"/>
            <a:ext cx="5027930" cy="437197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/>
          <p:cNvSpPr/>
          <p:nvPr/>
        </p:nvSpPr>
        <p:spPr>
          <a:xfrm>
            <a:off x="1208568" y="6261564"/>
            <a:ext cx="8706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3b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Gangliosides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GM3, GM1, and GD3,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lactosylceramides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were significantly up-regulated in FANCD2 knockdown NOKS cells. **P &lt; 0.01,  ***P &lt; 0.001 (two-tailed t test).</a:t>
            </a:r>
          </a:p>
        </p:txBody>
      </p:sp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210" y="7208879"/>
            <a:ext cx="4603115" cy="44176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911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990600"/>
            <a:ext cx="8706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3c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Gangliosides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GM3, GM1, and GD3, and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lactosylceramides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were significantly up-regulated in FANCD2 knockdown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UMSCC47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cells. **P &lt; 0.01,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****P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&lt;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0.0001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(two-tailed t test).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600200"/>
            <a:ext cx="4800599" cy="4584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108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925" y="1752600"/>
            <a:ext cx="5438775" cy="648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406231"/>
            <a:ext cx="8686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Profile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of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ganglioside GM1 and GD3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 the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UM-SCC1, UMSCC-47, NOKS and VU1365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Gangliosides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GM1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GD3 with different acyl chain length, were measured in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FANCD2 knockdown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UM-SCC1, UM-SCC47, NOKS, and Vu1365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cells. *P &lt; 0.05; **P &lt; 0.01;  ***P &lt; 0.001; ****P &lt; 0.0001 (two-tailed t test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64931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8200" y="762000"/>
            <a:ext cx="87065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  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Ganglioside GM3 (d34:1), GM3 (d34:0) and GM3 (d34:2) decrease in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NTsh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, FANCD2sh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FANCJsh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 UMSCC-1 cells after NB-DNJ exposure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283" y="1519057"/>
            <a:ext cx="5876925" cy="993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42541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197" y="2017742"/>
            <a:ext cx="1447800" cy="108585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197" y="3160741"/>
            <a:ext cx="1447800" cy="108585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197" y="2012978"/>
            <a:ext cx="1447800" cy="10858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97" y="2012978"/>
            <a:ext cx="1447800" cy="10858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0197" y="3160741"/>
            <a:ext cx="1447800" cy="10858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620123" y="1806952"/>
            <a:ext cx="3048000" cy="2472974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58612" y="4303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Day 0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13197" y="4303748"/>
            <a:ext cx="76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Day 2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2486774" y="2334947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NIKS </a:t>
            </a:r>
            <a:r>
              <a:rPr lang="en-US" sz="1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NTsh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2484597" y="3465157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NIKS D2sh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433" y="3160749"/>
            <a:ext cx="1443567" cy="108267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38200" y="762000"/>
            <a:ext cx="870654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NTsh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and FANCD2sh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NIKS cells (a) and UMSCC-47 cells (b) were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plated at equal cell numbers, and NB-DNJ was added following cell attachment, and replenished in fresh media after 24 </a:t>
            </a:r>
            <a:r>
              <a:rPr lang="en-US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hrs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4967288"/>
            <a:ext cx="4953000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90725" y="1901946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058096" y="5003899"/>
            <a:ext cx="352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439796" y="1771141"/>
            <a:ext cx="116410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+100uM NB-DNJ 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88354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141743</TotalTime>
  <Words>482</Words>
  <Application>Microsoft Office PowerPoint</Application>
  <PresentationFormat>Custom</PresentationFormat>
  <Paragraphs>16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CCHMC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Xueheng</dc:creator>
  <cp:lastModifiedBy>Xueheng</cp:lastModifiedBy>
  <cp:revision>232</cp:revision>
  <cp:lastPrinted>2017-09-12T13:53:46Z</cp:lastPrinted>
  <dcterms:created xsi:type="dcterms:W3CDTF">2016-11-17T23:58:47Z</dcterms:created>
  <dcterms:modified xsi:type="dcterms:W3CDTF">2018-02-12T17:42:17Z</dcterms:modified>
</cp:coreProperties>
</file>