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74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</p:sldIdLst>
  <p:sldSz cx="73152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 userDrawn="1">
          <p15:clr>
            <a:srgbClr val="A4A3A4"/>
          </p15:clr>
        </p15:guide>
        <p15:guide id="2" pos="7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15"/>
    <p:restoredTop sz="94630"/>
  </p:normalViewPr>
  <p:slideViewPr>
    <p:cSldViewPr snapToGrid="0" snapToObjects="1" showGuides="1">
      <p:cViewPr>
        <p:scale>
          <a:sx n="93" d="100"/>
          <a:sy n="93" d="100"/>
        </p:scale>
        <p:origin x="464" y="144"/>
      </p:cViewPr>
      <p:guideLst>
        <p:guide orient="horz" pos="4752"/>
        <p:guide pos="7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E2DD6-1415-D246-BA02-EE7F63374911}" type="datetimeFigureOut">
              <a:rPr lang="en-US" smtClean="0"/>
              <a:t>4/9/18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143000"/>
            <a:ext cx="2244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20102-851D-5F45-A281-48DE69B3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53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85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252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61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804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013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564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26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25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Unsure of what the part</a:t>
            </a:r>
            <a:r>
              <a:rPr lang="en-US" baseline="0" dirty="0"/>
              <a:t> “</a:t>
            </a:r>
            <a:r>
              <a:rPr lang="is-IS" baseline="0" dirty="0"/>
              <a:t>…exfept #putreanine. Instead of listed compounds No 8 and 20,” is supposed to indicate. Please clarify. Unsure of what was actually tested.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6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66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10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96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24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99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C7133-34BA-ED4B-9635-091B66812A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47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0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9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8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0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48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1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54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6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1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8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3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5A2E5-5C9B-0249-97BB-4A1299E7334F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D4305-8CDD-9249-AA16-D40FFDDB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tiff"/><Relationship Id="rId2" Type="http://schemas.openxmlformats.org/officeDocument/2006/relationships/image" Target="../media/image8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jpg"/><Relationship Id="rId4" Type="http://schemas.openxmlformats.org/officeDocument/2006/relationships/image" Target="../media/image90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mdbca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hemspider.org/" TargetMode="External"/><Relationship Id="rId4" Type="http://schemas.openxmlformats.org/officeDocument/2006/relationships/hyperlink" Target="http://www.cas.org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tif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emf"/><Relationship Id="rId15" Type="http://schemas.openxmlformats.org/officeDocument/2006/relationships/image" Target="../media/image15.png"/><Relationship Id="rId10" Type="http://schemas.openxmlformats.org/officeDocument/2006/relationships/image" Target="../media/image10.emf"/><Relationship Id="rId4" Type="http://schemas.openxmlformats.org/officeDocument/2006/relationships/image" Target="../media/image4.tiff"/><Relationship Id="rId9" Type="http://schemas.openxmlformats.org/officeDocument/2006/relationships/image" Target="../media/image9.tiff"/><Relationship Id="rId1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.tiff"/><Relationship Id="rId18" Type="http://schemas.openxmlformats.org/officeDocument/2006/relationships/image" Target="../media/image32.tiff"/><Relationship Id="rId26" Type="http://schemas.openxmlformats.org/officeDocument/2006/relationships/image" Target="../media/image40.tiff"/><Relationship Id="rId3" Type="http://schemas.openxmlformats.org/officeDocument/2006/relationships/image" Target="../media/image17.emf"/><Relationship Id="rId21" Type="http://schemas.openxmlformats.org/officeDocument/2006/relationships/image" Target="../media/image35.emf"/><Relationship Id="rId7" Type="http://schemas.openxmlformats.org/officeDocument/2006/relationships/image" Target="../media/image21.tiff"/><Relationship Id="rId12" Type="http://schemas.openxmlformats.org/officeDocument/2006/relationships/image" Target="../media/image26.emf"/><Relationship Id="rId17" Type="http://schemas.openxmlformats.org/officeDocument/2006/relationships/image" Target="../media/image31.emf"/><Relationship Id="rId25" Type="http://schemas.openxmlformats.org/officeDocument/2006/relationships/image" Target="../media/image39.emf"/><Relationship Id="rId33" Type="http://schemas.openxmlformats.org/officeDocument/2006/relationships/image" Target="../media/image47.tiff"/><Relationship Id="rId2" Type="http://schemas.openxmlformats.org/officeDocument/2006/relationships/image" Target="../media/image16.emf"/><Relationship Id="rId16" Type="http://schemas.openxmlformats.org/officeDocument/2006/relationships/image" Target="../media/image30.tiff"/><Relationship Id="rId20" Type="http://schemas.openxmlformats.org/officeDocument/2006/relationships/image" Target="../media/image34.tiff"/><Relationship Id="rId29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11" Type="http://schemas.openxmlformats.org/officeDocument/2006/relationships/image" Target="../media/image25.tiff"/><Relationship Id="rId24" Type="http://schemas.openxmlformats.org/officeDocument/2006/relationships/image" Target="../media/image38.tiff"/><Relationship Id="rId32" Type="http://schemas.openxmlformats.org/officeDocument/2006/relationships/image" Target="../media/image46.emf"/><Relationship Id="rId5" Type="http://schemas.openxmlformats.org/officeDocument/2006/relationships/image" Target="../media/image19.tiff"/><Relationship Id="rId15" Type="http://schemas.openxmlformats.org/officeDocument/2006/relationships/image" Target="../media/image29.emf"/><Relationship Id="rId23" Type="http://schemas.openxmlformats.org/officeDocument/2006/relationships/image" Target="../media/image37.emf"/><Relationship Id="rId28" Type="http://schemas.openxmlformats.org/officeDocument/2006/relationships/image" Target="../media/image42.tiff"/><Relationship Id="rId10" Type="http://schemas.openxmlformats.org/officeDocument/2006/relationships/image" Target="../media/image24.emf"/><Relationship Id="rId19" Type="http://schemas.openxmlformats.org/officeDocument/2006/relationships/image" Target="../media/image33.emf"/><Relationship Id="rId31" Type="http://schemas.openxmlformats.org/officeDocument/2006/relationships/image" Target="../media/image45.tiff"/><Relationship Id="rId4" Type="http://schemas.openxmlformats.org/officeDocument/2006/relationships/image" Target="../media/image18.emf"/><Relationship Id="rId9" Type="http://schemas.openxmlformats.org/officeDocument/2006/relationships/image" Target="../media/image23.tiff"/><Relationship Id="rId14" Type="http://schemas.openxmlformats.org/officeDocument/2006/relationships/image" Target="../media/image28.tiff"/><Relationship Id="rId22" Type="http://schemas.openxmlformats.org/officeDocument/2006/relationships/image" Target="../media/image36.tiff"/><Relationship Id="rId27" Type="http://schemas.openxmlformats.org/officeDocument/2006/relationships/image" Target="../media/image41.emf"/><Relationship Id="rId30" Type="http://schemas.openxmlformats.org/officeDocument/2006/relationships/image" Target="../media/image44.emf"/><Relationship Id="rId8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13" Type="http://schemas.openxmlformats.org/officeDocument/2006/relationships/image" Target="../media/image58.emf"/><Relationship Id="rId18" Type="http://schemas.openxmlformats.org/officeDocument/2006/relationships/image" Target="../media/image63.emf"/><Relationship Id="rId26" Type="http://schemas.openxmlformats.org/officeDocument/2006/relationships/image" Target="../media/image71.emf"/><Relationship Id="rId3" Type="http://schemas.openxmlformats.org/officeDocument/2006/relationships/image" Target="../media/image48.emf"/><Relationship Id="rId21" Type="http://schemas.openxmlformats.org/officeDocument/2006/relationships/image" Target="../media/image66.emf"/><Relationship Id="rId7" Type="http://schemas.openxmlformats.org/officeDocument/2006/relationships/image" Target="../media/image52.emf"/><Relationship Id="rId12" Type="http://schemas.openxmlformats.org/officeDocument/2006/relationships/image" Target="../media/image57.emf"/><Relationship Id="rId17" Type="http://schemas.openxmlformats.org/officeDocument/2006/relationships/image" Target="../media/image62.emf"/><Relationship Id="rId25" Type="http://schemas.openxmlformats.org/officeDocument/2006/relationships/image" Target="../media/image70.emf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1.emf"/><Relationship Id="rId20" Type="http://schemas.openxmlformats.org/officeDocument/2006/relationships/image" Target="../media/image65.emf"/><Relationship Id="rId29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11" Type="http://schemas.openxmlformats.org/officeDocument/2006/relationships/image" Target="../media/image56.emf"/><Relationship Id="rId24" Type="http://schemas.openxmlformats.org/officeDocument/2006/relationships/image" Target="../media/image69.emf"/><Relationship Id="rId5" Type="http://schemas.openxmlformats.org/officeDocument/2006/relationships/image" Target="../media/image50.emf"/><Relationship Id="rId15" Type="http://schemas.openxmlformats.org/officeDocument/2006/relationships/image" Target="../media/image60.emf"/><Relationship Id="rId23" Type="http://schemas.openxmlformats.org/officeDocument/2006/relationships/image" Target="../media/image68.emf"/><Relationship Id="rId28" Type="http://schemas.openxmlformats.org/officeDocument/2006/relationships/image" Target="../media/image73.emf"/><Relationship Id="rId10" Type="http://schemas.openxmlformats.org/officeDocument/2006/relationships/image" Target="../media/image55.emf"/><Relationship Id="rId19" Type="http://schemas.openxmlformats.org/officeDocument/2006/relationships/image" Target="../media/image64.emf"/><Relationship Id="rId4" Type="http://schemas.openxmlformats.org/officeDocument/2006/relationships/image" Target="../media/image49.emf"/><Relationship Id="rId9" Type="http://schemas.openxmlformats.org/officeDocument/2006/relationships/image" Target="../media/image54.emf"/><Relationship Id="rId14" Type="http://schemas.openxmlformats.org/officeDocument/2006/relationships/image" Target="../media/image59.emf"/><Relationship Id="rId22" Type="http://schemas.openxmlformats.org/officeDocument/2006/relationships/image" Target="../media/image67.emf"/><Relationship Id="rId27" Type="http://schemas.openxmlformats.org/officeDocument/2006/relationships/image" Target="../media/image7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853" y="6690222"/>
            <a:ext cx="5888714" cy="404506"/>
          </a:xfrm>
        </p:spPr>
        <p:txBody>
          <a:bodyPr>
            <a:no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S1.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The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alignment of OR51E2 and B2AR (PDB code: 4ldo) used to make the homology model.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854" y="3453005"/>
            <a:ext cx="5802566" cy="30816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9256" y="3400282"/>
            <a:ext cx="1146707" cy="3139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sz="1440"/>
          </a:p>
        </p:txBody>
      </p:sp>
    </p:spTree>
    <p:extLst>
      <p:ext uri="{BB962C8B-B14F-4D97-AF65-F5344CB8AC3E}">
        <p14:creationId xmlns:p14="http://schemas.microsoft.com/office/powerpoint/2010/main" val="1702303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405" y="309296"/>
            <a:ext cx="215153" cy="266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9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71811" y="303640"/>
            <a:ext cx="257102" cy="266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9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8780" y="309310"/>
            <a:ext cx="262219" cy="266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9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2017" y="709764"/>
            <a:ext cx="1242648" cy="208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3">
                <a:latin typeface="Arial" charset="0"/>
                <a:ea typeface="Arial" charset="0"/>
                <a:cs typeface="Arial" charset="0"/>
              </a:rPr>
              <a:t>19-OH AD             CTRL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90075" y="720676"/>
            <a:ext cx="843501" cy="208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3">
                <a:latin typeface="Arial" charset="0"/>
                <a:ea typeface="Arial" charset="0"/>
                <a:cs typeface="Arial" charset="0"/>
              </a:rPr>
              <a:t>AFMK     CTRL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48522" y="720676"/>
            <a:ext cx="1118204" cy="208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3">
                <a:latin typeface="Arial" charset="0"/>
                <a:ea typeface="Arial" charset="0"/>
                <a:cs typeface="Arial" charset="0"/>
              </a:rPr>
              <a:t>PA                CTRL</a:t>
            </a:r>
            <a:endParaRPr lang="en-US" sz="753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17139" y="575815"/>
            <a:ext cx="232317" cy="185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14" name="Rectangle 13"/>
          <p:cNvSpPr/>
          <p:nvPr/>
        </p:nvSpPr>
        <p:spPr>
          <a:xfrm>
            <a:off x="4742623" y="535027"/>
            <a:ext cx="232317" cy="185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15" name="Rectangle 14"/>
          <p:cNvSpPr/>
          <p:nvPr/>
        </p:nvSpPr>
        <p:spPr>
          <a:xfrm>
            <a:off x="6962398" y="570001"/>
            <a:ext cx="232317" cy="185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16" name="Rectangle 15"/>
          <p:cNvSpPr/>
          <p:nvPr/>
        </p:nvSpPr>
        <p:spPr>
          <a:xfrm>
            <a:off x="23406" y="8955237"/>
            <a:ext cx="71421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S6. Hierarchical clustering analysis of all annotated extracellular metabolites.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Heatmaps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are based on the Pearson correlation analysis and indicate annotated metabolites identified by t-test (</a:t>
            </a:r>
            <a:r>
              <a:rPr lang="en-US" sz="1200" i="1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&lt;0.05, FDR &lt; 0.1, n = 6). Agonists were applied for 3 days.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A.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100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nM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19-OH AD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B.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250 µM AFMK and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C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1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mM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PA. n = 6 biological replicates for each condition.</a:t>
            </a:r>
            <a:endParaRPr lang="en-US" sz="12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857" y="929163"/>
            <a:ext cx="2688068" cy="78583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738" y="956799"/>
            <a:ext cx="2669161" cy="780310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543" y="963264"/>
            <a:ext cx="2452658" cy="779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20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3852" y="8535365"/>
            <a:ext cx="68592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S8.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All significantly different intracellular metabolites identified by fold change (FC) analysis in the cells incubated for 3 days with 250 µM AFMK.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A.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FC plot.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B.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List of the metabolites.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1506" y="3913759"/>
            <a:ext cx="6803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S7.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All significantly different intracellular metabolites identified by fold change analysis in the cells incubated for 3 days with 100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nM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19-OH AD.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A.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FC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plo.t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B.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List of the metabolites.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3324"/>
            <a:ext cx="3253040" cy="24397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38672"/>
              </p:ext>
            </p:extLst>
          </p:nvPr>
        </p:nvGraphicFramePr>
        <p:xfrm>
          <a:off x="3394509" y="1189345"/>
          <a:ext cx="3000507" cy="2571220"/>
        </p:xfrm>
        <a:graphic>
          <a:graphicData uri="http://schemas.openxmlformats.org/drawingml/2006/table">
            <a:tbl>
              <a:tblPr/>
              <a:tblGrid>
                <a:gridCol w="1632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1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19-OH AD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Fold Change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log2(FC)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44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Flavonoid or short-chain cholesterol ester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10.77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Phosphoenolpyruvic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Citramalic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3-Aminoisobutyric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-1.33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Tetracosanoic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-1.45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7-alpha hydroxycholesterol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-1.46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Lactose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-2.08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Aminomalonic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Malonic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-2.55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-2.91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Tyramine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Phenol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N-Methylalanine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Purine riboside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-6.71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sulfoxide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-7.00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Guanosine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-7.95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0" y="5793682"/>
            <a:ext cx="3152458" cy="236434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864609"/>
              </p:ext>
            </p:extLst>
          </p:nvPr>
        </p:nvGraphicFramePr>
        <p:xfrm>
          <a:off x="3497730" y="5597160"/>
          <a:ext cx="3289058" cy="2677460"/>
        </p:xfrm>
        <a:graphic>
          <a:graphicData uri="http://schemas.openxmlformats.org/drawingml/2006/table">
            <a:tbl>
              <a:tblPr/>
              <a:tblGrid>
                <a:gridCol w="18307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3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AFMK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Fold Change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log2(FC)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Pentonic acids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233.17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Flavonoid or short-chain cholesterol ester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28.65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Phosphoenolpyruvic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5.88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Citramalic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5.25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5-Hydroxytryptophan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Aldopentoses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-1.05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Tyramine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-1.08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Tetracosanoic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-1.31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Phenol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-1.70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Aminomalonic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-1.95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-2.06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Glyoxylic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-4.25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Methylalanine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-4.46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Docosahexaenoic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-6.17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Lauric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-6.30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Purine riboside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-6.71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sulfoxide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-7.00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670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Guanosine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-7.95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452" y="911258"/>
            <a:ext cx="3387466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Arial" charset="0"/>
                <a:ea typeface="Arial" charset="0"/>
                <a:cs typeface="Arial" charset="0"/>
              </a:rPr>
              <a:t>A                                                                                          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264" y="5323432"/>
            <a:ext cx="3387466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Arial" charset="0"/>
                <a:ea typeface="Arial" charset="0"/>
                <a:cs typeface="Arial" charset="0"/>
              </a:rPr>
              <a:t>A                                                                                          B</a:t>
            </a:r>
          </a:p>
        </p:txBody>
      </p:sp>
      <p:sp>
        <p:nvSpPr>
          <p:cNvPr id="8" name="Rectangle 7"/>
          <p:cNvSpPr/>
          <p:nvPr/>
        </p:nvSpPr>
        <p:spPr>
          <a:xfrm>
            <a:off x="3294236" y="1589219"/>
            <a:ext cx="3190417" cy="1157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45918" y="6130174"/>
            <a:ext cx="3403615" cy="1266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32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704" y="7394760"/>
            <a:ext cx="6644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S9.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significantly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different intracellular metabolites identified by fold change analysis incubated for 3 days with 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 plot.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 of the metabolites.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671" y="4981388"/>
            <a:ext cx="35859" cy="956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97" y="2083152"/>
            <a:ext cx="2366167" cy="1774625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842097"/>
              </p:ext>
            </p:extLst>
          </p:nvPr>
        </p:nvGraphicFramePr>
        <p:xfrm>
          <a:off x="3185489" y="1921302"/>
          <a:ext cx="3310475" cy="5119800"/>
        </p:xfrm>
        <a:graphic>
          <a:graphicData uri="http://schemas.openxmlformats.org/drawingml/2006/table">
            <a:tbl>
              <a:tblPr/>
              <a:tblGrid>
                <a:gridCol w="1817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Fold Change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log2(FC)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Squalene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233.00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7.86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Lauric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2.83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Phosphoenolpyruvic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2.49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Inosine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0.49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-1.03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alpha-Tocopherol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0.49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-1.04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Asparagine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-1.17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Gluconic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-1.32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Pantothenic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0.39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-1.37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Hypotaurine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0.38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-1.41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Flavonoid or short-chain cholesterol ester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-1.50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Aspartic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-1.51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Sphingosine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-1.52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Fumaric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-1.54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Aminomalonic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-1.55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Adenine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0.33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-1.60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Dehydroalanine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-1.63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Glycolic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-2.16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Docosanoic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-2.22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Pentitols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-2.24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5-Hydroxytryptophan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Phenylalanine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Tyrosine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-3.16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0.08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-3.69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Glyoxylic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-4.24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Aldo/Keto pentose-5-phosphate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-4.47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Phenol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-5.86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N-Methylalanine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-5.88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Docosahexaenoic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-6.17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3-Aminoisobutyric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-6.37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Purine riboside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-6.71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sulfoxide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0.008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-7.00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Tetracosanoic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-7.19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Tyramine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-7.86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-7.87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Guanosine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0.004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-7.95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Malonic acid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0.003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-8.23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-8.77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082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Lactose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0.002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-9.26</a:t>
                      </a:r>
                    </a:p>
                  </a:txBody>
                  <a:tcPr marL="6075" marR="6075" marT="60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689564"/>
            <a:ext cx="3387466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Arial" charset="0"/>
                <a:ea typeface="Arial" charset="0"/>
                <a:cs typeface="Arial" charset="0"/>
              </a:rPr>
              <a:t>A                                                                                          B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2352" y="2308885"/>
            <a:ext cx="3579379" cy="121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32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923861"/>
            <a:ext cx="5130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S5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All significantly different intracellular metabolites identified by t-test analysis incubated with 100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nM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19-OH AD for 3 days.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70205"/>
              </p:ext>
            </p:extLst>
          </p:nvPr>
        </p:nvGraphicFramePr>
        <p:xfrm>
          <a:off x="1318827" y="710773"/>
          <a:ext cx="4828400" cy="7969663"/>
        </p:xfrm>
        <a:graphic>
          <a:graphicData uri="http://schemas.openxmlformats.org/drawingml/2006/table">
            <a:tbl>
              <a:tblPr/>
              <a:tblGrid>
                <a:gridCol w="1800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3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9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93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19-OH AD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t.stat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p.value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-log10(p)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FDR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Tyramine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-11.79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3.44E-07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6.46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3.10E-05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Fumaric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-9.19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3.43E-06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Pantothenic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-8.87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4.73E-06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5.33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Serine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-8.51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6.84E-06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5.16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Adenosine/Inosine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-8.41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7.59E-06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5.12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-8.33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8.23E-06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-8.20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9.47E-06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Threonine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-8.18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9.73E-06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-7.90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1.32E-05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1.32E-04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beta-Alanine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-7.70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1.64E-05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1.48E-04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Tyrosine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-6.82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4.65E-05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3.43E-04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Urea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-6.77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4.95E-05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3.43E-04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Alanine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-6.76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4.95E-05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3.43E-04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Fructose-6-phosphate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-6.62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5.91E-05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Glucose-6-phosphate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-6.40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7.87E-05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4.72E-04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Ethanolamine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-6.34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8.43E-05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4.74E-04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O-Methylphosphate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-6.25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9.52E-05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5.04E-04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Ornithine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2.15E-04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1.07E-03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Inosine/Adenosine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2.27E-04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1.08E-03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Threitol/Erythritol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-5.50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2.64E-04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1.19E-03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-5.18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4.14E-04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1.77E-03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3-Phosphoglyceric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-5.06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4.90E-04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2.01E-03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Dehydroalanine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-5.00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5.39E-04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2.11E-03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Hydroxyprolines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-4.93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5.96E-04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2.23E-03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-4.76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7.74E-04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2.79E-03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Aspartic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-4.61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9.62E-04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3.25E-03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Lysine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-4.60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9.75E-04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3.25E-03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Guanosine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-4.55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1.06E-03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3.40E-03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Aldo/Keto pentose-5-phosphate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-4.51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1.13E-03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3.51E-03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Gluconic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-4.48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1.17E-03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3.51E-03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Dihydroxyacetone phosphate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-4.31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1.54E-03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4.46E-03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Adenine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-4.29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1.59E-03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4.47E-03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Phosphoric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-4.23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1.75E-03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4.68E-03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Creatinine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-4.22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1.77E-03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4.68E-03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Tetradecanedioic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-4.00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2.51E-03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6.45E-03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Asparagine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-3.71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4.04E-03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2.39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1.01E-02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4.42E-03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1.07E-02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Malonic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4.89E-03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1.16E-02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Spermidine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-3.46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6.08E-03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1.40E-02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Succinic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-3.40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6.75E-03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1.52E-02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Lactose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-3.26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8.59E-03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1.88E-02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Hypotaurine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-2.87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1.66E-02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3.56E-02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Arachidonic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-2.78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1.93E-02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4.05E-02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Leucine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-2.75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2.04E-02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1.69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4.16E-02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Phenylalanine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-2.74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2.08E-02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4.16E-02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Pentitols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-2.45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3.45E-02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6.76E-02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Oleic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-2.41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3.66E-02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6.92E-02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gamma-Tocopherol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-2.41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3.69E-02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1.43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6.92E-02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O-Phosphocolamine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-2.34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4.12E-02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7.57E-02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Docosanoic acid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-2.31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4.34E-02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7.81E-02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sulfoxide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-2.18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5.41E-02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1.27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9.55E-02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5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Phenol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-2.16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5.63E-02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1.25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9.75E-02</a:t>
                      </a:r>
                    </a:p>
                  </a:txBody>
                  <a:tcPr marL="6936" marR="6936" marT="693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637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68053" y="8830889"/>
            <a:ext cx="4502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S6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All significantly different intracellular metabolites identified by t-test analysis incubated with 250 µM AFMK for 3 days.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50837"/>
              </p:ext>
            </p:extLst>
          </p:nvPr>
        </p:nvGraphicFramePr>
        <p:xfrm>
          <a:off x="1559460" y="1912765"/>
          <a:ext cx="4411034" cy="6743340"/>
        </p:xfrm>
        <a:graphic>
          <a:graphicData uri="http://schemas.openxmlformats.org/drawingml/2006/table">
            <a:tbl>
              <a:tblPr/>
              <a:tblGrid>
                <a:gridCol w="19537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9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99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75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AFMK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t.stat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p.value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24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log10(p)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FDR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Ornithine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-7.20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2.93E-05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1.35E-03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Ethanolamine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-6.97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3.86E-05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1.35E-03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O-Methylphosphate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-6.85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4.45E-05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1.35E-03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Oleic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1.27E-04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beta-Alanine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-5.86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1.60E-04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Fumaric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1.61E-04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3-Phosphoglyceric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1.63E-04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Inosine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2.19E-04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3.66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Serine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-5.59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2.30E-04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Spermidine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-5.58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2.33E-04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Glucose-6-phosphate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-5.08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4.77E-04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3.69E-03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-5.07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4.87E-04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3.69E-03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-4.80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7.20E-04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4.81E-03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Pentonic acids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7.44E-04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4.81E-03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Threonine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-4.74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7.92E-04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4.81E-03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Guanosine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-4.55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1.06E-03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6.01E-03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Spermine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-4.45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1.23E-03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6.61E-03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Lysine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-4.23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1.74E-03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2.76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8.80E-03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Alanine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-4.10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2.13E-03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2.67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1.02E-02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Adenosine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-4.05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2.33E-03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1.03E-02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Aldo/Keto pentose-5-phosphate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-4.04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2.37E-03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1.03E-02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-4.01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2.49E-03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1.03E-02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-3.90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2.95E-03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1.17E-02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Pantothenic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-3.81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3.44E-03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2.46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1.28E-02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Citramalic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1.28E-02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Hydroxyprolines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4.27E-03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2.37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1.49E-02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4.51E-03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2.35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1.50E-02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Asparagine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4.60E-03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1.50E-02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Dihydroxyacetone phosphate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-3.58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5.01E-03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1.57E-02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6.42E-03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1.95E-02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Adenine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-3.31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7.89E-03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2.32E-02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Succinic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-3.08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1.16E-02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3.29E-02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2-Aminoadipic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1.29E-02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3.45E-02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Tyramine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-3.00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1.32E-02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3.45E-02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Phosphoenolpyruvic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1.33E-02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3.45E-02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Fructose-6-phosphate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-2.98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1.38E-02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1.86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3.50E-02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Arachidonic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-2.93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1.51E-02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3.72E-02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Phosphoric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-2.91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1.56E-02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1.81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3.73E-02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Aspartic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-2.88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1.63E-02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3.79E-02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5-Hydroxytryptophan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2.57E-02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1.59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5.85E-02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Gluconic acid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-2.57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2.78E-02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1.56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6.17E-02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Glycerol 1-phosphate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3.15E-02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1.50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6.82E-02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Lactose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2.34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4.13E-02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1.38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8.75E-02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498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Urea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4.27E-02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1.37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8.84E-02</a:t>
                      </a:r>
                    </a:p>
                  </a:txBody>
                  <a:tcPr marL="6417" marR="6417" marT="641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009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6036" y="9596735"/>
            <a:ext cx="63658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S7.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All significantly different intracellular metabolites identified by t-test analysis in the cells incubated for 3 days with 1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mM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PA.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060849"/>
              </p:ext>
            </p:extLst>
          </p:nvPr>
        </p:nvGraphicFramePr>
        <p:xfrm>
          <a:off x="1385985" y="194444"/>
          <a:ext cx="5532503" cy="9321558"/>
        </p:xfrm>
        <a:graphic>
          <a:graphicData uri="http://schemas.openxmlformats.org/drawingml/2006/table">
            <a:tbl>
              <a:tblPr/>
              <a:tblGrid>
                <a:gridCol w="1810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9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4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0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t.stat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p.value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24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-log10(p)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FDR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Lactose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-74.86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4.42E-15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14.355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4.02E-13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-30.79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3.06E-11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10.514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1.39E-09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-19.25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3.12E-09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8.5064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8.69E-08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Threonine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-18.85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3.82E-09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8.4181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8.69E-08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Serine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-16.84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1.15E-08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7.9401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1.94E-07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Dehydroalanine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-16.65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1.28E-08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7.8933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1.94E-07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Spermidine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-16.17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1.69E-08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7.7716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2.20E-07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Aspartic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-15.45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2.63E-08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7.5796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2.64E-07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-15.33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2.84E-08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7.5466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2.64E-07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-15.30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2.90E-08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7.5377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2.64E-07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-14.44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5.04E-08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7.2976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4.17E-07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Ornithine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-13.94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7.07E-08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7.1504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5.36E-07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Threitol/Erythritol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-13.27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1.13E-07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6.9487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7.88E-07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Tyramine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-12.99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1.38E-07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6.8593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8.99E-07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Spermine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-12.65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1.77E-07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6.7517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1.07E-06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Aldo/Keto pentose-5-phosphate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-11.92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3.12E-07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6.5055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1.78E-06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Fructose-6-phosphate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-11.45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4.53E-07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6.3436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2.32E-06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beta-Alanine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-11.43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4.60E-07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6.3377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2.32E-06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-11.31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5.09E-07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6.2931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2.44E-06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Alanine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6.21E-07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6.2071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2.78E-06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Pantothenic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6.42E-07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6.1923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2.78E-06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Creatinine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-10.47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1.04E-06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5.98E+00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4.32E-06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O-Methylphosphate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-10.02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1.56E-06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5.81E+00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6.16E-06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Adenosine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-9.95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1.66E-06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5.78E+00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6.28E-06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Uridine 5'-monophosphate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-9.81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1.89E-06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5.72E+00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6.87E-06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Phosphoric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-9.25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3.23E-06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1.11E-05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Hydroxyprolines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-9.23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3.28E-06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5.48E+00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1.11E-05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Oleic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3.99E-06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5.40E+00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1.30E-05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Leucine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-8.10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1.06E-05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3.29E-05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Fumaric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-8.07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1.09E-05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4.96E+00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3.29E-05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Glycerol 1-phosphate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-7.98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1.20E-05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4.92E+00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3.52E-05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Tyrosine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-7.93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1.28E-05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3.61E-05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Pentitols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-7.88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1.34E-05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3.61E-05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Gluconic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-7.88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1.35E-05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3.61E-05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-7.74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1.58E-05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4.80E+00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4.07E-05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Arachidonic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-7.72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1.61E-05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4.07E-05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Proline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-7.26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2.73E-05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4.56E+00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6.70E-05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Succinic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-7.12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3.21E-05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7.69E-05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Lysine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-6.83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4.57E-05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4.34E+00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1.05E-04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Dihydroxyacetone 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-6.82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4.63E-05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4.33E+00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1.05E-04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O-Phosphocolamine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-6.80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4.76E-05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4.32E+00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1.06E-04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Myoinositol-2-phosphate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-6.73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5.15E-05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1.09E-04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Glucose-6-phosphate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-6.73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5.17E-05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1.09E-04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-6.42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7.65E-05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4.12E+00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1.58E-04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Phenylalanine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-6.21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1.00E-04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4.00E+00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2.02E-04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Adenine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1.27E-04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3.90E+00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2.52E-04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3-Phosphoglyceric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-5.98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1.35E-04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2.61E-04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Asparagine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-5.78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1.78E-04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3.75E+00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3.38E-04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Docosanoic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-5.75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1.86E-04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3.73E+00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3.46E-04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Erythronic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-5.38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3.08E-04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3.51E+00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5.61E-04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Hypotaurine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-5.37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3.14E-04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3.50E+00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5.61E-04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Malonic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-4.87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6.51E-04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1.14E-03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alpha-Tocopherol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-4.75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7.83E-04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3.11E+00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1.34E-03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Inosine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-4.72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8.16E-04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1.38E-03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Guanosine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-4.55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1.06E-03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2.98E+00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1.75E-03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Ethanolamine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-4.35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1.45E-03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2.84E+00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2.36E-03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Tetradecanedioic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-4.14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2.00E-03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2.70E+00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3.20E-03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Cholesterol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-3.36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7.23E-03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2.14E+00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1.13E-02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Glucose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-3.19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9.73E-03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2.01E+00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1.50E-02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Squalene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3.14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1.05E-02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1.98E+00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1.59E-02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Sphingosine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-2.89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1.62E-02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2.41E-02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Fructose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-2.58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2.72E-02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4.00E-02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Urea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-2.48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3.24E-02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1.49E+00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4.69E-02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gamma-Tocopherol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-2.46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3.36E-02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4.78E-02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Nonanoic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-2.26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4.74E-02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1.32E+00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6.63E-02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Tetracosanoic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-2.23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4.99E-02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1.30E+00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6.88E-02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Aldopentoses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-2.19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5.33E-02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7.24E-02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sulfoxide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-2.18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5.41E-02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1.27E+00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7.24E-02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Phenol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-2.16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5.63E-02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1.25E+00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7.43E-02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3-Aminoisobutyric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-2.15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5.72E-02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1.24E+00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7.43E-02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Hexosamine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-2.01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7.26E-02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1.14E+00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9.17E-02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Glycolic acid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-2.01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7.27E-02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1.14E+00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9.17E-02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  <a:tr h="120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Valine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7.36E-02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1.13E+00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9.17E-02</a:t>
                      </a:r>
                    </a:p>
                  </a:txBody>
                  <a:tcPr marL="4047" marR="4047" marT="4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57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79" y="4008425"/>
            <a:ext cx="6438039" cy="511901"/>
          </a:xfrm>
        </p:spPr>
        <p:txBody>
          <a:bodyPr>
            <a:no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S10.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significantly different extracellular metabolites identified by fold change analysis of CM incubated for 3 days wit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19-OH AD.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 plot.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 of the metabolites.</a:t>
            </a:r>
            <a:b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956" y="3237962"/>
            <a:ext cx="18473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4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0375" y="8357427"/>
            <a:ext cx="6699464" cy="511901"/>
          </a:xfrm>
          <a:prstGeom prst="rect">
            <a:avLst/>
          </a:prstGeom>
        </p:spPr>
        <p:txBody>
          <a:bodyPr vert="horz" lIns="86061" tIns="43031" rIns="86061" bIns="43031" rtlCol="0" anchor="ctr">
            <a:noAutofit/>
          </a:bodyPr>
          <a:lstStyle>
            <a:lvl1pPr algn="l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4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S11.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All significantly different extracellular metabolites identified by fold change analysis of CM incubated for 3 days with 250 µM AFMK.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A.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FC plot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B.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List of the metabolites.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75" y="936624"/>
            <a:ext cx="2920450" cy="2015523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370165"/>
              </p:ext>
            </p:extLst>
          </p:nvPr>
        </p:nvGraphicFramePr>
        <p:xfrm>
          <a:off x="3525199" y="5126526"/>
          <a:ext cx="2937251" cy="3098200"/>
        </p:xfrm>
        <a:graphic>
          <a:graphicData uri="http://schemas.openxmlformats.org/drawingml/2006/table">
            <a:tbl>
              <a:tblPr/>
              <a:tblGrid>
                <a:gridCol w="1434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0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AFMK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Fold Change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log2(FC)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Glutamine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11.97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3.58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Glutaric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8.36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3.06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4-Hydroxyphenylacetic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6.82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2.77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6.23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2.64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Cystine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3.97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1.99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Tryptophan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3.91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1.97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3.78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1.92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2-Hydroxy-3-methylvaleric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3.53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1.82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Histidine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3.09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1.63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Dihydroxyacetone phosphate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2.88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1.53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sulfoxide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2.86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1.52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Citrulline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2.72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1.44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Threose/erythrose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2.39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1.26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2-Aminoadipic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0.44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-1.19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p-Hydroxyphenyllactic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0.42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-1.27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Decanoic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0.41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-1.28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Docosanoic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0.39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-1.37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Arachidic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0.30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-1.75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Chenodeoxycholic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0.08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-3.64</a:t>
                      </a:r>
                    </a:p>
                  </a:txBody>
                  <a:tcPr marL="11953" marR="11953" marT="11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88" y="5126526"/>
            <a:ext cx="2864223" cy="2148168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311183"/>
              </p:ext>
            </p:extLst>
          </p:nvPr>
        </p:nvGraphicFramePr>
        <p:xfrm>
          <a:off x="3560107" y="696228"/>
          <a:ext cx="2937250" cy="2943290"/>
        </p:xfrm>
        <a:graphic>
          <a:graphicData uri="http://schemas.openxmlformats.org/drawingml/2006/table">
            <a:tbl>
              <a:tblPr/>
              <a:tblGrid>
                <a:gridCol w="1383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9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mr-IN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19-OH AD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Fold Change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log2(FC)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Aminomalonic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45.71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5.51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44.46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25.42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4-Hydroxyphenylacetic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14.54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7.56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2-Hydroxy-3-methylvaleric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Tryptophan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Cystine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sulfoxide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3-Hydroxy-3-methylglutaric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Histidine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Hypoxanthine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Threose/Erythrose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gamma-Tocopherol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-1.65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Nonadecanoic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-1.75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2-Aminoadipic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Docosanoic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-3.74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Decanoic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-5.31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89142" y="446111"/>
            <a:ext cx="3387466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Arial" charset="0"/>
                <a:ea typeface="Arial" charset="0"/>
                <a:cs typeface="Arial" charset="0"/>
              </a:rPr>
              <a:t>A                                                                                          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5081" y="4732000"/>
            <a:ext cx="3387466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Arial" charset="0"/>
                <a:ea typeface="Arial" charset="0"/>
                <a:cs typeface="Arial" charset="0"/>
              </a:rPr>
              <a:t>A                                                                                          B</a:t>
            </a:r>
          </a:p>
        </p:txBody>
      </p:sp>
      <p:sp>
        <p:nvSpPr>
          <p:cNvPr id="3" name="Rectangle 2"/>
          <p:cNvSpPr/>
          <p:nvPr/>
        </p:nvSpPr>
        <p:spPr>
          <a:xfrm>
            <a:off x="3502547" y="1142999"/>
            <a:ext cx="3092986" cy="1837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62868" y="5291666"/>
            <a:ext cx="3059890" cy="1439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99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5751" y="6888815"/>
            <a:ext cx="63916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S12.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en-US" sz="1200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significantly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different extracellular metabolites identified by fold change analysis of CM incubated for 3 days with 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 plot.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 of the metabolites.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06208"/>
              </p:ext>
            </p:extLst>
          </p:nvPr>
        </p:nvGraphicFramePr>
        <p:xfrm>
          <a:off x="3638462" y="2044311"/>
          <a:ext cx="2774752" cy="4626263"/>
        </p:xfrm>
        <a:graphic>
          <a:graphicData uri="http://schemas.openxmlformats.org/drawingml/2006/table">
            <a:tbl>
              <a:tblPr/>
              <a:tblGrid>
                <a:gridCol w="1135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8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1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 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Fold Change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log2(FC)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Nicotinic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108.03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6.76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51.31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5.68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Lauric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28.50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Aminomalonic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26.89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beta-Alanine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-1.09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Hydroquinone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-1.19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Nonadecanoic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-1.25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2-Ketovaline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-1.31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N-Acetylneuraminic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-1.37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gamma-Tocopherol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-1.42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Glycerol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-1.52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Decanoic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-1.76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N-Methylalanine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-2.52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Citrulline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-2.66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Pseudouridine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-2.95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Docosanoic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-3.19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-3.33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Cysteinesulfinic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-3.35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Methionine sulfoxide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Xanthine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0.08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-3.70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Tryptophan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Nicotinamide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-4.12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Histidine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-4.24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Cystine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-4.49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Ketopentoses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-4.59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Orotic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Arachidic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-6.22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491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Fumaric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-6.62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27" y="2216116"/>
            <a:ext cx="3212951" cy="24097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627" y="1810886"/>
            <a:ext cx="3387466" cy="237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41" b="1" dirty="0">
                <a:latin typeface="Arial" charset="0"/>
                <a:ea typeface="Arial" charset="0"/>
                <a:cs typeface="Arial" charset="0"/>
              </a:rPr>
              <a:t>A                                                                                          B</a:t>
            </a:r>
          </a:p>
        </p:txBody>
      </p:sp>
      <p:sp>
        <p:nvSpPr>
          <p:cNvPr id="4" name="Rectangle 3"/>
          <p:cNvSpPr/>
          <p:nvPr/>
        </p:nvSpPr>
        <p:spPr>
          <a:xfrm>
            <a:off x="3541494" y="2326185"/>
            <a:ext cx="3004188" cy="1630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95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74367" y="5087182"/>
            <a:ext cx="4548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Table S8</a:t>
            </a:r>
            <a:r>
              <a:rPr lang="en-US" sz="12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. All significantly different extracellular metabolites identified by t-test analysis incubated with 100 </a:t>
            </a:r>
            <a:r>
              <a:rPr lang="en-US" sz="1200" dirty="0" err="1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 19-OH AD for 3 days.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4367" y="7107957"/>
            <a:ext cx="4592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Table S9</a:t>
            </a:r>
            <a:r>
              <a:rPr lang="en-US" sz="12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. All significantly different extracellular metabolites identified by t-test analysis incubated with 250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en-US" sz="12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M AFMK for 3 days.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87244"/>
              </p:ext>
            </p:extLst>
          </p:nvPr>
        </p:nvGraphicFramePr>
        <p:xfrm>
          <a:off x="1348252" y="6338047"/>
          <a:ext cx="4617685" cy="621552"/>
        </p:xfrm>
        <a:graphic>
          <a:graphicData uri="http://schemas.openxmlformats.org/drawingml/2006/table">
            <a:tbl>
              <a:tblPr/>
              <a:tblGrid>
                <a:gridCol w="923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3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3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AFMK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t.stat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p.value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-log10(p)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FDR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4.50E-05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Lysine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4.83E-04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Asparagine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1.87E-03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488721"/>
              </p:ext>
            </p:extLst>
          </p:nvPr>
        </p:nvGraphicFramePr>
        <p:xfrm>
          <a:off x="1363051" y="3431192"/>
          <a:ext cx="4518216" cy="1550823"/>
        </p:xfrm>
        <a:graphic>
          <a:graphicData uri="http://schemas.openxmlformats.org/drawingml/2006/table">
            <a:tbl>
              <a:tblPr/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3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7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95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33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19-OH AD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t.stat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p.value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-log10(p)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FDR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6.50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6.89E-05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Asparagine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5.55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2.46E-04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0.01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6.09E-04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-4.33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1.49E-03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Benzoic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-3.95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2.73E-03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alpha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Ketoglutaric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4.52E-03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2.35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2-Deoxyglucose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-3.36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7.25E-03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Succinic acid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-3.26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8.51E-03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2.07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Urea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-3.23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9.04E-03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2.04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0.09</a:t>
                      </a:r>
                    </a:p>
                  </a:txBody>
                  <a:tcPr marL="11953" marR="11953" marT="119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219202" y="3564466"/>
            <a:ext cx="4746736" cy="3217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2" y="6493932"/>
            <a:ext cx="4809066" cy="159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27668" y="6807200"/>
            <a:ext cx="4809066" cy="159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22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2182" y="8811768"/>
            <a:ext cx="46647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S10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All significantly different extracellular metabolites identified by t-test analysis incubated with 1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mM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PA for 3 days. 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885541"/>
              </p:ext>
            </p:extLst>
          </p:nvPr>
        </p:nvGraphicFramePr>
        <p:xfrm>
          <a:off x="1363737" y="1468678"/>
          <a:ext cx="4336160" cy="7226904"/>
        </p:xfrm>
        <a:graphic>
          <a:graphicData uri="http://schemas.openxmlformats.org/drawingml/2006/table">
            <a:tbl>
              <a:tblPr/>
              <a:tblGrid>
                <a:gridCol w="1372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6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78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t.stat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P-value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-log10(p)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FDR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Fumaric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-58.85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4.87E-14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13.31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4.63E-12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Nicotinic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35.46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7.54E-12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11.12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3.58E-10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Threonic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-14.08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6.42E-08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7.19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2.03E-06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Aspartic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-12.55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1.92E-07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6.72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4.16E-06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Succinic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-12.37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2.19E-07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6.66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4.16E-06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Urea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-11.28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5.24E-07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6.28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8.29E-06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-10.25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1.27E-06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5.90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1.61E-05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Cysteinesulfinic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-10.17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1.36E-06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5.87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1.61E-05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Cholesterol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-9.52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2.48E-06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5.60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2.62E-05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-9.39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2.83E-06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5.55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2.69E-05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Gluconic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-8.08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1.08E-05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9.30E-05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Erythronic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-7.99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1.18E-05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9.38E-05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Threitol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/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Erythritol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-7.25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2.76E-05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1.94E-04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2-Deoxyglucose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-7.15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3.12E-05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1.94E-04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Pseudouridine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-7.15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3.12E-05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4.51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1.94E-04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N-Acetylaspartic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-7.11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3.27E-05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1.94E-04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alpha Ketoglutaric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-6.86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4.38E-05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-6.67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5.58E-05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2.95E-04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Malic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-6.21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1.01E-04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4.00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Glucose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-6.16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1.07E-04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Isomaltose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-6.14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1.09E-04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Lysine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5.96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1.40E-04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6.05E-04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Phenylalanine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-5.85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1.61E-04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3.79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6.65E-04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Benzoic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8.33E-04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Pantothenic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-5.63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2.19E-04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8.33E-04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Threonine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-5.27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3.62E-04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1.32E-03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Hydroxyprolines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-5.17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4.17E-04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1.45E-03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Xanthine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-5.16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4.28E-04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1.45E-03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Orotic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-4.91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6.17E-04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2.02E-03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Glutamine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4.86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6.65E-04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3.18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2.10E-03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Uracil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-4.66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8.95E-04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2.74E-03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Aldopentoses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-4.62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9.51E-04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2.82E-03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Thymine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-4.43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1.28E-03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3.62E-03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Asparagine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1.30E-03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3.62E-03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Tyrosine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-4.40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1.34E-03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3.65E-03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Lactose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-4.08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2.23E-03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2.65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5.88E-03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Isoleucine/Leu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-3.89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3.01E-03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2.52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7.74E-03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Pentitols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-3.82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3.37E-03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2.47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8.42E-03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Hydroquinone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-3.69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4.21E-03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1.02E-02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2-Hydroxybutyric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-3.54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5.32E-03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4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5-Hydroxyindole-3-acetic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-3.53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5.48E-03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1.27E-02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-3.50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5.76E-03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1.30E-02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Myoinositol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-3.40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6.74E-03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1.49E-02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beta-Alanine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-3.32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7.76E-03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1.68E-02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Glycerol 1-phosphate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-3.16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1.02E-02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2.16E-02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Stearic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-2.95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3.02E-02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Glycerol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-2.85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1.73E-02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3.50E-02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Serine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-2.81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1.84E-02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3.64E-02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Fructose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-2.76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2.02E-02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3.91E-02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Allantoin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-2.69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2.26E-02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4.30E-02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Proline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-2.67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2.36E-02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1.63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4.40E-02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Glycine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-2.55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2.89E-02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1.54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5.27E-02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gamma-Hydroxybutyric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-2.38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3.88E-02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1.41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6.96E-02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Nonadecanoic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4.23E-02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7.44E-02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Gluconic acid lactone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-2.27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8.04E-02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192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Arachidic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-2.23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4.99E-02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1.30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8.46E-02</a:t>
                      </a:r>
                    </a:p>
                  </a:txBody>
                  <a:tcPr marL="4469" marR="4469" marT="44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92182" y="5765800"/>
            <a:ext cx="4566751" cy="135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9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8732" y="8359167"/>
            <a:ext cx="56120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S1.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Top 50 metabolites with associated CAS and HMDB numbers, identified by VLS and listed by the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mfScore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function. From the first 25 compounds, 22 were tested </a:t>
            </a:r>
            <a:r>
              <a:rPr lang="en-US" sz="1200" i="1" dirty="0">
                <a:latin typeface="Times New Roman" charset="0"/>
                <a:ea typeface="Times New Roman" charset="0"/>
                <a:cs typeface="Times New Roman" charset="0"/>
              </a:rPr>
              <a:t>in vitro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(in Italics), and detected agonists are indicated in bold Italics. Metabolites with * have not been tested; 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#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gamma-CEHC is 3-(2,7,8-trimethyl-3,4-dihydro-2H-1-benzopyran-2-yl)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propanoic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acid. 12,13-Epome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##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is 12,13-cis-Epoxyoctadecenoic acid; 9(10)-Epode* is 9(10)-Epoxy-12Z,15Z-octadecadienoic acid and pc(18:1(9z)/18:3(6z,9z,12z))</a:t>
            </a:r>
            <a:r>
              <a:rPr lang="en-US" sz="1200" baseline="30000" dirty="0">
                <a:latin typeface="Times New Roman" charset="0"/>
                <a:ea typeface="Times New Roman" charset="0"/>
                <a:cs typeface="Times New Roman" charset="0"/>
              </a:rPr>
              <a:t>###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is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phosphtidylcholine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340637"/>
              </p:ext>
            </p:extLst>
          </p:nvPr>
        </p:nvGraphicFramePr>
        <p:xfrm>
          <a:off x="818732" y="788709"/>
          <a:ext cx="5612038" cy="734160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64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3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64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38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3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9853"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NAME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mfScore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CAS No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Alpha-n-</a:t>
                      </a:r>
                      <a:r>
                        <a:rPr lang="en-US" sz="90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phenylacetyl</a:t>
                      </a: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-l-glutamine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-139.8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28047-15-6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HMDB06344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Estriol</a:t>
                      </a:r>
                      <a:endParaRPr lang="en-US" sz="900" b="1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-137.3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50-27-1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HMDB00153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19-Norandrosterone*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-136.3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1225-01-0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HMDB02697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Epitestosterone</a:t>
                      </a:r>
                      <a:endParaRPr lang="en-US" sz="900" b="1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-135.4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481-30-1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HMDB00628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19-hydroxyandrost-4-ene-3,17-dione 19-OH AD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-131.2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510-64-5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HMDB03955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Testosterone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-127.9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58-22-0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HMDB00234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Adenosine 2,3</a:t>
                      </a:r>
                      <a:r>
                        <a:rPr lang="en-US" sz="900" b="1" i="1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cyclic phosphate</a:t>
                      </a:r>
                      <a:endParaRPr lang="en-US" sz="900" b="1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-127.6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634-01-5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HMDB11616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Palmitic</a:t>
                      </a: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acid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-126.2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57-10-3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HMDB00220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Stearoylethanolamide</a:t>
                      </a:r>
                      <a:endParaRPr lang="en-US" sz="900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-126.0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111-57-9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HMDB13078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Androstenedione</a:t>
                      </a:r>
                      <a:endParaRPr lang="en-US" sz="900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-125.8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63-05-8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HMDB00053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Gamma-CEHC</a:t>
                      </a:r>
                      <a:endParaRPr lang="en-US" sz="900" b="1" i="1" baseline="30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-123.0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178167-77-6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HMDB01931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Androstanedione</a:t>
                      </a:r>
                      <a:endParaRPr lang="en-US" sz="900" b="1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-122.0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846-46-8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HMDB00899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Tetrahydrocurcumin</a:t>
                      </a:r>
                      <a:endParaRPr lang="en-US" sz="900" b="1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-121.0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36062-04-1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HMDB05789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18-hydroxycortisol*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-120.5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86002-90-6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HMDB00418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Palmitoylethanolamide</a:t>
                      </a:r>
                      <a:endParaRPr lang="en-US" sz="900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-120.0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544-31-0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HMDB02100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Pentadecanoic</a:t>
                      </a: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acid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-119.5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1002-84-2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HMDB00826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D-maltose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-119.4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69-79-4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HMDB00163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Orotidine</a:t>
                      </a:r>
                      <a:endParaRPr lang="en-US" sz="900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-118.7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314-50-1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HMDB00788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Acetaminophen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-118.2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16110-10-4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HMDB10316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Arachidonic acid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-118.0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506-32-1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HMDB01043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12,13-Epome</a:t>
                      </a:r>
                      <a:r>
                        <a:rPr lang="en-US" sz="900" i="1" baseline="30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##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-118.0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HMDB04702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9(10)-Epode*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-117.9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i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HMDB10220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13-cis-Retinoic acid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-117.5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4759-48-2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HMDB06219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N-</a:t>
                      </a:r>
                      <a:r>
                        <a:rPr lang="en-US" sz="90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acetylvanilalanine</a:t>
                      </a:r>
                      <a:endParaRPr lang="en-US" sz="900" i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-117.5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i="1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HMDB11716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19-Nortestosterone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-116.3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434-22-0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HMDB02725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6-Hydroxymelatonin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-116.3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2208-41-5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HMDB04081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Etiocholanediol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-116.2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1851-23-6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HMDB00551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Etiocholanolone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-115.9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53-42-9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HMDB00490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Cyclic GMP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-115.5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7665-99-8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HMDB01314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8-Isoprostane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-114.4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155976-51-5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HMDB04659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Elaidic</a:t>
                      </a: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acid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-113.5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112-79-8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HMDB00573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Dihydrotestosterone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-112.9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521-18-6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HMDB02961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N1-Acetylspermine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-112.6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25593-72-0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HMDB01186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Deoxyguanosine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-112.4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961-07-9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HMDB00085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Pc(18:1(9z)/18:3(6z,9z,12z))</a:t>
                      </a:r>
                      <a:r>
                        <a:rPr lang="en-US" sz="900" baseline="30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###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-112.1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HMDB08106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Linoleoyl</a:t>
                      </a: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ethanolamide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-112.0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68171-52-8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HMDB12252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2-Hydroxyestradiol-3-methyl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-111.7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5976-65-8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HMDB00380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5-Methylcytidine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-111.3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2140-61-6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HMDB01032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Retinyl</a:t>
                      </a: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ester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-111.2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HMDB03598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Aldosterone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-111.1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52-39-1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HMDB00037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Fructose 1,6-bisphosphate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-111.0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488-69-7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HMDB01058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9-cis-Retinoic acid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-110.8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HMDB02369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A-12(13)-Epode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-110.7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HMDB10200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2-Methoxyestradiol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-110.4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362-07-2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HMDB00405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Phenylalanylphenylalanine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-110.1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2577-40-4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HMDB13302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Histidylproline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-109.9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53109-32-3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HMDB02053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Phenylpropionylglycine</a:t>
                      </a:r>
                      <a:endParaRPr lang="en-US" sz="9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-109.7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56613-60-6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HMDB00860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8-Isoprostaglandin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-109.6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27415-26-5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HMDB05083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Rosmarinic</a:t>
                      </a: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acid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-109.5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537-15-5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HMDB03572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Prostaglandin A1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-109.2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14152-28-4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HMDB02656</a:t>
                      </a:r>
                    </a:p>
                  </a:txBody>
                  <a:tcPr marL="51097" marR="510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210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C5AA86-9311-4147-BAD8-4EF7476D2B19}"/>
              </a:ext>
            </a:extLst>
          </p:cNvPr>
          <p:cNvSpPr txBox="1"/>
          <p:nvPr/>
        </p:nvSpPr>
        <p:spPr>
          <a:xfrm>
            <a:off x="360218" y="7838174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S13.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gel images.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 levels of markers after stimulation with agonists 19-OH AD and AFMK for 3 days.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Markers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OR51E2-knockout (KO) and control cells (CTRL).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gel image of transcript levels of markers after 3 days stimulation with 1 µM 19-OH AD in OR51E2-KO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LNCaP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462B966-C0DE-C44F-8A18-BD9BDC5BA9F1}"/>
              </a:ext>
            </a:extLst>
          </p:cNvPr>
          <p:cNvGrpSpPr/>
          <p:nvPr/>
        </p:nvGrpSpPr>
        <p:grpSpPr>
          <a:xfrm>
            <a:off x="2829516" y="2326689"/>
            <a:ext cx="2331091" cy="1473225"/>
            <a:chOff x="5279919" y="4653774"/>
            <a:chExt cx="2331091" cy="147322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8957C81-1625-4A40-BD6E-755FA864D0FB}"/>
                </a:ext>
              </a:extLst>
            </p:cNvPr>
            <p:cNvGrpSpPr/>
            <p:nvPr/>
          </p:nvGrpSpPr>
          <p:grpSpPr>
            <a:xfrm>
              <a:off x="5279919" y="4653774"/>
              <a:ext cx="2331091" cy="1473225"/>
              <a:chOff x="5279919" y="4653774"/>
              <a:chExt cx="2331091" cy="147322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CAB26D-82BC-CE47-A5DF-EF7588D50EB6}"/>
                  </a:ext>
                </a:extLst>
              </p:cNvPr>
              <p:cNvSpPr txBox="1"/>
              <p:nvPr/>
            </p:nvSpPr>
            <p:spPr>
              <a:xfrm rot="18233328">
                <a:off x="5282046" y="4938029"/>
                <a:ext cx="348172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OR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4A8CA40-FCD4-974C-9417-489B0949FDF4}"/>
                  </a:ext>
                </a:extLst>
              </p:cNvPr>
              <p:cNvSpPr txBox="1"/>
              <p:nvPr/>
            </p:nvSpPr>
            <p:spPr>
              <a:xfrm rot="18477631">
                <a:off x="5525906" y="4915054"/>
                <a:ext cx="407484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NSE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D2EF76-D0A7-CA40-80A6-5C996100E052}"/>
                  </a:ext>
                </a:extLst>
              </p:cNvPr>
              <p:cNvSpPr txBox="1"/>
              <p:nvPr/>
            </p:nvSpPr>
            <p:spPr>
              <a:xfrm rot="18377143">
                <a:off x="5761496" y="4837318"/>
                <a:ext cx="590226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AMACR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E1EAEB7-79EC-D240-A463-0DE781B70C19}"/>
                  </a:ext>
                </a:extLst>
              </p:cNvPr>
              <p:cNvSpPr txBox="1"/>
              <p:nvPr/>
            </p:nvSpPr>
            <p:spPr>
              <a:xfrm rot="18188676">
                <a:off x="6101342" y="4915052"/>
                <a:ext cx="341760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AR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CC60ED-B52B-A14C-AE2A-99151E9459A9}"/>
                  </a:ext>
                </a:extLst>
              </p:cNvPr>
              <p:cNvSpPr txBox="1"/>
              <p:nvPr/>
            </p:nvSpPr>
            <p:spPr>
              <a:xfrm rot="18728589">
                <a:off x="6600852" y="4929060"/>
                <a:ext cx="385042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>
                    <a:latin typeface="Arial" charset="0"/>
                    <a:ea typeface="Arial" charset="0"/>
                    <a:cs typeface="Arial" charset="0"/>
                  </a:rPr>
                  <a:t>K18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976E17D-3A8A-974E-AAE7-7DCE42478300}"/>
                  </a:ext>
                </a:extLst>
              </p:cNvPr>
              <p:cNvSpPr txBox="1"/>
              <p:nvPr/>
            </p:nvSpPr>
            <p:spPr>
              <a:xfrm>
                <a:off x="6860278" y="5824425"/>
                <a:ext cx="51969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charset="0"/>
                    <a:ea typeface="Arial" charset="0"/>
                    <a:cs typeface="Arial" charset="0"/>
                  </a:rPr>
                  <a:t>CTRL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14419A-CD0A-9542-8F9E-E01154AF3D44}"/>
                  </a:ext>
                </a:extLst>
              </p:cNvPr>
              <p:cNvSpPr txBox="1"/>
              <p:nvPr/>
            </p:nvSpPr>
            <p:spPr>
              <a:xfrm>
                <a:off x="6836439" y="5265875"/>
                <a:ext cx="77457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92D050"/>
                    </a:solidFill>
                    <a:latin typeface="Arial" charset="0"/>
                    <a:ea typeface="Arial" charset="0"/>
                    <a:cs typeface="Arial" charset="0"/>
                  </a:rPr>
                  <a:t>19-OH AD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D64E57-7F7E-5D4B-9772-9B2F9E3F5542}"/>
                  </a:ext>
                </a:extLst>
              </p:cNvPr>
              <p:cNvSpPr txBox="1"/>
              <p:nvPr/>
            </p:nvSpPr>
            <p:spPr>
              <a:xfrm>
                <a:off x="6861323" y="5529300"/>
                <a:ext cx="5405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CC66FF"/>
                    </a:solidFill>
                    <a:latin typeface="Arial" charset="0"/>
                    <a:ea typeface="Arial" charset="0"/>
                    <a:cs typeface="Arial" charset="0"/>
                  </a:rPr>
                  <a:t>AFMK</a:t>
                </a:r>
              </a:p>
            </p:txBody>
          </p:sp>
          <p:pic>
            <p:nvPicPr>
              <p:cNvPr id="18" name="Content Placeholder 3">
                <a:extLst>
                  <a:ext uri="{FF2B5EF4-FFF2-40B4-BE49-F238E27FC236}">
                    <a16:creationId xmlns:a16="http://schemas.microsoft.com/office/drawing/2014/main" id="{6DAB2EE9-BE1E-8341-93A9-DE64450DEA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279919" y="5169969"/>
                <a:ext cx="1671553" cy="957030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5D889F-2A69-174A-BBFA-9ED2BF315E9B}"/>
                  </a:ext>
                </a:extLst>
              </p:cNvPr>
              <p:cNvSpPr txBox="1"/>
              <p:nvPr/>
            </p:nvSpPr>
            <p:spPr>
              <a:xfrm rot="18433429">
                <a:off x="6281083" y="4861265"/>
                <a:ext cx="577402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>
                    <a:latin typeface="Arial" charset="0"/>
                    <a:ea typeface="Arial" charset="0"/>
                    <a:cs typeface="Arial" charset="0"/>
                  </a:rPr>
                  <a:t>GAPDH</a:t>
                </a:r>
                <a:endParaRPr lang="en-US" sz="85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C58714A-24B6-5D49-8C6F-D146505FC797}"/>
                </a:ext>
              </a:extLst>
            </p:cNvPr>
            <p:cNvSpPr/>
            <p:nvPr/>
          </p:nvSpPr>
          <p:spPr>
            <a:xfrm>
              <a:off x="5310552" y="5221117"/>
              <a:ext cx="1550209" cy="25944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3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C57804-4FCF-5E49-9675-549BD3D5D026}"/>
                </a:ext>
              </a:extLst>
            </p:cNvPr>
            <p:cNvSpPr/>
            <p:nvPr/>
          </p:nvSpPr>
          <p:spPr>
            <a:xfrm>
              <a:off x="5310552" y="5522013"/>
              <a:ext cx="1550209" cy="26260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3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E611E57-5683-804D-B084-DC6F67235D6A}"/>
                </a:ext>
              </a:extLst>
            </p:cNvPr>
            <p:cNvSpPr/>
            <p:nvPr/>
          </p:nvSpPr>
          <p:spPr>
            <a:xfrm>
              <a:off x="5310553" y="5814286"/>
              <a:ext cx="1551856" cy="25944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3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D6823D0-3478-DA4E-92A5-295EC3DEB753}"/>
              </a:ext>
            </a:extLst>
          </p:cNvPr>
          <p:cNvGrpSpPr/>
          <p:nvPr/>
        </p:nvGrpSpPr>
        <p:grpSpPr>
          <a:xfrm>
            <a:off x="2829516" y="4172594"/>
            <a:ext cx="2534811" cy="1169073"/>
            <a:chOff x="5206901" y="7064714"/>
            <a:chExt cx="2534811" cy="116907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06BC687-8A25-0A4B-BBAB-C9B9424AE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06901" y="7961014"/>
              <a:ext cx="1555081" cy="26748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2B55788-6107-124D-8F1F-640BE5AA8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08745" y="7662672"/>
              <a:ext cx="1555081" cy="267488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D0DBF4-8D62-2140-8D48-2A9674204307}"/>
                </a:ext>
              </a:extLst>
            </p:cNvPr>
            <p:cNvSpPr/>
            <p:nvPr/>
          </p:nvSpPr>
          <p:spPr>
            <a:xfrm>
              <a:off x="5206901" y="7966299"/>
              <a:ext cx="1555081" cy="2674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05A413C-3145-8D4E-A4E3-4F12B2D80131}"/>
                </a:ext>
              </a:extLst>
            </p:cNvPr>
            <p:cNvSpPr/>
            <p:nvPr/>
          </p:nvSpPr>
          <p:spPr>
            <a:xfrm>
              <a:off x="5208745" y="7662672"/>
              <a:ext cx="1555081" cy="2674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949189E-EFFB-2D4B-8321-E04DB2DF0AC8}"/>
                </a:ext>
              </a:extLst>
            </p:cNvPr>
            <p:cNvGrpSpPr/>
            <p:nvPr/>
          </p:nvGrpSpPr>
          <p:grpSpPr>
            <a:xfrm>
              <a:off x="5228717" y="7064714"/>
              <a:ext cx="1464367" cy="595462"/>
              <a:chOff x="614502" y="2680121"/>
              <a:chExt cx="1577639" cy="59546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F701827-75BF-4C40-A20C-47C74E90A076}"/>
                  </a:ext>
                </a:extLst>
              </p:cNvPr>
              <p:cNvSpPr txBox="1"/>
              <p:nvPr/>
            </p:nvSpPr>
            <p:spPr>
              <a:xfrm rot="18233328">
                <a:off x="560615" y="2946653"/>
                <a:ext cx="348172" cy="240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OR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4014CBF-5F79-D643-B3C8-16D5E8E1283C}"/>
                  </a:ext>
                </a:extLst>
              </p:cNvPr>
              <p:cNvSpPr txBox="1"/>
              <p:nvPr/>
            </p:nvSpPr>
            <p:spPr>
              <a:xfrm rot="18477631">
                <a:off x="804475" y="2923678"/>
                <a:ext cx="407484" cy="240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NSE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6308294-F212-C347-8BCB-8612866A05E5}"/>
                  </a:ext>
                </a:extLst>
              </p:cNvPr>
              <p:cNvSpPr txBox="1"/>
              <p:nvPr/>
            </p:nvSpPr>
            <p:spPr>
              <a:xfrm rot="18377143">
                <a:off x="1021229" y="2848623"/>
                <a:ext cx="577402" cy="240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AMACR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FF15A50-1429-E942-8060-AFE0A718CB8C}"/>
                  </a:ext>
                </a:extLst>
              </p:cNvPr>
              <p:cNvSpPr txBox="1"/>
              <p:nvPr/>
            </p:nvSpPr>
            <p:spPr>
              <a:xfrm rot="18188676">
                <a:off x="1383117" y="2923676"/>
                <a:ext cx="335348" cy="240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AR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EDC8115-AA73-C046-B1B8-28CD233D5898}"/>
                  </a:ext>
                </a:extLst>
              </p:cNvPr>
              <p:cNvSpPr txBox="1"/>
              <p:nvPr/>
            </p:nvSpPr>
            <p:spPr>
              <a:xfrm rot="18728589">
                <a:off x="1882627" y="2937684"/>
                <a:ext cx="378630" cy="240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K18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BEEBB11-034E-B640-826E-7E064D7D381E}"/>
                  </a:ext>
                </a:extLst>
              </p:cNvPr>
              <p:cNvSpPr txBox="1"/>
              <p:nvPr/>
            </p:nvSpPr>
            <p:spPr>
              <a:xfrm rot="18433429">
                <a:off x="1562858" y="2869889"/>
                <a:ext cx="570990" cy="240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>
                    <a:latin typeface="Arial" charset="0"/>
                    <a:ea typeface="Arial" charset="0"/>
                    <a:cs typeface="Arial" charset="0"/>
                  </a:rPr>
                  <a:t>GAPDH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7154EF-4480-4B42-8E85-8FFAA7B21332}"/>
                </a:ext>
              </a:extLst>
            </p:cNvPr>
            <p:cNvSpPr txBox="1"/>
            <p:nvPr/>
          </p:nvSpPr>
          <p:spPr>
            <a:xfrm>
              <a:off x="6713867" y="7707530"/>
              <a:ext cx="1027845" cy="223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50" dirty="0">
                  <a:latin typeface="Arial" charset="0"/>
                  <a:ea typeface="Arial" charset="0"/>
                  <a:cs typeface="Arial" charset="0"/>
                </a:rPr>
                <a:t>CTRL_19 OH AD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62345E7-5CF0-2C4A-8E2B-1B0A3B80085D}"/>
                </a:ext>
              </a:extLst>
            </p:cNvPr>
            <p:cNvSpPr txBox="1"/>
            <p:nvPr/>
          </p:nvSpPr>
          <p:spPr>
            <a:xfrm>
              <a:off x="6731057" y="7986474"/>
              <a:ext cx="906017" cy="223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50" dirty="0">
                  <a:latin typeface="Arial" charset="0"/>
                  <a:ea typeface="Arial" charset="0"/>
                  <a:cs typeface="Arial" charset="0"/>
                </a:rPr>
                <a:t>KO_19-OH AD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5A1C50E-9154-8E4E-A0C9-E763DAAF9B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385" y="5859769"/>
            <a:ext cx="2351222" cy="110896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3D18C3A-6DB2-CA43-8A62-865430178D3E}"/>
              </a:ext>
            </a:extLst>
          </p:cNvPr>
          <p:cNvSpPr txBox="1"/>
          <p:nvPr/>
        </p:nvSpPr>
        <p:spPr>
          <a:xfrm>
            <a:off x="2409383" y="225247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43CDAF-A693-6943-A190-BEAE70CD5A60}"/>
              </a:ext>
            </a:extLst>
          </p:cNvPr>
          <p:cNvSpPr txBox="1"/>
          <p:nvPr/>
        </p:nvSpPr>
        <p:spPr>
          <a:xfrm>
            <a:off x="2395022" y="400307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D6A254-43F9-4B46-A570-E0DEF4DDFCCA}"/>
              </a:ext>
            </a:extLst>
          </p:cNvPr>
          <p:cNvSpPr txBox="1"/>
          <p:nvPr/>
        </p:nvSpPr>
        <p:spPr>
          <a:xfrm>
            <a:off x="2420014" y="567510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885648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7020" y="8739151"/>
            <a:ext cx="54821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S2.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Top 50 metabolites with associated CAS and HMDB numbers, identified by VLS and listed by the Score function. First 25 compounds were tested </a:t>
            </a:r>
            <a:r>
              <a:rPr lang="en-US" sz="1200" i="1" dirty="0">
                <a:latin typeface="Times New Roman" charset="0"/>
                <a:ea typeface="Times New Roman" charset="0"/>
                <a:cs typeface="Times New Roman" charset="0"/>
              </a:rPr>
              <a:t>in vitro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, except #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putreanine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Instead of the listed compounds initially listed the following compounds at No. 8 and 20 were tested: * 2,3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diaminopropionic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acid, CAS 515-94-6 and ** 4-methyl-2,3-dihydro-1H-imidazol-2one-CAS 1192-34-3 were tested.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387086"/>
              </p:ext>
            </p:extLst>
          </p:nvPr>
        </p:nvGraphicFramePr>
        <p:xfrm>
          <a:off x="627020" y="1233044"/>
          <a:ext cx="5482144" cy="731518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2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5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4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2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3435">
                <a:tc>
                  <a:txBody>
                    <a:bodyPr/>
                    <a:lstStyle/>
                    <a:p>
                      <a:endParaRPr lang="en-US" sz="90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NAME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Score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CAS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algn="just"/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Urea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b="1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-26.1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b="1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57-13-6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HMDB00294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N1-Acetylspermidine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-24.3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14278-49-0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HMDB01276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Glyceraldehyde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-23.3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56-82-6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HMDB01051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Homo-l-arginine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-22.7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156-86-5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HMDB00670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Putreanine</a:t>
                      </a:r>
                      <a:r>
                        <a:rPr lang="en-US" sz="900" i="0" baseline="300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#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-22.2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25887-39-2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HMDB06078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N8-Acetylspermidine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-21.4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34450-15-2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HMDB02189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4-Acetamidobutanoic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-20.8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3025-96-5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HMDB03681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2,3-Diminopropionic acid*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-19.5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4033-39-0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HMDB02006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</a:p>
                  </a:txBody>
                  <a:tcPr marL="52791" marR="527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Acetyl-n-formyl-5-methoxykynurenamine AFMK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-19.4</a:t>
                      </a:r>
                    </a:p>
                  </a:txBody>
                  <a:tcPr marL="52791" marR="527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52450-38-1</a:t>
                      </a:r>
                    </a:p>
                  </a:txBody>
                  <a:tcPr marL="52791" marR="527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HMDB04259</a:t>
                      </a:r>
                    </a:p>
                  </a:txBody>
                  <a:tcPr marL="52791" marR="52791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Asymmetric </a:t>
                      </a:r>
                      <a:r>
                        <a:rPr lang="en-US" sz="900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dimethylarginine</a:t>
                      </a:r>
                      <a:endParaRPr lang="en-US" sz="900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-19.4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30315-93-6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HMDB01539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Ureidopropionic</a:t>
                      </a: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-19.1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464-88-4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HMDB00026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Ureidoisobutyric</a:t>
                      </a: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-18.7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2905-86-4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HMDB02031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</a:t>
                      </a:r>
                      <a:r>
                        <a:rPr lang="en-US" sz="900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Acetylputrescine</a:t>
                      </a:r>
                      <a:endParaRPr lang="en-US" sz="900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-18.6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18233-70-0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HMDB02064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8-Hydroxyguanine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-17.4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5614-64-2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HMDB02032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Pelargonidin</a:t>
                      </a:r>
                      <a:endParaRPr lang="en-US" sz="900" b="1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-17.3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134-04-3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HMDB03263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Lipoamide</a:t>
                      </a:r>
                      <a:endParaRPr lang="en-US" sz="900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-17.3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940-69-2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HMDB00962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Histamine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-16.9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51-45-6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HMDB00870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Hydroxyacetone</a:t>
                      </a:r>
                      <a:endParaRPr lang="en-US" sz="900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116-09-6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HMDB06961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Hydroxypyruvic</a:t>
                      </a: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1113-60-6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HMDB01352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Imidazolone</a:t>
                      </a: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**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75879-18-4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HMDB04363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2-pyrrolidinone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616-45-5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HMDB02039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Keto-glutaric</a:t>
                      </a: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328-50-7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HMDB00208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L-</a:t>
                      </a: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glyceric</a:t>
                      </a: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28305-26-2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HMDB06372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Normetanephrine</a:t>
                      </a:r>
                      <a:endParaRPr lang="en-US" sz="900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97-31-4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HMDB00819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-16.1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56-40-6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HMDB00123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Guanidoacetic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-15.9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352-97-6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HMDB00128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</a:t>
                      </a: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Acetylcadaverine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32343-73-0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HMDB02284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Homocitrulline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1190-49-4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HMDB00679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29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L-2,4-Diaminobutyric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1758-80-1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HMDB06284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Pyridoxamine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85-87-0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HMDB01431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Butanone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78-93-3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HMDB00474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Thiocyanate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302-04-5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HMDB01453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Hydroxypropionic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503-66-2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HMDB00700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Acetone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67-64-1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HMDB01659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Glycerol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56-81-5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HMDB00131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Citrulline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372-75-8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HMDB00904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1-Phenylethylamine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98-84-0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HMDB02017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D-alanine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338-69-2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HMDB01310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39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Phenylethylamine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64-04-0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HMDB12275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Formiminoglutamic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816-90-0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HMDB00854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41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Pyruvic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-15.0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127-17-3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HMDB00243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42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(S)-3,4-Dihydroxybutyric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-14.9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51267-44-8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HMDB00337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Pyruvaldehyde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78-98-8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HMDB01167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Hydroxykynurenine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484-78-6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HMDB00732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Propanal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123-38-6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HMDB03366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46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Glyoxylic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298-12-4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HMDB00119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Thiosulfate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14383-50-7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HMDB00257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48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Gamma-butyrolactone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96-48-0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HMDB00549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49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Hydrogen carbonate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71-52-3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HMDB00595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50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Tryptophanamide</a:t>
                      </a:r>
                      <a:endParaRPr lang="en-US" sz="9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-14.7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20696-57-5</a:t>
                      </a:r>
                    </a:p>
                  </a:txBody>
                  <a:tcPr marL="52791" marR="52791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HMDB13318</a:t>
                      </a:r>
                    </a:p>
                  </a:txBody>
                  <a:tcPr marL="52791" marR="52791" marT="0" marB="0"/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47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852312"/>
              </p:ext>
            </p:extLst>
          </p:nvPr>
        </p:nvGraphicFramePr>
        <p:xfrm>
          <a:off x="882869" y="3413235"/>
          <a:ext cx="5943599" cy="272693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9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7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98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24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8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96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77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9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34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7116"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No.</a:t>
                      </a:r>
                      <a:endParaRPr lang="it-IT" sz="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Name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800" b="1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Sequence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Tm</a:t>
                      </a:r>
                      <a:endParaRPr lang="en-US" sz="800" b="1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GC%</a:t>
                      </a:r>
                      <a:endParaRPr lang="mr-IN" sz="800" b="1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Product length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800" b="1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baseline="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NM_030774.3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OR51E2-Fw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1OR51E2Fw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ATATTTGCAAGCTCGGCCCT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300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 101</a:t>
                      </a:r>
                      <a:endParaRPr lang="fi-FI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OR51E2-Rv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2OR51E2Rv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GCGTTCCGTCCTTACGATGA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 400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NM_001975.2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ENO2-Fw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3ENO2Fw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TCGCTTTGCCGGACATAACT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255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 28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ENO2-Rv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4ENO2Rv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GTGCGGAACCCCAATGAGTA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 282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NM_014324.5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AMACR-</a:t>
                      </a:r>
                      <a:r>
                        <a:rPr lang="en-US" sz="800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5AMACRFw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AAGACGAAGGCAGAGTGGTG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59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260</a:t>
                      </a:r>
                      <a:endParaRPr lang="is-I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 93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AMACR-</a:t>
                      </a:r>
                      <a:r>
                        <a:rPr lang="en-US" sz="800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6AMACRRv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ATCTCTTCGCGGCTGAATCC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 352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NM_021098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CaV3-Fw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7CaV3Fw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ATGCCGACTGCCACATAGAG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262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 518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CaV3-Rv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8CaV3Rv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ACCACATGCGGGATCTTCTC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 779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fi-FI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NM_001011645.2</a:t>
                      </a:r>
                      <a:endParaRPr lang="fi-FI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AR-</a:t>
                      </a:r>
                      <a:r>
                        <a:rPr lang="en-US" sz="800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9ARFw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CCGGAAGCTGAAGAAACTTGG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21</a:t>
                      </a:r>
                      <a:endParaRPr lang="cs-CZ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59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52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263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 2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pPr algn="l" fontAlgn="b"/>
                      <a:endParaRPr lang="fi-FI" sz="12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AR-</a:t>
                      </a:r>
                      <a:r>
                        <a:rPr lang="en-US" sz="800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10ARRv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CCACGTGTACAAGCTGTCTCT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21</a:t>
                      </a:r>
                      <a:endParaRPr lang="cs-CZ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52</a:t>
                      </a:r>
                      <a:endParaRPr lang="is-I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 264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NM_001256799.2</a:t>
                      </a:r>
                      <a:endParaRPr lang="de-DE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  <a:endParaRPr lang="cs-CZ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GAPDH-</a:t>
                      </a:r>
                      <a:r>
                        <a:rPr lang="en-US" sz="800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11GAPDHFw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CATCACTGCCACCCAGAAGA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349</a:t>
                      </a:r>
                      <a:endParaRPr lang="cs-CZ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 15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pPr algn="l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GAPDH-</a:t>
                      </a:r>
                      <a:r>
                        <a:rPr lang="en-US" sz="800" u="none" strike="noStrike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12GAPDHRv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GTCAAAGGTGGAGGAGTGGG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end363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NM_000424.3</a:t>
                      </a:r>
                      <a:r>
                        <a:rPr lang="sk-SK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13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KRT5-Fw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13KRT5Fw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GAGATCGCCACTTACCGCAA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201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 1559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KRT5-Rv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14KRT5Rv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GTAGCTTCCACTGCTACCTCC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21</a:t>
                      </a:r>
                      <a:endParaRPr lang="cs-CZ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57</a:t>
                      </a:r>
                      <a:endParaRPr lang="ru-RU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 1739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is-I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NM_001256282.1 </a:t>
                      </a:r>
                      <a:r>
                        <a:rPr lang="sk-SK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KRT8-Fw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15KRT8Fw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GAATGAATGGGGTGAGCTGG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59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nl-NL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298</a:t>
                      </a:r>
                      <a:endParaRPr lang="nl-NL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start19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16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KRT8-Rv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16KRT8Rv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CTCTGGTTGACCGTAACTGC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59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end316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3359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NM_000224.2</a:t>
                      </a:r>
                    </a:p>
                    <a:p>
                      <a:pPr algn="l" fontAlgn="b"/>
                      <a:r>
                        <a:rPr lang="sk-SK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17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KRT18-Fw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17KRT18Fw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TCCTTTCTCTCTCCCCGGAC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261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start93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1694">
                <a:tc vMerge="1"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</a:t>
                      </a:r>
                      <a:endParaRPr lang="fi-FI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KRT18-Rv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18KRT18Rv</a:t>
                      </a:r>
                      <a:endParaRPr lang="de-DE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CGTTCTGGATGCCTCCCATT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lang="is-I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60</a:t>
                      </a:r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end353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33250" y="6662913"/>
            <a:ext cx="258160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S3.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Primers used in PCR assays.</a:t>
            </a:r>
          </a:p>
        </p:txBody>
      </p:sp>
    </p:spTree>
    <p:extLst>
      <p:ext uri="{BB962C8B-B14F-4D97-AF65-F5344CB8AC3E}">
        <p14:creationId xmlns:p14="http://schemas.microsoft.com/office/powerpoint/2010/main" val="1784144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0266" y="7289884"/>
            <a:ext cx="4784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S4.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VLS results of small library screening. Metabolites are listed based on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mfScore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values. ID numbers are from: </a:t>
            </a:r>
            <a:r>
              <a:rPr lang="en-US" sz="1200" u="sng" dirty="0">
                <a:solidFill>
                  <a:srgbClr val="0563C1"/>
                </a:solidFill>
                <a:latin typeface="Times New Roman" charset="0"/>
                <a:ea typeface="Times New Roman" charset="0"/>
                <a:cs typeface="Times New Roman" charset="0"/>
                <a:hlinkClick r:id="rId3"/>
              </a:rPr>
              <a:t>www.HMDBca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200" u="sng" dirty="0">
                <a:solidFill>
                  <a:srgbClr val="0563C1"/>
                </a:solidFill>
                <a:latin typeface="Times New Roman" charset="0"/>
                <a:ea typeface="Times New Roman" charset="0"/>
                <a:cs typeface="Times New Roman" charset="0"/>
                <a:hlinkClick r:id="rId4"/>
              </a:rPr>
              <a:t>www.CAS.org</a:t>
            </a:r>
            <a:r>
              <a:rPr lang="en-US" sz="1200" u="sng" dirty="0">
                <a:solidFill>
                  <a:srgbClr val="0563C1"/>
                </a:solidFill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sz="1200" u="sng" dirty="0">
                <a:solidFill>
                  <a:srgbClr val="0563C1"/>
                </a:solidFill>
                <a:latin typeface="Times New Roman" charset="0"/>
                <a:ea typeface="Times New Roman" charset="0"/>
                <a:cs typeface="Times New Roman" charset="0"/>
                <a:hlinkClick r:id="rId5"/>
              </a:rPr>
              <a:t>www.ChemSpider.org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Ligands in Italics have been experimentally tested </a:t>
            </a:r>
            <a:r>
              <a:rPr lang="en-US" sz="1200" i="1" dirty="0">
                <a:latin typeface="Times New Roman" charset="0"/>
                <a:ea typeface="Times New Roman" charset="0"/>
                <a:cs typeface="Times New Roman" charset="0"/>
              </a:rPr>
              <a:t>in vitro,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and and those in bold italics are compounds confirmed as OR51E2 agonists. Compounds with an asterisk have been previously identified as agonists. We also confirmed 1,4,6-androstatriene-3,17-dione as OR51E2 agonist in our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luc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-assay.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19993"/>
              </p:ext>
            </p:extLst>
          </p:nvPr>
        </p:nvGraphicFramePr>
        <p:xfrm>
          <a:off x="1040267" y="1514412"/>
          <a:ext cx="4722088" cy="545112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59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8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5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3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Metabolite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ID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Score 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mfScore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Bradykinin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HMDB04246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8.43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-140.15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6-Dehydrotestosterone</a:t>
                      </a: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*</a:t>
                      </a:r>
                      <a:endParaRPr lang="en-US" sz="900" b="1" i="1" dirty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CAS2352-19-4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24.84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-116.27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Kojibiose</a:t>
                      </a:r>
                      <a:endParaRPr lang="en-US" sz="900" b="1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HMDB11742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-6.83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-110.23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Beta-ionone*</a:t>
                      </a:r>
                      <a:endParaRPr lang="en-US" sz="900" b="0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ChemSpider553581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3.89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-108.01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i="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UDP-N-</a:t>
                      </a:r>
                      <a:r>
                        <a:rPr lang="en-US" sz="900" i="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Acetylmuraminate</a:t>
                      </a:r>
                      <a:endParaRPr lang="en-US" sz="900" b="0" i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HMDB11720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-3.28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-104.14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Gamma-</a:t>
                      </a: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Tocopherol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HMDB01492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-0.26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-103.25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Inositol phosphate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HMDB02985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34.62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-95.85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Sorbitol-6-phosphate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HMDB05831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19.82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-93.96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1-Kestose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HMDB11729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42.38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-85.55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Dimethylbenzimidazole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HMDB03701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-5.47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-83.36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Gluconolactone</a:t>
                      </a:r>
                      <a:endParaRPr lang="en-US" sz="900" b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HMDB00150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-2.37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-82.95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</a:t>
                      </a: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Formyl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-L-methionine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HMDB01015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-81.64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L-</a:t>
                      </a: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Gulonolactone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HMDB03466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-1.50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-76.76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Quinic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HMDB03072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12.65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-73.95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Methyldopa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HMDB11754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7.06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-73.32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L-</a:t>
                      </a: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Sorbose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HMDB01266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-2.59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-72.11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4-Hydroxybenzaldehyde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HMDB11718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-5.11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-69.48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Androstanediol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HMDB00495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-6.64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-67.90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Ureidosuccinic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HMDB00828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3.47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-67.17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Turanose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HMDB11740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-2.71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-65.49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Hydrocinnamic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HMDB00764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0.04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-65.4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N-Acetyl-L-alanine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HMDB00766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-1.07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-59.75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Nonate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HMDB11717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-7.57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-59.28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1,4,6-Androstatrien 17beta-ol-3one*</a:t>
                      </a:r>
                      <a:endParaRPr lang="en-US" sz="900" b="1" i="1" dirty="0">
                        <a:solidFill>
                          <a:srgbClr val="FFFF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ChemSpider542686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-11.67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-58.66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N-Acetyl-b-</a:t>
                      </a: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glucosaminylamine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HMDB01104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-3.97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-53.92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Galactinol dihydrate</a:t>
                      </a:r>
                      <a:endParaRPr lang="en-US" sz="900" b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HMDB11739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-0.91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-53.72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Selenomethionine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HMDB03966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-8.25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-50.19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Glycyl</a:t>
                      </a: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-glycine 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HMDB11733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-12.08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-49.77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L-</a:t>
                      </a: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Histidinol</a:t>
                      </a:r>
                      <a:endParaRPr lang="en-US" sz="900" b="1" i="1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HMDB03431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-11.45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-44.75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N-</a:t>
                      </a: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acetylglutamic</a:t>
                      </a: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HMDB01138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-12.73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-41.75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L-</a:t>
                      </a: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Allothreonine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HMDB04041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-8.68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-39.14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6-Hydroxynicotinic acid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HMDB02658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-8.25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-38.49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D-</a:t>
                      </a:r>
                      <a:r>
                        <a:rPr lang="en-US" sz="900" b="1" i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alanyl</a:t>
                      </a:r>
                      <a:r>
                        <a:rPr lang="en-US" sz="900" b="1" i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-D-alanine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HMDB03459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-13.53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-25.28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Melezitose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HMDB11730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8.08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-23.79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440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Deoxyuridine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triphosphate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HMDB01191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0.73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1.46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1,4,6-Androstatrien-3,17 </a:t>
                      </a:r>
                      <a:r>
                        <a:rPr lang="en-US" sz="900" b="1" i="1" dirty="0" err="1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dione</a:t>
                      </a:r>
                      <a:r>
                        <a:rPr lang="en-US" sz="900" b="1" i="1" dirty="0"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* 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ChemSpider94659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-0.09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4.75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43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Orotidylic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  <a:endParaRPr lang="en-US" sz="900" b="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HMDB00218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40.97</a:t>
                      </a: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48.95</a:t>
                      </a:r>
                    </a:p>
                  </a:txBody>
                  <a:tcPr marL="64546" marR="64546" marT="0" marB="0" anchor="ctr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073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9279" y="7116728"/>
            <a:ext cx="6595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S2. Metabolites that activate OR51E2 from the small - scale VLS screen.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Concentration response curves for agonists (red). Responses were normalized to the no metabolite control. N = 3, mean ± SEM.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232" y="2804312"/>
            <a:ext cx="1154910" cy="1624573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389279" y="2318555"/>
            <a:ext cx="1198694" cy="2132992"/>
            <a:chOff x="-71019" y="-39186"/>
            <a:chExt cx="1198694" cy="2132992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71019" y="446572"/>
              <a:ext cx="1198694" cy="1647234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229402" y="-39186"/>
              <a:ext cx="800207" cy="800207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2010453" y="2271933"/>
            <a:ext cx="1265880" cy="2086612"/>
            <a:chOff x="1036788" y="-30962"/>
            <a:chExt cx="1152828" cy="197523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6788" y="456751"/>
              <a:ext cx="1152828" cy="148751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0788" y="-30962"/>
              <a:ext cx="818828" cy="818828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3860064" y="2411241"/>
            <a:ext cx="1280160" cy="1961372"/>
            <a:chOff x="2001041" y="17898"/>
            <a:chExt cx="1280160" cy="1961372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01041" y="327452"/>
              <a:ext cx="1280160" cy="165181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1587" y="17898"/>
              <a:ext cx="588384" cy="588384"/>
            </a:xfrm>
            <a:prstGeom prst="rect">
              <a:avLst/>
            </a:prstGeom>
          </p:spPr>
        </p:pic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173" y="2359295"/>
            <a:ext cx="669826" cy="669826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368959" y="4619809"/>
            <a:ext cx="1280160" cy="2137051"/>
            <a:chOff x="4167312" y="-41470"/>
            <a:chExt cx="1280160" cy="2137051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167312" y="380651"/>
              <a:ext cx="1280160" cy="1714930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7447" y="-41470"/>
              <a:ext cx="593725" cy="593725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2103185" y="4622793"/>
            <a:ext cx="1280160" cy="2035804"/>
            <a:chOff x="5404538" y="-130960"/>
            <a:chExt cx="1280160" cy="2035804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404538" y="253026"/>
              <a:ext cx="1280160" cy="1651818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8495" y="-130960"/>
              <a:ext cx="676838" cy="676838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3961663" y="4372613"/>
            <a:ext cx="1306687" cy="2285984"/>
            <a:chOff x="6675707" y="-173065"/>
            <a:chExt cx="1139054" cy="2059310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675707" y="456751"/>
              <a:ext cx="997949" cy="1429494"/>
            </a:xfrm>
            <a:prstGeom prst="rect">
              <a:avLst/>
            </a:prstGeom>
          </p:spPr>
        </p:pic>
        <p:pic>
          <p:nvPicPr>
            <p:cNvPr id="46" name="Picture 1" descr="hemSpider 2D Image | 1,4,6-androstatrien-3,17-dione | C19H22O2"/>
            <p:cNvPicPr>
              <a:picLocks noChangeAspect="1" noChangeArrowheads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0374" y="-173065"/>
              <a:ext cx="834387" cy="834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54073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91" y="538372"/>
            <a:ext cx="1280160" cy="16518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815" y="560669"/>
            <a:ext cx="1280160" cy="16518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891" y="6278746"/>
            <a:ext cx="1280160" cy="18665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55" y="-21978"/>
            <a:ext cx="899271" cy="899271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076848" y="15535"/>
            <a:ext cx="1455337" cy="2164335"/>
            <a:chOff x="4754880" y="2137953"/>
            <a:chExt cx="1376219" cy="214717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54880" y="2658075"/>
              <a:ext cx="1280160" cy="162705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6801" y="2137953"/>
              <a:ext cx="1004298" cy="1399250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3435467" y="2233679"/>
            <a:ext cx="1280160" cy="1921566"/>
            <a:chOff x="228600" y="2246817"/>
            <a:chExt cx="1280160" cy="192156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8600" y="2516565"/>
              <a:ext cx="1280160" cy="165181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411" y="2246817"/>
              <a:ext cx="598846" cy="598846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366891" y="2292971"/>
            <a:ext cx="1280160" cy="1863275"/>
            <a:chOff x="395144" y="4355898"/>
            <a:chExt cx="1280160" cy="18632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5144" y="4567355"/>
              <a:ext cx="1280160" cy="165181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655" y="4355898"/>
              <a:ext cx="661693" cy="661693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5108739" y="4020453"/>
            <a:ext cx="1280160" cy="2157106"/>
            <a:chOff x="4754880" y="4094570"/>
            <a:chExt cx="1280160" cy="215710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54880" y="4492492"/>
              <a:ext cx="1280160" cy="175918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18389" y="4094570"/>
              <a:ext cx="787510" cy="787510"/>
            </a:xfrm>
            <a:prstGeom prst="rect">
              <a:avLst/>
            </a:prstGeom>
          </p:spPr>
        </p:pic>
      </p:grpSp>
      <p:sp>
        <p:nvSpPr>
          <p:cNvPr id="24" name="Rectangle 23"/>
          <p:cNvSpPr/>
          <p:nvPr/>
        </p:nvSpPr>
        <p:spPr>
          <a:xfrm>
            <a:off x="2035193" y="5888973"/>
            <a:ext cx="132651" cy="877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310" y="6072036"/>
            <a:ext cx="476115" cy="476115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3423637" y="258366"/>
            <a:ext cx="1280160" cy="2164229"/>
            <a:chOff x="228600" y="6103146"/>
            <a:chExt cx="1280160" cy="2164229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28600" y="6400811"/>
              <a:ext cx="1280160" cy="186656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435" y="6103146"/>
              <a:ext cx="689757" cy="689757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5100788" y="2177650"/>
            <a:ext cx="1283463" cy="2071017"/>
            <a:chOff x="4754880" y="6080718"/>
            <a:chExt cx="1283463" cy="2071017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754880" y="6400811"/>
              <a:ext cx="1280160" cy="1750924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6932" y="6080718"/>
              <a:ext cx="881411" cy="881411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3435467" y="4137947"/>
            <a:ext cx="1280160" cy="1922805"/>
            <a:chOff x="1737360" y="4221505"/>
            <a:chExt cx="1280160" cy="192280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737360" y="4492492"/>
              <a:ext cx="1280160" cy="1651818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0171" y="4221505"/>
              <a:ext cx="609995" cy="609995"/>
            </a:xfrm>
            <a:prstGeom prst="rect">
              <a:avLst/>
            </a:prstGeom>
          </p:spPr>
        </p:pic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905388" y="6391687"/>
            <a:ext cx="1217557" cy="1554480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2239401" y="6027465"/>
            <a:ext cx="933592" cy="704037"/>
            <a:chOff x="4276341" y="9134927"/>
            <a:chExt cx="698731" cy="49145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3618" y="9134927"/>
              <a:ext cx="491454" cy="491454"/>
            </a:xfrm>
            <a:prstGeom prst="rect">
              <a:avLst/>
            </a:prstGeom>
          </p:spPr>
        </p:pic>
        <p:cxnSp>
          <p:nvCxnSpPr>
            <p:cNvPr id="38" name="Straight Connector 37"/>
            <p:cNvCxnSpPr/>
            <p:nvPr/>
          </p:nvCxnSpPr>
          <p:spPr>
            <a:xfrm flipV="1">
              <a:off x="4469292" y="9373677"/>
              <a:ext cx="96809" cy="332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276341" y="9337648"/>
              <a:ext cx="32289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dirty="0">
                  <a:latin typeface="Arial" charset="0"/>
                  <a:ea typeface="Arial" charset="0"/>
                  <a:cs typeface="Arial" charset="0"/>
                </a:rPr>
                <a:t>CH3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443418" y="5982334"/>
            <a:ext cx="1204722" cy="1901686"/>
            <a:chOff x="3601524" y="6328436"/>
            <a:chExt cx="1204722" cy="1901686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3601524" y="6675642"/>
              <a:ext cx="1204722" cy="155448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8597" y="6328436"/>
              <a:ext cx="679656" cy="679656"/>
            </a:xfrm>
            <a:prstGeom prst="rect">
              <a:avLst/>
            </a:prstGeom>
          </p:spPr>
        </p:pic>
      </p:grpSp>
      <p:grpSp>
        <p:nvGrpSpPr>
          <p:cNvPr id="43" name="Group 42"/>
          <p:cNvGrpSpPr/>
          <p:nvPr/>
        </p:nvGrpSpPr>
        <p:grpSpPr>
          <a:xfrm>
            <a:off x="5100788" y="5983870"/>
            <a:ext cx="1280160" cy="2020802"/>
            <a:chOff x="-39391" y="6425811"/>
            <a:chExt cx="1280160" cy="2020802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-39391" y="6687429"/>
              <a:ext cx="1280160" cy="1759184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753" y="6425811"/>
              <a:ext cx="747632" cy="747632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1912035" y="4240707"/>
            <a:ext cx="1280160" cy="1828673"/>
            <a:chOff x="3246120" y="6223956"/>
            <a:chExt cx="1280160" cy="1828673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3246120" y="6400811"/>
              <a:ext cx="1280160" cy="1651818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3803" y="6223956"/>
              <a:ext cx="580662" cy="580662"/>
            </a:xfrm>
            <a:prstGeom prst="rect">
              <a:avLst/>
            </a:prstGeom>
          </p:spPr>
        </p:pic>
      </p:grpSp>
      <p:pic>
        <p:nvPicPr>
          <p:cNvPr id="50" name="Picture 49"/>
          <p:cNvPicPr>
            <a:picLocks noChangeAspect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060" y="23568"/>
            <a:ext cx="771415" cy="771415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382922" y="4259618"/>
            <a:ext cx="1280160" cy="1812418"/>
            <a:chOff x="6197380" y="270325"/>
            <a:chExt cx="1280160" cy="1812418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6197380" y="430925"/>
              <a:ext cx="1280160" cy="1651818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3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6536" y="270325"/>
              <a:ext cx="559465" cy="559465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1910340" y="2149854"/>
            <a:ext cx="1280160" cy="2104154"/>
            <a:chOff x="1977325" y="2115350"/>
            <a:chExt cx="1280160" cy="2104154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1977325" y="2460320"/>
              <a:ext cx="1280160" cy="1759184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3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2567" y="2115350"/>
              <a:ext cx="746220" cy="746220"/>
            </a:xfrm>
            <a:prstGeom prst="rect">
              <a:avLst/>
            </a:prstGeom>
          </p:spPr>
        </p:pic>
      </p:grpSp>
      <p:sp>
        <p:nvSpPr>
          <p:cNvPr id="59" name="Rectangle 58"/>
          <p:cNvSpPr/>
          <p:nvPr/>
        </p:nvSpPr>
        <p:spPr>
          <a:xfrm>
            <a:off x="309294" y="8467617"/>
            <a:ext cx="6882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S3. Metabolites that activate OR51E2 from the large - scale VLS screen.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Concentration - response curves for agonists (red) identified from the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mfScore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list (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S1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) and from the Score list (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Table S2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). Responses are normalized to a no-metabolite control. A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pCI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vector-only control is also presented for each metabolite (black dots). N=3, mean ± SEM. N = 3, mean ± SEM. </a:t>
            </a:r>
          </a:p>
        </p:txBody>
      </p:sp>
    </p:spTree>
    <p:extLst>
      <p:ext uri="{BB962C8B-B14F-4D97-AF65-F5344CB8AC3E}">
        <p14:creationId xmlns:p14="http://schemas.microsoft.com/office/powerpoint/2010/main" val="1828735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217" y="8078531"/>
            <a:ext cx="6910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S4. Metabolites that did not activate OR51E2.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Responses were normalized to the no metabolite control.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Androstenedione (</a:t>
            </a:r>
            <a:r>
              <a:rPr lang="en-US" sz="12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*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) consistently showed increased response at 10 µM concentration. N = 3, mean ± SEM.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2625"/>
            <a:ext cx="927459" cy="12909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558" y="562625"/>
            <a:ext cx="1001802" cy="1290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6912" y="562625"/>
            <a:ext cx="1035431" cy="12909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6931" y="562625"/>
            <a:ext cx="1001802" cy="12909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7426" y="562625"/>
            <a:ext cx="1069045" cy="12909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4991" y="562625"/>
            <a:ext cx="1001802" cy="12909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" y="2028294"/>
            <a:ext cx="1001802" cy="12909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9558" y="2028294"/>
            <a:ext cx="1021976" cy="12909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66912" y="2028294"/>
            <a:ext cx="1021976" cy="12909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66930" y="2028294"/>
            <a:ext cx="1021976" cy="12909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27427" y="2028294"/>
            <a:ext cx="1102009" cy="12909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534990" y="2028294"/>
            <a:ext cx="882325" cy="12909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3586973"/>
            <a:ext cx="938273" cy="129091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9557" y="3586973"/>
            <a:ext cx="886391" cy="129091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66912" y="3586973"/>
            <a:ext cx="938273" cy="129091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166930" y="3586973"/>
            <a:ext cx="938273" cy="129091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27426" y="3586973"/>
            <a:ext cx="938273" cy="129091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534991" y="3586973"/>
            <a:ext cx="938273" cy="129091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0" y="5054181"/>
            <a:ext cx="938273" cy="129091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19558" y="5054181"/>
            <a:ext cx="938273" cy="129091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066912" y="5054181"/>
            <a:ext cx="887873" cy="129091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66930" y="5054181"/>
            <a:ext cx="943369" cy="129091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327426" y="5054181"/>
            <a:ext cx="943369" cy="129091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534990" y="5054181"/>
            <a:ext cx="943369" cy="129091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0" y="6504641"/>
            <a:ext cx="943369" cy="129091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19558" y="6504641"/>
            <a:ext cx="943369" cy="129091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066913" y="6504641"/>
            <a:ext cx="1001802" cy="12909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73994" y="731104"/>
            <a:ext cx="240772" cy="266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9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019676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77" y="8867995"/>
            <a:ext cx="7114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S5. Hierarchical clustering analysis of all annotated intracellular metabolites.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Heatmaps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are based on the Pearson correlation analysis and indicate annotated metabolites identified by t-test (</a:t>
            </a:r>
            <a:r>
              <a:rPr lang="en-US" sz="1200" i="1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&lt;0.05, FDR &lt; 0.1, n = 6). Columns correspond to the samples treated with agonists (S1-6) and control (S7-12) and rows correspond to annotated metabolites. Agonists were applied for 3 days.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A.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100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nM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19-OH AD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B.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250 µM AFMK and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C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. 1 </a:t>
            </a:r>
            <a:r>
              <a:rPr lang="en-US" sz="1200" dirty="0" err="1">
                <a:latin typeface="Times New Roman" charset="0"/>
                <a:ea typeface="Times New Roman" charset="0"/>
                <a:cs typeface="Times New Roman" charset="0"/>
              </a:rPr>
              <a:t>mM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 PA. n = 6 biological replicates for each condition.</a:t>
            </a:r>
            <a:endParaRPr lang="en-US" sz="12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3624" y="718924"/>
            <a:ext cx="215153" cy="266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9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78528" y="733822"/>
            <a:ext cx="257102" cy="266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9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6629" y="711715"/>
            <a:ext cx="262219" cy="266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9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5448" y="711715"/>
            <a:ext cx="184731" cy="353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94"/>
          </a:p>
        </p:txBody>
      </p:sp>
      <p:sp>
        <p:nvSpPr>
          <p:cNvPr id="12" name="TextBox 11"/>
          <p:cNvSpPr txBox="1"/>
          <p:nvPr/>
        </p:nvSpPr>
        <p:spPr>
          <a:xfrm>
            <a:off x="378258" y="934638"/>
            <a:ext cx="1351652" cy="208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3" dirty="0">
                <a:latin typeface="Arial" charset="0"/>
                <a:ea typeface="Arial" charset="0"/>
                <a:cs typeface="Arial" charset="0"/>
              </a:rPr>
              <a:t>19-OH AD                 CTRL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37514" y="905857"/>
            <a:ext cx="1279517" cy="208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3" dirty="0">
                <a:latin typeface="Arial" charset="0"/>
                <a:ea typeface="Arial" charset="0"/>
                <a:cs typeface="Arial" charset="0"/>
              </a:rPr>
              <a:t>AFMK                     CTRL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62945" y="899633"/>
            <a:ext cx="1194558" cy="208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3" dirty="0">
                <a:latin typeface="Arial" charset="0"/>
                <a:ea typeface="Arial" charset="0"/>
                <a:cs typeface="Arial" charset="0"/>
              </a:rPr>
              <a:t>PA                       CTRL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60712" y="834976"/>
            <a:ext cx="182800" cy="185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16" name="Rectangle 15"/>
          <p:cNvSpPr/>
          <p:nvPr/>
        </p:nvSpPr>
        <p:spPr>
          <a:xfrm>
            <a:off x="2404147" y="978411"/>
            <a:ext cx="182800" cy="185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17" name="Rectangle 16"/>
          <p:cNvSpPr/>
          <p:nvPr/>
        </p:nvSpPr>
        <p:spPr>
          <a:xfrm>
            <a:off x="4486352" y="832688"/>
            <a:ext cx="182800" cy="185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sp>
        <p:nvSpPr>
          <p:cNvPr id="18" name="Rectangle 17"/>
          <p:cNvSpPr/>
          <p:nvPr/>
        </p:nvSpPr>
        <p:spPr>
          <a:xfrm>
            <a:off x="6653733" y="854323"/>
            <a:ext cx="182800" cy="185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4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800" y="1135802"/>
            <a:ext cx="2696916" cy="75760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9093" y="1123071"/>
            <a:ext cx="2940892" cy="760148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563" y="1083829"/>
            <a:ext cx="2667734" cy="761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19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4581</Words>
  <Application>Microsoft Macintosh PowerPoint</Application>
  <PresentationFormat>Custom</PresentationFormat>
  <Paragraphs>2563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Figure S1. The alignment of OR51E2 and B2AR (PDB code: 4ldo) used to make the homology model.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Figure S10. All significantly different extracellular metabolites identified by fold change analysis of CM incubated for 3 days with 100 nM 19-OH AD. A. FC plot. B. List of the metabolites.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S1. The alignment of OR51E2 and B2AR (PDB code: 4ldo) used to make the homology model.</dc:title>
  <dc:creator>Microsoft Office User</dc:creator>
  <cp:lastModifiedBy>Microsoft Office User</cp:lastModifiedBy>
  <cp:revision>27</cp:revision>
  <cp:lastPrinted>2017-12-07T19:15:49Z</cp:lastPrinted>
  <dcterms:created xsi:type="dcterms:W3CDTF">2017-09-18T18:21:53Z</dcterms:created>
  <dcterms:modified xsi:type="dcterms:W3CDTF">2018-04-09T16:54:41Z</dcterms:modified>
</cp:coreProperties>
</file>